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55" r:id="rId1"/>
  </p:sldMasterIdLst>
  <p:notesMasterIdLst>
    <p:notesMasterId r:id="rId98"/>
  </p:notesMasterIdLst>
  <p:handoutMasterIdLst>
    <p:handoutMasterId r:id="rId99"/>
  </p:handoutMasterIdLst>
  <p:sldIdLst>
    <p:sldId id="349" r:id="rId2"/>
    <p:sldId id="350" r:id="rId3"/>
    <p:sldId id="258" r:id="rId4"/>
    <p:sldId id="259" r:id="rId5"/>
    <p:sldId id="261" r:id="rId6"/>
    <p:sldId id="262" r:id="rId7"/>
    <p:sldId id="263" r:id="rId8"/>
    <p:sldId id="269" r:id="rId9"/>
    <p:sldId id="270" r:id="rId10"/>
    <p:sldId id="267" r:id="rId11"/>
    <p:sldId id="384" r:id="rId12"/>
    <p:sldId id="268" r:id="rId13"/>
    <p:sldId id="271" r:id="rId14"/>
    <p:sldId id="272" r:id="rId15"/>
    <p:sldId id="385" r:id="rId16"/>
    <p:sldId id="274" r:id="rId17"/>
    <p:sldId id="386"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387" r:id="rId32"/>
    <p:sldId id="374" r:id="rId33"/>
    <p:sldId id="375" r:id="rId34"/>
    <p:sldId id="376" r:id="rId35"/>
    <p:sldId id="293" r:id="rId36"/>
    <p:sldId id="294" r:id="rId37"/>
    <p:sldId id="295" r:id="rId38"/>
    <p:sldId id="297" r:id="rId39"/>
    <p:sldId id="298" r:id="rId40"/>
    <p:sldId id="389" r:id="rId41"/>
    <p:sldId id="388" r:id="rId42"/>
    <p:sldId id="353" r:id="rId43"/>
    <p:sldId id="307" r:id="rId44"/>
    <p:sldId id="354" r:id="rId45"/>
    <p:sldId id="355" r:id="rId46"/>
    <p:sldId id="356" r:id="rId47"/>
    <p:sldId id="357" r:id="rId48"/>
    <p:sldId id="358" r:id="rId49"/>
    <p:sldId id="359" r:id="rId50"/>
    <p:sldId id="360" r:id="rId51"/>
    <p:sldId id="361" r:id="rId52"/>
    <p:sldId id="362" r:id="rId53"/>
    <p:sldId id="363" r:id="rId54"/>
    <p:sldId id="364" r:id="rId55"/>
    <p:sldId id="365" r:id="rId56"/>
    <p:sldId id="366" r:id="rId57"/>
    <p:sldId id="371" r:id="rId58"/>
    <p:sldId id="372"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431" r:id="rId74"/>
    <p:sldId id="432" r:id="rId75"/>
    <p:sldId id="433" r:id="rId76"/>
    <p:sldId id="434" r:id="rId77"/>
    <p:sldId id="435" r:id="rId78"/>
    <p:sldId id="436" r:id="rId79"/>
    <p:sldId id="437" r:id="rId80"/>
    <p:sldId id="438" r:id="rId81"/>
    <p:sldId id="439" r:id="rId82"/>
    <p:sldId id="440" r:id="rId83"/>
    <p:sldId id="322" r:id="rId84"/>
    <p:sldId id="323" r:id="rId85"/>
    <p:sldId id="324" r:id="rId86"/>
    <p:sldId id="325" r:id="rId87"/>
    <p:sldId id="326" r:id="rId88"/>
    <p:sldId id="327" r:id="rId89"/>
    <p:sldId id="328" r:id="rId90"/>
    <p:sldId id="329" r:id="rId91"/>
    <p:sldId id="330" r:id="rId92"/>
    <p:sldId id="331" r:id="rId93"/>
    <p:sldId id="332" r:id="rId94"/>
    <p:sldId id="333" r:id="rId95"/>
    <p:sldId id="334" r:id="rId96"/>
    <p:sldId id="335" r:id="rId97"/>
  </p:sldIdLst>
  <p:sldSz cx="9144000" cy="6858000" type="screen4x3"/>
  <p:notesSz cx="6858000" cy="9144000"/>
  <p:embeddedFontLst>
    <p:embeddedFont>
      <p:font typeface="Monotype Sorts" panose="020B0604020202020204"/>
      <p:regular r:id="rId100"/>
    </p:embeddedFont>
    <p:embeddedFont>
      <p:font typeface="Book Antiqua" panose="02040602050305030304" pitchFamily="18" charset="0"/>
      <p:regular r:id="rId101"/>
      <p:bold r:id="rId102"/>
      <p:italic r:id="rId103"/>
      <p:boldItalic r:id="rId104"/>
    </p:embeddedFont>
    <p:embeddedFont>
      <p:font typeface="MT Extra" panose="020B0604020202020204"/>
      <p:regular r:id="rId105"/>
    </p:embeddedFont>
  </p:embeddedFontLst>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i="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i="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i="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i="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i="1" kern="1200">
        <a:solidFill>
          <a:schemeClr val="tx1"/>
        </a:solidFill>
        <a:latin typeface="Times New Roman" pitchFamily="18" charset="0"/>
        <a:ea typeface="+mn-ea"/>
        <a:cs typeface="+mn-cs"/>
      </a:defRPr>
    </a:lvl5pPr>
    <a:lvl6pPr marL="2286000" algn="l" defTabSz="914400" rtl="0" eaLnBrk="1" latinLnBrk="0" hangingPunct="1">
      <a:defRPr sz="2400" i="1" kern="1200">
        <a:solidFill>
          <a:schemeClr val="tx1"/>
        </a:solidFill>
        <a:latin typeface="Times New Roman" pitchFamily="18" charset="0"/>
        <a:ea typeface="+mn-ea"/>
        <a:cs typeface="+mn-cs"/>
      </a:defRPr>
    </a:lvl6pPr>
    <a:lvl7pPr marL="2743200" algn="l" defTabSz="914400" rtl="0" eaLnBrk="1" latinLnBrk="0" hangingPunct="1">
      <a:defRPr sz="2400" i="1" kern="1200">
        <a:solidFill>
          <a:schemeClr val="tx1"/>
        </a:solidFill>
        <a:latin typeface="Times New Roman" pitchFamily="18" charset="0"/>
        <a:ea typeface="+mn-ea"/>
        <a:cs typeface="+mn-cs"/>
      </a:defRPr>
    </a:lvl7pPr>
    <a:lvl8pPr marL="3200400" algn="l" defTabSz="914400" rtl="0" eaLnBrk="1" latinLnBrk="0" hangingPunct="1">
      <a:defRPr sz="2400" i="1" kern="1200">
        <a:solidFill>
          <a:schemeClr val="tx1"/>
        </a:solidFill>
        <a:latin typeface="Times New Roman" pitchFamily="18" charset="0"/>
        <a:ea typeface="+mn-ea"/>
        <a:cs typeface="+mn-cs"/>
      </a:defRPr>
    </a:lvl8pPr>
    <a:lvl9pPr marL="3657600" algn="l" defTabSz="914400" rtl="0" eaLnBrk="1" latinLnBrk="0" hangingPunct="1">
      <a:defRPr sz="2400" i="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dik Shah" initials="HS" lastIdx="1" clrIdx="0">
    <p:extLst>
      <p:ext uri="{19B8F6BF-5375-455C-9EA6-DF929625EA0E}">
        <p15:presenceInfo xmlns:p15="http://schemas.microsoft.com/office/powerpoint/2012/main" userId="bc59718ed791bf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0099CC"/>
    <a:srgbClr val="00CC66"/>
    <a:srgbClr val="009900"/>
    <a:srgbClr val="006600"/>
    <a:srgbClr val="00FF66"/>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41" autoAdjust="0"/>
  </p:normalViewPr>
  <p:slideViewPr>
    <p:cSldViewPr>
      <p:cViewPr varScale="1">
        <p:scale>
          <a:sx n="61" d="100"/>
          <a:sy n="61" d="100"/>
        </p:scale>
        <p:origin x="1572"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454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3.fntdata"/><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fntdata"/><Relationship Id="rId105"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4.fntdata"/><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9-08T10:05:48.142" idx="1">
    <p:pos x="3116" y="3078"/>
    <p:text>it should be errors</p:text>
    <p:extLst>
      <p:ext uri="{C676402C-5697-4E1C-873F-D02D1690AC5C}">
        <p15:threadingInfo xmlns:p15="http://schemas.microsoft.com/office/powerpoint/2012/main" timeZoneBias="-330"/>
      </p:ext>
    </p:extLst>
  </p:cm>
</p:cmLst>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3.wmf"/><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4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86100" y="8710613"/>
            <a:ext cx="687388" cy="254000"/>
          </a:xfrm>
          <a:prstGeom prst="rect">
            <a:avLst/>
          </a:prstGeom>
          <a:noFill/>
          <a:ln w="12700">
            <a:noFill/>
            <a:miter lim="800000"/>
            <a:headEnd/>
            <a:tailEnd/>
          </a:ln>
          <a:effectLst/>
        </p:spPr>
        <p:txBody>
          <a:bodyPr wrap="none" lIns="87312" tIns="44450" rIns="87312" bIns="44450">
            <a:spAutoFit/>
          </a:bodyPr>
          <a:lstStyle/>
          <a:p>
            <a:pPr algn="ctr" defTabSz="868363">
              <a:lnSpc>
                <a:spcPct val="90000"/>
              </a:lnSpc>
            </a:pPr>
            <a:r>
              <a:rPr lang="en-US" sz="1200" i="0"/>
              <a:t>Page </a:t>
            </a:r>
            <a:fld id="{5A2D186B-28BC-4EE5-A913-2B08C176B34F}" type="slidenum">
              <a:rPr lang="en-US" sz="1200" i="0"/>
              <a:pPr algn="ctr" defTabSz="868363">
                <a:lnSpc>
                  <a:spcPct val="90000"/>
                </a:lnSpc>
              </a:pPr>
              <a:t>‹#›</a:t>
            </a:fld>
            <a:endParaRPr lang="en-US" sz="1200" i="0"/>
          </a:p>
        </p:txBody>
      </p:sp>
    </p:spTree>
    <p:extLst>
      <p:ext uri="{BB962C8B-B14F-4D97-AF65-F5344CB8AC3E}">
        <p14:creationId xmlns:p14="http://schemas.microsoft.com/office/powerpoint/2010/main" val="1507016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ChangeArrowheads="1"/>
          </p:cNvSpPr>
          <p:nvPr/>
        </p:nvSpPr>
        <p:spPr bwMode="auto">
          <a:xfrm>
            <a:off x="3086100" y="8710613"/>
            <a:ext cx="687388" cy="254000"/>
          </a:xfrm>
          <a:prstGeom prst="rect">
            <a:avLst/>
          </a:prstGeom>
          <a:noFill/>
          <a:ln w="12700">
            <a:noFill/>
            <a:miter lim="800000"/>
            <a:headEnd/>
            <a:tailEnd/>
          </a:ln>
          <a:effectLst/>
        </p:spPr>
        <p:txBody>
          <a:bodyPr wrap="none" lIns="87312" tIns="44450" rIns="87312" bIns="44450">
            <a:spAutoFit/>
          </a:bodyPr>
          <a:lstStyle/>
          <a:p>
            <a:pPr algn="ctr" defTabSz="868363">
              <a:lnSpc>
                <a:spcPct val="90000"/>
              </a:lnSpc>
            </a:pPr>
            <a:r>
              <a:rPr lang="en-US" sz="1200" i="0"/>
              <a:t>Page </a:t>
            </a:r>
            <a:fld id="{774CE403-036F-4453-89FF-11A3049FD6E7}" type="slidenum">
              <a:rPr lang="en-US" sz="1200" i="0"/>
              <a:pPr algn="ctr" defTabSz="868363">
                <a:lnSpc>
                  <a:spcPct val="90000"/>
                </a:lnSpc>
              </a:pPr>
              <a:t>‹#›</a:t>
            </a:fld>
            <a:endParaRPr lang="en-US" sz="1200" i="0"/>
          </a:p>
        </p:txBody>
      </p:sp>
      <p:sp>
        <p:nvSpPr>
          <p:cNvPr id="205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661082028"/>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xfrm>
            <a:off x="1150938" y="692150"/>
            <a:ext cx="4556125" cy="3416300"/>
          </a:xfrm>
          <a:ln/>
        </p:spPr>
      </p:sp>
      <p:sp>
        <p:nvSpPr>
          <p:cNvPr id="220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0538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2765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12</a:t>
            </a:r>
          </a:p>
        </p:txBody>
      </p:sp>
      <p:sp>
        <p:nvSpPr>
          <p:cNvPr id="2765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2765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27654" name="Rectangle 6"/>
          <p:cNvSpPr>
            <a:spLocks noGrp="1" noRot="1" noChangeAspect="1" noChangeArrowheads="1" noTextEdit="1"/>
          </p:cNvSpPr>
          <p:nvPr>
            <p:ph type="sldImg"/>
          </p:nvPr>
        </p:nvSpPr>
        <p:spPr>
          <a:xfrm>
            <a:off x="1150938" y="692150"/>
            <a:ext cx="4556125" cy="3416300"/>
          </a:xfrm>
          <a:ln cap="flat"/>
        </p:spPr>
      </p:sp>
      <p:sp>
        <p:nvSpPr>
          <p:cNvPr id="2765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614336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2765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12</a:t>
            </a:r>
          </a:p>
        </p:txBody>
      </p:sp>
      <p:sp>
        <p:nvSpPr>
          <p:cNvPr id="2765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2765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27654" name="Rectangle 6"/>
          <p:cNvSpPr>
            <a:spLocks noGrp="1" noRot="1" noChangeAspect="1" noChangeArrowheads="1" noTextEdit="1"/>
          </p:cNvSpPr>
          <p:nvPr>
            <p:ph type="sldImg"/>
          </p:nvPr>
        </p:nvSpPr>
        <p:spPr>
          <a:xfrm>
            <a:off x="1150938" y="692150"/>
            <a:ext cx="4556125" cy="3416300"/>
          </a:xfrm>
          <a:ln cap="flat"/>
        </p:spPr>
      </p:sp>
      <p:sp>
        <p:nvSpPr>
          <p:cNvPr id="2765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57580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296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13</a:t>
            </a:r>
          </a:p>
        </p:txBody>
      </p:sp>
      <p:sp>
        <p:nvSpPr>
          <p:cNvPr id="297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297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29702" name="Rectangle 6"/>
          <p:cNvSpPr>
            <a:spLocks noGrp="1" noRot="1" noChangeAspect="1" noChangeArrowheads="1" noTextEdit="1"/>
          </p:cNvSpPr>
          <p:nvPr>
            <p:ph type="sldImg"/>
          </p:nvPr>
        </p:nvSpPr>
        <p:spPr>
          <a:xfrm>
            <a:off x="1150938" y="692150"/>
            <a:ext cx="4556125" cy="3416300"/>
          </a:xfrm>
          <a:ln cap="flat"/>
        </p:spPr>
      </p:sp>
      <p:sp>
        <p:nvSpPr>
          <p:cNvPr id="29703"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83911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3584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16</a:t>
            </a:r>
          </a:p>
        </p:txBody>
      </p:sp>
      <p:sp>
        <p:nvSpPr>
          <p:cNvPr id="3584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3584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35846" name="Rectangle 6"/>
          <p:cNvSpPr>
            <a:spLocks noGrp="1" noRot="1" noChangeAspect="1" noChangeArrowheads="1" noTextEdit="1"/>
          </p:cNvSpPr>
          <p:nvPr>
            <p:ph type="sldImg"/>
          </p:nvPr>
        </p:nvSpPr>
        <p:spPr>
          <a:xfrm>
            <a:off x="1150938" y="692150"/>
            <a:ext cx="4556125" cy="3416300"/>
          </a:xfrm>
          <a:ln cap="flat"/>
        </p:spPr>
      </p:sp>
      <p:sp>
        <p:nvSpPr>
          <p:cNvPr id="3584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207208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378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17</a:t>
            </a:r>
          </a:p>
        </p:txBody>
      </p:sp>
      <p:sp>
        <p:nvSpPr>
          <p:cNvPr id="378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378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37894" name="Rectangle 6"/>
          <p:cNvSpPr>
            <a:spLocks noGrp="1" noRot="1" noChangeAspect="1" noChangeArrowheads="1" noTextEdit="1"/>
          </p:cNvSpPr>
          <p:nvPr>
            <p:ph type="sldImg"/>
          </p:nvPr>
        </p:nvSpPr>
        <p:spPr>
          <a:xfrm>
            <a:off x="1150938" y="692150"/>
            <a:ext cx="4556125" cy="3416300"/>
          </a:xfrm>
          <a:ln cap="flat"/>
        </p:spPr>
      </p:sp>
      <p:sp>
        <p:nvSpPr>
          <p:cNvPr id="3789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308559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378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17</a:t>
            </a:r>
          </a:p>
        </p:txBody>
      </p:sp>
      <p:sp>
        <p:nvSpPr>
          <p:cNvPr id="378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378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37894" name="Rectangle 6"/>
          <p:cNvSpPr>
            <a:spLocks noGrp="1" noRot="1" noChangeAspect="1" noChangeArrowheads="1" noTextEdit="1"/>
          </p:cNvSpPr>
          <p:nvPr>
            <p:ph type="sldImg"/>
          </p:nvPr>
        </p:nvSpPr>
        <p:spPr>
          <a:xfrm>
            <a:off x="1150938" y="692150"/>
            <a:ext cx="4556125" cy="3416300"/>
          </a:xfrm>
          <a:ln cap="flat"/>
        </p:spPr>
      </p:sp>
      <p:sp>
        <p:nvSpPr>
          <p:cNvPr id="3789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548090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972780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r>
              <a:rPr lang="en-US" dirty="0" smtClean="0"/>
              <a:t>Systematic</a:t>
            </a:r>
            <a:r>
              <a:rPr lang="en-US" baseline="0" dirty="0" smtClean="0"/>
              <a:t> </a:t>
            </a:r>
            <a:r>
              <a:rPr lang="en-US" baseline="0" dirty="0" err="1" smtClean="0"/>
              <a:t>ramdom</a:t>
            </a:r>
            <a:r>
              <a:rPr lang="en-US" baseline="0" smtClean="0"/>
              <a:t> </a:t>
            </a:r>
            <a:r>
              <a:rPr lang="en-US" smtClean="0"/>
              <a:t>Sampling</a:t>
            </a:r>
            <a:r>
              <a:rPr lang="en-US" dirty="0" smtClean="0"/>
              <a:t>.</a:t>
            </a:r>
            <a:endParaRPr lang="en-US" dirty="0"/>
          </a:p>
        </p:txBody>
      </p:sp>
    </p:spTree>
    <p:extLst>
      <p:ext uri="{BB962C8B-B14F-4D97-AF65-F5344CB8AC3E}">
        <p14:creationId xmlns:p14="http://schemas.microsoft.com/office/powerpoint/2010/main" val="2858074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945271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ln/>
        </p:spPr>
        <p:txBody>
          <a:bodyPr/>
          <a:lstStyle/>
          <a:p>
            <a:endParaRPr lang="en-US"/>
          </a:p>
        </p:txBody>
      </p:sp>
      <p:sp>
        <p:nvSpPr>
          <p:cNvPr id="4813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767328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21504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2</a:t>
            </a:r>
          </a:p>
        </p:txBody>
      </p:sp>
      <p:sp>
        <p:nvSpPr>
          <p:cNvPr id="21504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21504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215046" name="Rectangle 6"/>
          <p:cNvSpPr>
            <a:spLocks noGrp="1" noRot="1" noChangeAspect="1" noChangeArrowheads="1" noTextEdit="1"/>
          </p:cNvSpPr>
          <p:nvPr>
            <p:ph type="sldImg"/>
          </p:nvPr>
        </p:nvSpPr>
        <p:spPr>
          <a:xfrm>
            <a:off x="1150938" y="692150"/>
            <a:ext cx="4556125" cy="3416300"/>
          </a:xfrm>
          <a:ln cap="flat"/>
        </p:spPr>
      </p:sp>
      <p:sp>
        <p:nvSpPr>
          <p:cNvPr id="21504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159493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ln/>
        </p:spPr>
        <p:txBody>
          <a:bodyPr/>
          <a:lstStyle/>
          <a:p>
            <a:endParaRPr lang="en-US"/>
          </a:p>
        </p:txBody>
      </p:sp>
      <p:sp>
        <p:nvSpPr>
          <p:cNvPr id="5017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804679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982741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542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25</a:t>
            </a:r>
          </a:p>
        </p:txBody>
      </p:sp>
      <p:sp>
        <p:nvSpPr>
          <p:cNvPr id="542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542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54278" name="Rectangle 6"/>
          <p:cNvSpPr>
            <a:spLocks noGrp="1" noRot="1" noChangeAspect="1" noChangeArrowheads="1" noTextEdit="1"/>
          </p:cNvSpPr>
          <p:nvPr>
            <p:ph type="sldImg"/>
          </p:nvPr>
        </p:nvSpPr>
        <p:spPr>
          <a:xfrm>
            <a:off x="1150938" y="692150"/>
            <a:ext cx="4556125" cy="3416300"/>
          </a:xfrm>
          <a:ln cap="flat"/>
        </p:spPr>
      </p:sp>
      <p:sp>
        <p:nvSpPr>
          <p:cNvPr id="54279"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06451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5632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26</a:t>
            </a:r>
          </a:p>
        </p:txBody>
      </p:sp>
      <p:sp>
        <p:nvSpPr>
          <p:cNvPr id="5632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5632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56326" name="Rectangle 6"/>
          <p:cNvSpPr>
            <a:spLocks noGrp="1" noRot="1" noChangeAspect="1" noChangeArrowheads="1" noTextEdit="1"/>
          </p:cNvSpPr>
          <p:nvPr>
            <p:ph type="sldImg"/>
          </p:nvPr>
        </p:nvSpPr>
        <p:spPr>
          <a:xfrm>
            <a:off x="1150938" y="692150"/>
            <a:ext cx="4556125" cy="3416300"/>
          </a:xfrm>
          <a:ln cap="flat"/>
        </p:spPr>
      </p:sp>
      <p:sp>
        <p:nvSpPr>
          <p:cNvPr id="5632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857230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583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27</a:t>
            </a:r>
          </a:p>
        </p:txBody>
      </p:sp>
      <p:sp>
        <p:nvSpPr>
          <p:cNvPr id="583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583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704608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604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28</a:t>
            </a:r>
          </a:p>
        </p:txBody>
      </p:sp>
      <p:sp>
        <p:nvSpPr>
          <p:cNvPr id="604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604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60422" name="Rectangle 6"/>
          <p:cNvSpPr>
            <a:spLocks noGrp="1" noRot="1" noChangeAspect="1" noChangeArrowheads="1" noTextEdit="1"/>
          </p:cNvSpPr>
          <p:nvPr>
            <p:ph type="sldImg"/>
          </p:nvPr>
        </p:nvSpPr>
        <p:spPr>
          <a:xfrm>
            <a:off x="1150938" y="692150"/>
            <a:ext cx="4556125" cy="3416300"/>
          </a:xfrm>
          <a:ln cap="flat"/>
        </p:spPr>
      </p:sp>
      <p:sp>
        <p:nvSpPr>
          <p:cNvPr id="60423"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459445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624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29</a:t>
            </a:r>
          </a:p>
        </p:txBody>
      </p:sp>
      <p:sp>
        <p:nvSpPr>
          <p:cNvPr id="624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624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62470" name="Rectangle 6"/>
          <p:cNvSpPr>
            <a:spLocks noGrp="1" noRot="1" noChangeAspect="1" noChangeArrowheads="1" noTextEdit="1"/>
          </p:cNvSpPr>
          <p:nvPr>
            <p:ph type="sldImg"/>
          </p:nvPr>
        </p:nvSpPr>
        <p:spPr>
          <a:xfrm>
            <a:off x="1150938" y="692150"/>
            <a:ext cx="4556125" cy="3416300"/>
          </a:xfrm>
          <a:ln cap="flat"/>
        </p:spPr>
      </p:sp>
      <p:sp>
        <p:nvSpPr>
          <p:cNvPr id="6247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2563610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645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30</a:t>
            </a:r>
          </a:p>
        </p:txBody>
      </p:sp>
      <p:sp>
        <p:nvSpPr>
          <p:cNvPr id="645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645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2302764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665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31</a:t>
            </a:r>
          </a:p>
        </p:txBody>
      </p:sp>
      <p:sp>
        <p:nvSpPr>
          <p:cNvPr id="665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665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434692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686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32</a:t>
            </a:r>
          </a:p>
        </p:txBody>
      </p:sp>
      <p:sp>
        <p:nvSpPr>
          <p:cNvPr id="686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686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68614" name="Rectangle 6"/>
          <p:cNvSpPr>
            <a:spLocks noGrp="1" noRot="1" noChangeAspect="1" noChangeArrowheads="1" noTextEdit="1"/>
          </p:cNvSpPr>
          <p:nvPr>
            <p:ph type="sldImg"/>
          </p:nvPr>
        </p:nvSpPr>
        <p:spPr>
          <a:xfrm>
            <a:off x="1150938" y="692150"/>
            <a:ext cx="4556125" cy="3416300"/>
          </a:xfrm>
          <a:ln cap="flat"/>
        </p:spPr>
      </p:sp>
      <p:sp>
        <p:nvSpPr>
          <p:cNvPr id="6861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64416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243634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706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33</a:t>
            </a:r>
          </a:p>
        </p:txBody>
      </p:sp>
      <p:sp>
        <p:nvSpPr>
          <p:cNvPr id="706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706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70662" name="Rectangle 6"/>
          <p:cNvSpPr>
            <a:spLocks noGrp="1" noRot="1" noChangeAspect="1" noChangeArrowheads="1" noTextEdit="1"/>
          </p:cNvSpPr>
          <p:nvPr>
            <p:ph type="sldImg"/>
          </p:nvPr>
        </p:nvSpPr>
        <p:spPr>
          <a:xfrm>
            <a:off x="1150938" y="692150"/>
            <a:ext cx="4556125" cy="3416300"/>
          </a:xfrm>
          <a:ln cap="flat"/>
        </p:spPr>
      </p:sp>
      <p:sp>
        <p:nvSpPr>
          <p:cNvPr id="70663"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107198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50938" y="692150"/>
            <a:ext cx="4556125" cy="3416300"/>
          </a:xfrm>
          <a:ln/>
        </p:spPr>
      </p:sp>
      <p:sp>
        <p:nvSpPr>
          <p:cNvPr id="5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31618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ChangeArrowheads="1" noTextEdit="1"/>
          </p:cNvSpPr>
          <p:nvPr>
            <p:ph type="sldImg"/>
          </p:nvPr>
        </p:nvSpPr>
        <p:spPr>
          <a:xfrm>
            <a:off x="1143000" y="685800"/>
            <a:ext cx="4572000" cy="3429000"/>
          </a:xfrm>
          <a:ln/>
        </p:spPr>
      </p:sp>
      <p:sp>
        <p:nvSpPr>
          <p:cNvPr id="274435" name="Rectangle 3"/>
          <p:cNvSpPr>
            <a:spLocks noGrp="1" noChangeArrowheads="1"/>
          </p:cNvSpPr>
          <p:nvPr>
            <p:ph type="body" idx="1"/>
          </p:nvPr>
        </p:nvSpPr>
        <p:spPr/>
        <p:txBody>
          <a:bodyPr lIns="91431" tIns="45716" rIns="91431" bIns="45716"/>
          <a:lstStyle/>
          <a:p>
            <a:endParaRPr lang="en-GB"/>
          </a:p>
        </p:txBody>
      </p:sp>
    </p:spTree>
    <p:extLst>
      <p:ext uri="{BB962C8B-B14F-4D97-AF65-F5344CB8AC3E}">
        <p14:creationId xmlns:p14="http://schemas.microsoft.com/office/powerpoint/2010/main" val="41338578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808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38</a:t>
            </a:r>
          </a:p>
        </p:txBody>
      </p:sp>
      <p:sp>
        <p:nvSpPr>
          <p:cNvPr id="809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809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519958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829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39</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8575872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849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40</a:t>
            </a:r>
          </a:p>
        </p:txBody>
      </p:sp>
      <p:sp>
        <p:nvSpPr>
          <p:cNvPr id="849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849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84998" name="Rectangle 6"/>
          <p:cNvSpPr>
            <a:spLocks noGrp="1" noRot="1" noChangeAspect="1" noChangeArrowheads="1" noTextEdit="1"/>
          </p:cNvSpPr>
          <p:nvPr>
            <p:ph type="sldImg"/>
          </p:nvPr>
        </p:nvSpPr>
        <p:spPr>
          <a:xfrm>
            <a:off x="1150938" y="692150"/>
            <a:ext cx="4556125" cy="3416300"/>
          </a:xfrm>
          <a:ln cap="flat"/>
        </p:spPr>
      </p:sp>
      <p:sp>
        <p:nvSpPr>
          <p:cNvPr id="84999"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6630046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890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42</a:t>
            </a:r>
          </a:p>
        </p:txBody>
      </p:sp>
      <p:sp>
        <p:nvSpPr>
          <p:cNvPr id="890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890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89094" name="Rectangle 6"/>
          <p:cNvSpPr>
            <a:spLocks noGrp="1" noRot="1" noChangeAspect="1" noChangeArrowheads="1" noTextEdit="1"/>
          </p:cNvSpPr>
          <p:nvPr>
            <p:ph type="sldImg"/>
          </p:nvPr>
        </p:nvSpPr>
        <p:spPr>
          <a:xfrm>
            <a:off x="1150938" y="692150"/>
            <a:ext cx="4556125" cy="3416300"/>
          </a:xfrm>
          <a:ln cap="flat"/>
        </p:spPr>
      </p:sp>
      <p:sp>
        <p:nvSpPr>
          <p:cNvPr id="8909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003347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911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43</a:t>
            </a:r>
          </a:p>
        </p:txBody>
      </p:sp>
      <p:sp>
        <p:nvSpPr>
          <p:cNvPr id="911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911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91142" name="Rectangle 6"/>
          <p:cNvSpPr>
            <a:spLocks noGrp="1" noRot="1" noChangeAspect="1" noChangeArrowheads="1" noTextEdit="1"/>
          </p:cNvSpPr>
          <p:nvPr>
            <p:ph type="sldImg"/>
          </p:nvPr>
        </p:nvSpPr>
        <p:spPr>
          <a:xfrm>
            <a:off x="1150938" y="692150"/>
            <a:ext cx="4556125" cy="3416300"/>
          </a:xfrm>
          <a:ln cap="flat"/>
        </p:spPr>
      </p:sp>
      <p:sp>
        <p:nvSpPr>
          <p:cNvPr id="91143"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1059369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xfrm>
            <a:off x="1143000" y="685800"/>
            <a:ext cx="4572000" cy="3429000"/>
          </a:xfrm>
          <a:ln/>
        </p:spPr>
      </p:sp>
      <p:sp>
        <p:nvSpPr>
          <p:cNvPr id="224259" name="Rectangle 3"/>
          <p:cNvSpPr>
            <a:spLocks noGrp="1" noChangeArrowheads="1"/>
          </p:cNvSpPr>
          <p:nvPr>
            <p:ph type="body" idx="1"/>
          </p:nvPr>
        </p:nvSpPr>
        <p:spPr/>
        <p:txBody>
          <a:bodyPr/>
          <a:lstStyle/>
          <a:p>
            <a:r>
              <a:rPr lang="en-GB"/>
              <a:t>The sample information is known, the population parameters are not, in general.</a:t>
            </a:r>
          </a:p>
        </p:txBody>
      </p:sp>
    </p:spTree>
    <p:extLst>
      <p:ext uri="{BB962C8B-B14F-4D97-AF65-F5344CB8AC3E}">
        <p14:creationId xmlns:p14="http://schemas.microsoft.com/office/powerpoint/2010/main" val="27469869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310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3</a:t>
            </a:r>
          </a:p>
        </p:txBody>
      </p:sp>
      <p:sp>
        <p:nvSpPr>
          <p:cNvPr id="1310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310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31078" name="Rectangle 6"/>
          <p:cNvSpPr>
            <a:spLocks noGrp="1" noRot="1" noChangeAspect="1" noChangeArrowheads="1" noTextEdit="1"/>
          </p:cNvSpPr>
          <p:nvPr>
            <p:ph type="sldImg"/>
          </p:nvPr>
        </p:nvSpPr>
        <p:spPr>
          <a:xfrm>
            <a:off x="1150938" y="692150"/>
            <a:ext cx="4556125" cy="3416300"/>
          </a:xfrm>
          <a:ln cap="flat"/>
        </p:spPr>
      </p:sp>
      <p:sp>
        <p:nvSpPr>
          <p:cNvPr id="131079"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307249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3239849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xfrm>
            <a:off x="1143000" y="685800"/>
            <a:ext cx="4572000" cy="3429000"/>
          </a:xfrm>
          <a:ln/>
        </p:spPr>
      </p:sp>
      <p:sp>
        <p:nvSpPr>
          <p:cNvPr id="226307" name="Rectangle 3"/>
          <p:cNvSpPr>
            <a:spLocks noGrp="1" noChangeArrowheads="1"/>
          </p:cNvSpPr>
          <p:nvPr>
            <p:ph type="body" idx="1"/>
          </p:nvPr>
        </p:nvSpPr>
        <p:spPr/>
        <p:txBody>
          <a:bodyPr/>
          <a:lstStyle/>
          <a:p>
            <a:r>
              <a:rPr lang="en-GB"/>
              <a:t>It is useful to have some idea of the uncertainty.  Most people are far too confident about what they (think they) know.</a:t>
            </a:r>
          </a:p>
        </p:txBody>
      </p:sp>
    </p:spTree>
    <p:extLst>
      <p:ext uri="{BB962C8B-B14F-4D97-AF65-F5344CB8AC3E}">
        <p14:creationId xmlns:p14="http://schemas.microsoft.com/office/powerpoint/2010/main" val="39028069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1143000" y="685800"/>
            <a:ext cx="4572000" cy="3429000"/>
          </a:xfrm>
          <a:ln/>
        </p:spPr>
      </p:sp>
      <p:sp>
        <p:nvSpPr>
          <p:cNvPr id="228355" name="Rectangle 3"/>
          <p:cNvSpPr>
            <a:spLocks noGrp="1" noChangeArrowheads="1"/>
          </p:cNvSpPr>
          <p:nvPr>
            <p:ph type="body" idx="1"/>
          </p:nvPr>
        </p:nvSpPr>
        <p:spPr/>
        <p:txBody>
          <a:bodyPr/>
          <a:lstStyle/>
          <a:p>
            <a:r>
              <a:rPr lang="en-GB" dirty="0"/>
              <a:t>An unbiased estimator is correct on average, but not every time.  It can give a bad estimate, via an unrepresentative sample.  A precise estimator tends to give a similar answer over repeated samples.  It’s a </a:t>
            </a:r>
            <a:r>
              <a:rPr lang="en-GB" i="1" dirty="0"/>
              <a:t>theoretical</a:t>
            </a:r>
            <a:r>
              <a:rPr lang="en-GB" dirty="0"/>
              <a:t> property – in practice we usually only ever take one sample.</a:t>
            </a:r>
          </a:p>
        </p:txBody>
      </p:sp>
    </p:spTree>
    <p:extLst>
      <p:ext uri="{BB962C8B-B14F-4D97-AF65-F5344CB8AC3E}">
        <p14:creationId xmlns:p14="http://schemas.microsoft.com/office/powerpoint/2010/main" val="14281935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xfrm>
            <a:off x="1143000" y="685800"/>
            <a:ext cx="4572000" cy="3429000"/>
          </a:xfrm>
          <a:ln/>
        </p:spPr>
      </p:sp>
      <p:sp>
        <p:nvSpPr>
          <p:cNvPr id="230403" name="Rectangle 3"/>
          <p:cNvSpPr>
            <a:spLocks noGrp="1" noChangeArrowheads="1"/>
          </p:cNvSpPr>
          <p:nvPr>
            <p:ph type="body" idx="1"/>
          </p:nvPr>
        </p:nvSpPr>
        <p:spPr/>
        <p:txBody>
          <a:bodyPr/>
          <a:lstStyle/>
          <a:p>
            <a:r>
              <a:rPr lang="en-GB" dirty="0"/>
              <a:t>The Bill Gates example illustrates this nicely.  Leaving him out of the sample (if he were randomly picked) would bias the estimator, but leaving him in gives a completely unrepresentative result.</a:t>
            </a:r>
          </a:p>
        </p:txBody>
      </p:sp>
    </p:spTree>
    <p:extLst>
      <p:ext uri="{BB962C8B-B14F-4D97-AF65-F5344CB8AC3E}">
        <p14:creationId xmlns:p14="http://schemas.microsoft.com/office/powerpoint/2010/main" val="30287680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xfrm>
            <a:off x="1143000" y="685800"/>
            <a:ext cx="4572000" cy="3429000"/>
          </a:xfrm>
          <a:ln/>
        </p:spPr>
      </p:sp>
      <p:sp>
        <p:nvSpPr>
          <p:cNvPr id="232451" name="Rectangle 3"/>
          <p:cNvSpPr>
            <a:spLocks noGrp="1" noChangeArrowheads="1"/>
          </p:cNvSpPr>
          <p:nvPr>
            <p:ph type="body" idx="1"/>
          </p:nvPr>
        </p:nvSpPr>
        <p:spPr/>
        <p:txBody>
          <a:bodyPr/>
          <a:lstStyle/>
          <a:p>
            <a:r>
              <a:rPr lang="en-GB"/>
              <a:t>It is helpful to focus on what is the random variable and its distribution.  Once that is derived, the rest is easy.</a:t>
            </a:r>
          </a:p>
        </p:txBody>
      </p:sp>
    </p:spTree>
    <p:extLst>
      <p:ext uri="{BB962C8B-B14F-4D97-AF65-F5344CB8AC3E}">
        <p14:creationId xmlns:p14="http://schemas.microsoft.com/office/powerpoint/2010/main" val="39687596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43000" y="685800"/>
            <a:ext cx="4572000" cy="3429000"/>
          </a:xfrm>
          <a:ln/>
        </p:spPr>
      </p:sp>
      <p:sp>
        <p:nvSpPr>
          <p:cNvPr id="234499" name="Rectangle 3"/>
          <p:cNvSpPr>
            <a:spLocks noGrp="1" noChangeArrowheads="1"/>
          </p:cNvSpPr>
          <p:nvPr>
            <p:ph type="body" idx="1"/>
          </p:nvPr>
        </p:nvSpPr>
        <p:spPr/>
        <p:txBody>
          <a:bodyPr/>
          <a:lstStyle/>
          <a:p>
            <a:r>
              <a:rPr lang="en-GB"/>
              <a:t>Note that this is just an algebraic manipulation, but the meaning of the two intervals is quite different.</a:t>
            </a:r>
          </a:p>
        </p:txBody>
      </p:sp>
    </p:spTree>
    <p:extLst>
      <p:ext uri="{BB962C8B-B14F-4D97-AF65-F5344CB8AC3E}">
        <p14:creationId xmlns:p14="http://schemas.microsoft.com/office/powerpoint/2010/main" val="1914135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xfrm>
            <a:off x="1143000" y="685800"/>
            <a:ext cx="4572000" cy="3429000"/>
          </a:xfrm>
          <a:ln/>
        </p:spPr>
      </p:sp>
      <p:sp>
        <p:nvSpPr>
          <p:cNvPr id="23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45473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xfrm>
            <a:off x="1143000" y="685800"/>
            <a:ext cx="4572000" cy="3429000"/>
          </a:xfrm>
          <a:ln/>
        </p:spPr>
      </p:sp>
      <p:sp>
        <p:nvSpPr>
          <p:cNvPr id="238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777669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xfrm>
            <a:off x="1143000" y="685800"/>
            <a:ext cx="4572000" cy="3429000"/>
          </a:xfrm>
          <a:ln/>
        </p:spPr>
      </p:sp>
      <p:sp>
        <p:nvSpPr>
          <p:cNvPr id="24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119703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xfrm>
            <a:off x="1143000" y="685800"/>
            <a:ext cx="4572000" cy="3429000"/>
          </a:xfrm>
          <a:ln/>
        </p:spPr>
      </p:sp>
      <p:sp>
        <p:nvSpPr>
          <p:cNvPr id="242691" name="Rectangle 3"/>
          <p:cNvSpPr>
            <a:spLocks noGrp="1" noChangeArrowheads="1"/>
          </p:cNvSpPr>
          <p:nvPr>
            <p:ph type="body" idx="1"/>
          </p:nvPr>
        </p:nvSpPr>
        <p:spPr/>
        <p:txBody>
          <a:bodyPr/>
          <a:lstStyle/>
          <a:p>
            <a:r>
              <a:rPr lang="en-GB"/>
              <a:t>The interval estimate formula can be memorised as the point estimate plus and minus two standard errors.  This is a general rule for the 95% interval in large samples.</a:t>
            </a:r>
          </a:p>
        </p:txBody>
      </p:sp>
    </p:spTree>
    <p:extLst>
      <p:ext uri="{BB962C8B-B14F-4D97-AF65-F5344CB8AC3E}">
        <p14:creationId xmlns:p14="http://schemas.microsoft.com/office/powerpoint/2010/main" val="13965950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xfrm>
            <a:off x="1143000" y="685800"/>
            <a:ext cx="4572000" cy="3429000"/>
          </a:xfrm>
          <a:ln/>
        </p:spPr>
      </p:sp>
      <p:sp>
        <p:nvSpPr>
          <p:cNvPr id="244739" name="Rectangle 3"/>
          <p:cNvSpPr>
            <a:spLocks noGrp="1" noChangeArrowheads="1"/>
          </p:cNvSpPr>
          <p:nvPr>
            <p:ph type="body" idx="1"/>
          </p:nvPr>
        </p:nvSpPr>
        <p:spPr/>
        <p:txBody>
          <a:bodyPr/>
          <a:lstStyle/>
          <a:p>
            <a:r>
              <a:rPr lang="en-GB"/>
              <a:t>On average, 19 out of 20 CIs contain the mean.  Unfortunately we do not know if ‘our’ CI contains the mean or not.  The CI tells us about the </a:t>
            </a:r>
            <a:r>
              <a:rPr lang="en-GB" i="1"/>
              <a:t>method</a:t>
            </a:r>
            <a:r>
              <a:rPr lang="en-GB"/>
              <a:t> we are using, not about this particular result. </a:t>
            </a:r>
          </a:p>
        </p:txBody>
      </p:sp>
    </p:spTree>
    <p:extLst>
      <p:ext uri="{BB962C8B-B14F-4D97-AF65-F5344CB8AC3E}">
        <p14:creationId xmlns:p14="http://schemas.microsoft.com/office/powerpoint/2010/main" val="3242732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53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6</a:t>
            </a:r>
          </a:p>
        </p:txBody>
      </p:sp>
      <p:sp>
        <p:nvSpPr>
          <p:cNvPr id="153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53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5366" name="Rectangle 6"/>
          <p:cNvSpPr>
            <a:spLocks noGrp="1" noRot="1" noChangeAspect="1" noChangeArrowheads="1" noTextEdit="1"/>
          </p:cNvSpPr>
          <p:nvPr>
            <p:ph type="sldImg"/>
          </p:nvPr>
        </p:nvSpPr>
        <p:spPr>
          <a:xfrm>
            <a:off x="1150938" y="692150"/>
            <a:ext cx="4556125" cy="3416300"/>
          </a:xfrm>
          <a:ln cap="flat"/>
        </p:spPr>
      </p:sp>
      <p:sp>
        <p:nvSpPr>
          <p:cNvPr id="1536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174162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143000" y="685800"/>
            <a:ext cx="4572000" cy="3429000"/>
          </a:xfrm>
          <a:ln/>
        </p:spPr>
      </p:sp>
      <p:sp>
        <p:nvSpPr>
          <p:cNvPr id="246787" name="Rectangle 3"/>
          <p:cNvSpPr>
            <a:spLocks noGrp="1" noChangeArrowheads="1"/>
          </p:cNvSpPr>
          <p:nvPr>
            <p:ph type="body" idx="1"/>
          </p:nvPr>
        </p:nvSpPr>
        <p:spPr/>
        <p:txBody>
          <a:bodyPr/>
          <a:lstStyle/>
          <a:p>
            <a:r>
              <a:rPr lang="en-GB"/>
              <a:t>Emphasise the principles are the same: the point estimate plus and minus two standard errors.</a:t>
            </a:r>
          </a:p>
        </p:txBody>
      </p:sp>
    </p:spTree>
    <p:extLst>
      <p:ext uri="{BB962C8B-B14F-4D97-AF65-F5344CB8AC3E}">
        <p14:creationId xmlns:p14="http://schemas.microsoft.com/office/powerpoint/2010/main" val="10018939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1143000" y="685800"/>
            <a:ext cx="4572000" cy="3429000"/>
          </a:xfrm>
          <a:ln/>
        </p:spPr>
      </p:sp>
      <p:sp>
        <p:nvSpPr>
          <p:cNvPr id="248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226857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1143000" y="685800"/>
            <a:ext cx="4572000" cy="3429000"/>
          </a:xfrm>
          <a:ln/>
        </p:spPr>
      </p:sp>
      <p:sp>
        <p:nvSpPr>
          <p:cNvPr id="250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40328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ChangeArrowheads="1" noTextEdit="1"/>
          </p:cNvSpPr>
          <p:nvPr>
            <p:ph type="sldImg"/>
          </p:nvPr>
        </p:nvSpPr>
        <p:spPr>
          <a:xfrm>
            <a:off x="1143000" y="685800"/>
            <a:ext cx="4572000" cy="3429000"/>
          </a:xfrm>
          <a:ln/>
        </p:spPr>
      </p:sp>
      <p:sp>
        <p:nvSpPr>
          <p:cNvPr id="261123" name="Rectangle 3"/>
          <p:cNvSpPr>
            <a:spLocks noGrp="1" noChangeArrowheads="1"/>
          </p:cNvSpPr>
          <p:nvPr>
            <p:ph type="body" idx="1"/>
          </p:nvPr>
        </p:nvSpPr>
        <p:spPr/>
        <p:txBody>
          <a:bodyPr/>
          <a:lstStyle/>
          <a:p>
            <a:r>
              <a:rPr lang="en-GB"/>
              <a:t>95% is just a convention, but acts as a benchmark and prevents researchers cheating!</a:t>
            </a:r>
          </a:p>
        </p:txBody>
      </p:sp>
    </p:spTree>
    <p:extLst>
      <p:ext uri="{BB962C8B-B14F-4D97-AF65-F5344CB8AC3E}">
        <p14:creationId xmlns:p14="http://schemas.microsoft.com/office/powerpoint/2010/main" val="9099332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a:xfrm>
            <a:off x="1143000" y="685800"/>
            <a:ext cx="4572000" cy="3429000"/>
          </a:xfrm>
          <a:ln/>
        </p:spPr>
      </p:sp>
      <p:sp>
        <p:nvSpPr>
          <p:cNvPr id="263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29779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3312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4</a:t>
            </a:r>
          </a:p>
        </p:txBody>
      </p:sp>
      <p:sp>
        <p:nvSpPr>
          <p:cNvPr id="13312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3312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33126" name="Rectangle 6"/>
          <p:cNvSpPr>
            <a:spLocks noGrp="1" noRot="1" noChangeAspect="1" noChangeArrowheads="1" noTextEdit="1"/>
          </p:cNvSpPr>
          <p:nvPr>
            <p:ph type="sldImg"/>
          </p:nvPr>
        </p:nvSpPr>
        <p:spPr>
          <a:xfrm>
            <a:off x="1150938" y="692150"/>
            <a:ext cx="4556125" cy="3416300"/>
          </a:xfrm>
          <a:ln cap="flat"/>
        </p:spPr>
      </p:sp>
      <p:sp>
        <p:nvSpPr>
          <p:cNvPr id="13312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898409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35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5</a:t>
            </a:r>
          </a:p>
        </p:txBody>
      </p:sp>
      <p:sp>
        <p:nvSpPr>
          <p:cNvPr id="135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35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35174" name="Rectangle 6"/>
          <p:cNvSpPr>
            <a:spLocks noGrp="1" noRot="1" noChangeAspect="1" noChangeArrowheads="1" noTextEdit="1"/>
          </p:cNvSpPr>
          <p:nvPr>
            <p:ph type="sldImg"/>
          </p:nvPr>
        </p:nvSpPr>
        <p:spPr>
          <a:xfrm>
            <a:off x="1150938" y="692150"/>
            <a:ext cx="4556125" cy="3416300"/>
          </a:xfrm>
          <a:ln cap="flat"/>
        </p:spPr>
      </p:sp>
      <p:sp>
        <p:nvSpPr>
          <p:cNvPr id="13517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2191190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37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6</a:t>
            </a:r>
          </a:p>
        </p:txBody>
      </p:sp>
      <p:sp>
        <p:nvSpPr>
          <p:cNvPr id="137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37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37222" name="Rectangle 6"/>
          <p:cNvSpPr>
            <a:spLocks noGrp="1" noRot="1" noChangeAspect="1" noChangeArrowheads="1" noTextEdit="1"/>
          </p:cNvSpPr>
          <p:nvPr>
            <p:ph type="sldImg"/>
          </p:nvPr>
        </p:nvSpPr>
        <p:spPr>
          <a:xfrm>
            <a:off x="1150938" y="692150"/>
            <a:ext cx="4556125" cy="3416300"/>
          </a:xfrm>
          <a:ln cap="flat"/>
        </p:spPr>
      </p:sp>
      <p:sp>
        <p:nvSpPr>
          <p:cNvPr id="137223"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0318028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39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7</a:t>
            </a:r>
          </a:p>
        </p:txBody>
      </p:sp>
      <p:sp>
        <p:nvSpPr>
          <p:cNvPr id="139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39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39270" name="Rectangle 6"/>
          <p:cNvSpPr>
            <a:spLocks noGrp="1" noRot="1" noChangeAspect="1" noChangeArrowheads="1" noTextEdit="1"/>
          </p:cNvSpPr>
          <p:nvPr>
            <p:ph type="sldImg"/>
          </p:nvPr>
        </p:nvSpPr>
        <p:spPr>
          <a:xfrm>
            <a:off x="1150938" y="692150"/>
            <a:ext cx="4556125" cy="3416300"/>
          </a:xfrm>
          <a:ln cap="flat"/>
        </p:spPr>
      </p:sp>
      <p:sp>
        <p:nvSpPr>
          <p:cNvPr id="13927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2417842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a:ln/>
        </p:spPr>
        <p:txBody>
          <a:bodyPr/>
          <a:lstStyle/>
          <a:p>
            <a:endParaRPr lang="en-US"/>
          </a:p>
        </p:txBody>
      </p:sp>
      <p:sp>
        <p:nvSpPr>
          <p:cNvPr id="14131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228246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1158716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433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9</a:t>
            </a:r>
          </a:p>
        </p:txBody>
      </p:sp>
      <p:sp>
        <p:nvSpPr>
          <p:cNvPr id="1433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433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43366" name="Rectangle 6"/>
          <p:cNvSpPr>
            <a:spLocks noGrp="1" noRot="1" noChangeAspect="1" noChangeArrowheads="1" noTextEdit="1"/>
          </p:cNvSpPr>
          <p:nvPr>
            <p:ph type="sldImg"/>
          </p:nvPr>
        </p:nvSpPr>
        <p:spPr>
          <a:xfrm>
            <a:off x="1150938" y="692150"/>
            <a:ext cx="4556125" cy="3416300"/>
          </a:xfrm>
          <a:ln cap="flat"/>
        </p:spPr>
      </p:sp>
      <p:sp>
        <p:nvSpPr>
          <p:cNvPr id="14336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230223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45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10</a:t>
            </a:r>
          </a:p>
        </p:txBody>
      </p:sp>
      <p:sp>
        <p:nvSpPr>
          <p:cNvPr id="145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45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45414" name="Rectangle 6"/>
          <p:cNvSpPr>
            <a:spLocks noGrp="1" noRot="1" noChangeAspect="1" noChangeArrowheads="1" noTextEdit="1"/>
          </p:cNvSpPr>
          <p:nvPr>
            <p:ph type="sldImg"/>
          </p:nvPr>
        </p:nvSpPr>
        <p:spPr>
          <a:xfrm>
            <a:off x="1150938" y="692150"/>
            <a:ext cx="4556125" cy="3416300"/>
          </a:xfrm>
          <a:ln cap="flat"/>
        </p:spPr>
      </p:sp>
      <p:sp>
        <p:nvSpPr>
          <p:cNvPr id="14541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8532761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474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11</a:t>
            </a:r>
          </a:p>
        </p:txBody>
      </p:sp>
      <p:sp>
        <p:nvSpPr>
          <p:cNvPr id="1474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474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47462" name="Rectangle 6"/>
          <p:cNvSpPr>
            <a:spLocks noGrp="1" noRot="1" noChangeAspect="1" noChangeArrowheads="1" noTextEdit="1"/>
          </p:cNvSpPr>
          <p:nvPr>
            <p:ph type="sldImg"/>
          </p:nvPr>
        </p:nvSpPr>
        <p:spPr>
          <a:xfrm>
            <a:off x="1150938" y="692150"/>
            <a:ext cx="4556125" cy="3416300"/>
          </a:xfrm>
          <a:ln cap="flat"/>
        </p:spPr>
      </p:sp>
      <p:sp>
        <p:nvSpPr>
          <p:cNvPr id="147463"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0543687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495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12</a:t>
            </a:r>
          </a:p>
        </p:txBody>
      </p:sp>
      <p:sp>
        <p:nvSpPr>
          <p:cNvPr id="1495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495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49510" name="Rectangle 6"/>
          <p:cNvSpPr>
            <a:spLocks noGrp="1" noRot="1" noChangeAspect="1" noChangeArrowheads="1" noTextEdit="1"/>
          </p:cNvSpPr>
          <p:nvPr>
            <p:ph type="sldImg"/>
          </p:nvPr>
        </p:nvSpPr>
        <p:spPr>
          <a:xfrm>
            <a:off x="1150938" y="692150"/>
            <a:ext cx="4556125" cy="3416300"/>
          </a:xfrm>
          <a:ln cap="flat"/>
        </p:spPr>
      </p:sp>
      <p:sp>
        <p:nvSpPr>
          <p:cNvPr id="14951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8525427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515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13</a:t>
            </a:r>
          </a:p>
        </p:txBody>
      </p:sp>
      <p:sp>
        <p:nvSpPr>
          <p:cNvPr id="1515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515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51558" name="Rectangle 6"/>
          <p:cNvSpPr>
            <a:spLocks noGrp="1" noRot="1" noChangeAspect="1" noChangeArrowheads="1" noTextEdit="1"/>
          </p:cNvSpPr>
          <p:nvPr>
            <p:ph type="sldImg"/>
          </p:nvPr>
        </p:nvSpPr>
        <p:spPr>
          <a:xfrm>
            <a:off x="1150938" y="692150"/>
            <a:ext cx="4556125" cy="3416300"/>
          </a:xfrm>
          <a:ln cap="flat"/>
        </p:spPr>
      </p:sp>
      <p:sp>
        <p:nvSpPr>
          <p:cNvPr id="151559"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911357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5360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14</a:t>
            </a:r>
          </a:p>
        </p:txBody>
      </p:sp>
      <p:sp>
        <p:nvSpPr>
          <p:cNvPr id="15360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5360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53606" name="Rectangle 6"/>
          <p:cNvSpPr>
            <a:spLocks noGrp="1" noRot="1" noChangeAspect="1" noChangeArrowheads="1" noTextEdit="1"/>
          </p:cNvSpPr>
          <p:nvPr>
            <p:ph type="sldImg"/>
          </p:nvPr>
        </p:nvSpPr>
        <p:spPr>
          <a:xfrm>
            <a:off x="1150938" y="692150"/>
            <a:ext cx="4556125" cy="3416300"/>
          </a:xfrm>
          <a:ln cap="flat"/>
        </p:spPr>
      </p:sp>
      <p:sp>
        <p:nvSpPr>
          <p:cNvPr id="15360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5208848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5565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15</a:t>
            </a:r>
          </a:p>
        </p:txBody>
      </p:sp>
      <p:sp>
        <p:nvSpPr>
          <p:cNvPr id="15565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5565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55654" name="Rectangle 6"/>
          <p:cNvSpPr>
            <a:spLocks noGrp="1" noRot="1" noChangeAspect="1" noChangeArrowheads="1" noTextEdit="1"/>
          </p:cNvSpPr>
          <p:nvPr>
            <p:ph type="sldImg"/>
          </p:nvPr>
        </p:nvSpPr>
        <p:spPr>
          <a:xfrm>
            <a:off x="1150938" y="692150"/>
            <a:ext cx="4556125" cy="3416300"/>
          </a:xfrm>
          <a:ln cap="flat"/>
        </p:spPr>
      </p:sp>
      <p:sp>
        <p:nvSpPr>
          <p:cNvPr id="15565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5092770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576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13</a:t>
            </a:r>
          </a:p>
        </p:txBody>
      </p:sp>
      <p:sp>
        <p:nvSpPr>
          <p:cNvPr id="1577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577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57702" name="Rectangle 6"/>
          <p:cNvSpPr>
            <a:spLocks noGrp="1" noRot="1" noChangeAspect="1" noChangeArrowheads="1" noTextEdit="1"/>
          </p:cNvSpPr>
          <p:nvPr>
            <p:ph type="sldImg"/>
          </p:nvPr>
        </p:nvSpPr>
        <p:spPr>
          <a:xfrm>
            <a:off x="1150938" y="692150"/>
            <a:ext cx="4556125" cy="3416300"/>
          </a:xfrm>
          <a:ln cap="flat"/>
        </p:spPr>
      </p:sp>
      <p:sp>
        <p:nvSpPr>
          <p:cNvPr id="157703"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1350536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597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17</a:t>
            </a:r>
          </a:p>
        </p:txBody>
      </p:sp>
      <p:sp>
        <p:nvSpPr>
          <p:cNvPr id="1597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597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59750" name="Rectangle 6"/>
          <p:cNvSpPr>
            <a:spLocks noGrp="1" noRot="1" noChangeAspect="1" noChangeArrowheads="1" noTextEdit="1"/>
          </p:cNvSpPr>
          <p:nvPr>
            <p:ph type="sldImg"/>
          </p:nvPr>
        </p:nvSpPr>
        <p:spPr>
          <a:xfrm>
            <a:off x="1150938" y="692150"/>
            <a:ext cx="4556125" cy="3416300"/>
          </a:xfrm>
          <a:ln cap="flat"/>
        </p:spPr>
      </p:sp>
      <p:sp>
        <p:nvSpPr>
          <p:cNvPr id="15975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6056510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986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35</a:t>
            </a:r>
          </a:p>
        </p:txBody>
      </p:sp>
      <p:sp>
        <p:nvSpPr>
          <p:cNvPr id="1986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986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98662" name="Rectangle 6"/>
          <p:cNvSpPr>
            <a:spLocks noGrp="1" noRot="1" noChangeAspect="1" noChangeArrowheads="1" noTextEdit="1"/>
          </p:cNvSpPr>
          <p:nvPr>
            <p:ph type="sldImg"/>
          </p:nvPr>
        </p:nvSpPr>
        <p:spPr>
          <a:xfrm>
            <a:off x="1150938" y="692150"/>
            <a:ext cx="4556125" cy="3416300"/>
          </a:xfrm>
          <a:ln cap="flat"/>
        </p:spPr>
      </p:sp>
      <p:sp>
        <p:nvSpPr>
          <p:cNvPr id="198663"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60054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94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8</a:t>
            </a:r>
          </a:p>
        </p:txBody>
      </p:sp>
      <p:sp>
        <p:nvSpPr>
          <p:cNvPr id="194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94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9462" name="Rectangle 6"/>
          <p:cNvSpPr>
            <a:spLocks noGrp="1" noRot="1" noChangeAspect="1" noChangeArrowheads="1" noTextEdit="1"/>
          </p:cNvSpPr>
          <p:nvPr>
            <p:ph type="sldImg"/>
          </p:nvPr>
        </p:nvSpPr>
        <p:spPr>
          <a:xfrm>
            <a:off x="1150938" y="692150"/>
            <a:ext cx="4556125" cy="3416300"/>
          </a:xfrm>
          <a:ln cap="flat"/>
        </p:spPr>
      </p:sp>
      <p:sp>
        <p:nvSpPr>
          <p:cNvPr id="19463" name="Rectangle 7"/>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val="27152663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2007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36</a:t>
            </a:r>
          </a:p>
        </p:txBody>
      </p:sp>
      <p:sp>
        <p:nvSpPr>
          <p:cNvPr id="2007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2007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200710" name="Rectangle 6"/>
          <p:cNvSpPr>
            <a:spLocks noGrp="1" noRot="1" noChangeAspect="1" noChangeArrowheads="1" noTextEdit="1"/>
          </p:cNvSpPr>
          <p:nvPr>
            <p:ph type="sldImg"/>
          </p:nvPr>
        </p:nvSpPr>
        <p:spPr>
          <a:xfrm>
            <a:off x="1150938" y="692150"/>
            <a:ext cx="4556125" cy="3416300"/>
          </a:xfrm>
          <a:ln cap="flat"/>
        </p:spPr>
      </p:sp>
      <p:sp>
        <p:nvSpPr>
          <p:cNvPr id="20071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29890261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2027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37</a:t>
            </a:r>
          </a:p>
        </p:txBody>
      </p:sp>
      <p:sp>
        <p:nvSpPr>
          <p:cNvPr id="2027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2027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202758" name="Rectangle 6"/>
          <p:cNvSpPr>
            <a:spLocks noGrp="1" noRot="1" noChangeAspect="1" noChangeArrowheads="1" noTextEdit="1"/>
          </p:cNvSpPr>
          <p:nvPr>
            <p:ph type="sldImg"/>
          </p:nvPr>
        </p:nvSpPr>
        <p:spPr>
          <a:xfrm>
            <a:off x="1150938" y="692150"/>
            <a:ext cx="4556125" cy="3416300"/>
          </a:xfrm>
          <a:ln cap="flat"/>
        </p:spPr>
      </p:sp>
      <p:sp>
        <p:nvSpPr>
          <p:cNvPr id="202759"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5613511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20480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38</a:t>
            </a:r>
          </a:p>
        </p:txBody>
      </p:sp>
      <p:sp>
        <p:nvSpPr>
          <p:cNvPr id="20480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20480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204806" name="Rectangle 6"/>
          <p:cNvSpPr>
            <a:spLocks noGrp="1" noRot="1" noChangeAspect="1" noChangeArrowheads="1" noTextEdit="1"/>
          </p:cNvSpPr>
          <p:nvPr>
            <p:ph type="sldImg"/>
          </p:nvPr>
        </p:nvSpPr>
        <p:spPr>
          <a:xfrm>
            <a:off x="1150938" y="692150"/>
            <a:ext cx="4556125" cy="3416300"/>
          </a:xfrm>
          <a:ln cap="flat"/>
        </p:spPr>
      </p:sp>
      <p:sp>
        <p:nvSpPr>
          <p:cNvPr id="20480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9686672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20685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39</a:t>
            </a:r>
          </a:p>
        </p:txBody>
      </p:sp>
      <p:sp>
        <p:nvSpPr>
          <p:cNvPr id="20685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20685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206854" name="Rectangle 6"/>
          <p:cNvSpPr>
            <a:spLocks noGrp="1" noRot="1" noChangeAspect="1" noChangeArrowheads="1" noTextEdit="1"/>
          </p:cNvSpPr>
          <p:nvPr>
            <p:ph type="sldImg"/>
          </p:nvPr>
        </p:nvSpPr>
        <p:spPr>
          <a:xfrm>
            <a:off x="1150938" y="692150"/>
            <a:ext cx="4556125" cy="3416300"/>
          </a:xfrm>
          <a:ln cap="flat"/>
        </p:spPr>
      </p:sp>
      <p:sp>
        <p:nvSpPr>
          <p:cNvPr id="20685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3704226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2088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40</a:t>
            </a:r>
          </a:p>
        </p:txBody>
      </p:sp>
      <p:sp>
        <p:nvSpPr>
          <p:cNvPr id="2089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2089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208902" name="Rectangle 6"/>
          <p:cNvSpPr>
            <a:spLocks noGrp="1" noRot="1" noChangeAspect="1" noChangeArrowheads="1" noTextEdit="1"/>
          </p:cNvSpPr>
          <p:nvPr>
            <p:ph type="sldImg"/>
          </p:nvPr>
        </p:nvSpPr>
        <p:spPr>
          <a:xfrm>
            <a:off x="1150938" y="692150"/>
            <a:ext cx="4556125" cy="3416300"/>
          </a:xfrm>
          <a:ln cap="flat"/>
        </p:spPr>
      </p:sp>
      <p:sp>
        <p:nvSpPr>
          <p:cNvPr id="208903"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2097635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2109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41</a:t>
            </a:r>
          </a:p>
        </p:txBody>
      </p:sp>
      <p:sp>
        <p:nvSpPr>
          <p:cNvPr id="210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210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210950" name="Rectangle 6"/>
          <p:cNvSpPr>
            <a:spLocks noGrp="1" noRot="1" noChangeAspect="1" noChangeArrowheads="1" noTextEdit="1"/>
          </p:cNvSpPr>
          <p:nvPr>
            <p:ph type="sldImg"/>
          </p:nvPr>
        </p:nvSpPr>
        <p:spPr>
          <a:xfrm>
            <a:off x="1150938" y="692150"/>
            <a:ext cx="4556125" cy="3416300"/>
          </a:xfrm>
          <a:ln cap="flat"/>
        </p:spPr>
      </p:sp>
      <p:sp>
        <p:nvSpPr>
          <p:cNvPr id="21095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0370537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617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18</a:t>
            </a:r>
          </a:p>
        </p:txBody>
      </p:sp>
      <p:sp>
        <p:nvSpPr>
          <p:cNvPr id="1617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617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61798" name="Rectangle 6"/>
          <p:cNvSpPr>
            <a:spLocks noGrp="1" noRot="1" noChangeAspect="1" noChangeArrowheads="1" noTextEdit="1"/>
          </p:cNvSpPr>
          <p:nvPr>
            <p:ph type="sldImg"/>
          </p:nvPr>
        </p:nvSpPr>
        <p:spPr>
          <a:xfrm>
            <a:off x="1150938" y="692150"/>
            <a:ext cx="4556125" cy="3416300"/>
          </a:xfrm>
          <a:ln cap="flat"/>
        </p:spPr>
      </p:sp>
      <p:sp>
        <p:nvSpPr>
          <p:cNvPr id="161799"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324017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6384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19</a:t>
            </a:r>
          </a:p>
        </p:txBody>
      </p:sp>
      <p:sp>
        <p:nvSpPr>
          <p:cNvPr id="16384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6384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63846" name="Rectangle 6"/>
          <p:cNvSpPr>
            <a:spLocks noGrp="1" noRot="1" noChangeAspect="1" noChangeArrowheads="1" noTextEdit="1"/>
          </p:cNvSpPr>
          <p:nvPr>
            <p:ph type="sldImg"/>
          </p:nvPr>
        </p:nvSpPr>
        <p:spPr>
          <a:xfrm>
            <a:off x="1150938" y="692150"/>
            <a:ext cx="4556125" cy="3416300"/>
          </a:xfrm>
          <a:ln cap="flat"/>
        </p:spPr>
      </p:sp>
      <p:sp>
        <p:nvSpPr>
          <p:cNvPr id="16384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2616285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658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20</a:t>
            </a:r>
          </a:p>
        </p:txBody>
      </p:sp>
      <p:sp>
        <p:nvSpPr>
          <p:cNvPr id="1658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658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65894" name="Rectangle 6"/>
          <p:cNvSpPr>
            <a:spLocks noGrp="1" noRot="1" noChangeAspect="1" noChangeArrowheads="1" noTextEdit="1"/>
          </p:cNvSpPr>
          <p:nvPr>
            <p:ph type="sldImg"/>
          </p:nvPr>
        </p:nvSpPr>
        <p:spPr>
          <a:xfrm>
            <a:off x="1150938" y="692150"/>
            <a:ext cx="4556125" cy="3416300"/>
          </a:xfrm>
          <a:ln cap="flat"/>
        </p:spPr>
      </p:sp>
      <p:sp>
        <p:nvSpPr>
          <p:cNvPr id="16589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9443847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67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21</a:t>
            </a:r>
          </a:p>
        </p:txBody>
      </p:sp>
      <p:sp>
        <p:nvSpPr>
          <p:cNvPr id="167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67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67942" name="Rectangle 6"/>
          <p:cNvSpPr>
            <a:spLocks noGrp="1" noRot="1" noChangeAspect="1" noChangeArrowheads="1" noTextEdit="1"/>
          </p:cNvSpPr>
          <p:nvPr>
            <p:ph type="sldImg"/>
          </p:nvPr>
        </p:nvSpPr>
        <p:spPr>
          <a:xfrm>
            <a:off x="1150938" y="692150"/>
            <a:ext cx="4556125" cy="3416300"/>
          </a:xfrm>
          <a:ln cap="flat"/>
        </p:spPr>
      </p:sp>
      <p:sp>
        <p:nvSpPr>
          <p:cNvPr id="167943"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532884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317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14</a:t>
            </a:r>
          </a:p>
        </p:txBody>
      </p:sp>
      <p:sp>
        <p:nvSpPr>
          <p:cNvPr id="317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317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31750" name="Rectangle 6"/>
          <p:cNvSpPr>
            <a:spLocks noGrp="1" noRot="1" noChangeAspec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val="353457599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69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22</a:t>
            </a:r>
          </a:p>
        </p:txBody>
      </p:sp>
      <p:sp>
        <p:nvSpPr>
          <p:cNvPr id="169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69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69990" name="Rectangle 6"/>
          <p:cNvSpPr>
            <a:spLocks noGrp="1" noRot="1" noChangeAspect="1" noChangeArrowheads="1" noTextEdit="1"/>
          </p:cNvSpPr>
          <p:nvPr>
            <p:ph type="sldImg"/>
          </p:nvPr>
        </p:nvSpPr>
        <p:spPr>
          <a:xfrm>
            <a:off x="1150938" y="692150"/>
            <a:ext cx="4556125" cy="3416300"/>
          </a:xfrm>
          <a:ln cap="flat"/>
        </p:spPr>
      </p:sp>
      <p:sp>
        <p:nvSpPr>
          <p:cNvPr id="16999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4700932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720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23</a:t>
            </a:r>
          </a:p>
        </p:txBody>
      </p:sp>
      <p:sp>
        <p:nvSpPr>
          <p:cNvPr id="1720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720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72038" name="Rectangle 6"/>
          <p:cNvSpPr>
            <a:spLocks noGrp="1" noRot="1" noChangeAspect="1" noChangeArrowheads="1" noTextEdit="1"/>
          </p:cNvSpPr>
          <p:nvPr>
            <p:ph type="sldImg"/>
          </p:nvPr>
        </p:nvSpPr>
        <p:spPr>
          <a:xfrm>
            <a:off x="1150938" y="692150"/>
            <a:ext cx="4556125" cy="3416300"/>
          </a:xfrm>
          <a:ln cap="flat"/>
        </p:spPr>
      </p:sp>
      <p:sp>
        <p:nvSpPr>
          <p:cNvPr id="172039"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5358441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74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24</a:t>
            </a:r>
          </a:p>
        </p:txBody>
      </p:sp>
      <p:sp>
        <p:nvSpPr>
          <p:cNvPr id="174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74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74086" name="Rectangle 6"/>
          <p:cNvSpPr>
            <a:spLocks noGrp="1" noRot="1" noChangeAspect="1" noChangeArrowheads="1" noTextEdit="1"/>
          </p:cNvSpPr>
          <p:nvPr>
            <p:ph type="sldImg"/>
          </p:nvPr>
        </p:nvSpPr>
        <p:spPr>
          <a:xfrm>
            <a:off x="1150938" y="692150"/>
            <a:ext cx="4556125" cy="3416300"/>
          </a:xfrm>
          <a:ln cap="flat"/>
        </p:spPr>
      </p:sp>
      <p:sp>
        <p:nvSpPr>
          <p:cNvPr id="17408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59340668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xfrm>
            <a:off x="1150938" y="692150"/>
            <a:ext cx="4556125" cy="3416300"/>
          </a:xfrm>
          <a:ln/>
        </p:spPr>
      </p:sp>
      <p:sp>
        <p:nvSpPr>
          <p:cNvPr id="221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9906807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xfrm>
            <a:off x="1150938" y="692150"/>
            <a:ext cx="4556125" cy="3416300"/>
          </a:xfrm>
          <a:ln/>
        </p:spPr>
      </p:sp>
      <p:sp>
        <p:nvSpPr>
          <p:cNvPr id="222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254730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78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25</a:t>
            </a:r>
          </a:p>
        </p:txBody>
      </p:sp>
      <p:sp>
        <p:nvSpPr>
          <p:cNvPr id="178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78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78182" name="Rectangle 6"/>
          <p:cNvSpPr>
            <a:spLocks noGrp="1" noRot="1" noChangeAspect="1" noChangeArrowheads="1" noTextEdit="1"/>
          </p:cNvSpPr>
          <p:nvPr>
            <p:ph type="sldImg"/>
          </p:nvPr>
        </p:nvSpPr>
        <p:spPr>
          <a:xfrm>
            <a:off x="1150938" y="692150"/>
            <a:ext cx="4556125" cy="3416300"/>
          </a:xfrm>
          <a:ln cap="flat"/>
        </p:spPr>
      </p:sp>
      <p:sp>
        <p:nvSpPr>
          <p:cNvPr id="178183"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7143789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80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26</a:t>
            </a:r>
          </a:p>
        </p:txBody>
      </p:sp>
      <p:sp>
        <p:nvSpPr>
          <p:cNvPr id="180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80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80230" name="Rectangle 6"/>
          <p:cNvSpPr>
            <a:spLocks noGrp="1" noRot="1" noChangeAspect="1" noChangeArrowheads="1" noTextEdit="1"/>
          </p:cNvSpPr>
          <p:nvPr>
            <p:ph type="sldImg"/>
          </p:nvPr>
        </p:nvSpPr>
        <p:spPr>
          <a:xfrm>
            <a:off x="1150938" y="692150"/>
            <a:ext cx="4556125" cy="3416300"/>
          </a:xfrm>
          <a:ln cap="flat"/>
        </p:spPr>
      </p:sp>
      <p:sp>
        <p:nvSpPr>
          <p:cNvPr id="18023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68115777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822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27</a:t>
            </a:r>
          </a:p>
        </p:txBody>
      </p:sp>
      <p:sp>
        <p:nvSpPr>
          <p:cNvPr id="1822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822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82278" name="Rectangle 6"/>
          <p:cNvSpPr>
            <a:spLocks noGrp="1" noRot="1" noChangeAspect="1" noChangeArrowheads="1" noTextEdit="1"/>
          </p:cNvSpPr>
          <p:nvPr>
            <p:ph type="sldImg"/>
          </p:nvPr>
        </p:nvSpPr>
        <p:spPr>
          <a:xfrm>
            <a:off x="1150938" y="692150"/>
            <a:ext cx="4556125" cy="3416300"/>
          </a:xfrm>
          <a:ln cap="flat"/>
        </p:spPr>
      </p:sp>
      <p:sp>
        <p:nvSpPr>
          <p:cNvPr id="182279"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01157001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8432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28</a:t>
            </a:r>
          </a:p>
        </p:txBody>
      </p:sp>
      <p:sp>
        <p:nvSpPr>
          <p:cNvPr id="18432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8432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84326" name="Rectangle 6"/>
          <p:cNvSpPr>
            <a:spLocks noGrp="1" noRot="1" noChangeAspect="1" noChangeArrowheads="1" noTextEdit="1"/>
          </p:cNvSpPr>
          <p:nvPr>
            <p:ph type="sldImg"/>
          </p:nvPr>
        </p:nvSpPr>
        <p:spPr>
          <a:xfrm>
            <a:off x="1150938" y="692150"/>
            <a:ext cx="4556125" cy="3416300"/>
          </a:xfrm>
          <a:ln cap="flat"/>
        </p:spPr>
      </p:sp>
      <p:sp>
        <p:nvSpPr>
          <p:cNvPr id="18432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18434824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863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29</a:t>
            </a:r>
          </a:p>
        </p:txBody>
      </p:sp>
      <p:sp>
        <p:nvSpPr>
          <p:cNvPr id="1863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863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86374" name="Rectangle 6"/>
          <p:cNvSpPr>
            <a:spLocks noGrp="1" noRot="1" noChangeAspect="1" noChangeArrowheads="1" noTextEdit="1"/>
          </p:cNvSpPr>
          <p:nvPr>
            <p:ph type="sldImg"/>
          </p:nvPr>
        </p:nvSpPr>
        <p:spPr>
          <a:xfrm>
            <a:off x="1150938" y="692150"/>
            <a:ext cx="4556125" cy="3416300"/>
          </a:xfrm>
          <a:ln cap="flat"/>
        </p:spPr>
      </p:sp>
      <p:sp>
        <p:nvSpPr>
          <p:cNvPr id="18637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406075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337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15</a:t>
            </a:r>
          </a:p>
        </p:txBody>
      </p:sp>
      <p:sp>
        <p:nvSpPr>
          <p:cNvPr id="337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337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33798" name="Rectangle 6"/>
          <p:cNvSpPr>
            <a:spLocks noGrp="1" noRot="1" noChangeAspect="1" noChangeArrowheads="1" noTextEdit="1"/>
          </p:cNvSpPr>
          <p:nvPr>
            <p:ph type="sldImg"/>
          </p:nvPr>
        </p:nvSpPr>
        <p:spPr>
          <a:xfrm>
            <a:off x="1150938" y="692150"/>
            <a:ext cx="4556125" cy="3416300"/>
          </a:xfrm>
          <a:ln cap="flat"/>
        </p:spPr>
      </p:sp>
      <p:sp>
        <p:nvSpPr>
          <p:cNvPr id="33799"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93743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23906" name="Freeform 2"/>
          <p:cNvSpPr>
            <a:spLocks/>
          </p:cNvSpPr>
          <p:nvPr/>
        </p:nvSpPr>
        <p:spPr bwMode="invGray">
          <a:xfrm>
            <a:off x="0" y="0"/>
            <a:ext cx="9144000" cy="2133600"/>
          </a:xfrm>
          <a:custGeom>
            <a:avLst/>
            <a:gdLst/>
            <a:ahLst/>
            <a:cxnLst>
              <a:cxn ang="0">
                <a:pos x="0" y="0"/>
              </a:cxn>
              <a:cxn ang="0">
                <a:pos x="5760" y="0"/>
              </a:cxn>
              <a:cxn ang="0">
                <a:pos x="5760" y="720"/>
              </a:cxn>
              <a:cxn ang="0">
                <a:pos x="3600" y="624"/>
              </a:cxn>
              <a:cxn ang="0">
                <a:pos x="0" y="1000"/>
              </a:cxn>
              <a:cxn ang="0">
                <a:pos x="0" y="0"/>
              </a:cxn>
            </a:cxnLst>
            <a:rect l="0" t="0" r="r" b="b"/>
            <a:pathLst>
              <a:path w="5760" h="1104">
                <a:moveTo>
                  <a:pt x="0" y="0"/>
                </a:moveTo>
                <a:lnTo>
                  <a:pt x="5760" y="0"/>
                </a:lnTo>
                <a:lnTo>
                  <a:pt x="5760" y="720"/>
                </a:lnTo>
                <a:cubicBezTo>
                  <a:pt x="5400" y="824"/>
                  <a:pt x="4560" y="577"/>
                  <a:pt x="3600" y="624"/>
                </a:cubicBezTo>
                <a:cubicBezTo>
                  <a:pt x="2640" y="671"/>
                  <a:pt x="600" y="1104"/>
                  <a:pt x="0" y="1000"/>
                </a:cubicBezTo>
                <a:lnTo>
                  <a:pt x="0" y="0"/>
                </a:lnTo>
                <a:close/>
              </a:path>
            </a:pathLst>
          </a:custGeom>
          <a:gradFill rotWithShape="0">
            <a:gsLst>
              <a:gs pos="0">
                <a:schemeClr val="bg2"/>
              </a:gs>
              <a:gs pos="50000">
                <a:schemeClr val="bg1"/>
              </a:gs>
              <a:gs pos="100000">
                <a:schemeClr val="bg2"/>
              </a:gs>
            </a:gsLst>
            <a:lin ang="0" scaled="1"/>
          </a:gradFill>
          <a:ln w="9525">
            <a:noFill/>
            <a:round/>
            <a:headEnd/>
            <a:tailEnd/>
          </a:ln>
        </p:spPr>
        <p:txBody>
          <a:bodyPr wrap="none" anchor="ctr"/>
          <a:lstStyle/>
          <a:p>
            <a:endParaRPr lang="en-US"/>
          </a:p>
        </p:txBody>
      </p:sp>
      <p:sp>
        <p:nvSpPr>
          <p:cNvPr id="123907" name="Rectangle 3"/>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123908"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123909" name="Rectangle 5"/>
          <p:cNvSpPr>
            <a:spLocks noGrp="1" noChangeArrowheads="1"/>
          </p:cNvSpPr>
          <p:nvPr>
            <p:ph type="ftr" sz="quarter" idx="3"/>
          </p:nvPr>
        </p:nvSpPr>
        <p:spPr bwMode="auto">
          <a:xfrm>
            <a:off x="762000" y="6172200"/>
            <a:ext cx="63246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800">
                <a:solidFill>
                  <a:schemeClr val="accent1"/>
                </a:solidFill>
              </a:defRPr>
            </a:lvl1pPr>
          </a:lstStyle>
          <a:p>
            <a:endParaRPr lang="en-US" sz="1400" i="0"/>
          </a:p>
        </p:txBody>
      </p:sp>
      <p:sp>
        <p:nvSpPr>
          <p:cNvPr id="123910" name="Rectangle 6"/>
          <p:cNvSpPr>
            <a:spLocks noGrp="1" noChangeArrowheads="1"/>
          </p:cNvSpPr>
          <p:nvPr>
            <p:ph type="sldNum" sz="quarter" idx="4"/>
          </p:nvPr>
        </p:nvSpPr>
        <p:spPr bwMode="auto">
          <a:xfrm>
            <a:off x="7467600" y="6248400"/>
            <a:ext cx="9906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i="0">
                <a:solidFill>
                  <a:schemeClr val="accent1"/>
                </a:solidFill>
              </a:defRPr>
            </a:lvl1pPr>
          </a:lstStyle>
          <a:p>
            <a:r>
              <a:rPr lang="en-US"/>
              <a:t>1-</a:t>
            </a:r>
            <a:fld id="{0DD58525-900F-42FB-945D-CF9CF3D7344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04800"/>
            <a:ext cx="21145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04800"/>
            <a:ext cx="61912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458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76400"/>
            <a:ext cx="38100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458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676400"/>
            <a:ext cx="7772400" cy="44196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solidFill>
          <a:schemeClr val="tx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bwMode="auto">
          <a:xfrm>
            <a:off x="381000" y="304800"/>
            <a:ext cx="8458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2883" name="Rectangle 3"/>
          <p:cNvSpPr>
            <a:spLocks noGrp="1" noChangeArrowheads="1"/>
          </p:cNvSpPr>
          <p:nvPr>
            <p:ph type="body" idx="1"/>
          </p:nvPr>
        </p:nvSpPr>
        <p:spPr bwMode="auto">
          <a:xfrm>
            <a:off x="685800" y="1676400"/>
            <a:ext cx="7772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		</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hf hdr="0" ftr="0" dt="0"/>
  <p:txStyles>
    <p:titleStyle>
      <a:lvl1pPr algn="ctr" rtl="0" eaLnBrk="0" fontAlgn="base" hangingPunct="0">
        <a:spcBef>
          <a:spcPct val="0"/>
        </a:spcBef>
        <a:spcAft>
          <a:spcPct val="0"/>
        </a:spcAft>
        <a:defRPr kumimoji="1" sz="4000" b="1">
          <a:solidFill>
            <a:srgbClr val="CC6600"/>
          </a:solidFill>
          <a:latin typeface="+mj-lt"/>
          <a:ea typeface="+mj-ea"/>
          <a:cs typeface="+mj-cs"/>
        </a:defRPr>
      </a:lvl1pPr>
      <a:lvl2pPr algn="ctr" rtl="0" eaLnBrk="0" fontAlgn="base" hangingPunct="0">
        <a:spcBef>
          <a:spcPct val="0"/>
        </a:spcBef>
        <a:spcAft>
          <a:spcPct val="0"/>
        </a:spcAft>
        <a:defRPr kumimoji="1" sz="4000" b="1">
          <a:solidFill>
            <a:srgbClr val="CC6600"/>
          </a:solidFill>
          <a:latin typeface="Times New Roman" pitchFamily="18" charset="0"/>
        </a:defRPr>
      </a:lvl2pPr>
      <a:lvl3pPr algn="ctr" rtl="0" eaLnBrk="0" fontAlgn="base" hangingPunct="0">
        <a:spcBef>
          <a:spcPct val="0"/>
        </a:spcBef>
        <a:spcAft>
          <a:spcPct val="0"/>
        </a:spcAft>
        <a:defRPr kumimoji="1" sz="4000" b="1">
          <a:solidFill>
            <a:srgbClr val="CC6600"/>
          </a:solidFill>
          <a:latin typeface="Times New Roman" pitchFamily="18" charset="0"/>
        </a:defRPr>
      </a:lvl3pPr>
      <a:lvl4pPr algn="ctr" rtl="0" eaLnBrk="0" fontAlgn="base" hangingPunct="0">
        <a:spcBef>
          <a:spcPct val="0"/>
        </a:spcBef>
        <a:spcAft>
          <a:spcPct val="0"/>
        </a:spcAft>
        <a:defRPr kumimoji="1" sz="4000" b="1">
          <a:solidFill>
            <a:srgbClr val="CC6600"/>
          </a:solidFill>
          <a:latin typeface="Times New Roman" pitchFamily="18" charset="0"/>
        </a:defRPr>
      </a:lvl4pPr>
      <a:lvl5pPr algn="ctr" rtl="0" eaLnBrk="0" fontAlgn="base" hangingPunct="0">
        <a:spcBef>
          <a:spcPct val="0"/>
        </a:spcBef>
        <a:spcAft>
          <a:spcPct val="0"/>
        </a:spcAft>
        <a:defRPr kumimoji="1" sz="4000" b="1">
          <a:solidFill>
            <a:srgbClr val="CC6600"/>
          </a:solidFill>
          <a:latin typeface="Times New Roman" pitchFamily="18" charset="0"/>
        </a:defRPr>
      </a:lvl5pPr>
      <a:lvl6pPr marL="457200" algn="ctr" rtl="0" eaLnBrk="0" fontAlgn="base" hangingPunct="0">
        <a:spcBef>
          <a:spcPct val="0"/>
        </a:spcBef>
        <a:spcAft>
          <a:spcPct val="0"/>
        </a:spcAft>
        <a:defRPr kumimoji="1" sz="4000" b="1">
          <a:solidFill>
            <a:srgbClr val="CC6600"/>
          </a:solidFill>
          <a:latin typeface="Times New Roman" pitchFamily="18" charset="0"/>
        </a:defRPr>
      </a:lvl6pPr>
      <a:lvl7pPr marL="914400" algn="ctr" rtl="0" eaLnBrk="0" fontAlgn="base" hangingPunct="0">
        <a:spcBef>
          <a:spcPct val="0"/>
        </a:spcBef>
        <a:spcAft>
          <a:spcPct val="0"/>
        </a:spcAft>
        <a:defRPr kumimoji="1" sz="4000" b="1">
          <a:solidFill>
            <a:srgbClr val="CC6600"/>
          </a:solidFill>
          <a:latin typeface="Times New Roman" pitchFamily="18" charset="0"/>
        </a:defRPr>
      </a:lvl7pPr>
      <a:lvl8pPr marL="1371600" algn="ctr" rtl="0" eaLnBrk="0" fontAlgn="base" hangingPunct="0">
        <a:spcBef>
          <a:spcPct val="0"/>
        </a:spcBef>
        <a:spcAft>
          <a:spcPct val="0"/>
        </a:spcAft>
        <a:defRPr kumimoji="1" sz="4000" b="1">
          <a:solidFill>
            <a:srgbClr val="CC6600"/>
          </a:solidFill>
          <a:latin typeface="Times New Roman" pitchFamily="18" charset="0"/>
        </a:defRPr>
      </a:lvl8pPr>
      <a:lvl9pPr marL="1828800" algn="ctr" rtl="0" eaLnBrk="0" fontAlgn="base" hangingPunct="0">
        <a:spcBef>
          <a:spcPct val="0"/>
        </a:spcBef>
        <a:spcAft>
          <a:spcPct val="0"/>
        </a:spcAft>
        <a:defRPr kumimoji="1" sz="4000" b="1">
          <a:solidFill>
            <a:srgbClr val="CC6600"/>
          </a:solidFill>
          <a:latin typeface="Times New Roman" pitchFamily="18" charset="0"/>
        </a:defRPr>
      </a:lvl9pPr>
    </p:titleStyle>
    <p:bodyStyle>
      <a:lvl1pPr marL="342900" indent="-342900" algn="l" rtl="0" eaLnBrk="0" fontAlgn="base" hangingPunct="0">
        <a:lnSpc>
          <a:spcPct val="80000"/>
        </a:lnSpc>
        <a:spcBef>
          <a:spcPct val="20000"/>
        </a:spcBef>
        <a:spcAft>
          <a:spcPct val="0"/>
        </a:spcAft>
        <a:buChar char="•"/>
        <a:defRPr kumimoji="1" sz="3200">
          <a:solidFill>
            <a:schemeClr val="accent1"/>
          </a:solidFill>
          <a:latin typeface="+mn-lt"/>
          <a:ea typeface="+mn-ea"/>
          <a:cs typeface="+mn-cs"/>
        </a:defRPr>
      </a:lvl1pPr>
      <a:lvl2pPr marL="742950" indent="-285750" algn="l" rtl="0" eaLnBrk="0" fontAlgn="base" hangingPunct="0">
        <a:lnSpc>
          <a:spcPct val="80000"/>
        </a:lnSpc>
        <a:spcBef>
          <a:spcPct val="20000"/>
        </a:spcBef>
        <a:spcAft>
          <a:spcPct val="0"/>
        </a:spcAft>
        <a:buChar char="–"/>
        <a:defRPr kumimoji="1" sz="2800">
          <a:solidFill>
            <a:schemeClr val="accent1"/>
          </a:solidFill>
          <a:latin typeface="+mn-lt"/>
        </a:defRPr>
      </a:lvl2pPr>
      <a:lvl3pPr marL="1143000" indent="-228600" algn="l" rtl="0" eaLnBrk="0" fontAlgn="base" hangingPunct="0">
        <a:lnSpc>
          <a:spcPct val="80000"/>
        </a:lnSpc>
        <a:spcBef>
          <a:spcPct val="20000"/>
        </a:spcBef>
        <a:spcAft>
          <a:spcPct val="0"/>
        </a:spcAft>
        <a:buChar char="•"/>
        <a:defRPr kumimoji="1" sz="2400">
          <a:solidFill>
            <a:schemeClr val="accent1"/>
          </a:solidFill>
          <a:latin typeface="+mn-lt"/>
        </a:defRPr>
      </a:lvl3pPr>
      <a:lvl4pPr marL="1600200" indent="-228600" algn="l" rtl="0" eaLnBrk="0" fontAlgn="base" hangingPunct="0">
        <a:lnSpc>
          <a:spcPct val="80000"/>
        </a:lnSpc>
        <a:spcBef>
          <a:spcPct val="20000"/>
        </a:spcBef>
        <a:spcAft>
          <a:spcPct val="0"/>
        </a:spcAft>
        <a:buChar char="–"/>
        <a:defRPr kumimoji="1" sz="2000">
          <a:solidFill>
            <a:schemeClr val="accent1"/>
          </a:solidFill>
          <a:latin typeface="+mn-lt"/>
        </a:defRPr>
      </a:lvl4pPr>
      <a:lvl5pPr marL="2057400" indent="-228600" algn="l" rtl="0" eaLnBrk="0" fontAlgn="base" hangingPunct="0">
        <a:lnSpc>
          <a:spcPct val="80000"/>
        </a:lnSpc>
        <a:spcBef>
          <a:spcPct val="20000"/>
        </a:spcBef>
        <a:spcAft>
          <a:spcPct val="0"/>
        </a:spcAft>
        <a:buChar char="»"/>
        <a:defRPr kumimoji="1" sz="2000">
          <a:solidFill>
            <a:schemeClr val="accent1"/>
          </a:solidFill>
          <a:latin typeface="+mn-lt"/>
        </a:defRPr>
      </a:lvl5pPr>
      <a:lvl6pPr marL="2514600" indent="-228600" algn="l" rtl="0" eaLnBrk="0" fontAlgn="base" hangingPunct="0">
        <a:lnSpc>
          <a:spcPct val="80000"/>
        </a:lnSpc>
        <a:spcBef>
          <a:spcPct val="20000"/>
        </a:spcBef>
        <a:spcAft>
          <a:spcPct val="0"/>
        </a:spcAft>
        <a:buChar char="»"/>
        <a:defRPr kumimoji="1" sz="2000">
          <a:solidFill>
            <a:schemeClr val="accent1"/>
          </a:solidFill>
          <a:latin typeface="+mn-lt"/>
        </a:defRPr>
      </a:lvl6pPr>
      <a:lvl7pPr marL="2971800" indent="-228600" algn="l" rtl="0" eaLnBrk="0" fontAlgn="base" hangingPunct="0">
        <a:lnSpc>
          <a:spcPct val="80000"/>
        </a:lnSpc>
        <a:spcBef>
          <a:spcPct val="20000"/>
        </a:spcBef>
        <a:spcAft>
          <a:spcPct val="0"/>
        </a:spcAft>
        <a:buChar char="»"/>
        <a:defRPr kumimoji="1" sz="2000">
          <a:solidFill>
            <a:schemeClr val="accent1"/>
          </a:solidFill>
          <a:latin typeface="+mn-lt"/>
        </a:defRPr>
      </a:lvl7pPr>
      <a:lvl8pPr marL="3429000" indent="-228600" algn="l" rtl="0" eaLnBrk="0" fontAlgn="base" hangingPunct="0">
        <a:lnSpc>
          <a:spcPct val="80000"/>
        </a:lnSpc>
        <a:spcBef>
          <a:spcPct val="20000"/>
        </a:spcBef>
        <a:spcAft>
          <a:spcPct val="0"/>
        </a:spcAft>
        <a:buChar char="»"/>
        <a:defRPr kumimoji="1" sz="2000">
          <a:solidFill>
            <a:schemeClr val="accent1"/>
          </a:solidFill>
          <a:latin typeface="+mn-lt"/>
        </a:defRPr>
      </a:lvl8pPr>
      <a:lvl9pPr marL="3886200" indent="-228600" algn="l" rtl="0" eaLnBrk="0" fontAlgn="base" hangingPunct="0">
        <a:lnSpc>
          <a:spcPct val="80000"/>
        </a:lnSpc>
        <a:spcBef>
          <a:spcPct val="20000"/>
        </a:spcBef>
        <a:spcAft>
          <a:spcPct val="0"/>
        </a:spcAft>
        <a:buChar char="»"/>
        <a:defRPr kumimoji="1" sz="20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8.xml"/><Relationship Id="rId7" Type="http://schemas.openxmlformats.org/officeDocument/2006/relationships/image" Target="../media/image2.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5.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35.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0.wmf"/><Relationship Id="rId4" Type="http://schemas.openxmlformats.org/officeDocument/2006/relationships/oleObject" Target="../embeddings/oleObject10.bin"/><Relationship Id="rId9" Type="http://schemas.openxmlformats.org/officeDocument/2006/relationships/image" Target="../media/image12.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3.wmf"/><Relationship Id="rId4" Type="http://schemas.openxmlformats.org/officeDocument/2006/relationships/oleObject" Target="../embeddings/oleObject13.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15.wmf"/><Relationship Id="rId4" Type="http://schemas.openxmlformats.org/officeDocument/2006/relationships/oleObject" Target="../embeddings/oleObject15.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emf"/><Relationship Id="rId5" Type="http://schemas.openxmlformats.org/officeDocument/2006/relationships/oleObject" Target="../embeddings/Microsoft_Excel_97-2003_Worksheet1.xls"/><Relationship Id="rId4" Type="http://schemas.openxmlformats.org/officeDocument/2006/relationships/oleObject" Target="../embeddings/oleObject17.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8.wmf"/><Relationship Id="rId4" Type="http://schemas.openxmlformats.org/officeDocument/2006/relationships/oleObject" Target="../embeddings/oleObject18.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44.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19.wmf"/><Relationship Id="rId4" Type="http://schemas.openxmlformats.org/officeDocument/2006/relationships/oleObject" Target="../embeddings/oleObject19.bin"/><Relationship Id="rId9" Type="http://schemas.openxmlformats.org/officeDocument/2006/relationships/image" Target="../media/image21.wmf"/></Relationships>
</file>

<file path=ppt/slides/_rels/slide4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45.xml"/><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2.emf"/><Relationship Id="rId5" Type="http://schemas.openxmlformats.org/officeDocument/2006/relationships/oleObject" Target="../embeddings/Microsoft_Excel_97-2003_Worksheet2.xls"/><Relationship Id="rId10" Type="http://schemas.openxmlformats.org/officeDocument/2006/relationships/image" Target="../media/image24.wmf"/><Relationship Id="rId4" Type="http://schemas.openxmlformats.org/officeDocument/2006/relationships/oleObject" Target="../embeddings/oleObject22.bin"/><Relationship Id="rId9" Type="http://schemas.openxmlformats.org/officeDocument/2006/relationships/oleObject" Target="../embeddings/oleObject24.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46.xml"/><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5.emf"/><Relationship Id="rId5" Type="http://schemas.openxmlformats.org/officeDocument/2006/relationships/oleObject" Target="../embeddings/Microsoft_Excel_97-2003_Worksheet3.xls"/><Relationship Id="rId10" Type="http://schemas.openxmlformats.org/officeDocument/2006/relationships/image" Target="../media/image26.wmf"/><Relationship Id="rId4" Type="http://schemas.openxmlformats.org/officeDocument/2006/relationships/oleObject" Target="../embeddings/oleObject25.bin"/><Relationship Id="rId9" Type="http://schemas.openxmlformats.org/officeDocument/2006/relationships/oleObject" Target="../embeddings/oleObject27.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9.bin"/><Relationship Id="rId5" Type="http://schemas.openxmlformats.org/officeDocument/2006/relationships/image" Target="../media/image27.wmf"/><Relationship Id="rId4" Type="http://schemas.openxmlformats.org/officeDocument/2006/relationships/oleObject" Target="../embeddings/oleObject28.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9.wmf"/><Relationship Id="rId4" Type="http://schemas.openxmlformats.org/officeDocument/2006/relationships/oleObject" Target="../embeddings/oleObject30.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0.emf"/><Relationship Id="rId5" Type="http://schemas.openxmlformats.org/officeDocument/2006/relationships/oleObject" Target="../embeddings/Microsoft_Excel_97-2003_Worksheet4.xls"/><Relationship Id="rId4" Type="http://schemas.openxmlformats.org/officeDocument/2006/relationships/oleObject" Target="../embeddings/oleObject31.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1.wmf"/><Relationship Id="rId4" Type="http://schemas.openxmlformats.org/officeDocument/2006/relationships/oleObject" Target="../embeddings/oleObject32.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2.wmf"/><Relationship Id="rId4" Type="http://schemas.openxmlformats.org/officeDocument/2006/relationships/oleObject" Target="../embeddings/oleObject33.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33.wmf"/><Relationship Id="rId4" Type="http://schemas.openxmlformats.org/officeDocument/2006/relationships/oleObject" Target="../embeddings/oleObject34.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6.bin"/><Relationship Id="rId5" Type="http://schemas.openxmlformats.org/officeDocument/2006/relationships/image" Target="../media/image34.wmf"/><Relationship Id="rId4" Type="http://schemas.openxmlformats.org/officeDocument/2006/relationships/oleObject" Target="../embeddings/oleObject35.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56.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8.bin"/><Relationship Id="rId5" Type="http://schemas.openxmlformats.org/officeDocument/2006/relationships/image" Target="../media/image36.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38.w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oleObject" Target="../embeddings/oleObject46.bin"/><Relationship Id="rId3" Type="http://schemas.openxmlformats.org/officeDocument/2006/relationships/notesSlide" Target="../notesSlides/notesSlide57.xml"/><Relationship Id="rId7" Type="http://schemas.openxmlformats.org/officeDocument/2006/relationships/image" Target="../media/image37.wmf"/><Relationship Id="rId12"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2.bin"/><Relationship Id="rId11" Type="http://schemas.openxmlformats.org/officeDocument/2006/relationships/oleObject" Target="../embeddings/oleObject45.bin"/><Relationship Id="rId5" Type="http://schemas.openxmlformats.org/officeDocument/2006/relationships/image" Target="../media/image36.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38.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oleObject" Target="../embeddings/oleObject52.bin"/><Relationship Id="rId3" Type="http://schemas.openxmlformats.org/officeDocument/2006/relationships/notesSlide" Target="../notesSlides/notesSlide58.xml"/><Relationship Id="rId7" Type="http://schemas.openxmlformats.org/officeDocument/2006/relationships/image" Target="../media/image37.wmf"/><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8.bin"/><Relationship Id="rId11" Type="http://schemas.openxmlformats.org/officeDocument/2006/relationships/oleObject" Target="../embeddings/oleObject51.bin"/><Relationship Id="rId5" Type="http://schemas.openxmlformats.org/officeDocument/2006/relationships/image" Target="../media/image36.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38.wmf"/></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6.xml"/><Relationship Id="rId1" Type="http://schemas.openxmlformats.org/officeDocument/2006/relationships/vmlDrawing" Target="../drawings/vmlDrawing23.vml"/><Relationship Id="rId5" Type="http://schemas.openxmlformats.org/officeDocument/2006/relationships/image" Target="../media/image41.wmf"/><Relationship Id="rId4" Type="http://schemas.openxmlformats.org/officeDocument/2006/relationships/oleObject" Target="../embeddings/oleObject53.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42.wmf"/><Relationship Id="rId4" Type="http://schemas.openxmlformats.org/officeDocument/2006/relationships/oleObject" Target="../embeddings/oleObject54.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64.xml"/><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6.bin"/><Relationship Id="rId5" Type="http://schemas.openxmlformats.org/officeDocument/2006/relationships/image" Target="../media/image43.wmf"/><Relationship Id="rId4" Type="http://schemas.openxmlformats.org/officeDocument/2006/relationships/oleObject" Target="../embeddings/oleObject55.bin"/><Relationship Id="rId9" Type="http://schemas.openxmlformats.org/officeDocument/2006/relationships/image" Target="../media/image45.wmf"/></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59.bin"/><Relationship Id="rId5" Type="http://schemas.openxmlformats.org/officeDocument/2006/relationships/image" Target="../media/image46.wmf"/><Relationship Id="rId4" Type="http://schemas.openxmlformats.org/officeDocument/2006/relationships/oleObject" Target="../embeddings/oleObject58.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48.wmf"/><Relationship Id="rId4" Type="http://schemas.openxmlformats.org/officeDocument/2006/relationships/oleObject" Target="../embeddings/oleObject60.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67.xml"/><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62.bin"/><Relationship Id="rId5" Type="http://schemas.openxmlformats.org/officeDocument/2006/relationships/image" Target="../media/image49.wmf"/><Relationship Id="rId4" Type="http://schemas.openxmlformats.org/officeDocument/2006/relationships/oleObject" Target="../embeddings/oleObject61.bin"/><Relationship Id="rId9" Type="http://schemas.openxmlformats.org/officeDocument/2006/relationships/image" Target="../media/image51.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69.xml"/><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65.bin"/><Relationship Id="rId11" Type="http://schemas.openxmlformats.org/officeDocument/2006/relationships/image" Target="../media/image55.wmf"/><Relationship Id="rId5" Type="http://schemas.openxmlformats.org/officeDocument/2006/relationships/image" Target="../media/image52.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54.w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69.bin"/><Relationship Id="rId5" Type="http://schemas.openxmlformats.org/officeDocument/2006/relationships/image" Target="../media/image56.wmf"/><Relationship Id="rId4" Type="http://schemas.openxmlformats.org/officeDocument/2006/relationships/oleObject" Target="../embeddings/oleObject68.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1.xml"/><Relationship Id="rId7" Type="http://schemas.openxmlformats.org/officeDocument/2006/relationships/image" Target="../media/image59.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71.bin"/><Relationship Id="rId5" Type="http://schemas.openxmlformats.org/officeDocument/2006/relationships/image" Target="../media/image58.wmf"/><Relationship Id="rId4" Type="http://schemas.openxmlformats.org/officeDocument/2006/relationships/oleObject" Target="../embeddings/oleObject70.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notesSlide" Target="../notesSlides/notesSlide72.xml"/><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73.bin"/><Relationship Id="rId5" Type="http://schemas.openxmlformats.org/officeDocument/2006/relationships/image" Target="../media/image60.wmf"/><Relationship Id="rId4" Type="http://schemas.openxmlformats.org/officeDocument/2006/relationships/oleObject" Target="../embeddings/oleObject72.bin"/><Relationship Id="rId9" Type="http://schemas.openxmlformats.org/officeDocument/2006/relationships/image" Target="../media/image62.wmf"/></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3.xml"/><Relationship Id="rId7"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76.bin"/><Relationship Id="rId5" Type="http://schemas.openxmlformats.org/officeDocument/2006/relationships/image" Target="../media/image63.wmf"/><Relationship Id="rId4" Type="http://schemas.openxmlformats.org/officeDocument/2006/relationships/oleObject" Target="../embeddings/oleObject75.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65.wmf"/><Relationship Id="rId4" Type="http://schemas.openxmlformats.org/officeDocument/2006/relationships/oleObject" Target="../embeddings/oleObject77.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5.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79.bin"/><Relationship Id="rId5" Type="http://schemas.openxmlformats.org/officeDocument/2006/relationships/image" Target="../media/image66.wmf"/><Relationship Id="rId4" Type="http://schemas.openxmlformats.org/officeDocument/2006/relationships/oleObject" Target="../embeddings/oleObject78.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68.wmf"/><Relationship Id="rId4" Type="http://schemas.openxmlformats.org/officeDocument/2006/relationships/oleObject" Target="../embeddings/oleObject80.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69.wmf"/><Relationship Id="rId4" Type="http://schemas.openxmlformats.org/officeDocument/2006/relationships/oleObject" Target="../embeddings/oleObject81.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image" Target="../media/image70.wmf"/><Relationship Id="rId4" Type="http://schemas.openxmlformats.org/officeDocument/2006/relationships/oleObject" Target="../embeddings/oleObject82.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2.xml"/><Relationship Id="rId7" Type="http://schemas.openxmlformats.org/officeDocument/2006/relationships/image" Target="../media/image72.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84.bin"/><Relationship Id="rId5" Type="http://schemas.openxmlformats.org/officeDocument/2006/relationships/image" Target="../media/image71.wmf"/><Relationship Id="rId4" Type="http://schemas.openxmlformats.org/officeDocument/2006/relationships/oleObject" Target="../embeddings/oleObject8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vmlDrawing" Target="../drawings/vmlDrawing40.vml"/><Relationship Id="rId5" Type="http://schemas.openxmlformats.org/officeDocument/2006/relationships/image" Target="../media/image74.wmf"/><Relationship Id="rId4" Type="http://schemas.openxmlformats.org/officeDocument/2006/relationships/oleObject" Target="../embeddings/oleObject85.bin"/></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notesSlide" Target="../notesSlides/notesSlide86.xml"/><Relationship Id="rId7" Type="http://schemas.openxmlformats.org/officeDocument/2006/relationships/image" Target="../media/image76.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87.bin"/><Relationship Id="rId5" Type="http://schemas.openxmlformats.org/officeDocument/2006/relationships/image" Target="../media/image75.wmf"/><Relationship Id="rId4" Type="http://schemas.openxmlformats.org/officeDocument/2006/relationships/oleObject" Target="../embeddings/oleObject86.bin"/><Relationship Id="rId9" Type="http://schemas.openxmlformats.org/officeDocument/2006/relationships/image" Target="../media/image77.wmf"/></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88.xml"/><Relationship Id="rId7" Type="http://schemas.openxmlformats.org/officeDocument/2006/relationships/image" Target="../media/image79.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90.bin"/><Relationship Id="rId5" Type="http://schemas.openxmlformats.org/officeDocument/2006/relationships/image" Target="../media/image78.wmf"/><Relationship Id="rId4" Type="http://schemas.openxmlformats.org/officeDocument/2006/relationships/oleObject" Target="../embeddings/oleObject89.bin"/></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vmlDrawing" Target="../drawings/vmlDrawing43.vml"/><Relationship Id="rId5" Type="http://schemas.openxmlformats.org/officeDocument/2006/relationships/image" Target="../media/image80.wmf"/><Relationship Id="rId4" Type="http://schemas.openxmlformats.org/officeDocument/2006/relationships/oleObject" Target="../embeddings/oleObject9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sz="3600" smtClean="0">
                <a:solidFill>
                  <a:srgbClr val="FF0000"/>
                </a:solidFill>
              </a:rPr>
              <a:t>Statistics Overview</a:t>
            </a:r>
            <a:endParaRPr lang="en-US" sz="3600" dirty="0">
              <a:solidFill>
                <a:srgbClr val="FF0000"/>
              </a:solidFill>
            </a:endParaRPr>
          </a:p>
        </p:txBody>
      </p:sp>
      <p:sp>
        <p:nvSpPr>
          <p:cNvPr id="212995" name="Rectangle 3"/>
          <p:cNvSpPr>
            <a:spLocks noGrp="1" noChangeArrowheads="1"/>
          </p:cNvSpPr>
          <p:nvPr>
            <p:ph type="body" sz="half" idx="1"/>
          </p:nvPr>
        </p:nvSpPr>
        <p:spPr>
          <a:xfrm>
            <a:off x="685800" y="1676400"/>
            <a:ext cx="3814763" cy="4419600"/>
          </a:xfrm>
        </p:spPr>
        <p:txBody>
          <a:bodyPr anchor="ctr"/>
          <a:lstStyle/>
          <a:p>
            <a:pPr marL="0" indent="0">
              <a:buNone/>
            </a:pPr>
            <a:r>
              <a:rPr lang="en-US" sz="3600" dirty="0" smtClean="0"/>
              <a:t>Hardik Shah</a:t>
            </a:r>
          </a:p>
          <a:p>
            <a:pPr marL="0" indent="0">
              <a:buNone/>
            </a:pPr>
            <a:r>
              <a:rPr lang="en-US" sz="2400" b="1" dirty="0" smtClean="0"/>
              <a:t>Epitome IT Coaching</a:t>
            </a:r>
            <a:endParaRPr lang="en-US" sz="2400" b="1" dirty="0"/>
          </a:p>
        </p:txBody>
      </p:sp>
      <p:sp>
        <p:nvSpPr>
          <p:cNvPr id="212996" name="Rectangle 4"/>
          <p:cNvSpPr>
            <a:spLocks noGrp="1" noChangeArrowheads="1"/>
          </p:cNvSpPr>
          <p:nvPr>
            <p:ph type="body" sz="half" idx="2"/>
          </p:nvPr>
        </p:nvSpPr>
        <p:spPr>
          <a:xfrm>
            <a:off x="4643438" y="1676400"/>
            <a:ext cx="3814762" cy="4419600"/>
          </a:xfrm>
          <a:solidFill>
            <a:srgbClr val="CCFFCC"/>
          </a:solidFill>
        </p:spPr>
        <p:txBody>
          <a:bodyPr/>
          <a:lstStyle/>
          <a:p>
            <a:pPr>
              <a:buFontTx/>
              <a:buNone/>
            </a:pPr>
            <a:r>
              <a:rPr lang="en-US" sz="2400" b="1">
                <a:solidFill>
                  <a:schemeClr val="accent2"/>
                </a:solidFill>
              </a:rPr>
              <a:t>	Sampling Distribution and Confidence Interval</a:t>
            </a:r>
          </a:p>
          <a:p>
            <a:pPr>
              <a:buFontTx/>
              <a:buNone/>
            </a:pPr>
            <a:r>
              <a:rPr lang="en-US" sz="2400" b="1">
                <a:solidFill>
                  <a:schemeClr val="accent2"/>
                </a:solidFill>
              </a:rPr>
              <a:t>	</a:t>
            </a:r>
          </a:p>
          <a:p>
            <a:pPr>
              <a:buFontTx/>
              <a:buNone/>
            </a:pPr>
            <a:endParaRPr lang="en-US" sz="2400" b="1">
              <a:solidFill>
                <a:schemeClr val="accent2"/>
              </a:solidFill>
            </a:endParaRPr>
          </a:p>
          <a:p>
            <a:r>
              <a:rPr lang="en-US" sz="2400">
                <a:solidFill>
                  <a:schemeClr val="accent2"/>
                </a:solidFill>
              </a:rPr>
              <a:t> Context</a:t>
            </a:r>
          </a:p>
          <a:p>
            <a:r>
              <a:rPr lang="en-US" sz="2400">
                <a:solidFill>
                  <a:schemeClr val="accent2"/>
                </a:solidFill>
              </a:rPr>
              <a:t> Examples</a:t>
            </a:r>
          </a:p>
          <a:p>
            <a:r>
              <a:rPr lang="en-US" sz="2400">
                <a:solidFill>
                  <a:schemeClr val="accent2"/>
                </a:solidFill>
              </a:rPr>
              <a:t>Random vs Non-Random Samples</a:t>
            </a:r>
          </a:p>
          <a:p>
            <a:r>
              <a:rPr lang="en-US" sz="2400">
                <a:solidFill>
                  <a:schemeClr val="accent2"/>
                </a:solidFill>
              </a:rPr>
              <a:t>Central Limit Theorem</a:t>
            </a:r>
          </a:p>
          <a:p>
            <a:r>
              <a:rPr lang="en-US" sz="2400">
                <a:solidFill>
                  <a:schemeClr val="accent2"/>
                </a:solidFill>
              </a:rPr>
              <a:t>Confidence Interval</a:t>
            </a:r>
          </a:p>
          <a:p>
            <a:pPr>
              <a:buFontTx/>
              <a:buNone/>
            </a:pPr>
            <a:endParaRPr lang="en-US" sz="2400">
              <a:solidFill>
                <a:schemeClr val="accent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2662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6628" name="Rectangle 4"/>
          <p:cNvSpPr>
            <a:spLocks noGrp="1" noChangeArrowheads="1"/>
          </p:cNvSpPr>
          <p:nvPr>
            <p:ph type="title"/>
          </p:nvPr>
        </p:nvSpPr>
        <p:spPr>
          <a:noFill/>
          <a:ln/>
        </p:spPr>
        <p:txBody>
          <a:bodyPr lIns="90488" tIns="44450" rIns="90488" bIns="44450"/>
          <a:lstStyle/>
          <a:p>
            <a:r>
              <a:rPr lang="en-US"/>
              <a:t>Stratified Random Sample</a:t>
            </a:r>
          </a:p>
        </p:txBody>
      </p:sp>
      <p:sp>
        <p:nvSpPr>
          <p:cNvPr id="26629" name="Rectangle 5"/>
          <p:cNvSpPr>
            <a:spLocks noGrp="1" noChangeArrowheads="1"/>
          </p:cNvSpPr>
          <p:nvPr>
            <p:ph type="body" idx="1"/>
          </p:nvPr>
        </p:nvSpPr>
        <p:spPr>
          <a:xfrm>
            <a:off x="685800" y="1752600"/>
            <a:ext cx="8077200" cy="4419600"/>
          </a:xfrm>
          <a:solidFill>
            <a:srgbClr val="CCFFCC"/>
          </a:solidFill>
          <a:ln/>
        </p:spPr>
        <p:txBody>
          <a:bodyPr lIns="90488" tIns="44450" rIns="90488" bIns="44450"/>
          <a:lstStyle/>
          <a:p>
            <a:r>
              <a:rPr lang="en-US" sz="2800" b="1" dirty="0">
                <a:solidFill>
                  <a:schemeClr val="bg2"/>
                </a:solidFill>
              </a:rPr>
              <a:t>Population is divided into non-overlapping </a:t>
            </a:r>
            <a:r>
              <a:rPr lang="en-US" sz="2800" b="1" dirty="0" smtClean="0">
                <a:solidFill>
                  <a:schemeClr val="bg2"/>
                </a:solidFill>
              </a:rPr>
              <a:t> (mutually exclusive)subpopulations </a:t>
            </a:r>
            <a:r>
              <a:rPr lang="en-US" sz="2800" b="1" dirty="0">
                <a:solidFill>
                  <a:schemeClr val="bg2"/>
                </a:solidFill>
              </a:rPr>
              <a:t>called strata</a:t>
            </a:r>
          </a:p>
          <a:p>
            <a:r>
              <a:rPr lang="en-US" sz="2800" b="1" dirty="0">
                <a:solidFill>
                  <a:schemeClr val="bg2"/>
                </a:solidFill>
              </a:rPr>
              <a:t>A random sample is selected from each stratum</a:t>
            </a:r>
          </a:p>
          <a:p>
            <a:r>
              <a:rPr lang="en-US" sz="2800" b="1" dirty="0">
                <a:solidFill>
                  <a:schemeClr val="bg2"/>
                </a:solidFill>
              </a:rPr>
              <a:t>Potential for reducing sampling error</a:t>
            </a:r>
          </a:p>
          <a:p>
            <a:r>
              <a:rPr lang="en-US" sz="2800" b="1" dirty="0">
                <a:solidFill>
                  <a:schemeClr val="bg2"/>
                </a:solidFill>
              </a:rPr>
              <a:t>Proportionate -- the percentage of </a:t>
            </a:r>
            <a:r>
              <a:rPr lang="en-US" sz="2800" b="1" dirty="0" smtClean="0">
                <a:solidFill>
                  <a:schemeClr val="bg2"/>
                </a:solidFill>
              </a:rPr>
              <a:t>the </a:t>
            </a:r>
            <a:r>
              <a:rPr lang="en-US" sz="2800" b="1" dirty="0">
                <a:solidFill>
                  <a:schemeClr val="bg2"/>
                </a:solidFill>
              </a:rPr>
              <a:t>sample taken from each stratum is proportionate to the percentage that each stratum is within the population</a:t>
            </a:r>
          </a:p>
          <a:p>
            <a:r>
              <a:rPr lang="en-US" sz="2800" b="1" dirty="0">
                <a:solidFill>
                  <a:schemeClr val="bg2"/>
                </a:solidFill>
              </a:rPr>
              <a:t>Disproportionate -- proportions of the strata within the sample are different than the proportions of the strata within the population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26628" name="Rectangle 4"/>
          <p:cNvSpPr>
            <a:spLocks noGrp="1" noChangeArrowheads="1"/>
          </p:cNvSpPr>
          <p:nvPr>
            <p:ph type="title"/>
          </p:nvPr>
        </p:nvSpPr>
        <p:spPr>
          <a:noFill/>
          <a:ln/>
        </p:spPr>
        <p:txBody>
          <a:bodyPr lIns="90488" tIns="44450" rIns="90488" bIns="44450"/>
          <a:lstStyle/>
          <a:p>
            <a:r>
              <a:rPr lang="en-US" dirty="0" smtClean="0"/>
              <a:t>Reasons to choose Stratified </a:t>
            </a:r>
            <a:r>
              <a:rPr lang="en-US" dirty="0"/>
              <a:t>Random Sample</a:t>
            </a:r>
          </a:p>
        </p:txBody>
      </p:sp>
      <p:sp>
        <p:nvSpPr>
          <p:cNvPr id="26629" name="Rectangle 5"/>
          <p:cNvSpPr>
            <a:spLocks noGrp="1" noChangeArrowheads="1"/>
          </p:cNvSpPr>
          <p:nvPr>
            <p:ph type="body" idx="1"/>
          </p:nvPr>
        </p:nvSpPr>
        <p:spPr>
          <a:xfrm>
            <a:off x="685800" y="2209800"/>
            <a:ext cx="8077200" cy="3581400"/>
          </a:xfrm>
          <a:solidFill>
            <a:srgbClr val="CCFFCC"/>
          </a:solidFill>
          <a:ln/>
        </p:spPr>
        <p:txBody>
          <a:bodyPr lIns="90488" tIns="44450" rIns="90488" bIns="44450"/>
          <a:lstStyle/>
          <a:p>
            <a:r>
              <a:rPr lang="en-US" sz="2800" b="1" dirty="0" smtClean="0">
                <a:solidFill>
                  <a:schemeClr val="bg2"/>
                </a:solidFill>
              </a:rPr>
              <a:t>To increase the statistical efficiency of a sample</a:t>
            </a:r>
          </a:p>
          <a:p>
            <a:r>
              <a:rPr lang="en-US" sz="2800" b="1" dirty="0" smtClean="0">
                <a:solidFill>
                  <a:schemeClr val="bg2"/>
                </a:solidFill>
              </a:rPr>
              <a:t>To provide adequate data for  analyzing various strata.</a:t>
            </a:r>
          </a:p>
          <a:p>
            <a:r>
              <a:rPr lang="en-US" sz="2800" b="1" dirty="0" smtClean="0">
                <a:solidFill>
                  <a:schemeClr val="bg2"/>
                </a:solidFill>
              </a:rPr>
              <a:t>To use different a  research method to different stratum.</a:t>
            </a:r>
          </a:p>
          <a:p>
            <a:endParaRPr lang="en-US" sz="2800" b="1" dirty="0" smtClean="0">
              <a:solidFill>
                <a:schemeClr val="bg2"/>
              </a:solidFill>
            </a:endParaRPr>
          </a:p>
          <a:p>
            <a:pPr>
              <a:buNone/>
            </a:pPr>
            <a:r>
              <a:rPr lang="en-US" sz="2800" b="1" dirty="0" smtClean="0">
                <a:solidFill>
                  <a:srgbClr val="FF0000"/>
                </a:solidFill>
              </a:rPr>
              <a:t>If properly designed stratified sampling give most efficient results</a:t>
            </a:r>
            <a:r>
              <a:rPr lang="en-US" sz="2800" b="1" dirty="0" smtClean="0">
                <a:solidFill>
                  <a:schemeClr val="bg2"/>
                </a:solidFill>
              </a:rPr>
              <a:t>.</a:t>
            </a:r>
          </a:p>
          <a:p>
            <a:pPr>
              <a:buNone/>
            </a:pPr>
            <a:endParaRPr lang="en-US" sz="2800" b="1" dirty="0">
              <a:solidFill>
                <a:schemeClr val="bg2"/>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2867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8676" name="Rectangle 4"/>
          <p:cNvSpPr>
            <a:spLocks noGrp="1" noChangeArrowheads="1"/>
          </p:cNvSpPr>
          <p:nvPr>
            <p:ph type="title"/>
          </p:nvPr>
        </p:nvSpPr>
        <p:spPr>
          <a:xfrm>
            <a:off x="971550" y="133350"/>
            <a:ext cx="7467600" cy="1143000"/>
          </a:xfrm>
          <a:noFill/>
          <a:ln/>
        </p:spPr>
        <p:txBody>
          <a:bodyPr lIns="90488" tIns="44450" rIns="90488" bIns="44450"/>
          <a:lstStyle/>
          <a:p>
            <a:pPr>
              <a:lnSpc>
                <a:spcPct val="80000"/>
              </a:lnSpc>
              <a:spcBef>
                <a:spcPct val="20000"/>
              </a:spcBef>
            </a:pPr>
            <a:r>
              <a:rPr lang="en-US" sz="3600"/>
              <a:t>Stratified Random Sample: Population of FM Radio Listeners</a:t>
            </a:r>
            <a:endParaRPr lang="en-US"/>
          </a:p>
        </p:txBody>
      </p:sp>
      <p:grpSp>
        <p:nvGrpSpPr>
          <p:cNvPr id="28695" name="Group 23"/>
          <p:cNvGrpSpPr>
            <a:grpSpLocks/>
          </p:cNvGrpSpPr>
          <p:nvPr/>
        </p:nvGrpSpPr>
        <p:grpSpPr bwMode="auto">
          <a:xfrm>
            <a:off x="685800" y="1524000"/>
            <a:ext cx="7772400" cy="4343400"/>
            <a:chOff x="408" y="1248"/>
            <a:chExt cx="4896" cy="2736"/>
          </a:xfrm>
        </p:grpSpPr>
        <p:sp>
          <p:nvSpPr>
            <p:cNvPr id="28677" name="Rectangle 5"/>
            <p:cNvSpPr>
              <a:spLocks noChangeArrowheads="1"/>
            </p:cNvSpPr>
            <p:nvPr/>
          </p:nvSpPr>
          <p:spPr bwMode="auto">
            <a:xfrm>
              <a:off x="408" y="1248"/>
              <a:ext cx="4896" cy="2736"/>
            </a:xfrm>
            <a:prstGeom prst="rect">
              <a:avLst/>
            </a:prstGeom>
            <a:solidFill>
              <a:schemeClr val="tx1"/>
            </a:solidFill>
            <a:ln w="76200">
              <a:solidFill>
                <a:srgbClr val="F6BF69"/>
              </a:solidFill>
              <a:miter lim="800000"/>
              <a:headEnd/>
              <a:tailEnd/>
            </a:ln>
            <a:effectLst/>
          </p:spPr>
          <p:txBody>
            <a:bodyPr wrap="none" anchor="ctr"/>
            <a:lstStyle/>
            <a:p>
              <a:endParaRPr lang="en-US"/>
            </a:p>
          </p:txBody>
        </p:sp>
        <p:grpSp>
          <p:nvGrpSpPr>
            <p:cNvPr id="28694" name="Group 22"/>
            <p:cNvGrpSpPr>
              <a:grpSpLocks/>
            </p:cNvGrpSpPr>
            <p:nvPr/>
          </p:nvGrpSpPr>
          <p:grpSpPr bwMode="auto">
            <a:xfrm>
              <a:off x="524" y="1355"/>
              <a:ext cx="4659" cy="2477"/>
              <a:chOff x="524" y="1355"/>
              <a:chExt cx="4659" cy="2477"/>
            </a:xfrm>
          </p:grpSpPr>
          <p:grpSp>
            <p:nvGrpSpPr>
              <p:cNvPr id="28692" name="Group 20"/>
              <p:cNvGrpSpPr>
                <a:grpSpLocks/>
              </p:cNvGrpSpPr>
              <p:nvPr/>
            </p:nvGrpSpPr>
            <p:grpSpPr bwMode="auto">
              <a:xfrm>
                <a:off x="524" y="1700"/>
                <a:ext cx="4659" cy="2132"/>
                <a:chOff x="524" y="1700"/>
                <a:chExt cx="4659" cy="2132"/>
              </a:xfrm>
            </p:grpSpPr>
            <p:grpSp>
              <p:nvGrpSpPr>
                <p:cNvPr id="28688" name="Group 16"/>
                <p:cNvGrpSpPr>
                  <a:grpSpLocks/>
                </p:cNvGrpSpPr>
                <p:nvPr/>
              </p:nvGrpSpPr>
              <p:grpSpPr bwMode="auto">
                <a:xfrm>
                  <a:off x="524" y="1700"/>
                  <a:ext cx="3532" cy="2132"/>
                  <a:chOff x="524" y="1700"/>
                  <a:chExt cx="3532" cy="2132"/>
                </a:xfrm>
              </p:grpSpPr>
              <p:sp>
                <p:nvSpPr>
                  <p:cNvPr id="28678" name="Rectangle 6"/>
                  <p:cNvSpPr>
                    <a:spLocks noChangeArrowheads="1"/>
                  </p:cNvSpPr>
                  <p:nvPr/>
                </p:nvSpPr>
                <p:spPr bwMode="auto">
                  <a:xfrm>
                    <a:off x="524" y="1700"/>
                    <a:ext cx="2060" cy="572"/>
                  </a:xfrm>
                  <a:prstGeom prst="rect">
                    <a:avLst/>
                  </a:prstGeom>
                  <a:solidFill>
                    <a:schemeClr val="tx1"/>
                  </a:solidFill>
                  <a:ln w="25400">
                    <a:solidFill>
                      <a:schemeClr val="bg2"/>
                    </a:solidFill>
                    <a:miter lim="800000"/>
                    <a:headEnd/>
                    <a:tailEnd/>
                  </a:ln>
                  <a:effectLst/>
                </p:spPr>
                <p:txBody>
                  <a:bodyPr wrap="none" lIns="90488" tIns="44450" rIns="90488" bIns="44450" anchor="ctr"/>
                  <a:lstStyle/>
                  <a:p>
                    <a:pPr algn="ctr"/>
                    <a:r>
                      <a:rPr lang="en-US" sz="1800" b="1" i="0">
                        <a:solidFill>
                          <a:schemeClr val="bg2"/>
                        </a:solidFill>
                        <a:latin typeface="Arial" pitchFamily="34" charset="0"/>
                      </a:rPr>
                      <a:t>20 - 30 years old</a:t>
                    </a:r>
                  </a:p>
                  <a:p>
                    <a:pPr algn="ctr"/>
                    <a:r>
                      <a:rPr lang="en-US" sz="1800" b="1" i="0">
                        <a:solidFill>
                          <a:schemeClr val="bg2"/>
                        </a:solidFill>
                        <a:latin typeface="Arial" pitchFamily="34" charset="0"/>
                      </a:rPr>
                      <a:t>(homogeneous within)</a:t>
                    </a:r>
                  </a:p>
                  <a:p>
                    <a:pPr algn="ctr"/>
                    <a:r>
                      <a:rPr lang="en-US" sz="1800" b="1" i="0">
                        <a:solidFill>
                          <a:schemeClr val="bg2"/>
                        </a:solidFill>
                        <a:latin typeface="Arial" pitchFamily="34" charset="0"/>
                      </a:rPr>
                      <a:t>(alike)</a:t>
                    </a:r>
                  </a:p>
                </p:txBody>
              </p:sp>
              <p:sp>
                <p:nvSpPr>
                  <p:cNvPr id="28679" name="Rectangle 7"/>
                  <p:cNvSpPr>
                    <a:spLocks noChangeArrowheads="1"/>
                  </p:cNvSpPr>
                  <p:nvPr/>
                </p:nvSpPr>
                <p:spPr bwMode="auto">
                  <a:xfrm>
                    <a:off x="524" y="2480"/>
                    <a:ext cx="2060" cy="572"/>
                  </a:xfrm>
                  <a:prstGeom prst="rect">
                    <a:avLst/>
                  </a:prstGeom>
                  <a:solidFill>
                    <a:schemeClr val="tx1"/>
                  </a:solidFill>
                  <a:ln w="25400">
                    <a:solidFill>
                      <a:schemeClr val="bg2"/>
                    </a:solidFill>
                    <a:miter lim="800000"/>
                    <a:headEnd/>
                    <a:tailEnd/>
                  </a:ln>
                  <a:effectLst/>
                </p:spPr>
                <p:txBody>
                  <a:bodyPr wrap="none" lIns="90488" tIns="44450" rIns="90488" bIns="44450" anchor="ctr"/>
                  <a:lstStyle/>
                  <a:p>
                    <a:pPr algn="ctr"/>
                    <a:r>
                      <a:rPr lang="en-US" sz="1800" b="1" i="0">
                        <a:solidFill>
                          <a:schemeClr val="bg2"/>
                        </a:solidFill>
                        <a:latin typeface="Arial" pitchFamily="34" charset="0"/>
                      </a:rPr>
                      <a:t>30 - 40 years old</a:t>
                    </a:r>
                  </a:p>
                  <a:p>
                    <a:pPr algn="ctr"/>
                    <a:r>
                      <a:rPr lang="en-US" sz="1800" b="1" i="0">
                        <a:solidFill>
                          <a:schemeClr val="bg2"/>
                        </a:solidFill>
                        <a:latin typeface="Arial" pitchFamily="34" charset="0"/>
                      </a:rPr>
                      <a:t>(homogeneous within)</a:t>
                    </a:r>
                  </a:p>
                  <a:p>
                    <a:pPr algn="ctr"/>
                    <a:r>
                      <a:rPr lang="en-US" sz="1800" b="1" i="0">
                        <a:solidFill>
                          <a:schemeClr val="bg2"/>
                        </a:solidFill>
                        <a:latin typeface="Arial" pitchFamily="34" charset="0"/>
                      </a:rPr>
                      <a:t>(alike)</a:t>
                    </a:r>
                  </a:p>
                </p:txBody>
              </p:sp>
              <p:sp>
                <p:nvSpPr>
                  <p:cNvPr id="28680" name="Rectangle 8"/>
                  <p:cNvSpPr>
                    <a:spLocks noChangeArrowheads="1"/>
                  </p:cNvSpPr>
                  <p:nvPr/>
                </p:nvSpPr>
                <p:spPr bwMode="auto">
                  <a:xfrm>
                    <a:off x="524" y="3260"/>
                    <a:ext cx="2060" cy="572"/>
                  </a:xfrm>
                  <a:prstGeom prst="rect">
                    <a:avLst/>
                  </a:prstGeom>
                  <a:solidFill>
                    <a:schemeClr val="tx1"/>
                  </a:solidFill>
                  <a:ln w="25400">
                    <a:solidFill>
                      <a:schemeClr val="bg2"/>
                    </a:solidFill>
                    <a:miter lim="800000"/>
                    <a:headEnd/>
                    <a:tailEnd/>
                  </a:ln>
                  <a:effectLst/>
                </p:spPr>
                <p:txBody>
                  <a:bodyPr wrap="none" lIns="90488" tIns="44450" rIns="90488" bIns="44450" anchor="ctr"/>
                  <a:lstStyle/>
                  <a:p>
                    <a:pPr algn="ctr"/>
                    <a:r>
                      <a:rPr lang="en-US" sz="1800" b="1" i="0">
                        <a:solidFill>
                          <a:schemeClr val="bg2"/>
                        </a:solidFill>
                        <a:latin typeface="Arial" pitchFamily="34" charset="0"/>
                      </a:rPr>
                      <a:t>40 - 50 years old</a:t>
                    </a:r>
                  </a:p>
                  <a:p>
                    <a:pPr algn="ctr"/>
                    <a:r>
                      <a:rPr lang="en-US" sz="1800" b="1" i="0">
                        <a:solidFill>
                          <a:schemeClr val="bg2"/>
                        </a:solidFill>
                        <a:latin typeface="Arial" pitchFamily="34" charset="0"/>
                      </a:rPr>
                      <a:t>(homogeneous within)</a:t>
                    </a:r>
                  </a:p>
                  <a:p>
                    <a:pPr algn="ctr"/>
                    <a:r>
                      <a:rPr lang="en-US" sz="1800" b="1" i="0">
                        <a:solidFill>
                          <a:schemeClr val="bg2"/>
                        </a:solidFill>
                        <a:latin typeface="Arial" pitchFamily="34" charset="0"/>
                      </a:rPr>
                      <a:t>(alike)</a:t>
                    </a:r>
                  </a:p>
                </p:txBody>
              </p:sp>
              <p:grpSp>
                <p:nvGrpSpPr>
                  <p:cNvPr id="28687" name="Group 15"/>
                  <p:cNvGrpSpPr>
                    <a:grpSpLocks/>
                  </p:cNvGrpSpPr>
                  <p:nvPr/>
                </p:nvGrpSpPr>
                <p:grpSpPr bwMode="auto">
                  <a:xfrm>
                    <a:off x="2631" y="2043"/>
                    <a:ext cx="1425" cy="1577"/>
                    <a:chOff x="2631" y="2043"/>
                    <a:chExt cx="1425" cy="1577"/>
                  </a:xfrm>
                </p:grpSpPr>
                <p:grpSp>
                  <p:nvGrpSpPr>
                    <p:cNvPr id="28683" name="Group 11"/>
                    <p:cNvGrpSpPr>
                      <a:grpSpLocks/>
                    </p:cNvGrpSpPr>
                    <p:nvPr/>
                  </p:nvGrpSpPr>
                  <p:grpSpPr bwMode="auto">
                    <a:xfrm>
                      <a:off x="2631" y="2043"/>
                      <a:ext cx="1425" cy="743"/>
                      <a:chOff x="2631" y="2043"/>
                      <a:chExt cx="1425" cy="743"/>
                    </a:xfrm>
                  </p:grpSpPr>
                  <p:sp>
                    <p:nvSpPr>
                      <p:cNvPr id="28681" name="Line 9"/>
                      <p:cNvSpPr>
                        <a:spLocks noChangeShapeType="1"/>
                      </p:cNvSpPr>
                      <p:nvPr/>
                    </p:nvSpPr>
                    <p:spPr bwMode="auto">
                      <a:xfrm>
                        <a:off x="2631" y="2043"/>
                        <a:ext cx="1419" cy="321"/>
                      </a:xfrm>
                      <a:prstGeom prst="line">
                        <a:avLst/>
                      </a:prstGeom>
                      <a:noFill/>
                      <a:ln w="76200">
                        <a:solidFill>
                          <a:schemeClr val="accent2"/>
                        </a:solidFill>
                        <a:round/>
                        <a:headEnd type="triangle" w="med" len="med"/>
                        <a:tailEnd/>
                      </a:ln>
                      <a:effectLst/>
                    </p:spPr>
                    <p:txBody>
                      <a:bodyPr wrap="none" anchor="ctr"/>
                      <a:lstStyle/>
                      <a:p>
                        <a:endParaRPr lang="en-US"/>
                      </a:p>
                    </p:txBody>
                  </p:sp>
                  <p:sp>
                    <p:nvSpPr>
                      <p:cNvPr id="28682" name="Line 10"/>
                      <p:cNvSpPr>
                        <a:spLocks noChangeShapeType="1"/>
                      </p:cNvSpPr>
                      <p:nvPr/>
                    </p:nvSpPr>
                    <p:spPr bwMode="auto">
                      <a:xfrm flipV="1">
                        <a:off x="2637" y="2369"/>
                        <a:ext cx="1419" cy="417"/>
                      </a:xfrm>
                      <a:prstGeom prst="line">
                        <a:avLst/>
                      </a:prstGeom>
                      <a:noFill/>
                      <a:ln w="76200">
                        <a:solidFill>
                          <a:schemeClr val="accent2"/>
                        </a:solidFill>
                        <a:round/>
                        <a:headEnd type="triangle" w="med" len="med"/>
                        <a:tailEnd/>
                      </a:ln>
                      <a:effectLst/>
                    </p:spPr>
                    <p:txBody>
                      <a:bodyPr wrap="none" anchor="ctr"/>
                      <a:lstStyle/>
                      <a:p>
                        <a:endParaRPr lang="en-US"/>
                      </a:p>
                    </p:txBody>
                  </p:sp>
                </p:grpSp>
                <p:grpSp>
                  <p:nvGrpSpPr>
                    <p:cNvPr id="28686" name="Group 14"/>
                    <p:cNvGrpSpPr>
                      <a:grpSpLocks/>
                    </p:cNvGrpSpPr>
                    <p:nvPr/>
                  </p:nvGrpSpPr>
                  <p:grpSpPr bwMode="auto">
                    <a:xfrm>
                      <a:off x="2631" y="2877"/>
                      <a:ext cx="1425" cy="743"/>
                      <a:chOff x="2631" y="2877"/>
                      <a:chExt cx="1425" cy="743"/>
                    </a:xfrm>
                  </p:grpSpPr>
                  <p:sp>
                    <p:nvSpPr>
                      <p:cNvPr id="28684" name="Line 12"/>
                      <p:cNvSpPr>
                        <a:spLocks noChangeShapeType="1"/>
                      </p:cNvSpPr>
                      <p:nvPr/>
                    </p:nvSpPr>
                    <p:spPr bwMode="auto">
                      <a:xfrm>
                        <a:off x="2631" y="2877"/>
                        <a:ext cx="1419" cy="321"/>
                      </a:xfrm>
                      <a:prstGeom prst="line">
                        <a:avLst/>
                      </a:prstGeom>
                      <a:noFill/>
                      <a:ln w="76200">
                        <a:solidFill>
                          <a:schemeClr val="accent2"/>
                        </a:solidFill>
                        <a:round/>
                        <a:headEnd type="triangle" w="med" len="med"/>
                        <a:tailEnd/>
                      </a:ln>
                      <a:effectLst/>
                    </p:spPr>
                    <p:txBody>
                      <a:bodyPr wrap="none" anchor="ctr"/>
                      <a:lstStyle/>
                      <a:p>
                        <a:endParaRPr lang="en-US"/>
                      </a:p>
                    </p:txBody>
                  </p:sp>
                  <p:sp>
                    <p:nvSpPr>
                      <p:cNvPr id="28685" name="Line 13"/>
                      <p:cNvSpPr>
                        <a:spLocks noChangeShapeType="1"/>
                      </p:cNvSpPr>
                      <p:nvPr/>
                    </p:nvSpPr>
                    <p:spPr bwMode="auto">
                      <a:xfrm flipV="1">
                        <a:off x="2637" y="3203"/>
                        <a:ext cx="1419" cy="417"/>
                      </a:xfrm>
                      <a:prstGeom prst="line">
                        <a:avLst/>
                      </a:prstGeom>
                      <a:noFill/>
                      <a:ln w="76200">
                        <a:solidFill>
                          <a:schemeClr val="accent2"/>
                        </a:solidFill>
                        <a:round/>
                        <a:headEnd type="triangle" w="med" len="med"/>
                        <a:tailEnd/>
                      </a:ln>
                      <a:effectLst/>
                    </p:spPr>
                    <p:txBody>
                      <a:bodyPr wrap="none" anchor="ctr"/>
                      <a:lstStyle/>
                      <a:p>
                        <a:endParaRPr lang="en-US"/>
                      </a:p>
                    </p:txBody>
                  </p:sp>
                </p:grpSp>
              </p:grpSp>
            </p:grpSp>
            <p:grpSp>
              <p:nvGrpSpPr>
                <p:cNvPr id="28691" name="Group 19"/>
                <p:cNvGrpSpPr>
                  <a:grpSpLocks/>
                </p:cNvGrpSpPr>
                <p:nvPr/>
              </p:nvGrpSpPr>
              <p:grpSpPr bwMode="auto">
                <a:xfrm>
                  <a:off x="4021" y="2116"/>
                  <a:ext cx="1162" cy="1355"/>
                  <a:chOff x="4021" y="2116"/>
                  <a:chExt cx="1162" cy="1355"/>
                </a:xfrm>
              </p:grpSpPr>
              <p:sp>
                <p:nvSpPr>
                  <p:cNvPr id="28689" name="Rectangle 17"/>
                  <p:cNvSpPr>
                    <a:spLocks noChangeArrowheads="1"/>
                  </p:cNvSpPr>
                  <p:nvPr/>
                </p:nvSpPr>
                <p:spPr bwMode="auto">
                  <a:xfrm>
                    <a:off x="4021" y="2116"/>
                    <a:ext cx="1162" cy="575"/>
                  </a:xfrm>
                  <a:prstGeom prst="rect">
                    <a:avLst/>
                  </a:prstGeom>
                  <a:noFill/>
                  <a:ln w="12700">
                    <a:noFill/>
                    <a:miter lim="800000"/>
                    <a:headEnd/>
                    <a:tailEnd/>
                  </a:ln>
                  <a:effectLst/>
                </p:spPr>
                <p:txBody>
                  <a:bodyPr wrap="none" lIns="90488" tIns="44450" rIns="90488" bIns="44450">
                    <a:spAutoFit/>
                  </a:bodyPr>
                  <a:lstStyle/>
                  <a:p>
                    <a:pPr algn="ctr"/>
                    <a:r>
                      <a:rPr lang="en-US" sz="1800" b="1" i="0">
                        <a:solidFill>
                          <a:schemeClr val="bg2"/>
                        </a:solidFill>
                        <a:latin typeface="Arial" pitchFamily="34" charset="0"/>
                      </a:rPr>
                      <a:t>Heterogeneous</a:t>
                    </a:r>
                  </a:p>
                  <a:p>
                    <a:pPr algn="ctr"/>
                    <a:r>
                      <a:rPr lang="en-US" sz="1800" b="1" i="0">
                        <a:solidFill>
                          <a:schemeClr val="bg2"/>
                        </a:solidFill>
                        <a:latin typeface="Arial" pitchFamily="34" charset="0"/>
                      </a:rPr>
                      <a:t>(different)</a:t>
                    </a:r>
                  </a:p>
                  <a:p>
                    <a:pPr algn="ctr"/>
                    <a:r>
                      <a:rPr lang="en-US" sz="1800" b="1" i="0">
                        <a:solidFill>
                          <a:schemeClr val="bg2"/>
                        </a:solidFill>
                        <a:latin typeface="Arial" pitchFamily="34" charset="0"/>
                      </a:rPr>
                      <a:t>between</a:t>
                    </a:r>
                  </a:p>
                </p:txBody>
              </p:sp>
              <p:sp>
                <p:nvSpPr>
                  <p:cNvPr id="28690" name="Rectangle 18"/>
                  <p:cNvSpPr>
                    <a:spLocks noChangeArrowheads="1"/>
                  </p:cNvSpPr>
                  <p:nvPr/>
                </p:nvSpPr>
                <p:spPr bwMode="auto">
                  <a:xfrm>
                    <a:off x="4021" y="2896"/>
                    <a:ext cx="1162" cy="575"/>
                  </a:xfrm>
                  <a:prstGeom prst="rect">
                    <a:avLst/>
                  </a:prstGeom>
                  <a:noFill/>
                  <a:ln w="12700">
                    <a:noFill/>
                    <a:miter lim="800000"/>
                    <a:headEnd/>
                    <a:tailEnd/>
                  </a:ln>
                  <a:effectLst/>
                </p:spPr>
                <p:txBody>
                  <a:bodyPr wrap="none" lIns="90488" tIns="44450" rIns="90488" bIns="44450">
                    <a:spAutoFit/>
                  </a:bodyPr>
                  <a:lstStyle/>
                  <a:p>
                    <a:pPr algn="ctr"/>
                    <a:r>
                      <a:rPr lang="en-US" sz="1800" b="1" i="0">
                        <a:solidFill>
                          <a:schemeClr val="bg2"/>
                        </a:solidFill>
                        <a:latin typeface="Arial" pitchFamily="34" charset="0"/>
                      </a:rPr>
                      <a:t>Heterogeneous</a:t>
                    </a:r>
                  </a:p>
                  <a:p>
                    <a:pPr algn="ctr"/>
                    <a:r>
                      <a:rPr lang="en-US" sz="1800" b="1" i="0">
                        <a:solidFill>
                          <a:schemeClr val="bg2"/>
                        </a:solidFill>
                        <a:latin typeface="Arial" pitchFamily="34" charset="0"/>
                      </a:rPr>
                      <a:t>(different)</a:t>
                    </a:r>
                  </a:p>
                  <a:p>
                    <a:pPr algn="ctr"/>
                    <a:r>
                      <a:rPr lang="en-US" sz="1800" b="1" i="0">
                        <a:solidFill>
                          <a:schemeClr val="bg2"/>
                        </a:solidFill>
                        <a:latin typeface="Arial" pitchFamily="34" charset="0"/>
                      </a:rPr>
                      <a:t>between</a:t>
                    </a:r>
                  </a:p>
                </p:txBody>
              </p:sp>
            </p:grpSp>
          </p:grpSp>
          <p:sp>
            <p:nvSpPr>
              <p:cNvPr id="28693" name="Rectangle 21"/>
              <p:cNvSpPr>
                <a:spLocks noChangeArrowheads="1"/>
              </p:cNvSpPr>
              <p:nvPr/>
            </p:nvSpPr>
            <p:spPr bwMode="auto">
              <a:xfrm>
                <a:off x="926" y="1355"/>
                <a:ext cx="1258" cy="229"/>
              </a:xfrm>
              <a:prstGeom prst="rect">
                <a:avLst/>
              </a:prstGeom>
              <a:noFill/>
              <a:ln w="12700">
                <a:noFill/>
                <a:miter lim="800000"/>
                <a:headEnd/>
                <a:tailEnd/>
              </a:ln>
              <a:effectLst/>
            </p:spPr>
            <p:txBody>
              <a:bodyPr wrap="none" lIns="90488" tIns="44450" rIns="90488" bIns="44450">
                <a:spAutoFit/>
              </a:bodyPr>
              <a:lstStyle/>
              <a:p>
                <a:r>
                  <a:rPr lang="en-US" sz="1800" b="1" i="0">
                    <a:solidFill>
                      <a:schemeClr val="bg2"/>
                    </a:solidFill>
                    <a:latin typeface="Arial" pitchFamily="34" charset="0"/>
                  </a:rPr>
                  <a:t>Stratified by Age</a:t>
                </a:r>
              </a:p>
            </p:txBody>
          </p:sp>
        </p:gr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3481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34820" name="Rectangle 4"/>
          <p:cNvSpPr>
            <a:spLocks noGrp="1" noChangeArrowheads="1"/>
          </p:cNvSpPr>
          <p:nvPr>
            <p:ph type="title"/>
          </p:nvPr>
        </p:nvSpPr>
        <p:spPr>
          <a:noFill/>
          <a:ln/>
        </p:spPr>
        <p:txBody>
          <a:bodyPr lIns="90488" tIns="44450" rIns="90488" bIns="44450"/>
          <a:lstStyle/>
          <a:p>
            <a:r>
              <a:rPr lang="en-US"/>
              <a:t>Cluster Sampling</a:t>
            </a:r>
          </a:p>
        </p:txBody>
      </p:sp>
      <p:sp>
        <p:nvSpPr>
          <p:cNvPr id="34821" name="Rectangle 5"/>
          <p:cNvSpPr>
            <a:spLocks noGrp="1" noChangeArrowheads="1"/>
          </p:cNvSpPr>
          <p:nvPr>
            <p:ph type="body" idx="1"/>
          </p:nvPr>
        </p:nvSpPr>
        <p:spPr>
          <a:xfrm>
            <a:off x="685800" y="1295400"/>
            <a:ext cx="7772400" cy="4724400"/>
          </a:xfrm>
          <a:solidFill>
            <a:srgbClr val="CCFFCC"/>
          </a:solidFill>
          <a:ln/>
        </p:spPr>
        <p:txBody>
          <a:bodyPr lIns="90488" tIns="44450" rIns="90488" bIns="44450"/>
          <a:lstStyle/>
          <a:p>
            <a:r>
              <a:rPr lang="en-US" dirty="0">
                <a:solidFill>
                  <a:schemeClr val="bg2"/>
                </a:solidFill>
              </a:rPr>
              <a:t>Population is divided into </a:t>
            </a:r>
            <a:r>
              <a:rPr lang="en-US" dirty="0" smtClean="0">
                <a:solidFill>
                  <a:schemeClr val="bg2"/>
                </a:solidFill>
              </a:rPr>
              <a:t>non-overlapping </a:t>
            </a:r>
            <a:r>
              <a:rPr lang="en-US" dirty="0">
                <a:solidFill>
                  <a:schemeClr val="bg2"/>
                </a:solidFill>
              </a:rPr>
              <a:t>clusters or areas</a:t>
            </a:r>
          </a:p>
          <a:p>
            <a:r>
              <a:rPr lang="en-US" dirty="0">
                <a:solidFill>
                  <a:schemeClr val="bg2"/>
                </a:solidFill>
              </a:rPr>
              <a:t>Each cluster is a </a:t>
            </a:r>
            <a:r>
              <a:rPr lang="en-US" dirty="0" smtClean="0">
                <a:solidFill>
                  <a:schemeClr val="bg2"/>
                </a:solidFill>
              </a:rPr>
              <a:t>miniature of </a:t>
            </a:r>
            <a:r>
              <a:rPr lang="en-US" dirty="0">
                <a:solidFill>
                  <a:schemeClr val="bg2"/>
                </a:solidFill>
              </a:rPr>
              <a:t>the population.</a:t>
            </a:r>
          </a:p>
          <a:p>
            <a:r>
              <a:rPr lang="en-US" dirty="0">
                <a:solidFill>
                  <a:schemeClr val="bg2"/>
                </a:solidFill>
              </a:rPr>
              <a:t>A subset of the clusters is selected randomly for the sample.</a:t>
            </a:r>
          </a:p>
          <a:p>
            <a:r>
              <a:rPr lang="en-US" dirty="0">
                <a:solidFill>
                  <a:schemeClr val="bg2"/>
                </a:solidFill>
              </a:rPr>
              <a:t>If the number of elements in the subset of clusters is larger than the desired value of </a:t>
            </a:r>
            <a:r>
              <a:rPr lang="en-US" i="1" dirty="0">
                <a:solidFill>
                  <a:schemeClr val="bg2"/>
                </a:solidFill>
              </a:rPr>
              <a:t>n</a:t>
            </a:r>
            <a:r>
              <a:rPr lang="en-US" dirty="0">
                <a:solidFill>
                  <a:schemeClr val="bg2"/>
                </a:solidFill>
              </a:rPr>
              <a:t>, these clusters may be subdivided to form a new set of clusters and subjected to a random selection process.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3686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36868" name="Rectangle 4"/>
          <p:cNvSpPr>
            <a:spLocks noGrp="1" noChangeArrowheads="1"/>
          </p:cNvSpPr>
          <p:nvPr>
            <p:ph type="title"/>
          </p:nvPr>
        </p:nvSpPr>
        <p:spPr>
          <a:noFill/>
          <a:ln/>
        </p:spPr>
        <p:txBody>
          <a:bodyPr lIns="90488" tIns="44450" rIns="90488" bIns="44450"/>
          <a:lstStyle/>
          <a:p>
            <a:r>
              <a:rPr lang="en-US"/>
              <a:t>Cluster Sampling</a:t>
            </a:r>
          </a:p>
        </p:txBody>
      </p:sp>
      <p:sp>
        <p:nvSpPr>
          <p:cNvPr id="36869" name="Rectangle 5"/>
          <p:cNvSpPr>
            <a:spLocks noGrp="1" noChangeArrowheads="1"/>
          </p:cNvSpPr>
          <p:nvPr>
            <p:ph type="body" idx="1"/>
          </p:nvPr>
        </p:nvSpPr>
        <p:spPr>
          <a:xfrm>
            <a:off x="685800" y="1447800"/>
            <a:ext cx="7772400" cy="4572000"/>
          </a:xfrm>
          <a:solidFill>
            <a:srgbClr val="CCFFCC"/>
          </a:solidFill>
          <a:ln/>
        </p:spPr>
        <p:txBody>
          <a:bodyPr lIns="90488" tIns="44450" rIns="90488" bIns="44450"/>
          <a:lstStyle/>
          <a:p>
            <a:pPr>
              <a:buClr>
                <a:schemeClr val="tx2"/>
              </a:buClr>
              <a:buSzPct val="75000"/>
              <a:buFont typeface="Monotype Sorts" pitchFamily="2" charset="2"/>
              <a:buChar char="u"/>
            </a:pPr>
            <a:r>
              <a:rPr lang="en-US" sz="2600" b="1" dirty="0">
                <a:solidFill>
                  <a:schemeClr val="bg2"/>
                </a:solidFill>
              </a:rPr>
              <a:t>Advantages</a:t>
            </a:r>
          </a:p>
          <a:p>
            <a:pPr lvl="1">
              <a:buFontTx/>
              <a:buChar char="•"/>
            </a:pPr>
            <a:r>
              <a:rPr lang="en-US" sz="2600" dirty="0">
                <a:solidFill>
                  <a:schemeClr val="bg2"/>
                </a:solidFill>
              </a:rPr>
              <a:t>More convenient for geographically dispersed populations</a:t>
            </a:r>
          </a:p>
          <a:p>
            <a:pPr lvl="1">
              <a:buFontTx/>
              <a:buChar char="•"/>
            </a:pPr>
            <a:r>
              <a:rPr lang="en-US" sz="2600" dirty="0">
                <a:solidFill>
                  <a:schemeClr val="bg2"/>
                </a:solidFill>
              </a:rPr>
              <a:t>Reduced travel costs to contact sample elements</a:t>
            </a:r>
          </a:p>
          <a:p>
            <a:pPr lvl="1">
              <a:buFontTx/>
              <a:buChar char="•"/>
            </a:pPr>
            <a:r>
              <a:rPr lang="en-US" sz="2600" dirty="0">
                <a:solidFill>
                  <a:schemeClr val="bg2"/>
                </a:solidFill>
              </a:rPr>
              <a:t>Simplified administration of the survey</a:t>
            </a:r>
          </a:p>
          <a:p>
            <a:pPr lvl="1">
              <a:buFontTx/>
              <a:buChar char="•"/>
            </a:pPr>
            <a:r>
              <a:rPr lang="en-US" sz="2600" dirty="0">
                <a:solidFill>
                  <a:schemeClr val="bg2"/>
                </a:solidFill>
              </a:rPr>
              <a:t>Unavailability of sampling frame prohibits using other random sampling methods</a:t>
            </a:r>
          </a:p>
          <a:p>
            <a:pPr>
              <a:buClr>
                <a:schemeClr val="tx2"/>
              </a:buClr>
              <a:buSzPct val="75000"/>
              <a:buFont typeface="Monotype Sorts" pitchFamily="2" charset="2"/>
              <a:buChar char="u"/>
            </a:pPr>
            <a:r>
              <a:rPr lang="en-US" sz="2600" b="1" dirty="0">
                <a:solidFill>
                  <a:schemeClr val="bg2"/>
                </a:solidFill>
              </a:rPr>
              <a:t>Disadvantages</a:t>
            </a:r>
          </a:p>
          <a:p>
            <a:pPr lvl="1">
              <a:buFontTx/>
              <a:buChar char="•"/>
            </a:pPr>
            <a:r>
              <a:rPr lang="en-US" sz="2600" dirty="0">
                <a:solidFill>
                  <a:schemeClr val="bg2"/>
                </a:solidFill>
              </a:rPr>
              <a:t>Statistically less efficient when the cluster elements are similar</a:t>
            </a:r>
          </a:p>
          <a:p>
            <a:pPr lvl="1">
              <a:buFontTx/>
              <a:buChar char="•"/>
            </a:pPr>
            <a:r>
              <a:rPr lang="en-US" sz="2600" dirty="0" smtClean="0">
                <a:solidFill>
                  <a:schemeClr val="bg2"/>
                </a:solidFill>
              </a:rPr>
              <a:t>Problems </a:t>
            </a:r>
            <a:r>
              <a:rPr lang="en-US" sz="2600" dirty="0">
                <a:solidFill>
                  <a:schemeClr val="bg2"/>
                </a:solidFill>
              </a:rPr>
              <a:t>of statistical </a:t>
            </a:r>
            <a:r>
              <a:rPr lang="en-US" sz="2600" dirty="0" smtClean="0">
                <a:solidFill>
                  <a:schemeClr val="bg2"/>
                </a:solidFill>
              </a:rPr>
              <a:t>analysis are </a:t>
            </a:r>
            <a:r>
              <a:rPr lang="en-US" sz="2600" dirty="0">
                <a:solidFill>
                  <a:schemeClr val="bg2"/>
                </a:solidFill>
              </a:rPr>
              <a:t>greater than for simple random sampling</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36868" name="Rectangle 4"/>
          <p:cNvSpPr>
            <a:spLocks noGrp="1" noChangeArrowheads="1"/>
          </p:cNvSpPr>
          <p:nvPr>
            <p:ph type="title"/>
          </p:nvPr>
        </p:nvSpPr>
        <p:spPr>
          <a:xfrm>
            <a:off x="381000" y="-76200"/>
            <a:ext cx="8458200" cy="1143000"/>
          </a:xfrm>
          <a:noFill/>
          <a:ln/>
        </p:spPr>
        <p:txBody>
          <a:bodyPr lIns="90488" tIns="44450" rIns="90488" bIns="44450"/>
          <a:lstStyle/>
          <a:p>
            <a:r>
              <a:rPr lang="en-US" dirty="0" smtClean="0"/>
              <a:t>Stratified V/s Cluster </a:t>
            </a:r>
            <a:r>
              <a:rPr lang="en-US" dirty="0"/>
              <a:t>Sampling</a:t>
            </a:r>
          </a:p>
        </p:txBody>
      </p:sp>
      <p:sp>
        <p:nvSpPr>
          <p:cNvPr id="36869" name="Rectangle 5"/>
          <p:cNvSpPr>
            <a:spLocks noGrp="1" noChangeArrowheads="1"/>
          </p:cNvSpPr>
          <p:nvPr>
            <p:ph type="body" idx="1"/>
          </p:nvPr>
        </p:nvSpPr>
        <p:spPr>
          <a:xfrm>
            <a:off x="457200" y="914400"/>
            <a:ext cx="4267200" cy="5943600"/>
          </a:xfrm>
          <a:solidFill>
            <a:srgbClr val="CCFFCC"/>
          </a:solidFill>
          <a:ln/>
        </p:spPr>
        <p:txBody>
          <a:bodyPr lIns="90488" tIns="44450" rIns="90488" bIns="44450"/>
          <a:lstStyle/>
          <a:p>
            <a:pPr>
              <a:buClr>
                <a:schemeClr val="tx2"/>
              </a:buClr>
              <a:buSzPct val="75000"/>
              <a:buFont typeface="Monotype Sorts" pitchFamily="2" charset="2"/>
              <a:buChar char="u"/>
            </a:pPr>
            <a:r>
              <a:rPr lang="en-US" sz="2600" dirty="0" smtClean="0">
                <a:solidFill>
                  <a:schemeClr val="bg2"/>
                </a:solidFill>
              </a:rPr>
              <a:t>We divide population into few groups</a:t>
            </a:r>
          </a:p>
          <a:p>
            <a:pPr lvl="1">
              <a:buClr>
                <a:schemeClr val="tx2"/>
              </a:buClr>
              <a:buSzPct val="75000"/>
              <a:buFont typeface="Monotype Sorts" pitchFamily="2" charset="2"/>
              <a:buChar char="u"/>
            </a:pPr>
            <a:r>
              <a:rPr lang="en-US" sz="2200" dirty="0" smtClean="0">
                <a:solidFill>
                  <a:schemeClr val="bg2"/>
                </a:solidFill>
              </a:rPr>
              <a:t>Each group has many elements</a:t>
            </a:r>
          </a:p>
          <a:p>
            <a:pPr lvl="1">
              <a:buClr>
                <a:schemeClr val="tx2"/>
              </a:buClr>
              <a:buSzPct val="75000"/>
              <a:buFont typeface="Monotype Sorts" pitchFamily="2" charset="2"/>
              <a:buChar char="u"/>
            </a:pPr>
            <a:r>
              <a:rPr lang="en-US" sz="2200" dirty="0" smtClean="0">
                <a:solidFill>
                  <a:schemeClr val="bg2"/>
                </a:solidFill>
              </a:rPr>
              <a:t>Subgroups are selected according to some criteria that is related to variables in the study.</a:t>
            </a:r>
          </a:p>
          <a:p>
            <a:pPr>
              <a:buClr>
                <a:schemeClr val="tx2"/>
              </a:buClr>
              <a:buSzPct val="75000"/>
              <a:buFont typeface="Monotype Sorts" pitchFamily="2" charset="2"/>
              <a:buChar char="u"/>
            </a:pPr>
            <a:r>
              <a:rPr lang="en-US" sz="2600" dirty="0" smtClean="0">
                <a:solidFill>
                  <a:schemeClr val="bg2"/>
                </a:solidFill>
              </a:rPr>
              <a:t>We try to secure homogeneity within subgroup</a:t>
            </a:r>
          </a:p>
          <a:p>
            <a:pPr>
              <a:buClr>
                <a:schemeClr val="tx2"/>
              </a:buClr>
              <a:buSzPct val="75000"/>
              <a:buFont typeface="Monotype Sorts" pitchFamily="2" charset="2"/>
              <a:buChar char="u"/>
            </a:pPr>
            <a:r>
              <a:rPr lang="en-US" sz="2600" dirty="0" smtClean="0">
                <a:solidFill>
                  <a:schemeClr val="bg2"/>
                </a:solidFill>
              </a:rPr>
              <a:t>We try to secure heterogeneity among groups</a:t>
            </a:r>
          </a:p>
          <a:p>
            <a:pPr>
              <a:buClr>
                <a:schemeClr val="tx2"/>
              </a:buClr>
              <a:buSzPct val="75000"/>
              <a:buFont typeface="Monotype Sorts" pitchFamily="2" charset="2"/>
              <a:buChar char="u"/>
            </a:pPr>
            <a:r>
              <a:rPr lang="en-US" sz="2600" dirty="0" smtClean="0">
                <a:solidFill>
                  <a:schemeClr val="bg2"/>
                </a:solidFill>
              </a:rPr>
              <a:t>We randomly choose elements from within each sub group.</a:t>
            </a:r>
          </a:p>
          <a:p>
            <a:pPr>
              <a:buClr>
                <a:schemeClr val="tx2"/>
              </a:buClr>
              <a:buSzPct val="75000"/>
              <a:buFont typeface="Monotype Sorts" pitchFamily="2" charset="2"/>
              <a:buChar char="u"/>
            </a:pPr>
            <a:r>
              <a:rPr lang="en-US" sz="1800" dirty="0" err="1" smtClean="0">
                <a:solidFill>
                  <a:schemeClr val="bg2"/>
                </a:solidFill>
              </a:rPr>
              <a:t>E.g</a:t>
            </a:r>
            <a:r>
              <a:rPr lang="en-US" sz="1800" dirty="0" smtClean="0">
                <a:solidFill>
                  <a:schemeClr val="bg2"/>
                </a:solidFill>
              </a:rPr>
              <a:t>: composition of patient by  age</a:t>
            </a:r>
            <a:endParaRPr lang="en-US" sz="2400" dirty="0" smtClean="0">
              <a:solidFill>
                <a:schemeClr val="bg2"/>
              </a:solidFill>
            </a:endParaRPr>
          </a:p>
        </p:txBody>
      </p:sp>
      <p:sp>
        <p:nvSpPr>
          <p:cNvPr id="6" name="Rectangle 5"/>
          <p:cNvSpPr>
            <a:spLocks noGrp="1" noChangeArrowheads="1"/>
          </p:cNvSpPr>
          <p:nvPr/>
        </p:nvSpPr>
        <p:spPr bwMode="auto">
          <a:xfrm>
            <a:off x="4876800" y="914400"/>
            <a:ext cx="4267200" cy="5943600"/>
          </a:xfrm>
          <a:prstGeom prst="rect">
            <a:avLst/>
          </a:prstGeom>
          <a:solidFill>
            <a:srgbClr val="CCFFCC"/>
          </a:solidFill>
          <a:ln w="9525">
            <a:noFill/>
            <a:miter lim="800000"/>
            <a:headEnd/>
            <a:tailEnd/>
          </a:ln>
        </p:spPr>
        <p:txBody>
          <a:bodyPr vert="horz" wrap="square" lIns="90488" tIns="44450" rIns="90488" bIns="44450" numCol="1" anchor="t" anchorCtr="0" compatLnSpc="1">
            <a:prstTxWarp prst="textNoShape">
              <a:avLst/>
            </a:prstTxWarp>
          </a:bodyPr>
          <a:lstStyle>
            <a:lvl1pPr marL="342900" indent="-342900" algn="l" rtl="0" eaLnBrk="0" fontAlgn="base" hangingPunct="0">
              <a:lnSpc>
                <a:spcPct val="80000"/>
              </a:lnSpc>
              <a:spcBef>
                <a:spcPct val="20000"/>
              </a:spcBef>
              <a:spcAft>
                <a:spcPct val="0"/>
              </a:spcAft>
              <a:buChar char="•"/>
              <a:defRPr kumimoji="1" sz="3200">
                <a:solidFill>
                  <a:schemeClr val="accent1"/>
                </a:solidFill>
                <a:latin typeface="+mn-lt"/>
                <a:ea typeface="+mn-ea"/>
                <a:cs typeface="+mn-cs"/>
              </a:defRPr>
            </a:lvl1pPr>
            <a:lvl2pPr marL="742950" indent="-285750" algn="l" rtl="0" eaLnBrk="0" fontAlgn="base" hangingPunct="0">
              <a:lnSpc>
                <a:spcPct val="80000"/>
              </a:lnSpc>
              <a:spcBef>
                <a:spcPct val="20000"/>
              </a:spcBef>
              <a:spcAft>
                <a:spcPct val="0"/>
              </a:spcAft>
              <a:buChar char="–"/>
              <a:defRPr kumimoji="1" sz="2800">
                <a:solidFill>
                  <a:schemeClr val="accent1"/>
                </a:solidFill>
                <a:latin typeface="+mn-lt"/>
              </a:defRPr>
            </a:lvl2pPr>
            <a:lvl3pPr marL="1143000" indent="-228600" algn="l" rtl="0" eaLnBrk="0" fontAlgn="base" hangingPunct="0">
              <a:lnSpc>
                <a:spcPct val="80000"/>
              </a:lnSpc>
              <a:spcBef>
                <a:spcPct val="20000"/>
              </a:spcBef>
              <a:spcAft>
                <a:spcPct val="0"/>
              </a:spcAft>
              <a:buChar char="•"/>
              <a:defRPr kumimoji="1" sz="2400">
                <a:solidFill>
                  <a:schemeClr val="accent1"/>
                </a:solidFill>
                <a:latin typeface="+mn-lt"/>
              </a:defRPr>
            </a:lvl3pPr>
            <a:lvl4pPr marL="1600200" indent="-228600" algn="l" rtl="0" eaLnBrk="0" fontAlgn="base" hangingPunct="0">
              <a:lnSpc>
                <a:spcPct val="80000"/>
              </a:lnSpc>
              <a:spcBef>
                <a:spcPct val="20000"/>
              </a:spcBef>
              <a:spcAft>
                <a:spcPct val="0"/>
              </a:spcAft>
              <a:buChar char="–"/>
              <a:defRPr kumimoji="1" sz="2000">
                <a:solidFill>
                  <a:schemeClr val="accent1"/>
                </a:solidFill>
                <a:latin typeface="+mn-lt"/>
              </a:defRPr>
            </a:lvl4pPr>
            <a:lvl5pPr marL="2057400" indent="-228600" algn="l" rtl="0" eaLnBrk="0" fontAlgn="base" hangingPunct="0">
              <a:lnSpc>
                <a:spcPct val="80000"/>
              </a:lnSpc>
              <a:spcBef>
                <a:spcPct val="20000"/>
              </a:spcBef>
              <a:spcAft>
                <a:spcPct val="0"/>
              </a:spcAft>
              <a:buChar char="»"/>
              <a:defRPr kumimoji="1" sz="2000">
                <a:solidFill>
                  <a:schemeClr val="accent1"/>
                </a:solidFill>
                <a:latin typeface="+mn-lt"/>
              </a:defRPr>
            </a:lvl5pPr>
            <a:lvl6pPr marL="2514600" indent="-228600" algn="l" rtl="0" eaLnBrk="0" fontAlgn="base" hangingPunct="0">
              <a:lnSpc>
                <a:spcPct val="80000"/>
              </a:lnSpc>
              <a:spcBef>
                <a:spcPct val="20000"/>
              </a:spcBef>
              <a:spcAft>
                <a:spcPct val="0"/>
              </a:spcAft>
              <a:buChar char="»"/>
              <a:defRPr kumimoji="1" sz="2000">
                <a:solidFill>
                  <a:schemeClr val="accent1"/>
                </a:solidFill>
                <a:latin typeface="+mn-lt"/>
              </a:defRPr>
            </a:lvl6pPr>
            <a:lvl7pPr marL="2971800" indent="-228600" algn="l" rtl="0" eaLnBrk="0" fontAlgn="base" hangingPunct="0">
              <a:lnSpc>
                <a:spcPct val="80000"/>
              </a:lnSpc>
              <a:spcBef>
                <a:spcPct val="20000"/>
              </a:spcBef>
              <a:spcAft>
                <a:spcPct val="0"/>
              </a:spcAft>
              <a:buChar char="»"/>
              <a:defRPr kumimoji="1" sz="2000">
                <a:solidFill>
                  <a:schemeClr val="accent1"/>
                </a:solidFill>
                <a:latin typeface="+mn-lt"/>
              </a:defRPr>
            </a:lvl7pPr>
            <a:lvl8pPr marL="3429000" indent="-228600" algn="l" rtl="0" eaLnBrk="0" fontAlgn="base" hangingPunct="0">
              <a:lnSpc>
                <a:spcPct val="80000"/>
              </a:lnSpc>
              <a:spcBef>
                <a:spcPct val="20000"/>
              </a:spcBef>
              <a:spcAft>
                <a:spcPct val="0"/>
              </a:spcAft>
              <a:buChar char="»"/>
              <a:defRPr kumimoji="1" sz="2000">
                <a:solidFill>
                  <a:schemeClr val="accent1"/>
                </a:solidFill>
                <a:latin typeface="+mn-lt"/>
              </a:defRPr>
            </a:lvl8pPr>
            <a:lvl9pPr marL="3886200" indent="-228600" algn="l" rtl="0" eaLnBrk="0" fontAlgn="base" hangingPunct="0">
              <a:lnSpc>
                <a:spcPct val="80000"/>
              </a:lnSpc>
              <a:spcBef>
                <a:spcPct val="20000"/>
              </a:spcBef>
              <a:spcAft>
                <a:spcPct val="0"/>
              </a:spcAft>
              <a:buChar char="»"/>
              <a:defRPr kumimoji="1" sz="2000">
                <a:solidFill>
                  <a:schemeClr val="accent1"/>
                </a:solidFill>
                <a:latin typeface="+mn-lt"/>
              </a:defRPr>
            </a:lvl9pPr>
          </a:lstStyle>
          <a:p>
            <a:pPr>
              <a:buClr>
                <a:schemeClr val="tx2"/>
              </a:buClr>
              <a:buSzPct val="75000"/>
              <a:buFont typeface="Monotype Sorts" pitchFamily="2" charset="2"/>
              <a:buChar char="u"/>
            </a:pPr>
            <a:r>
              <a:rPr lang="en-US" sz="2600" dirty="0" smtClean="0">
                <a:solidFill>
                  <a:schemeClr val="bg2"/>
                </a:solidFill>
              </a:rPr>
              <a:t>We divide population into many groups</a:t>
            </a:r>
          </a:p>
          <a:p>
            <a:pPr lvl="1">
              <a:buClr>
                <a:schemeClr val="tx2"/>
              </a:buClr>
              <a:buSzPct val="75000"/>
              <a:buFont typeface="Monotype Sorts" pitchFamily="2" charset="2"/>
              <a:buChar char="u"/>
            </a:pPr>
            <a:r>
              <a:rPr lang="en-US" sz="2200" dirty="0" smtClean="0">
                <a:solidFill>
                  <a:schemeClr val="bg2"/>
                </a:solidFill>
              </a:rPr>
              <a:t>Few elements</a:t>
            </a:r>
          </a:p>
          <a:p>
            <a:pPr lvl="1">
              <a:buClr>
                <a:schemeClr val="tx2"/>
              </a:buClr>
              <a:buSzPct val="75000"/>
              <a:buFont typeface="Monotype Sorts" pitchFamily="2" charset="2"/>
              <a:buChar char="u"/>
            </a:pPr>
            <a:r>
              <a:rPr lang="en-US" sz="2200" dirty="0" smtClean="0">
                <a:solidFill>
                  <a:schemeClr val="bg2"/>
                </a:solidFill>
              </a:rPr>
              <a:t>Ease of data collection</a:t>
            </a:r>
          </a:p>
          <a:p>
            <a:pPr>
              <a:buClr>
                <a:schemeClr val="tx2"/>
              </a:buClr>
              <a:buSzPct val="75000"/>
              <a:buFont typeface="Monotype Sorts" pitchFamily="2" charset="2"/>
              <a:buChar char="u"/>
            </a:pPr>
            <a:endParaRPr lang="en-US" sz="2600" dirty="0" smtClean="0">
              <a:solidFill>
                <a:schemeClr val="bg2"/>
              </a:solidFill>
            </a:endParaRPr>
          </a:p>
          <a:p>
            <a:pPr>
              <a:buClr>
                <a:schemeClr val="tx2"/>
              </a:buClr>
              <a:buSzPct val="75000"/>
              <a:buFont typeface="Monotype Sorts" pitchFamily="2" charset="2"/>
              <a:buChar char="u"/>
            </a:pPr>
            <a:endParaRPr lang="en-US" sz="2600" dirty="0" smtClean="0">
              <a:solidFill>
                <a:schemeClr val="bg2"/>
              </a:solidFill>
            </a:endParaRPr>
          </a:p>
          <a:p>
            <a:pPr>
              <a:buClr>
                <a:schemeClr val="tx2"/>
              </a:buClr>
              <a:buSzPct val="75000"/>
              <a:buFont typeface="Monotype Sorts" pitchFamily="2" charset="2"/>
              <a:buChar char="u"/>
            </a:pPr>
            <a:endParaRPr lang="en-US" sz="2600" dirty="0" smtClean="0">
              <a:solidFill>
                <a:schemeClr val="bg2"/>
              </a:solidFill>
            </a:endParaRPr>
          </a:p>
          <a:p>
            <a:pPr>
              <a:buClr>
                <a:schemeClr val="tx2"/>
              </a:buClr>
              <a:buSzPct val="75000"/>
              <a:buFont typeface="Monotype Sorts" pitchFamily="2" charset="2"/>
              <a:buChar char="u"/>
            </a:pPr>
            <a:r>
              <a:rPr lang="en-US" sz="2600" dirty="0" smtClean="0">
                <a:solidFill>
                  <a:schemeClr val="bg2"/>
                </a:solidFill>
              </a:rPr>
              <a:t>Heterogeneity within subgroup</a:t>
            </a:r>
          </a:p>
          <a:p>
            <a:pPr>
              <a:buClr>
                <a:schemeClr val="tx2"/>
              </a:buClr>
              <a:buSzPct val="75000"/>
              <a:buFont typeface="Monotype Sorts" pitchFamily="2" charset="2"/>
              <a:buChar char="u"/>
            </a:pPr>
            <a:endParaRPr lang="en-US" sz="2600" dirty="0" smtClean="0">
              <a:solidFill>
                <a:schemeClr val="bg2"/>
              </a:solidFill>
            </a:endParaRPr>
          </a:p>
          <a:p>
            <a:pPr>
              <a:buClr>
                <a:schemeClr val="tx2"/>
              </a:buClr>
              <a:buSzPct val="75000"/>
              <a:buFont typeface="Monotype Sorts" pitchFamily="2" charset="2"/>
              <a:buChar char="u"/>
            </a:pPr>
            <a:r>
              <a:rPr lang="en-US" sz="2600" dirty="0" smtClean="0">
                <a:solidFill>
                  <a:schemeClr val="bg2"/>
                </a:solidFill>
              </a:rPr>
              <a:t>Homogeneity among groups</a:t>
            </a:r>
          </a:p>
          <a:p>
            <a:pPr>
              <a:buClr>
                <a:schemeClr val="tx2"/>
              </a:buClr>
              <a:buSzPct val="75000"/>
              <a:buFont typeface="Monotype Sorts" pitchFamily="2" charset="2"/>
              <a:buChar char="u"/>
            </a:pPr>
            <a:endParaRPr lang="en-US" sz="2600" dirty="0" smtClean="0">
              <a:solidFill>
                <a:schemeClr val="bg2"/>
              </a:solidFill>
            </a:endParaRPr>
          </a:p>
          <a:p>
            <a:pPr>
              <a:buClr>
                <a:schemeClr val="tx2"/>
              </a:buClr>
              <a:buSzPct val="75000"/>
              <a:buFont typeface="Monotype Sorts" pitchFamily="2" charset="2"/>
              <a:buChar char="u"/>
            </a:pPr>
            <a:r>
              <a:rPr lang="en-US" sz="2600" dirty="0" smtClean="0">
                <a:solidFill>
                  <a:schemeClr val="bg2"/>
                </a:solidFill>
              </a:rPr>
              <a:t>We randomly choose several subgroups that we than typically study in depth</a:t>
            </a:r>
          </a:p>
          <a:p>
            <a:pPr>
              <a:buClr>
                <a:schemeClr val="tx2"/>
              </a:buClr>
              <a:buSzPct val="75000"/>
              <a:buFont typeface="Monotype Sorts" pitchFamily="2" charset="2"/>
              <a:buChar char="u"/>
            </a:pPr>
            <a:r>
              <a:rPr lang="en-US" sz="1600" dirty="0" err="1" smtClean="0">
                <a:solidFill>
                  <a:schemeClr val="bg2"/>
                </a:solidFill>
              </a:rPr>
              <a:t>E.g</a:t>
            </a:r>
            <a:r>
              <a:rPr lang="en-US" sz="1600" dirty="0" smtClean="0">
                <a:solidFill>
                  <a:schemeClr val="bg2"/>
                </a:solidFill>
              </a:rPr>
              <a:t>: average no. of TV sets/household</a:t>
            </a:r>
            <a:endParaRPr lang="en-US" sz="2400" dirty="0" smtClean="0">
              <a:solidFill>
                <a:schemeClr val="bg2"/>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4096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40964" name="Rectangle 4"/>
          <p:cNvSpPr>
            <a:spLocks noGrp="1" noChangeArrowheads="1"/>
          </p:cNvSpPr>
          <p:nvPr>
            <p:ph type="title"/>
          </p:nvPr>
        </p:nvSpPr>
        <p:spPr>
          <a:noFill/>
          <a:ln/>
        </p:spPr>
        <p:txBody>
          <a:bodyPr lIns="90488" tIns="44450" rIns="90488" bIns="44450"/>
          <a:lstStyle/>
          <a:p>
            <a:r>
              <a:rPr lang="en-US"/>
              <a:t>Nonrandom Sampling</a:t>
            </a:r>
          </a:p>
        </p:txBody>
      </p:sp>
      <p:sp>
        <p:nvSpPr>
          <p:cNvPr id="40965" name="Rectangle 5"/>
          <p:cNvSpPr>
            <a:spLocks noGrp="1" noChangeArrowheads="1"/>
          </p:cNvSpPr>
          <p:nvPr>
            <p:ph type="body" idx="1"/>
          </p:nvPr>
        </p:nvSpPr>
        <p:spPr>
          <a:xfrm>
            <a:off x="685800" y="1447800"/>
            <a:ext cx="7772400" cy="4648200"/>
          </a:xfrm>
          <a:solidFill>
            <a:srgbClr val="CCFFCC"/>
          </a:solidFill>
          <a:ln/>
        </p:spPr>
        <p:txBody>
          <a:bodyPr lIns="90488" tIns="44450" rIns="90488" bIns="44450"/>
          <a:lstStyle/>
          <a:p>
            <a:pPr>
              <a:lnSpc>
                <a:spcPct val="70000"/>
              </a:lnSpc>
            </a:pPr>
            <a:r>
              <a:rPr lang="en-US" b="1">
                <a:solidFill>
                  <a:schemeClr val="bg2"/>
                </a:solidFill>
              </a:rPr>
              <a:t>Convenience Sampling:</a:t>
            </a:r>
            <a:r>
              <a:rPr lang="en-US">
                <a:solidFill>
                  <a:schemeClr val="bg2"/>
                </a:solidFill>
              </a:rPr>
              <a:t> </a:t>
            </a:r>
            <a:r>
              <a:rPr lang="en-US" i="1">
                <a:solidFill>
                  <a:schemeClr val="bg2"/>
                </a:solidFill>
              </a:rPr>
              <a:t> sample elements are selected for the convenience of the researcher</a:t>
            </a:r>
          </a:p>
          <a:p>
            <a:pPr>
              <a:lnSpc>
                <a:spcPct val="70000"/>
              </a:lnSpc>
            </a:pPr>
            <a:r>
              <a:rPr lang="en-US" b="1">
                <a:solidFill>
                  <a:schemeClr val="bg2"/>
                </a:solidFill>
              </a:rPr>
              <a:t>Judgment Sampling:</a:t>
            </a:r>
            <a:r>
              <a:rPr lang="en-US">
                <a:solidFill>
                  <a:schemeClr val="bg2"/>
                </a:solidFill>
              </a:rPr>
              <a:t> </a:t>
            </a:r>
            <a:r>
              <a:rPr lang="en-US" i="1">
                <a:solidFill>
                  <a:schemeClr val="bg2"/>
                </a:solidFill>
              </a:rPr>
              <a:t> sample elements are selected by the judgment of the researcher</a:t>
            </a:r>
            <a:endParaRPr lang="en-US">
              <a:solidFill>
                <a:schemeClr val="bg2"/>
              </a:solidFill>
            </a:endParaRPr>
          </a:p>
          <a:p>
            <a:pPr>
              <a:lnSpc>
                <a:spcPct val="70000"/>
              </a:lnSpc>
            </a:pPr>
            <a:r>
              <a:rPr lang="en-US" b="1">
                <a:solidFill>
                  <a:schemeClr val="bg2"/>
                </a:solidFill>
              </a:rPr>
              <a:t>Quota Sampling:</a:t>
            </a:r>
            <a:r>
              <a:rPr lang="en-US">
                <a:solidFill>
                  <a:schemeClr val="bg2"/>
                </a:solidFill>
              </a:rPr>
              <a:t> </a:t>
            </a:r>
            <a:r>
              <a:rPr lang="en-US" i="1">
                <a:solidFill>
                  <a:schemeClr val="bg2"/>
                </a:solidFill>
              </a:rPr>
              <a:t> sample elements are selected until the quota controls are satisfied</a:t>
            </a:r>
          </a:p>
          <a:p>
            <a:pPr>
              <a:lnSpc>
                <a:spcPct val="70000"/>
              </a:lnSpc>
            </a:pPr>
            <a:r>
              <a:rPr lang="en-US" b="1">
                <a:solidFill>
                  <a:schemeClr val="bg2"/>
                </a:solidFill>
              </a:rPr>
              <a:t>Snowball Sampling:</a:t>
            </a:r>
            <a:r>
              <a:rPr lang="en-US">
                <a:solidFill>
                  <a:schemeClr val="bg2"/>
                </a:solidFill>
              </a:rPr>
              <a:t> </a:t>
            </a:r>
            <a:r>
              <a:rPr lang="en-US" i="1">
                <a:solidFill>
                  <a:schemeClr val="bg2"/>
                </a:solidFill>
              </a:rPr>
              <a:t> survey subjects are selected based on referral from other survey respondents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40965" name="Rectangle 5"/>
          <p:cNvSpPr>
            <a:spLocks noGrp="1" noChangeArrowheads="1"/>
          </p:cNvSpPr>
          <p:nvPr>
            <p:ph type="body" idx="1"/>
          </p:nvPr>
        </p:nvSpPr>
        <p:spPr>
          <a:xfrm>
            <a:off x="685800" y="1524000"/>
            <a:ext cx="7772400" cy="4419600"/>
          </a:xfrm>
          <a:solidFill>
            <a:srgbClr val="CCFFCC"/>
          </a:solidFill>
          <a:ln/>
        </p:spPr>
        <p:txBody>
          <a:bodyPr lIns="90488" tIns="44450" rIns="90488" bIns="44450"/>
          <a:lstStyle/>
          <a:p>
            <a:pPr algn="just">
              <a:lnSpc>
                <a:spcPct val="70000"/>
              </a:lnSpc>
              <a:buNone/>
            </a:pPr>
            <a:r>
              <a:rPr lang="en-US" i="1" dirty="0" smtClean="0">
                <a:solidFill>
                  <a:schemeClr val="bg2"/>
                </a:solidFill>
              </a:rPr>
              <a:t>	A local cable TV company is planning to add one channel to its basic service. There are five channels to chose from, and the company would like to have some input from the subscribers. There are about 20,000 subscribers and the company knows that 35% of these are college students, 45% are white collar workers, 15% are blue collar workers and 5% are others. However the company believes there is much variation within these groups. Which sampling method do you suggest?  </a:t>
            </a:r>
            <a:endParaRPr lang="en-US" i="1" dirty="0">
              <a:solidFill>
                <a:schemeClr val="bg2"/>
              </a:solidFill>
            </a:endParaRPr>
          </a:p>
        </p:txBody>
      </p:sp>
      <p:sp>
        <p:nvSpPr>
          <p:cNvPr id="6" name="Title 5"/>
          <p:cNvSpPr>
            <a:spLocks noGrp="1"/>
          </p:cNvSpPr>
          <p:nvPr>
            <p:ph type="title"/>
          </p:nvPr>
        </p:nvSpPr>
        <p:spPr/>
        <p:txBody>
          <a:bodyPr/>
          <a:lstStyle/>
          <a:p>
            <a:r>
              <a:rPr lang="en-US" dirty="0" smtClean="0"/>
              <a:t>Which sampling method to use?</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4505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45061" name="Rectangle 5"/>
          <p:cNvSpPr>
            <a:spLocks noGrp="1" noChangeArrowheads="1"/>
          </p:cNvSpPr>
          <p:nvPr>
            <p:ph type="title"/>
          </p:nvPr>
        </p:nvSpPr>
        <p:spPr>
          <a:noFill/>
          <a:ln/>
        </p:spPr>
        <p:txBody>
          <a:bodyPr lIns="90488" tIns="44450" rIns="90488" bIns="44450"/>
          <a:lstStyle/>
          <a:p>
            <a:pPr>
              <a:tabLst>
                <a:tab pos="5257800" algn="l"/>
              </a:tabLst>
            </a:pPr>
            <a:r>
              <a:rPr lang="en-US"/>
              <a:t>Sampling Distribution of</a:t>
            </a:r>
            <a:r>
              <a:rPr lang="en-US">
                <a:solidFill>
                  <a:schemeClr val="tx1"/>
                </a:solidFill>
              </a:rPr>
              <a:t>	</a:t>
            </a:r>
            <a:endParaRPr lang="en-US"/>
          </a:p>
        </p:txBody>
      </p:sp>
      <p:sp>
        <p:nvSpPr>
          <p:cNvPr id="45060" name="Rectangle 4"/>
          <p:cNvSpPr>
            <a:spLocks noGrp="1" noChangeArrowheads="1"/>
          </p:cNvSpPr>
          <p:nvPr>
            <p:ph type="body" sz="half" idx="1"/>
          </p:nvPr>
        </p:nvSpPr>
        <p:spPr>
          <a:xfrm>
            <a:off x="685800" y="1676400"/>
            <a:ext cx="7239000" cy="1219200"/>
          </a:xfrm>
          <a:solidFill>
            <a:srgbClr val="CCFFCC"/>
          </a:solidFill>
          <a:ln/>
        </p:spPr>
        <p:txBody>
          <a:bodyPr lIns="90488" tIns="44450" rIns="90488" bIns="44450"/>
          <a:lstStyle/>
          <a:p>
            <a:pPr>
              <a:buFontTx/>
              <a:buNone/>
            </a:pPr>
            <a:r>
              <a:rPr lang="en-US" sz="2800" dirty="0">
                <a:solidFill>
                  <a:schemeClr val="bg2"/>
                </a:solidFill>
              </a:rPr>
              <a:t>	Proper analysis and interpretation of a sample statistic requires knowledge of its distribution.</a:t>
            </a:r>
          </a:p>
        </p:txBody>
      </p:sp>
      <p:grpSp>
        <p:nvGrpSpPr>
          <p:cNvPr id="45087" name="Group 31"/>
          <p:cNvGrpSpPr>
            <a:grpSpLocks/>
          </p:cNvGrpSpPr>
          <p:nvPr/>
        </p:nvGrpSpPr>
        <p:grpSpPr bwMode="auto">
          <a:xfrm>
            <a:off x="1752600" y="3048000"/>
            <a:ext cx="5657850" cy="3429000"/>
            <a:chOff x="1104" y="1632"/>
            <a:chExt cx="3564" cy="2160"/>
          </a:xfrm>
        </p:grpSpPr>
        <p:sp>
          <p:nvSpPr>
            <p:cNvPr id="45065" name="Rectangle 9"/>
            <p:cNvSpPr>
              <a:spLocks noChangeArrowheads="1"/>
            </p:cNvSpPr>
            <p:nvPr/>
          </p:nvSpPr>
          <p:spPr bwMode="auto">
            <a:xfrm>
              <a:off x="1104" y="1632"/>
              <a:ext cx="3564" cy="2160"/>
            </a:xfrm>
            <a:prstGeom prst="rect">
              <a:avLst/>
            </a:prstGeom>
            <a:solidFill>
              <a:schemeClr val="tx1"/>
            </a:solidFill>
            <a:ln w="76200">
              <a:solidFill>
                <a:srgbClr val="F6BF69"/>
              </a:solidFill>
              <a:miter lim="800000"/>
              <a:headEnd/>
              <a:tailEnd/>
            </a:ln>
            <a:effectLst/>
          </p:spPr>
          <p:txBody>
            <a:bodyPr wrap="none" anchor="ctr"/>
            <a:lstStyle/>
            <a:p>
              <a:endParaRPr lang="en-US"/>
            </a:p>
          </p:txBody>
        </p:sp>
        <p:graphicFrame>
          <p:nvGraphicFramePr>
            <p:cNvPr id="45066" name="Object 10">
              <a:hlinkClick r:id="" action="ppaction://ole?verb=0"/>
            </p:cNvPr>
            <p:cNvGraphicFramePr>
              <a:graphicFrameLocks/>
            </p:cNvGraphicFramePr>
            <p:nvPr/>
          </p:nvGraphicFramePr>
          <p:xfrm>
            <a:off x="1198" y="2213"/>
            <a:ext cx="888" cy="764"/>
          </p:xfrm>
          <a:graphic>
            <a:graphicData uri="http://schemas.openxmlformats.org/presentationml/2006/ole">
              <mc:AlternateContent xmlns:mc="http://schemas.openxmlformats.org/markup-compatibility/2006">
                <mc:Choice xmlns:v="urn:schemas-microsoft-com:vml" Requires="v">
                  <p:oleObj spid="_x0000_s45119" name="Equation" r:id="rId4" imgW="733320" imgH="631800" progId="Equation.3">
                    <p:embed/>
                  </p:oleObj>
                </mc:Choice>
                <mc:Fallback>
                  <p:oleObj name="Equation" r:id="rId4" imgW="733320" imgH="631800" progId="Equation.3">
                    <p:embed/>
                    <p:pic>
                      <p:nvPicPr>
                        <p:cNvPr id="0" name="Picture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8" y="2213"/>
                          <a:ext cx="888" cy="764"/>
                        </a:xfrm>
                        <a:prstGeom prst="rect">
                          <a:avLst/>
                        </a:prstGeom>
                        <a:noFill/>
                        <a:ln w="50800">
                          <a:solidFill>
                            <a:schemeClr val="bg2"/>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7" name="Object 11">
              <a:hlinkClick r:id="" action="ppaction://ole?verb=0"/>
            </p:cNvPr>
            <p:cNvGraphicFramePr>
              <a:graphicFrameLocks/>
            </p:cNvGraphicFramePr>
            <p:nvPr/>
          </p:nvGraphicFramePr>
          <p:xfrm>
            <a:off x="3843" y="2214"/>
            <a:ext cx="733" cy="763"/>
          </p:xfrm>
          <a:graphic>
            <a:graphicData uri="http://schemas.openxmlformats.org/presentationml/2006/ole">
              <mc:AlternateContent xmlns:mc="http://schemas.openxmlformats.org/markup-compatibility/2006">
                <mc:Choice xmlns:v="urn:schemas-microsoft-com:vml" Requires="v">
                  <p:oleObj spid="_x0000_s45120" name="Equation" r:id="rId6" imgW="580680" imgH="657000" progId="Equation.3">
                    <p:embed/>
                  </p:oleObj>
                </mc:Choice>
                <mc:Fallback>
                  <p:oleObj name="Equation" r:id="rId6" imgW="580680" imgH="657000" progId="Equation.3">
                    <p:embed/>
                    <p:pic>
                      <p:nvPicPr>
                        <p:cNvPr id="0" name="Picture 1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3" y="2214"/>
                          <a:ext cx="733" cy="763"/>
                        </a:xfrm>
                        <a:prstGeom prst="rect">
                          <a:avLst/>
                        </a:prstGeom>
                        <a:noFill/>
                        <a:ln w="50800">
                          <a:solidFill>
                            <a:schemeClr val="bg2"/>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8" name="Arc 12"/>
            <p:cNvSpPr>
              <a:spLocks/>
            </p:cNvSpPr>
            <p:nvPr/>
          </p:nvSpPr>
          <p:spPr bwMode="auto">
            <a:xfrm>
              <a:off x="1517" y="1884"/>
              <a:ext cx="702" cy="271"/>
            </a:xfrm>
            <a:custGeom>
              <a:avLst/>
              <a:gdLst>
                <a:gd name="G0" fmla="+- 21600 0 0"/>
                <a:gd name="G1" fmla="+- 21600 0 0"/>
                <a:gd name="G2" fmla="+- 21600 0 0"/>
                <a:gd name="T0" fmla="*/ 0 w 21600"/>
                <a:gd name="T1" fmla="*/ 21520 h 21600"/>
                <a:gd name="T2" fmla="*/ 2156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20"/>
                  </a:moveTo>
                  <a:cubicBezTo>
                    <a:pt x="44" y="9634"/>
                    <a:pt x="9682" y="17"/>
                    <a:pt x="21569" y="0"/>
                  </a:cubicBezTo>
                </a:path>
                <a:path w="21600" h="21600" stroke="0" extrusionOk="0">
                  <a:moveTo>
                    <a:pt x="0" y="21520"/>
                  </a:moveTo>
                  <a:cubicBezTo>
                    <a:pt x="44" y="9634"/>
                    <a:pt x="9682" y="17"/>
                    <a:pt x="21569" y="0"/>
                  </a:cubicBezTo>
                  <a:lnTo>
                    <a:pt x="21600" y="21600"/>
                  </a:lnTo>
                  <a:close/>
                </a:path>
              </a:pathLst>
            </a:custGeom>
            <a:noFill/>
            <a:ln w="50800" cap="rnd">
              <a:solidFill>
                <a:schemeClr val="accent2"/>
              </a:solidFill>
              <a:round/>
              <a:headEnd type="triangle" w="med" len="med"/>
              <a:tailEnd/>
            </a:ln>
            <a:effectLst/>
          </p:spPr>
          <p:txBody>
            <a:bodyPr wrap="none" anchor="ctr"/>
            <a:lstStyle/>
            <a:p>
              <a:endParaRPr lang="en-US"/>
            </a:p>
          </p:txBody>
        </p:sp>
        <p:graphicFrame>
          <p:nvGraphicFramePr>
            <p:cNvPr id="45069" name="Object 13">
              <a:hlinkClick r:id="" action="ppaction://ole?verb=0"/>
            </p:cNvPr>
            <p:cNvGraphicFramePr>
              <a:graphicFrameLocks/>
            </p:cNvGraphicFramePr>
            <p:nvPr/>
          </p:nvGraphicFramePr>
          <p:xfrm>
            <a:off x="2413" y="1737"/>
            <a:ext cx="993" cy="531"/>
          </p:xfrm>
          <a:graphic>
            <a:graphicData uri="http://schemas.openxmlformats.org/presentationml/2006/ole">
              <mc:AlternateContent xmlns:mc="http://schemas.openxmlformats.org/markup-compatibility/2006">
                <mc:Choice xmlns:v="urn:schemas-microsoft-com:vml" Requires="v">
                  <p:oleObj spid="_x0000_s45121" name="Equation" r:id="rId8" imgW="809280" imgH="428400" progId="Equation.3">
                    <p:embed/>
                  </p:oleObj>
                </mc:Choice>
                <mc:Fallback>
                  <p:oleObj name="Equation" r:id="rId8" imgW="809280" imgH="428400" progId="Equation.3">
                    <p:embed/>
                    <p:pic>
                      <p:nvPicPr>
                        <p:cNvPr id="0" name="Picture 1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3" y="1737"/>
                          <a:ext cx="993" cy="531"/>
                        </a:xfrm>
                        <a:prstGeom prst="rect">
                          <a:avLst/>
                        </a:prstGeom>
                        <a:noFill/>
                        <a:ln w="50800">
                          <a:solidFill>
                            <a:schemeClr val="bg2"/>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70" name="Object 14">
              <a:hlinkClick r:id="" action="ppaction://ole?verb=0"/>
            </p:cNvPr>
            <p:cNvGraphicFramePr>
              <a:graphicFrameLocks/>
            </p:cNvGraphicFramePr>
            <p:nvPr/>
          </p:nvGraphicFramePr>
          <p:xfrm>
            <a:off x="2305" y="3141"/>
            <a:ext cx="1208" cy="525"/>
          </p:xfrm>
          <a:graphic>
            <a:graphicData uri="http://schemas.openxmlformats.org/presentationml/2006/ole">
              <mc:AlternateContent xmlns:mc="http://schemas.openxmlformats.org/markup-compatibility/2006">
                <mc:Choice xmlns:v="urn:schemas-microsoft-com:vml" Requires="v">
                  <p:oleObj spid="_x0000_s45122" name="Equation" r:id="rId10" imgW="961920" imgH="403200" progId="Equation.3">
                    <p:embed/>
                  </p:oleObj>
                </mc:Choice>
                <mc:Fallback>
                  <p:oleObj name="Equation" r:id="rId10" imgW="961920" imgH="403200" progId="Equation.3">
                    <p:embed/>
                    <p:pic>
                      <p:nvPicPr>
                        <p:cNvPr id="0" name="Picture 1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05" y="3141"/>
                          <a:ext cx="1208" cy="525"/>
                        </a:xfrm>
                        <a:prstGeom prst="rect">
                          <a:avLst/>
                        </a:prstGeom>
                        <a:noFill/>
                        <a:ln w="50800">
                          <a:solidFill>
                            <a:schemeClr val="bg2"/>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71" name="Arc 15"/>
            <p:cNvSpPr>
              <a:spLocks/>
            </p:cNvSpPr>
            <p:nvPr/>
          </p:nvSpPr>
          <p:spPr bwMode="auto">
            <a:xfrm>
              <a:off x="3402" y="1884"/>
              <a:ext cx="917" cy="271"/>
            </a:xfrm>
            <a:custGeom>
              <a:avLst/>
              <a:gdLst>
                <a:gd name="G0" fmla="+- 0 0 0"/>
                <a:gd name="G1" fmla="+- 21600 0 0"/>
                <a:gd name="G2" fmla="+- 21600 0 0"/>
                <a:gd name="T0" fmla="*/ 0 w 21600"/>
                <a:gd name="T1" fmla="*/ 0 h 21600"/>
                <a:gd name="T2" fmla="*/ 21600 w 21600"/>
                <a:gd name="T3" fmla="*/ 2152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898" y="0"/>
                    <a:pt x="21555" y="9621"/>
                    <a:pt x="21599" y="21520"/>
                  </a:cubicBezTo>
                </a:path>
                <a:path w="21600" h="21600" stroke="0" extrusionOk="0">
                  <a:moveTo>
                    <a:pt x="-1" y="0"/>
                  </a:moveTo>
                  <a:cubicBezTo>
                    <a:pt x="11898" y="0"/>
                    <a:pt x="21555" y="9621"/>
                    <a:pt x="21599" y="21520"/>
                  </a:cubicBezTo>
                  <a:lnTo>
                    <a:pt x="0" y="21600"/>
                  </a:lnTo>
                  <a:close/>
                </a:path>
              </a:pathLst>
            </a:custGeom>
            <a:noFill/>
            <a:ln w="50800" cap="rnd">
              <a:solidFill>
                <a:schemeClr val="accent2"/>
              </a:solidFill>
              <a:round/>
              <a:headEnd type="triangle" w="med" len="med"/>
              <a:tailEnd/>
            </a:ln>
            <a:effectLst/>
          </p:spPr>
          <p:txBody>
            <a:bodyPr wrap="none" anchor="ctr"/>
            <a:lstStyle/>
            <a:p>
              <a:endParaRPr lang="en-US"/>
            </a:p>
          </p:txBody>
        </p:sp>
        <p:sp>
          <p:nvSpPr>
            <p:cNvPr id="45072" name="Arc 16"/>
            <p:cNvSpPr>
              <a:spLocks/>
            </p:cNvSpPr>
            <p:nvPr/>
          </p:nvSpPr>
          <p:spPr bwMode="auto">
            <a:xfrm>
              <a:off x="1410" y="3014"/>
              <a:ext cx="773" cy="41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accent2"/>
              </a:solidFill>
              <a:round/>
              <a:headEnd type="triangle" w="med" len="med"/>
              <a:tailEnd/>
            </a:ln>
            <a:effectLst/>
          </p:spPr>
          <p:txBody>
            <a:bodyPr wrap="none" anchor="ctr"/>
            <a:lstStyle/>
            <a:p>
              <a:endParaRPr lang="en-US"/>
            </a:p>
          </p:txBody>
        </p:sp>
        <p:sp>
          <p:nvSpPr>
            <p:cNvPr id="45073" name="Arc 17"/>
            <p:cNvSpPr>
              <a:spLocks/>
            </p:cNvSpPr>
            <p:nvPr/>
          </p:nvSpPr>
          <p:spPr bwMode="auto">
            <a:xfrm>
              <a:off x="3582" y="3050"/>
              <a:ext cx="738" cy="343"/>
            </a:xfrm>
            <a:custGeom>
              <a:avLst/>
              <a:gdLst>
                <a:gd name="G0" fmla="+- 29 0 0"/>
                <a:gd name="G1" fmla="+- 0 0 0"/>
                <a:gd name="G2" fmla="+- 21600 0 0"/>
                <a:gd name="T0" fmla="*/ 21629 w 21629"/>
                <a:gd name="T1" fmla="*/ 0 h 21600"/>
                <a:gd name="T2" fmla="*/ 0 w 21629"/>
                <a:gd name="T3" fmla="*/ 21600 h 21600"/>
                <a:gd name="T4" fmla="*/ 29 w 21629"/>
                <a:gd name="T5" fmla="*/ 0 h 21600"/>
              </a:gdLst>
              <a:ahLst/>
              <a:cxnLst>
                <a:cxn ang="0">
                  <a:pos x="T0" y="T1"/>
                </a:cxn>
                <a:cxn ang="0">
                  <a:pos x="T2" y="T3"/>
                </a:cxn>
                <a:cxn ang="0">
                  <a:pos x="T4" y="T5"/>
                </a:cxn>
              </a:cxnLst>
              <a:rect l="0" t="0" r="r" b="b"/>
              <a:pathLst>
                <a:path w="21629" h="21600" fill="none" extrusionOk="0">
                  <a:moveTo>
                    <a:pt x="21629" y="0"/>
                  </a:moveTo>
                  <a:cubicBezTo>
                    <a:pt x="21629" y="11929"/>
                    <a:pt x="11958" y="21600"/>
                    <a:pt x="29" y="21600"/>
                  </a:cubicBezTo>
                  <a:cubicBezTo>
                    <a:pt x="19" y="21600"/>
                    <a:pt x="9" y="21599"/>
                    <a:pt x="0" y="21599"/>
                  </a:cubicBezTo>
                </a:path>
                <a:path w="21629" h="21600" stroke="0" extrusionOk="0">
                  <a:moveTo>
                    <a:pt x="21629" y="0"/>
                  </a:moveTo>
                  <a:cubicBezTo>
                    <a:pt x="21629" y="11929"/>
                    <a:pt x="11958" y="21600"/>
                    <a:pt x="29" y="21600"/>
                  </a:cubicBezTo>
                  <a:cubicBezTo>
                    <a:pt x="19" y="21600"/>
                    <a:pt x="9" y="21599"/>
                    <a:pt x="0" y="21599"/>
                  </a:cubicBezTo>
                  <a:lnTo>
                    <a:pt x="29" y="0"/>
                  </a:lnTo>
                  <a:close/>
                </a:path>
              </a:pathLst>
            </a:custGeom>
            <a:noFill/>
            <a:ln w="50800" cap="rnd">
              <a:solidFill>
                <a:schemeClr val="accent2"/>
              </a:solidFill>
              <a:round/>
              <a:headEnd type="triangle" w="med" len="med"/>
              <a:tailEnd/>
            </a:ln>
            <a:effectLst/>
          </p:spPr>
          <p:txBody>
            <a:bodyPr wrap="none" anchor="ctr"/>
            <a:lstStyle/>
            <a:p>
              <a:endParaRPr lang="en-US"/>
            </a:p>
          </p:txBody>
        </p:sp>
        <p:sp>
          <p:nvSpPr>
            <p:cNvPr id="45074" name="Rectangle 18"/>
            <p:cNvSpPr>
              <a:spLocks noChangeArrowheads="1"/>
            </p:cNvSpPr>
            <p:nvPr/>
          </p:nvSpPr>
          <p:spPr bwMode="auto">
            <a:xfrm>
              <a:off x="2168" y="2422"/>
              <a:ext cx="1482" cy="402"/>
            </a:xfrm>
            <a:prstGeom prst="rect">
              <a:avLst/>
            </a:prstGeom>
            <a:noFill/>
            <a:ln w="12700">
              <a:noFill/>
              <a:miter lim="800000"/>
              <a:headEnd/>
              <a:tailEnd/>
            </a:ln>
            <a:effectLst/>
          </p:spPr>
          <p:txBody>
            <a:bodyPr wrap="none" lIns="90488" tIns="44450" rIns="90488" bIns="44450">
              <a:spAutoFit/>
            </a:bodyPr>
            <a:lstStyle/>
            <a:p>
              <a:pPr algn="ctr"/>
              <a:r>
                <a:rPr lang="en-US" sz="1800" b="1" i="0">
                  <a:solidFill>
                    <a:schemeClr val="accent2"/>
                  </a:solidFill>
                  <a:latin typeface="Arial" pitchFamily="34" charset="0"/>
                </a:rPr>
                <a:t>Process of</a:t>
              </a:r>
            </a:p>
            <a:p>
              <a:pPr algn="ctr"/>
              <a:r>
                <a:rPr lang="en-US" sz="1800" b="1" i="0">
                  <a:solidFill>
                    <a:schemeClr val="accent2"/>
                  </a:solidFill>
                  <a:latin typeface="Arial" pitchFamily="34" charset="0"/>
                </a:rPr>
                <a:t>Inferential Statistics</a:t>
              </a:r>
            </a:p>
          </p:txBody>
        </p:sp>
      </p:grpSp>
      <p:grpSp>
        <p:nvGrpSpPr>
          <p:cNvPr id="45085" name="Group 29"/>
          <p:cNvGrpSpPr>
            <a:grpSpLocks/>
          </p:cNvGrpSpPr>
          <p:nvPr/>
        </p:nvGrpSpPr>
        <p:grpSpPr bwMode="auto">
          <a:xfrm>
            <a:off x="7467600" y="533400"/>
            <a:ext cx="533400" cy="701675"/>
            <a:chOff x="3216" y="1200"/>
            <a:chExt cx="336" cy="442"/>
          </a:xfrm>
        </p:grpSpPr>
        <p:sp>
          <p:nvSpPr>
            <p:cNvPr id="45083" name="Text Box 27"/>
            <p:cNvSpPr txBox="1">
              <a:spLocks noChangeArrowheads="1"/>
            </p:cNvSpPr>
            <p:nvPr/>
          </p:nvSpPr>
          <p:spPr bwMode="auto">
            <a:xfrm>
              <a:off x="3216" y="1200"/>
              <a:ext cx="336" cy="442"/>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4000">
                  <a:solidFill>
                    <a:schemeClr val="tx2"/>
                  </a:solidFill>
                </a:rPr>
                <a:t>x</a:t>
              </a:r>
            </a:p>
          </p:txBody>
        </p:sp>
        <p:sp>
          <p:nvSpPr>
            <p:cNvPr id="45084" name="Line 28"/>
            <p:cNvSpPr>
              <a:spLocks noChangeShapeType="1"/>
            </p:cNvSpPr>
            <p:nvPr/>
          </p:nvSpPr>
          <p:spPr bwMode="auto">
            <a:xfrm>
              <a:off x="3264" y="1344"/>
              <a:ext cx="144" cy="0"/>
            </a:xfrm>
            <a:prstGeom prst="line">
              <a:avLst/>
            </a:prstGeom>
            <a:noFill/>
            <a:ln w="28575" cap="sq">
              <a:solidFill>
                <a:schemeClr val="tx2"/>
              </a:solidFill>
              <a:round/>
              <a:headEnd type="none" w="sm" len="sm"/>
              <a:tailEnd type="none" w="sm" len="sm"/>
            </a:ln>
            <a:effectLst/>
          </p:spPr>
          <p:txBody>
            <a:bodyPr/>
            <a:lstStyle/>
            <a:p>
              <a:endParaRPr lang="en-US"/>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4710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47108" name="Rectangle 4"/>
          <p:cNvSpPr>
            <a:spLocks noGrp="1" noChangeArrowheads="1"/>
          </p:cNvSpPr>
          <p:nvPr>
            <p:ph type="title"/>
          </p:nvPr>
        </p:nvSpPr>
        <p:spPr>
          <a:xfrm>
            <a:off x="381000" y="609600"/>
            <a:ext cx="8458200" cy="1143000"/>
          </a:xfrm>
          <a:noFill/>
          <a:ln/>
        </p:spPr>
        <p:txBody>
          <a:bodyPr lIns="90488" tIns="44450" rIns="90488" bIns="44450"/>
          <a:lstStyle/>
          <a:p>
            <a:r>
              <a:rPr lang="en-US"/>
              <a:t>Distribution </a:t>
            </a:r>
            <a:br>
              <a:rPr lang="en-US"/>
            </a:br>
            <a:r>
              <a:rPr lang="en-US"/>
              <a:t>of a Small Finite Population</a:t>
            </a:r>
          </a:p>
        </p:txBody>
      </p:sp>
      <p:grpSp>
        <p:nvGrpSpPr>
          <p:cNvPr id="47145" name="Group 41"/>
          <p:cNvGrpSpPr>
            <a:grpSpLocks/>
          </p:cNvGrpSpPr>
          <p:nvPr/>
        </p:nvGrpSpPr>
        <p:grpSpPr bwMode="auto">
          <a:xfrm>
            <a:off x="304800" y="2895600"/>
            <a:ext cx="8559800" cy="2598738"/>
            <a:chOff x="192" y="1824"/>
            <a:chExt cx="5392" cy="1637"/>
          </a:xfrm>
        </p:grpSpPr>
        <p:grpSp>
          <p:nvGrpSpPr>
            <p:cNvPr id="47143" name="Group 39"/>
            <p:cNvGrpSpPr>
              <a:grpSpLocks/>
            </p:cNvGrpSpPr>
            <p:nvPr/>
          </p:nvGrpSpPr>
          <p:grpSpPr bwMode="auto">
            <a:xfrm>
              <a:off x="2310" y="1824"/>
              <a:ext cx="3274" cy="1637"/>
              <a:chOff x="2310" y="1824"/>
              <a:chExt cx="3274" cy="1637"/>
            </a:xfrm>
          </p:grpSpPr>
          <p:sp>
            <p:nvSpPr>
              <p:cNvPr id="47109" name="Rectangle 5"/>
              <p:cNvSpPr>
                <a:spLocks noChangeArrowheads="1"/>
              </p:cNvSpPr>
              <p:nvPr/>
            </p:nvSpPr>
            <p:spPr bwMode="auto">
              <a:xfrm>
                <a:off x="2310" y="1824"/>
                <a:ext cx="3274" cy="1637"/>
              </a:xfrm>
              <a:prstGeom prst="rect">
                <a:avLst/>
              </a:prstGeom>
              <a:solidFill>
                <a:srgbClr val="CCFFCC"/>
              </a:solidFill>
              <a:ln w="50800">
                <a:solidFill>
                  <a:schemeClr val="bg1"/>
                </a:solidFill>
                <a:miter lim="800000"/>
                <a:headEnd/>
                <a:tailEnd/>
              </a:ln>
              <a:effectLst/>
            </p:spPr>
            <p:txBody>
              <a:bodyPr wrap="none" anchor="ctr"/>
              <a:lstStyle/>
              <a:p>
                <a:endParaRPr lang="en-US"/>
              </a:p>
            </p:txBody>
          </p:sp>
          <p:sp>
            <p:nvSpPr>
              <p:cNvPr id="47110" name="Freeform 6"/>
              <p:cNvSpPr>
                <a:spLocks/>
              </p:cNvSpPr>
              <p:nvPr/>
            </p:nvSpPr>
            <p:spPr bwMode="auto">
              <a:xfrm>
                <a:off x="2797" y="2126"/>
                <a:ext cx="2681" cy="1033"/>
              </a:xfrm>
              <a:custGeom>
                <a:avLst/>
                <a:gdLst/>
                <a:ahLst/>
                <a:cxnLst>
                  <a:cxn ang="0">
                    <a:pos x="0" y="0"/>
                  </a:cxn>
                  <a:cxn ang="0">
                    <a:pos x="2680" y="0"/>
                  </a:cxn>
                  <a:cxn ang="0">
                    <a:pos x="2680" y="1032"/>
                  </a:cxn>
                  <a:cxn ang="0">
                    <a:pos x="0" y="1032"/>
                  </a:cxn>
                  <a:cxn ang="0">
                    <a:pos x="0" y="0"/>
                  </a:cxn>
                </a:cxnLst>
                <a:rect l="0" t="0" r="r" b="b"/>
                <a:pathLst>
                  <a:path w="2681" h="1033">
                    <a:moveTo>
                      <a:pt x="0" y="0"/>
                    </a:moveTo>
                    <a:lnTo>
                      <a:pt x="2680" y="0"/>
                    </a:lnTo>
                    <a:lnTo>
                      <a:pt x="2680" y="1032"/>
                    </a:lnTo>
                    <a:lnTo>
                      <a:pt x="0" y="1032"/>
                    </a:lnTo>
                    <a:lnTo>
                      <a:pt x="0" y="0"/>
                    </a:lnTo>
                  </a:path>
                </a:pathLst>
              </a:custGeom>
              <a:solidFill>
                <a:srgbClr val="CCFFCC"/>
              </a:solidFill>
              <a:ln w="12700" cap="rnd">
                <a:solidFill>
                  <a:schemeClr val="bg1"/>
                </a:solidFill>
                <a:round/>
                <a:headEnd/>
                <a:tailEnd/>
              </a:ln>
              <a:effectLst/>
            </p:spPr>
            <p:txBody>
              <a:bodyPr/>
              <a:lstStyle/>
              <a:p>
                <a:endParaRPr lang="en-US"/>
              </a:p>
            </p:txBody>
          </p:sp>
          <p:grpSp>
            <p:nvGrpSpPr>
              <p:cNvPr id="47115" name="Group 11"/>
              <p:cNvGrpSpPr>
                <a:grpSpLocks/>
              </p:cNvGrpSpPr>
              <p:nvPr/>
            </p:nvGrpSpPr>
            <p:grpSpPr bwMode="auto">
              <a:xfrm>
                <a:off x="2792" y="2126"/>
                <a:ext cx="2149" cy="1033"/>
                <a:chOff x="2808" y="1335"/>
                <a:chExt cx="2149" cy="1033"/>
              </a:xfrm>
            </p:grpSpPr>
            <p:sp>
              <p:nvSpPr>
                <p:cNvPr id="47111" name="Freeform 7"/>
                <p:cNvSpPr>
                  <a:spLocks/>
                </p:cNvSpPr>
                <p:nvPr/>
              </p:nvSpPr>
              <p:spPr bwMode="auto">
                <a:xfrm>
                  <a:off x="2808" y="1683"/>
                  <a:ext cx="543" cy="685"/>
                </a:xfrm>
                <a:custGeom>
                  <a:avLst/>
                  <a:gdLst/>
                  <a:ahLst/>
                  <a:cxnLst>
                    <a:cxn ang="0">
                      <a:pos x="0" y="0"/>
                    </a:cxn>
                    <a:cxn ang="0">
                      <a:pos x="542" y="0"/>
                    </a:cxn>
                    <a:cxn ang="0">
                      <a:pos x="542" y="684"/>
                    </a:cxn>
                    <a:cxn ang="0">
                      <a:pos x="0" y="684"/>
                    </a:cxn>
                    <a:cxn ang="0">
                      <a:pos x="0" y="0"/>
                    </a:cxn>
                  </a:cxnLst>
                  <a:rect l="0" t="0" r="r" b="b"/>
                  <a:pathLst>
                    <a:path w="543" h="685">
                      <a:moveTo>
                        <a:pt x="0" y="0"/>
                      </a:moveTo>
                      <a:lnTo>
                        <a:pt x="542" y="0"/>
                      </a:lnTo>
                      <a:lnTo>
                        <a:pt x="542" y="684"/>
                      </a:lnTo>
                      <a:lnTo>
                        <a:pt x="0" y="684"/>
                      </a:lnTo>
                      <a:lnTo>
                        <a:pt x="0" y="0"/>
                      </a:lnTo>
                    </a:path>
                  </a:pathLst>
                </a:custGeom>
                <a:solidFill>
                  <a:srgbClr val="CCFFCC"/>
                </a:solidFill>
                <a:ln w="12700" cap="rnd" cmpd="sng">
                  <a:solidFill>
                    <a:schemeClr val="bg1"/>
                  </a:solidFill>
                  <a:prstDash val="solid"/>
                  <a:round/>
                  <a:headEnd type="none" w="med" len="med"/>
                  <a:tailEnd type="none" w="med" len="med"/>
                </a:ln>
                <a:effectLst/>
              </p:spPr>
              <p:txBody>
                <a:bodyPr/>
                <a:lstStyle/>
                <a:p>
                  <a:endParaRPr lang="en-US"/>
                </a:p>
              </p:txBody>
            </p:sp>
            <p:sp>
              <p:nvSpPr>
                <p:cNvPr id="47112" name="Freeform 8"/>
                <p:cNvSpPr>
                  <a:spLocks/>
                </p:cNvSpPr>
                <p:nvPr/>
              </p:nvSpPr>
              <p:spPr bwMode="auto">
                <a:xfrm>
                  <a:off x="3350" y="2020"/>
                  <a:ext cx="533" cy="348"/>
                </a:xfrm>
                <a:custGeom>
                  <a:avLst/>
                  <a:gdLst/>
                  <a:ahLst/>
                  <a:cxnLst>
                    <a:cxn ang="0">
                      <a:pos x="0" y="0"/>
                    </a:cxn>
                    <a:cxn ang="0">
                      <a:pos x="532" y="0"/>
                    </a:cxn>
                    <a:cxn ang="0">
                      <a:pos x="532" y="347"/>
                    </a:cxn>
                    <a:cxn ang="0">
                      <a:pos x="0" y="347"/>
                    </a:cxn>
                    <a:cxn ang="0">
                      <a:pos x="0" y="0"/>
                    </a:cxn>
                  </a:cxnLst>
                  <a:rect l="0" t="0" r="r" b="b"/>
                  <a:pathLst>
                    <a:path w="533" h="348">
                      <a:moveTo>
                        <a:pt x="0" y="0"/>
                      </a:moveTo>
                      <a:lnTo>
                        <a:pt x="532" y="0"/>
                      </a:lnTo>
                      <a:lnTo>
                        <a:pt x="532" y="347"/>
                      </a:lnTo>
                      <a:lnTo>
                        <a:pt x="0" y="347"/>
                      </a:lnTo>
                      <a:lnTo>
                        <a:pt x="0" y="0"/>
                      </a:lnTo>
                    </a:path>
                  </a:pathLst>
                </a:custGeom>
                <a:solidFill>
                  <a:srgbClr val="CCFFCC"/>
                </a:solidFill>
                <a:ln w="12700" cap="rnd" cmpd="sng">
                  <a:solidFill>
                    <a:schemeClr val="bg1"/>
                  </a:solidFill>
                  <a:prstDash val="solid"/>
                  <a:round/>
                  <a:headEnd type="none" w="med" len="med"/>
                  <a:tailEnd type="none" w="med" len="med"/>
                </a:ln>
                <a:effectLst/>
              </p:spPr>
              <p:txBody>
                <a:bodyPr/>
                <a:lstStyle/>
                <a:p>
                  <a:endParaRPr lang="en-US"/>
                </a:p>
              </p:txBody>
            </p:sp>
            <p:sp>
              <p:nvSpPr>
                <p:cNvPr id="47113" name="Freeform 9"/>
                <p:cNvSpPr>
                  <a:spLocks/>
                </p:cNvSpPr>
                <p:nvPr/>
              </p:nvSpPr>
              <p:spPr bwMode="auto">
                <a:xfrm>
                  <a:off x="3882" y="1683"/>
                  <a:ext cx="543" cy="685"/>
                </a:xfrm>
                <a:custGeom>
                  <a:avLst/>
                  <a:gdLst/>
                  <a:ahLst/>
                  <a:cxnLst>
                    <a:cxn ang="0">
                      <a:pos x="0" y="0"/>
                    </a:cxn>
                    <a:cxn ang="0">
                      <a:pos x="542" y="0"/>
                    </a:cxn>
                    <a:cxn ang="0">
                      <a:pos x="542" y="684"/>
                    </a:cxn>
                    <a:cxn ang="0">
                      <a:pos x="0" y="684"/>
                    </a:cxn>
                    <a:cxn ang="0">
                      <a:pos x="0" y="0"/>
                    </a:cxn>
                  </a:cxnLst>
                  <a:rect l="0" t="0" r="r" b="b"/>
                  <a:pathLst>
                    <a:path w="543" h="685">
                      <a:moveTo>
                        <a:pt x="0" y="0"/>
                      </a:moveTo>
                      <a:lnTo>
                        <a:pt x="542" y="0"/>
                      </a:lnTo>
                      <a:lnTo>
                        <a:pt x="542" y="684"/>
                      </a:lnTo>
                      <a:lnTo>
                        <a:pt x="0" y="684"/>
                      </a:lnTo>
                      <a:lnTo>
                        <a:pt x="0" y="0"/>
                      </a:lnTo>
                    </a:path>
                  </a:pathLst>
                </a:custGeom>
                <a:solidFill>
                  <a:srgbClr val="CCFFCC"/>
                </a:solidFill>
                <a:ln w="12700" cap="rnd" cmpd="sng">
                  <a:solidFill>
                    <a:schemeClr val="bg1"/>
                  </a:solidFill>
                  <a:prstDash val="solid"/>
                  <a:round/>
                  <a:headEnd type="none" w="med" len="med"/>
                  <a:tailEnd type="none" w="med" len="med"/>
                </a:ln>
                <a:effectLst/>
              </p:spPr>
              <p:txBody>
                <a:bodyPr/>
                <a:lstStyle/>
                <a:p>
                  <a:endParaRPr lang="en-US"/>
                </a:p>
              </p:txBody>
            </p:sp>
            <p:sp>
              <p:nvSpPr>
                <p:cNvPr id="47114" name="Freeform 10"/>
                <p:cNvSpPr>
                  <a:spLocks/>
                </p:cNvSpPr>
                <p:nvPr/>
              </p:nvSpPr>
              <p:spPr bwMode="auto">
                <a:xfrm>
                  <a:off x="4424" y="1335"/>
                  <a:ext cx="533" cy="1033"/>
                </a:xfrm>
                <a:custGeom>
                  <a:avLst/>
                  <a:gdLst/>
                  <a:ahLst/>
                  <a:cxnLst>
                    <a:cxn ang="0">
                      <a:pos x="0" y="0"/>
                    </a:cxn>
                    <a:cxn ang="0">
                      <a:pos x="532" y="0"/>
                    </a:cxn>
                    <a:cxn ang="0">
                      <a:pos x="532" y="1032"/>
                    </a:cxn>
                    <a:cxn ang="0">
                      <a:pos x="0" y="1032"/>
                    </a:cxn>
                    <a:cxn ang="0">
                      <a:pos x="0" y="0"/>
                    </a:cxn>
                  </a:cxnLst>
                  <a:rect l="0" t="0" r="r" b="b"/>
                  <a:pathLst>
                    <a:path w="533" h="1033">
                      <a:moveTo>
                        <a:pt x="0" y="0"/>
                      </a:moveTo>
                      <a:lnTo>
                        <a:pt x="532" y="0"/>
                      </a:lnTo>
                      <a:lnTo>
                        <a:pt x="532" y="1032"/>
                      </a:lnTo>
                      <a:lnTo>
                        <a:pt x="0" y="1032"/>
                      </a:lnTo>
                      <a:lnTo>
                        <a:pt x="0" y="0"/>
                      </a:lnTo>
                    </a:path>
                  </a:pathLst>
                </a:custGeom>
                <a:solidFill>
                  <a:srgbClr val="CCFFCC"/>
                </a:solidFill>
                <a:ln w="12700" cap="rnd" cmpd="sng">
                  <a:solidFill>
                    <a:schemeClr val="bg1"/>
                  </a:solidFill>
                  <a:prstDash val="solid"/>
                  <a:round/>
                  <a:headEnd type="none" w="med" len="med"/>
                  <a:tailEnd type="none" w="med" len="med"/>
                </a:ln>
                <a:effectLst/>
              </p:spPr>
              <p:txBody>
                <a:bodyPr/>
                <a:lstStyle/>
                <a:p>
                  <a:endParaRPr lang="en-US"/>
                </a:p>
              </p:txBody>
            </p:sp>
          </p:grpSp>
          <p:sp>
            <p:nvSpPr>
              <p:cNvPr id="47116" name="Line 12"/>
              <p:cNvSpPr>
                <a:spLocks noChangeShapeType="1"/>
              </p:cNvSpPr>
              <p:nvPr/>
            </p:nvSpPr>
            <p:spPr bwMode="auto">
              <a:xfrm>
                <a:off x="2797" y="2130"/>
                <a:ext cx="0" cy="1024"/>
              </a:xfrm>
              <a:prstGeom prst="line">
                <a:avLst/>
              </a:prstGeom>
              <a:noFill/>
              <a:ln w="12700">
                <a:solidFill>
                  <a:schemeClr val="bg1"/>
                </a:solidFill>
                <a:round/>
                <a:headEnd/>
                <a:tailEnd/>
              </a:ln>
              <a:effectLst/>
            </p:spPr>
            <p:txBody>
              <a:bodyPr wrap="none" anchor="ctr"/>
              <a:lstStyle/>
              <a:p>
                <a:endParaRPr lang="en-US"/>
              </a:p>
            </p:txBody>
          </p:sp>
          <p:sp>
            <p:nvSpPr>
              <p:cNvPr id="47117" name="Line 13"/>
              <p:cNvSpPr>
                <a:spLocks noChangeShapeType="1"/>
              </p:cNvSpPr>
              <p:nvPr/>
            </p:nvSpPr>
            <p:spPr bwMode="auto">
              <a:xfrm>
                <a:off x="2772" y="3158"/>
                <a:ext cx="50" cy="0"/>
              </a:xfrm>
              <a:prstGeom prst="line">
                <a:avLst/>
              </a:prstGeom>
              <a:noFill/>
              <a:ln w="12700">
                <a:solidFill>
                  <a:schemeClr val="bg1"/>
                </a:solidFill>
                <a:round/>
                <a:headEnd/>
                <a:tailEnd/>
              </a:ln>
              <a:effectLst/>
            </p:spPr>
            <p:txBody>
              <a:bodyPr wrap="none" anchor="ctr"/>
              <a:lstStyle/>
              <a:p>
                <a:endParaRPr lang="en-US"/>
              </a:p>
            </p:txBody>
          </p:sp>
          <p:sp>
            <p:nvSpPr>
              <p:cNvPr id="47118" name="Line 14"/>
              <p:cNvSpPr>
                <a:spLocks noChangeShapeType="1"/>
              </p:cNvSpPr>
              <p:nvPr/>
            </p:nvSpPr>
            <p:spPr bwMode="auto">
              <a:xfrm>
                <a:off x="2772" y="2811"/>
                <a:ext cx="50" cy="0"/>
              </a:xfrm>
              <a:prstGeom prst="line">
                <a:avLst/>
              </a:prstGeom>
              <a:noFill/>
              <a:ln w="12700">
                <a:solidFill>
                  <a:schemeClr val="bg1"/>
                </a:solidFill>
                <a:round/>
                <a:headEnd/>
                <a:tailEnd/>
              </a:ln>
              <a:effectLst/>
            </p:spPr>
            <p:txBody>
              <a:bodyPr wrap="none" anchor="ctr"/>
              <a:lstStyle/>
              <a:p>
                <a:endParaRPr lang="en-US"/>
              </a:p>
            </p:txBody>
          </p:sp>
          <p:sp>
            <p:nvSpPr>
              <p:cNvPr id="47119" name="Line 15"/>
              <p:cNvSpPr>
                <a:spLocks noChangeShapeType="1"/>
              </p:cNvSpPr>
              <p:nvPr/>
            </p:nvSpPr>
            <p:spPr bwMode="auto">
              <a:xfrm>
                <a:off x="2772" y="2474"/>
                <a:ext cx="50" cy="0"/>
              </a:xfrm>
              <a:prstGeom prst="line">
                <a:avLst/>
              </a:prstGeom>
              <a:noFill/>
              <a:ln w="12700">
                <a:solidFill>
                  <a:schemeClr val="bg1"/>
                </a:solidFill>
                <a:round/>
                <a:headEnd/>
                <a:tailEnd/>
              </a:ln>
              <a:effectLst/>
            </p:spPr>
            <p:txBody>
              <a:bodyPr wrap="none" anchor="ctr"/>
              <a:lstStyle/>
              <a:p>
                <a:endParaRPr lang="en-US"/>
              </a:p>
            </p:txBody>
          </p:sp>
          <p:sp>
            <p:nvSpPr>
              <p:cNvPr id="47120" name="Line 16"/>
              <p:cNvSpPr>
                <a:spLocks noChangeShapeType="1"/>
              </p:cNvSpPr>
              <p:nvPr/>
            </p:nvSpPr>
            <p:spPr bwMode="auto">
              <a:xfrm>
                <a:off x="2772" y="2126"/>
                <a:ext cx="50" cy="0"/>
              </a:xfrm>
              <a:prstGeom prst="line">
                <a:avLst/>
              </a:prstGeom>
              <a:noFill/>
              <a:ln w="12700">
                <a:solidFill>
                  <a:schemeClr val="bg1"/>
                </a:solidFill>
                <a:round/>
                <a:headEnd/>
                <a:tailEnd/>
              </a:ln>
              <a:effectLst/>
            </p:spPr>
            <p:txBody>
              <a:bodyPr wrap="none" anchor="ctr"/>
              <a:lstStyle/>
              <a:p>
                <a:endParaRPr lang="en-US"/>
              </a:p>
            </p:txBody>
          </p:sp>
          <p:sp>
            <p:nvSpPr>
              <p:cNvPr id="47121" name="Line 17"/>
              <p:cNvSpPr>
                <a:spLocks noChangeShapeType="1"/>
              </p:cNvSpPr>
              <p:nvPr/>
            </p:nvSpPr>
            <p:spPr bwMode="auto">
              <a:xfrm>
                <a:off x="2801" y="3158"/>
                <a:ext cx="2672" cy="0"/>
              </a:xfrm>
              <a:prstGeom prst="line">
                <a:avLst/>
              </a:prstGeom>
              <a:noFill/>
              <a:ln w="12700">
                <a:solidFill>
                  <a:schemeClr val="bg1"/>
                </a:solidFill>
                <a:round/>
                <a:headEnd/>
                <a:tailEnd/>
              </a:ln>
              <a:effectLst/>
            </p:spPr>
            <p:txBody>
              <a:bodyPr wrap="none" anchor="ctr"/>
              <a:lstStyle/>
              <a:p>
                <a:endParaRPr lang="en-US"/>
              </a:p>
            </p:txBody>
          </p:sp>
          <p:sp>
            <p:nvSpPr>
              <p:cNvPr id="47122" name="Line 18"/>
              <p:cNvSpPr>
                <a:spLocks noChangeShapeType="1"/>
              </p:cNvSpPr>
              <p:nvPr/>
            </p:nvSpPr>
            <p:spPr bwMode="auto">
              <a:xfrm flipV="1">
                <a:off x="2797" y="3125"/>
                <a:ext cx="0" cy="66"/>
              </a:xfrm>
              <a:prstGeom prst="line">
                <a:avLst/>
              </a:prstGeom>
              <a:noFill/>
              <a:ln w="12700">
                <a:solidFill>
                  <a:schemeClr val="bg1"/>
                </a:solidFill>
                <a:round/>
                <a:headEnd/>
                <a:tailEnd/>
              </a:ln>
              <a:effectLst/>
            </p:spPr>
            <p:txBody>
              <a:bodyPr wrap="none" anchor="ctr"/>
              <a:lstStyle/>
              <a:p>
                <a:endParaRPr lang="en-US"/>
              </a:p>
            </p:txBody>
          </p:sp>
          <p:sp>
            <p:nvSpPr>
              <p:cNvPr id="47123" name="Line 19"/>
              <p:cNvSpPr>
                <a:spLocks noChangeShapeType="1"/>
              </p:cNvSpPr>
              <p:nvPr/>
            </p:nvSpPr>
            <p:spPr bwMode="auto">
              <a:xfrm flipV="1">
                <a:off x="3329" y="3125"/>
                <a:ext cx="0" cy="66"/>
              </a:xfrm>
              <a:prstGeom prst="line">
                <a:avLst/>
              </a:prstGeom>
              <a:noFill/>
              <a:ln w="12700">
                <a:solidFill>
                  <a:schemeClr val="bg1"/>
                </a:solidFill>
                <a:round/>
                <a:headEnd/>
                <a:tailEnd/>
              </a:ln>
              <a:effectLst/>
            </p:spPr>
            <p:txBody>
              <a:bodyPr wrap="none" anchor="ctr"/>
              <a:lstStyle/>
              <a:p>
                <a:endParaRPr lang="en-US"/>
              </a:p>
            </p:txBody>
          </p:sp>
          <p:sp>
            <p:nvSpPr>
              <p:cNvPr id="47124" name="Line 20"/>
              <p:cNvSpPr>
                <a:spLocks noChangeShapeType="1"/>
              </p:cNvSpPr>
              <p:nvPr/>
            </p:nvSpPr>
            <p:spPr bwMode="auto">
              <a:xfrm flipV="1">
                <a:off x="3871" y="3125"/>
                <a:ext cx="0" cy="66"/>
              </a:xfrm>
              <a:prstGeom prst="line">
                <a:avLst/>
              </a:prstGeom>
              <a:noFill/>
              <a:ln w="12700">
                <a:solidFill>
                  <a:schemeClr val="bg1"/>
                </a:solidFill>
                <a:round/>
                <a:headEnd/>
                <a:tailEnd/>
              </a:ln>
              <a:effectLst/>
            </p:spPr>
            <p:txBody>
              <a:bodyPr wrap="none" anchor="ctr"/>
              <a:lstStyle/>
              <a:p>
                <a:endParaRPr lang="en-US"/>
              </a:p>
            </p:txBody>
          </p:sp>
          <p:sp>
            <p:nvSpPr>
              <p:cNvPr id="47125" name="Line 21"/>
              <p:cNvSpPr>
                <a:spLocks noChangeShapeType="1"/>
              </p:cNvSpPr>
              <p:nvPr/>
            </p:nvSpPr>
            <p:spPr bwMode="auto">
              <a:xfrm flipV="1">
                <a:off x="4403" y="3125"/>
                <a:ext cx="0" cy="66"/>
              </a:xfrm>
              <a:prstGeom prst="line">
                <a:avLst/>
              </a:prstGeom>
              <a:noFill/>
              <a:ln w="12700">
                <a:solidFill>
                  <a:schemeClr val="bg1"/>
                </a:solidFill>
                <a:round/>
                <a:headEnd/>
                <a:tailEnd/>
              </a:ln>
              <a:effectLst/>
            </p:spPr>
            <p:txBody>
              <a:bodyPr wrap="none" anchor="ctr"/>
              <a:lstStyle/>
              <a:p>
                <a:endParaRPr lang="en-US"/>
              </a:p>
            </p:txBody>
          </p:sp>
          <p:sp>
            <p:nvSpPr>
              <p:cNvPr id="47126" name="Line 22"/>
              <p:cNvSpPr>
                <a:spLocks noChangeShapeType="1"/>
              </p:cNvSpPr>
              <p:nvPr/>
            </p:nvSpPr>
            <p:spPr bwMode="auto">
              <a:xfrm flipV="1">
                <a:off x="4945" y="3125"/>
                <a:ext cx="0" cy="66"/>
              </a:xfrm>
              <a:prstGeom prst="line">
                <a:avLst/>
              </a:prstGeom>
              <a:noFill/>
              <a:ln w="12700">
                <a:solidFill>
                  <a:schemeClr val="bg1"/>
                </a:solidFill>
                <a:round/>
                <a:headEnd/>
                <a:tailEnd/>
              </a:ln>
              <a:effectLst/>
            </p:spPr>
            <p:txBody>
              <a:bodyPr wrap="none" anchor="ctr"/>
              <a:lstStyle/>
              <a:p>
                <a:endParaRPr lang="en-US"/>
              </a:p>
            </p:txBody>
          </p:sp>
          <p:sp>
            <p:nvSpPr>
              <p:cNvPr id="47127" name="Rectangle 23"/>
              <p:cNvSpPr>
                <a:spLocks noChangeArrowheads="1"/>
              </p:cNvSpPr>
              <p:nvPr/>
            </p:nvSpPr>
            <p:spPr bwMode="auto">
              <a:xfrm>
                <a:off x="3437" y="1886"/>
                <a:ext cx="1452"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Population Histogram</a:t>
                </a:r>
              </a:p>
            </p:txBody>
          </p:sp>
          <p:sp>
            <p:nvSpPr>
              <p:cNvPr id="47128" name="Rectangle 24"/>
              <p:cNvSpPr>
                <a:spLocks noChangeArrowheads="1"/>
              </p:cNvSpPr>
              <p:nvPr/>
            </p:nvSpPr>
            <p:spPr bwMode="auto">
              <a:xfrm>
                <a:off x="2605" y="3068"/>
                <a:ext cx="180" cy="18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0</a:t>
                </a:r>
              </a:p>
            </p:txBody>
          </p:sp>
          <p:sp>
            <p:nvSpPr>
              <p:cNvPr id="47129" name="Rectangle 25"/>
              <p:cNvSpPr>
                <a:spLocks noChangeArrowheads="1"/>
              </p:cNvSpPr>
              <p:nvPr/>
            </p:nvSpPr>
            <p:spPr bwMode="auto">
              <a:xfrm>
                <a:off x="2605" y="2721"/>
                <a:ext cx="180" cy="18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1</a:t>
                </a:r>
              </a:p>
            </p:txBody>
          </p:sp>
          <p:sp>
            <p:nvSpPr>
              <p:cNvPr id="47130" name="Rectangle 26"/>
              <p:cNvSpPr>
                <a:spLocks noChangeArrowheads="1"/>
              </p:cNvSpPr>
              <p:nvPr/>
            </p:nvSpPr>
            <p:spPr bwMode="auto">
              <a:xfrm>
                <a:off x="2605" y="2383"/>
                <a:ext cx="180" cy="18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2</a:t>
                </a:r>
              </a:p>
            </p:txBody>
          </p:sp>
          <p:sp>
            <p:nvSpPr>
              <p:cNvPr id="47131" name="Rectangle 27"/>
              <p:cNvSpPr>
                <a:spLocks noChangeArrowheads="1"/>
              </p:cNvSpPr>
              <p:nvPr/>
            </p:nvSpPr>
            <p:spPr bwMode="auto">
              <a:xfrm>
                <a:off x="2605" y="2036"/>
                <a:ext cx="180" cy="18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3</a:t>
                </a:r>
              </a:p>
            </p:txBody>
          </p:sp>
          <p:sp>
            <p:nvSpPr>
              <p:cNvPr id="47132" name="Rectangle 28"/>
              <p:cNvSpPr>
                <a:spLocks noChangeArrowheads="1"/>
              </p:cNvSpPr>
              <p:nvPr/>
            </p:nvSpPr>
            <p:spPr bwMode="auto">
              <a:xfrm>
                <a:off x="2643" y="3222"/>
                <a:ext cx="325" cy="18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52.5</a:t>
                </a:r>
              </a:p>
            </p:txBody>
          </p:sp>
          <p:sp>
            <p:nvSpPr>
              <p:cNvPr id="47133" name="Rectangle 29"/>
              <p:cNvSpPr>
                <a:spLocks noChangeArrowheads="1"/>
              </p:cNvSpPr>
              <p:nvPr/>
            </p:nvSpPr>
            <p:spPr bwMode="auto">
              <a:xfrm>
                <a:off x="3176" y="3222"/>
                <a:ext cx="325" cy="18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57.5</a:t>
                </a:r>
              </a:p>
            </p:txBody>
          </p:sp>
          <p:sp>
            <p:nvSpPr>
              <p:cNvPr id="47134" name="Rectangle 30"/>
              <p:cNvSpPr>
                <a:spLocks noChangeArrowheads="1"/>
              </p:cNvSpPr>
              <p:nvPr/>
            </p:nvSpPr>
            <p:spPr bwMode="auto">
              <a:xfrm>
                <a:off x="3717" y="3222"/>
                <a:ext cx="325" cy="18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62.5</a:t>
                </a:r>
              </a:p>
            </p:txBody>
          </p:sp>
          <p:sp>
            <p:nvSpPr>
              <p:cNvPr id="47135" name="Rectangle 31"/>
              <p:cNvSpPr>
                <a:spLocks noChangeArrowheads="1"/>
              </p:cNvSpPr>
              <p:nvPr/>
            </p:nvSpPr>
            <p:spPr bwMode="auto">
              <a:xfrm>
                <a:off x="4249" y="3222"/>
                <a:ext cx="325" cy="18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67.5</a:t>
                </a:r>
              </a:p>
            </p:txBody>
          </p:sp>
          <p:sp>
            <p:nvSpPr>
              <p:cNvPr id="47136" name="Rectangle 32"/>
              <p:cNvSpPr>
                <a:spLocks noChangeArrowheads="1"/>
              </p:cNvSpPr>
              <p:nvPr/>
            </p:nvSpPr>
            <p:spPr bwMode="auto">
              <a:xfrm>
                <a:off x="4791" y="3222"/>
                <a:ext cx="325" cy="18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72.5</a:t>
                </a:r>
              </a:p>
            </p:txBody>
          </p:sp>
          <p:sp>
            <p:nvSpPr>
              <p:cNvPr id="47137" name="Rectangle 33"/>
              <p:cNvSpPr>
                <a:spLocks noChangeArrowheads="1"/>
              </p:cNvSpPr>
              <p:nvPr/>
            </p:nvSpPr>
            <p:spPr bwMode="auto">
              <a:xfrm rot="16200000">
                <a:off x="2117" y="2651"/>
                <a:ext cx="650" cy="18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Frequency</a:t>
                </a:r>
              </a:p>
            </p:txBody>
          </p:sp>
        </p:grpSp>
        <p:grpSp>
          <p:nvGrpSpPr>
            <p:cNvPr id="47144" name="Group 40"/>
            <p:cNvGrpSpPr>
              <a:grpSpLocks/>
            </p:cNvGrpSpPr>
            <p:nvPr/>
          </p:nvGrpSpPr>
          <p:grpSpPr bwMode="auto">
            <a:xfrm>
              <a:off x="192" y="1824"/>
              <a:ext cx="1960" cy="964"/>
              <a:chOff x="192" y="1824"/>
              <a:chExt cx="1960" cy="964"/>
            </a:xfrm>
          </p:grpSpPr>
          <p:sp>
            <p:nvSpPr>
              <p:cNvPr id="47139" name="Rectangle 35"/>
              <p:cNvSpPr>
                <a:spLocks noChangeArrowheads="1"/>
              </p:cNvSpPr>
              <p:nvPr/>
            </p:nvSpPr>
            <p:spPr bwMode="auto">
              <a:xfrm>
                <a:off x="192" y="1824"/>
                <a:ext cx="1960" cy="964"/>
              </a:xfrm>
              <a:prstGeom prst="rect">
                <a:avLst/>
              </a:prstGeom>
              <a:solidFill>
                <a:srgbClr val="CCFFCC"/>
              </a:solidFill>
              <a:ln w="50800">
                <a:solidFill>
                  <a:schemeClr val="bg1"/>
                </a:solidFill>
                <a:miter lim="800000"/>
                <a:headEnd/>
                <a:tailEnd/>
              </a:ln>
              <a:effectLst/>
            </p:spPr>
            <p:txBody>
              <a:bodyPr wrap="none" anchor="ctr"/>
              <a:lstStyle/>
              <a:p>
                <a:endParaRPr lang="en-US"/>
              </a:p>
            </p:txBody>
          </p:sp>
          <p:sp>
            <p:nvSpPr>
              <p:cNvPr id="47140" name="Rectangle 36"/>
              <p:cNvSpPr>
                <a:spLocks noChangeArrowheads="1"/>
              </p:cNvSpPr>
              <p:nvPr/>
            </p:nvSpPr>
            <p:spPr bwMode="auto">
              <a:xfrm>
                <a:off x="245" y="1894"/>
                <a:ext cx="1855" cy="794"/>
              </a:xfrm>
              <a:prstGeom prst="rect">
                <a:avLst/>
              </a:prstGeom>
              <a:solidFill>
                <a:srgbClr val="CCFFCC"/>
              </a:solidFill>
              <a:ln w="12700">
                <a:solidFill>
                  <a:schemeClr val="bg1"/>
                </a:solidFill>
                <a:miter lim="800000"/>
                <a:headEnd/>
                <a:tailEnd/>
              </a:ln>
              <a:effectLst/>
            </p:spPr>
            <p:txBody>
              <a:bodyPr lIns="90488" tIns="44450" rIns="90488" bIns="44450">
                <a:spAutoFit/>
              </a:bodyPr>
              <a:lstStyle/>
              <a:p>
                <a:r>
                  <a:rPr lang="en-US" sz="2000" b="1" i="0">
                    <a:solidFill>
                      <a:schemeClr val="bg2"/>
                    </a:solidFill>
                  </a:rPr>
                  <a:t>N = 8</a:t>
                </a:r>
              </a:p>
              <a:p>
                <a:endParaRPr lang="en-US" sz="2000" b="1" i="0">
                  <a:solidFill>
                    <a:schemeClr val="bg2"/>
                  </a:solidFill>
                </a:endParaRPr>
              </a:p>
              <a:p>
                <a:r>
                  <a:rPr lang="en-US" sz="1800" b="1" i="0">
                    <a:solidFill>
                      <a:schemeClr val="bg2"/>
                    </a:solidFill>
                  </a:rPr>
                  <a:t>54, 55, 59, 63, </a:t>
                </a:r>
              </a:p>
              <a:p>
                <a:r>
                  <a:rPr lang="en-US" sz="1800" b="1" i="0">
                    <a:solidFill>
                      <a:schemeClr val="bg2"/>
                    </a:solidFill>
                  </a:rPr>
                  <a:t>68, 69, 70,74</a:t>
                </a:r>
              </a:p>
            </p:txBody>
          </p:sp>
        </p:gr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14020" name="Rectangle 4"/>
          <p:cNvSpPr>
            <a:spLocks noGrp="1" noChangeArrowheads="1"/>
          </p:cNvSpPr>
          <p:nvPr>
            <p:ph type="title"/>
          </p:nvPr>
        </p:nvSpPr>
        <p:spPr>
          <a:noFill/>
          <a:ln/>
        </p:spPr>
        <p:txBody>
          <a:bodyPr lIns="90488" tIns="44450" rIns="90488" bIns="44450"/>
          <a:lstStyle/>
          <a:p>
            <a:r>
              <a:rPr lang="en-US"/>
              <a:t>Learning Objectives</a:t>
            </a:r>
          </a:p>
        </p:txBody>
      </p:sp>
      <p:sp>
        <p:nvSpPr>
          <p:cNvPr id="214021" name="Rectangle 5"/>
          <p:cNvSpPr>
            <a:spLocks noGrp="1" noChangeArrowheads="1"/>
          </p:cNvSpPr>
          <p:nvPr>
            <p:ph type="body" idx="1"/>
          </p:nvPr>
        </p:nvSpPr>
        <p:spPr>
          <a:xfrm>
            <a:off x="476250" y="1447800"/>
            <a:ext cx="8458200" cy="4876800"/>
          </a:xfrm>
          <a:solidFill>
            <a:srgbClr val="CCFFCC"/>
          </a:solidFill>
          <a:ln/>
        </p:spPr>
        <p:txBody>
          <a:bodyPr lIns="90488" tIns="44450" rIns="90488" bIns="44450"/>
          <a:lstStyle/>
          <a:p>
            <a:r>
              <a:rPr lang="en-US" sz="2800" b="1" dirty="0">
                <a:solidFill>
                  <a:schemeClr val="bg2"/>
                </a:solidFill>
              </a:rPr>
              <a:t>Determine when to use sampling instead of a census.</a:t>
            </a:r>
          </a:p>
          <a:p>
            <a:r>
              <a:rPr lang="en-US" sz="2800" b="1" dirty="0">
                <a:solidFill>
                  <a:schemeClr val="bg2"/>
                </a:solidFill>
              </a:rPr>
              <a:t>Distinguish between random and nonrandom sampling.</a:t>
            </a:r>
          </a:p>
          <a:p>
            <a:r>
              <a:rPr lang="en-US" sz="2800" b="1" dirty="0">
                <a:solidFill>
                  <a:schemeClr val="bg2"/>
                </a:solidFill>
              </a:rPr>
              <a:t>Decide when and how to use various sampling techniques.</a:t>
            </a:r>
          </a:p>
          <a:p>
            <a:r>
              <a:rPr lang="en-US" sz="2800" b="1" dirty="0">
                <a:solidFill>
                  <a:schemeClr val="bg2"/>
                </a:solidFill>
              </a:rPr>
              <a:t>Be aware of the different types of error that can occur in a study.</a:t>
            </a:r>
          </a:p>
          <a:p>
            <a:r>
              <a:rPr lang="en-US" sz="2800" b="1" dirty="0">
                <a:solidFill>
                  <a:schemeClr val="bg2"/>
                </a:solidFill>
              </a:rPr>
              <a:t>Understand the impact of the Central Limit Theorem on statistical analysis.</a:t>
            </a:r>
          </a:p>
          <a:p>
            <a:r>
              <a:rPr lang="en-US" sz="2800" b="1" dirty="0">
                <a:solidFill>
                  <a:schemeClr val="bg2"/>
                </a:solidFill>
              </a:rPr>
              <a:t>Use the sampling distributions of      and     .</a:t>
            </a:r>
          </a:p>
        </p:txBody>
      </p:sp>
      <p:sp>
        <p:nvSpPr>
          <p:cNvPr id="214022" name="Line 6"/>
          <p:cNvSpPr>
            <a:spLocks noChangeShapeType="1"/>
          </p:cNvSpPr>
          <p:nvPr/>
        </p:nvSpPr>
        <p:spPr bwMode="auto">
          <a:xfrm>
            <a:off x="6019800" y="5334000"/>
            <a:ext cx="279400" cy="0"/>
          </a:xfrm>
          <a:prstGeom prst="line">
            <a:avLst/>
          </a:prstGeom>
          <a:noFill/>
          <a:ln w="25400">
            <a:solidFill>
              <a:schemeClr val="bg1"/>
            </a:solidFill>
            <a:round/>
            <a:headEnd/>
            <a:tailEnd/>
          </a:ln>
          <a:effectLst/>
        </p:spPr>
        <p:txBody>
          <a:bodyPr wrap="none" anchor="ctr"/>
          <a:lstStyle/>
          <a:p>
            <a:endParaRPr lang="en-US"/>
          </a:p>
        </p:txBody>
      </p:sp>
      <p:sp>
        <p:nvSpPr>
          <p:cNvPr id="214023" name="Rectangle 7"/>
          <p:cNvSpPr>
            <a:spLocks noChangeArrowheads="1"/>
          </p:cNvSpPr>
          <p:nvPr/>
        </p:nvSpPr>
        <p:spPr bwMode="auto">
          <a:xfrm>
            <a:off x="5867400" y="5181600"/>
            <a:ext cx="485775" cy="576263"/>
          </a:xfrm>
          <a:prstGeom prst="rect">
            <a:avLst/>
          </a:prstGeom>
          <a:noFill/>
          <a:ln w="12700">
            <a:noFill/>
            <a:miter lim="800000"/>
            <a:headEnd/>
            <a:tailEnd/>
          </a:ln>
          <a:effectLst/>
        </p:spPr>
        <p:txBody>
          <a:bodyPr wrap="none" lIns="90488" tIns="44450" rIns="90488" bIns="44450">
            <a:spAutoFit/>
          </a:bodyPr>
          <a:lstStyle/>
          <a:p>
            <a:r>
              <a:rPr lang="en-US" sz="3200" b="1" i="0" dirty="0">
                <a:solidFill>
                  <a:schemeClr val="bg2"/>
                </a:solidFill>
              </a:rPr>
              <a:t> </a:t>
            </a:r>
            <a:r>
              <a:rPr lang="en-US" sz="3200" b="1" dirty="0">
                <a:solidFill>
                  <a:schemeClr val="bg2"/>
                </a:solidFill>
              </a:rPr>
              <a:t>x</a:t>
            </a:r>
            <a:endParaRPr lang="en-US" sz="3200" b="1" i="0" dirty="0">
              <a:solidFill>
                <a:schemeClr val="bg2"/>
              </a:solidFill>
            </a:endParaRPr>
          </a:p>
        </p:txBody>
      </p:sp>
      <p:grpSp>
        <p:nvGrpSpPr>
          <p:cNvPr id="214024" name="Group 8"/>
          <p:cNvGrpSpPr>
            <a:grpSpLocks/>
          </p:cNvGrpSpPr>
          <p:nvPr/>
        </p:nvGrpSpPr>
        <p:grpSpPr bwMode="auto">
          <a:xfrm>
            <a:off x="7083425" y="5181600"/>
            <a:ext cx="384175" cy="585788"/>
            <a:chOff x="4362" y="3110"/>
            <a:chExt cx="242" cy="369"/>
          </a:xfrm>
        </p:grpSpPr>
        <p:sp>
          <p:nvSpPr>
            <p:cNvPr id="214025" name="Rectangle 9"/>
            <p:cNvSpPr>
              <a:spLocks noChangeArrowheads="1"/>
            </p:cNvSpPr>
            <p:nvPr/>
          </p:nvSpPr>
          <p:spPr bwMode="auto">
            <a:xfrm>
              <a:off x="4369" y="3110"/>
              <a:ext cx="200" cy="363"/>
            </a:xfrm>
            <a:prstGeom prst="rect">
              <a:avLst/>
            </a:prstGeom>
            <a:noFill/>
            <a:ln w="12700">
              <a:noFill/>
              <a:miter lim="800000"/>
              <a:headEnd/>
              <a:tailEnd/>
            </a:ln>
            <a:effectLst/>
          </p:spPr>
          <p:txBody>
            <a:bodyPr wrap="none" lIns="90488" tIns="44450" rIns="90488" bIns="44450">
              <a:spAutoFit/>
            </a:bodyPr>
            <a:lstStyle/>
            <a:p>
              <a:r>
                <a:rPr lang="en-US" sz="3200" b="1" i="0">
                  <a:solidFill>
                    <a:schemeClr val="bg2"/>
                  </a:solidFill>
                  <a:latin typeface="MT Extra" pitchFamily="18" charset="2"/>
                </a:rPr>
                <a:t></a:t>
              </a:r>
            </a:p>
          </p:txBody>
        </p:sp>
        <p:sp>
          <p:nvSpPr>
            <p:cNvPr id="214026" name="Rectangle 10"/>
            <p:cNvSpPr>
              <a:spLocks noChangeArrowheads="1"/>
            </p:cNvSpPr>
            <p:nvPr/>
          </p:nvSpPr>
          <p:spPr bwMode="auto">
            <a:xfrm>
              <a:off x="4362" y="3116"/>
              <a:ext cx="242" cy="363"/>
            </a:xfrm>
            <a:prstGeom prst="rect">
              <a:avLst/>
            </a:prstGeom>
            <a:noFill/>
            <a:ln w="12700">
              <a:noFill/>
              <a:miter lim="800000"/>
              <a:headEnd/>
              <a:tailEnd/>
            </a:ln>
            <a:effectLst/>
          </p:spPr>
          <p:txBody>
            <a:bodyPr wrap="none" lIns="90488" tIns="44450" rIns="90488" bIns="44450">
              <a:spAutoFit/>
            </a:bodyPr>
            <a:lstStyle/>
            <a:p>
              <a:r>
                <a:rPr lang="en-US" sz="3200" b="1">
                  <a:solidFill>
                    <a:schemeClr val="bg2"/>
                  </a:solidFill>
                </a:rPr>
                <a:t>p</a:t>
              </a:r>
            </a:p>
          </p:txBody>
        </p:sp>
      </p:gr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4915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49156" name="Rectangle 4"/>
          <p:cNvSpPr>
            <a:spLocks noGrp="1" noChangeArrowheads="1"/>
          </p:cNvSpPr>
          <p:nvPr>
            <p:ph type="title"/>
          </p:nvPr>
        </p:nvSpPr>
        <p:spPr>
          <a:noFill/>
          <a:ln/>
        </p:spPr>
        <p:txBody>
          <a:bodyPr lIns="90488" tIns="44450" rIns="90488" bIns="44450"/>
          <a:lstStyle/>
          <a:p>
            <a:r>
              <a:rPr lang="en-US" sz="3600"/>
              <a:t>Sample Space for </a:t>
            </a:r>
            <a:r>
              <a:rPr lang="en-US" sz="3600" i="1"/>
              <a:t>n</a:t>
            </a:r>
            <a:r>
              <a:rPr lang="en-US" sz="3600"/>
              <a:t> = 2 with Replacement</a:t>
            </a:r>
            <a:endParaRPr lang="en-US"/>
          </a:p>
        </p:txBody>
      </p:sp>
      <p:grpSp>
        <p:nvGrpSpPr>
          <p:cNvPr id="49560" name="Group 408"/>
          <p:cNvGrpSpPr>
            <a:grpSpLocks/>
          </p:cNvGrpSpPr>
          <p:nvPr/>
        </p:nvGrpSpPr>
        <p:grpSpPr bwMode="auto">
          <a:xfrm>
            <a:off x="711200" y="1684338"/>
            <a:ext cx="8083550" cy="4197350"/>
            <a:chOff x="448" y="1061"/>
            <a:chExt cx="5092" cy="2644"/>
          </a:xfrm>
        </p:grpSpPr>
        <p:sp>
          <p:nvSpPr>
            <p:cNvPr id="49157" name="Rectangle 5"/>
            <p:cNvSpPr>
              <a:spLocks noChangeArrowheads="1"/>
            </p:cNvSpPr>
            <p:nvPr/>
          </p:nvSpPr>
          <p:spPr bwMode="auto">
            <a:xfrm>
              <a:off x="448" y="1061"/>
              <a:ext cx="5092" cy="2644"/>
            </a:xfrm>
            <a:prstGeom prst="rect">
              <a:avLst/>
            </a:prstGeom>
            <a:solidFill>
              <a:schemeClr val="tx1"/>
            </a:solidFill>
            <a:ln w="50800">
              <a:solidFill>
                <a:srgbClr val="F6BF69"/>
              </a:solidFill>
              <a:miter lim="800000"/>
              <a:headEnd/>
              <a:tailEnd/>
            </a:ln>
            <a:effectLst/>
          </p:spPr>
          <p:txBody>
            <a:bodyPr wrap="none" anchor="ctr"/>
            <a:lstStyle/>
            <a:p>
              <a:endParaRPr lang="en-US"/>
            </a:p>
          </p:txBody>
        </p:sp>
        <p:grpSp>
          <p:nvGrpSpPr>
            <p:cNvPr id="49558" name="Group 406"/>
            <p:cNvGrpSpPr>
              <a:grpSpLocks/>
            </p:cNvGrpSpPr>
            <p:nvPr/>
          </p:nvGrpSpPr>
          <p:grpSpPr bwMode="auto">
            <a:xfrm>
              <a:off x="485" y="1106"/>
              <a:ext cx="5019" cy="2555"/>
              <a:chOff x="485" y="1106"/>
              <a:chExt cx="5019" cy="2555"/>
            </a:xfrm>
          </p:grpSpPr>
          <p:sp>
            <p:nvSpPr>
              <p:cNvPr id="49158" name="Rectangle 6"/>
              <p:cNvSpPr>
                <a:spLocks noChangeArrowheads="1"/>
              </p:cNvSpPr>
              <p:nvPr/>
            </p:nvSpPr>
            <p:spPr bwMode="auto">
              <a:xfrm>
                <a:off x="866" y="1106"/>
                <a:ext cx="484"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Sample</a:t>
                </a:r>
              </a:p>
            </p:txBody>
          </p:sp>
          <p:sp>
            <p:nvSpPr>
              <p:cNvPr id="49159" name="Rectangle 7"/>
              <p:cNvSpPr>
                <a:spLocks noChangeArrowheads="1"/>
              </p:cNvSpPr>
              <p:nvPr/>
            </p:nvSpPr>
            <p:spPr bwMode="auto">
              <a:xfrm>
                <a:off x="1355" y="1106"/>
                <a:ext cx="381"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Mean</a:t>
                </a:r>
              </a:p>
            </p:txBody>
          </p:sp>
          <p:sp>
            <p:nvSpPr>
              <p:cNvPr id="49160" name="Rectangle 8"/>
              <p:cNvSpPr>
                <a:spLocks noChangeArrowheads="1"/>
              </p:cNvSpPr>
              <p:nvPr/>
            </p:nvSpPr>
            <p:spPr bwMode="auto">
              <a:xfrm>
                <a:off x="1984" y="1106"/>
                <a:ext cx="484"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Sample</a:t>
                </a:r>
              </a:p>
            </p:txBody>
          </p:sp>
          <p:sp>
            <p:nvSpPr>
              <p:cNvPr id="49161" name="Rectangle 9"/>
              <p:cNvSpPr>
                <a:spLocks noChangeArrowheads="1"/>
              </p:cNvSpPr>
              <p:nvPr/>
            </p:nvSpPr>
            <p:spPr bwMode="auto">
              <a:xfrm>
                <a:off x="2486" y="1106"/>
                <a:ext cx="381"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Mean</a:t>
                </a:r>
              </a:p>
            </p:txBody>
          </p:sp>
          <p:sp>
            <p:nvSpPr>
              <p:cNvPr id="49162" name="Rectangle 10"/>
              <p:cNvSpPr>
                <a:spLocks noChangeArrowheads="1"/>
              </p:cNvSpPr>
              <p:nvPr/>
            </p:nvSpPr>
            <p:spPr bwMode="auto">
              <a:xfrm>
                <a:off x="3270" y="1106"/>
                <a:ext cx="484"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Sample</a:t>
                </a:r>
              </a:p>
            </p:txBody>
          </p:sp>
          <p:sp>
            <p:nvSpPr>
              <p:cNvPr id="49163" name="Rectangle 11"/>
              <p:cNvSpPr>
                <a:spLocks noChangeArrowheads="1"/>
              </p:cNvSpPr>
              <p:nvPr/>
            </p:nvSpPr>
            <p:spPr bwMode="auto">
              <a:xfrm>
                <a:off x="3763" y="1106"/>
                <a:ext cx="381"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Mean</a:t>
                </a:r>
              </a:p>
            </p:txBody>
          </p:sp>
          <p:sp>
            <p:nvSpPr>
              <p:cNvPr id="49164" name="Rectangle 12"/>
              <p:cNvSpPr>
                <a:spLocks noChangeArrowheads="1"/>
              </p:cNvSpPr>
              <p:nvPr/>
            </p:nvSpPr>
            <p:spPr bwMode="auto">
              <a:xfrm>
                <a:off x="4551" y="1106"/>
                <a:ext cx="484"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Sample</a:t>
                </a:r>
              </a:p>
            </p:txBody>
          </p:sp>
          <p:sp>
            <p:nvSpPr>
              <p:cNvPr id="49165" name="Rectangle 13"/>
              <p:cNvSpPr>
                <a:spLocks noChangeArrowheads="1"/>
              </p:cNvSpPr>
              <p:nvPr/>
            </p:nvSpPr>
            <p:spPr bwMode="auto">
              <a:xfrm>
                <a:off x="5099" y="1106"/>
                <a:ext cx="381"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Mean</a:t>
                </a:r>
              </a:p>
            </p:txBody>
          </p:sp>
          <p:sp>
            <p:nvSpPr>
              <p:cNvPr id="49166" name="Rectangle 14"/>
              <p:cNvSpPr>
                <a:spLocks noChangeArrowheads="1"/>
              </p:cNvSpPr>
              <p:nvPr/>
            </p:nvSpPr>
            <p:spPr bwMode="auto">
              <a:xfrm>
                <a:off x="485" y="112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167" name="Rectangle 15"/>
              <p:cNvSpPr>
                <a:spLocks noChangeArrowheads="1"/>
              </p:cNvSpPr>
              <p:nvPr/>
            </p:nvSpPr>
            <p:spPr bwMode="auto">
              <a:xfrm>
                <a:off x="502" y="112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168" name="Rectangle 16"/>
              <p:cNvSpPr>
                <a:spLocks noChangeArrowheads="1"/>
              </p:cNvSpPr>
              <p:nvPr/>
            </p:nvSpPr>
            <p:spPr bwMode="auto">
              <a:xfrm>
                <a:off x="1727" y="112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169" name="Rectangle 17"/>
              <p:cNvSpPr>
                <a:spLocks noChangeArrowheads="1"/>
              </p:cNvSpPr>
              <p:nvPr/>
            </p:nvSpPr>
            <p:spPr bwMode="auto">
              <a:xfrm>
                <a:off x="1744" y="112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170" name="Rectangle 18"/>
              <p:cNvSpPr>
                <a:spLocks noChangeArrowheads="1"/>
              </p:cNvSpPr>
              <p:nvPr/>
            </p:nvSpPr>
            <p:spPr bwMode="auto">
              <a:xfrm>
                <a:off x="2858" y="112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171" name="Rectangle 19"/>
              <p:cNvSpPr>
                <a:spLocks noChangeArrowheads="1"/>
              </p:cNvSpPr>
              <p:nvPr/>
            </p:nvSpPr>
            <p:spPr bwMode="auto">
              <a:xfrm>
                <a:off x="2875" y="112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172" name="Rectangle 20"/>
              <p:cNvSpPr>
                <a:spLocks noChangeArrowheads="1"/>
              </p:cNvSpPr>
              <p:nvPr/>
            </p:nvSpPr>
            <p:spPr bwMode="auto">
              <a:xfrm>
                <a:off x="4134" y="112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173" name="Rectangle 21"/>
              <p:cNvSpPr>
                <a:spLocks noChangeArrowheads="1"/>
              </p:cNvSpPr>
              <p:nvPr/>
            </p:nvSpPr>
            <p:spPr bwMode="auto">
              <a:xfrm>
                <a:off x="4152" y="112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174" name="Rectangle 22"/>
              <p:cNvSpPr>
                <a:spLocks noChangeArrowheads="1"/>
              </p:cNvSpPr>
              <p:nvPr/>
            </p:nvSpPr>
            <p:spPr bwMode="auto">
              <a:xfrm>
                <a:off x="5470" y="112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175" name="Rectangle 23"/>
              <p:cNvSpPr>
                <a:spLocks noChangeArrowheads="1"/>
              </p:cNvSpPr>
              <p:nvPr/>
            </p:nvSpPr>
            <p:spPr bwMode="auto">
              <a:xfrm>
                <a:off x="5488" y="112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176" name="Rectangle 24"/>
              <p:cNvSpPr>
                <a:spLocks noChangeArrowheads="1"/>
              </p:cNvSpPr>
              <p:nvPr/>
            </p:nvSpPr>
            <p:spPr bwMode="auto">
              <a:xfrm>
                <a:off x="689" y="1262"/>
                <a:ext cx="172"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1</a:t>
                </a:r>
              </a:p>
            </p:txBody>
          </p:sp>
          <p:sp>
            <p:nvSpPr>
              <p:cNvPr id="49177" name="Rectangle 25"/>
              <p:cNvSpPr>
                <a:spLocks noChangeArrowheads="1"/>
              </p:cNvSpPr>
              <p:nvPr/>
            </p:nvSpPr>
            <p:spPr bwMode="auto">
              <a:xfrm>
                <a:off x="914" y="1262"/>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(54,54)</a:t>
                </a:r>
              </a:p>
            </p:txBody>
          </p:sp>
          <p:sp>
            <p:nvSpPr>
              <p:cNvPr id="49178" name="Rectangle 26"/>
              <p:cNvSpPr>
                <a:spLocks noChangeArrowheads="1"/>
              </p:cNvSpPr>
              <p:nvPr/>
            </p:nvSpPr>
            <p:spPr bwMode="auto">
              <a:xfrm>
                <a:off x="1429" y="1262"/>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54.0</a:t>
                </a:r>
              </a:p>
            </p:txBody>
          </p:sp>
          <p:sp>
            <p:nvSpPr>
              <p:cNvPr id="49179" name="Rectangle 27"/>
              <p:cNvSpPr>
                <a:spLocks noChangeArrowheads="1"/>
              </p:cNvSpPr>
              <p:nvPr/>
            </p:nvSpPr>
            <p:spPr bwMode="auto">
              <a:xfrm>
                <a:off x="1797" y="1262"/>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17</a:t>
                </a:r>
              </a:p>
            </p:txBody>
          </p:sp>
          <p:sp>
            <p:nvSpPr>
              <p:cNvPr id="49180" name="Rectangle 28"/>
              <p:cNvSpPr>
                <a:spLocks noChangeArrowheads="1"/>
              </p:cNvSpPr>
              <p:nvPr/>
            </p:nvSpPr>
            <p:spPr bwMode="auto">
              <a:xfrm>
                <a:off x="2034" y="1262"/>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(59,54)</a:t>
                </a:r>
              </a:p>
            </p:txBody>
          </p:sp>
          <p:sp>
            <p:nvSpPr>
              <p:cNvPr id="49181" name="Rectangle 29"/>
              <p:cNvSpPr>
                <a:spLocks noChangeArrowheads="1"/>
              </p:cNvSpPr>
              <p:nvPr/>
            </p:nvSpPr>
            <p:spPr bwMode="auto">
              <a:xfrm>
                <a:off x="2560" y="1262"/>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56.5</a:t>
                </a:r>
              </a:p>
            </p:txBody>
          </p:sp>
          <p:sp>
            <p:nvSpPr>
              <p:cNvPr id="49182" name="Rectangle 30"/>
              <p:cNvSpPr>
                <a:spLocks noChangeArrowheads="1"/>
              </p:cNvSpPr>
              <p:nvPr/>
            </p:nvSpPr>
            <p:spPr bwMode="auto">
              <a:xfrm>
                <a:off x="2973" y="1262"/>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33</a:t>
                </a:r>
              </a:p>
            </p:txBody>
          </p:sp>
          <p:sp>
            <p:nvSpPr>
              <p:cNvPr id="49183" name="Rectangle 31"/>
              <p:cNvSpPr>
                <a:spLocks noChangeArrowheads="1"/>
              </p:cNvSpPr>
              <p:nvPr/>
            </p:nvSpPr>
            <p:spPr bwMode="auto">
              <a:xfrm>
                <a:off x="3318" y="1262"/>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(64,54)</a:t>
                </a:r>
              </a:p>
            </p:txBody>
          </p:sp>
          <p:sp>
            <p:nvSpPr>
              <p:cNvPr id="49184" name="Rectangle 32"/>
              <p:cNvSpPr>
                <a:spLocks noChangeArrowheads="1"/>
              </p:cNvSpPr>
              <p:nvPr/>
            </p:nvSpPr>
            <p:spPr bwMode="auto">
              <a:xfrm>
                <a:off x="3837" y="1262"/>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59.0</a:t>
                </a:r>
              </a:p>
            </p:txBody>
          </p:sp>
          <p:sp>
            <p:nvSpPr>
              <p:cNvPr id="49185" name="Rectangle 33"/>
              <p:cNvSpPr>
                <a:spLocks noChangeArrowheads="1"/>
              </p:cNvSpPr>
              <p:nvPr/>
            </p:nvSpPr>
            <p:spPr bwMode="auto">
              <a:xfrm>
                <a:off x="4256" y="1262"/>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49</a:t>
                </a:r>
              </a:p>
            </p:txBody>
          </p:sp>
          <p:sp>
            <p:nvSpPr>
              <p:cNvPr id="49186" name="Rectangle 34"/>
              <p:cNvSpPr>
                <a:spLocks noChangeArrowheads="1"/>
              </p:cNvSpPr>
              <p:nvPr/>
            </p:nvSpPr>
            <p:spPr bwMode="auto">
              <a:xfrm>
                <a:off x="4599" y="1262"/>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(69,54)</a:t>
                </a:r>
              </a:p>
            </p:txBody>
          </p:sp>
          <p:sp>
            <p:nvSpPr>
              <p:cNvPr id="49187" name="Rectangle 35"/>
              <p:cNvSpPr>
                <a:spLocks noChangeArrowheads="1"/>
              </p:cNvSpPr>
              <p:nvPr/>
            </p:nvSpPr>
            <p:spPr bwMode="auto">
              <a:xfrm>
                <a:off x="5173" y="1262"/>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61.5</a:t>
                </a:r>
              </a:p>
            </p:txBody>
          </p:sp>
          <p:sp>
            <p:nvSpPr>
              <p:cNvPr id="49188" name="Rectangle 36"/>
              <p:cNvSpPr>
                <a:spLocks noChangeArrowheads="1"/>
              </p:cNvSpPr>
              <p:nvPr/>
            </p:nvSpPr>
            <p:spPr bwMode="auto">
              <a:xfrm>
                <a:off x="502" y="1275"/>
                <a:ext cx="16" cy="16"/>
              </a:xfrm>
              <a:prstGeom prst="rect">
                <a:avLst/>
              </a:prstGeom>
              <a:solidFill>
                <a:srgbClr val="000000"/>
              </a:solidFill>
              <a:ln w="12700">
                <a:noFill/>
                <a:miter lim="800000"/>
                <a:headEnd/>
                <a:tailEnd/>
              </a:ln>
              <a:effectLst/>
            </p:spPr>
            <p:txBody>
              <a:bodyPr wrap="none" anchor="ctr"/>
              <a:lstStyle/>
              <a:p>
                <a:endParaRPr lang="en-US"/>
              </a:p>
            </p:txBody>
          </p:sp>
          <p:sp>
            <p:nvSpPr>
              <p:cNvPr id="49189" name="Rectangle 37"/>
              <p:cNvSpPr>
                <a:spLocks noChangeArrowheads="1"/>
              </p:cNvSpPr>
              <p:nvPr/>
            </p:nvSpPr>
            <p:spPr bwMode="auto">
              <a:xfrm>
                <a:off x="485" y="1275"/>
                <a:ext cx="16" cy="16"/>
              </a:xfrm>
              <a:prstGeom prst="rect">
                <a:avLst/>
              </a:prstGeom>
              <a:solidFill>
                <a:srgbClr val="000000"/>
              </a:solidFill>
              <a:ln w="12700">
                <a:noFill/>
                <a:miter lim="800000"/>
                <a:headEnd/>
                <a:tailEnd/>
              </a:ln>
              <a:effectLst/>
            </p:spPr>
            <p:txBody>
              <a:bodyPr wrap="none" anchor="ctr"/>
              <a:lstStyle/>
              <a:p>
                <a:endParaRPr lang="en-US"/>
              </a:p>
            </p:txBody>
          </p:sp>
          <p:sp>
            <p:nvSpPr>
              <p:cNvPr id="49190" name="Rectangle 38"/>
              <p:cNvSpPr>
                <a:spLocks noChangeArrowheads="1"/>
              </p:cNvSpPr>
              <p:nvPr/>
            </p:nvSpPr>
            <p:spPr bwMode="auto">
              <a:xfrm>
                <a:off x="511" y="1275"/>
                <a:ext cx="325" cy="16"/>
              </a:xfrm>
              <a:prstGeom prst="rect">
                <a:avLst/>
              </a:prstGeom>
              <a:solidFill>
                <a:srgbClr val="000000"/>
              </a:solidFill>
              <a:ln w="12700">
                <a:noFill/>
                <a:miter lim="800000"/>
                <a:headEnd/>
                <a:tailEnd/>
              </a:ln>
              <a:effectLst/>
            </p:spPr>
            <p:txBody>
              <a:bodyPr wrap="none" anchor="ctr"/>
              <a:lstStyle/>
              <a:p>
                <a:endParaRPr lang="en-US"/>
              </a:p>
            </p:txBody>
          </p:sp>
          <p:sp>
            <p:nvSpPr>
              <p:cNvPr id="49191" name="Rectangle 39"/>
              <p:cNvSpPr>
                <a:spLocks noChangeArrowheads="1"/>
              </p:cNvSpPr>
              <p:nvPr/>
            </p:nvSpPr>
            <p:spPr bwMode="auto">
              <a:xfrm>
                <a:off x="836" y="1275"/>
                <a:ext cx="16" cy="16"/>
              </a:xfrm>
              <a:prstGeom prst="rect">
                <a:avLst/>
              </a:prstGeom>
              <a:solidFill>
                <a:srgbClr val="000000"/>
              </a:solidFill>
              <a:ln w="12700">
                <a:noFill/>
                <a:miter lim="800000"/>
                <a:headEnd/>
                <a:tailEnd/>
              </a:ln>
              <a:effectLst/>
            </p:spPr>
            <p:txBody>
              <a:bodyPr wrap="none" anchor="ctr"/>
              <a:lstStyle/>
              <a:p>
                <a:endParaRPr lang="en-US"/>
              </a:p>
            </p:txBody>
          </p:sp>
          <p:sp>
            <p:nvSpPr>
              <p:cNvPr id="49192" name="Rectangle 40"/>
              <p:cNvSpPr>
                <a:spLocks noChangeArrowheads="1"/>
              </p:cNvSpPr>
              <p:nvPr/>
            </p:nvSpPr>
            <p:spPr bwMode="auto">
              <a:xfrm>
                <a:off x="844" y="1275"/>
                <a:ext cx="525" cy="16"/>
              </a:xfrm>
              <a:prstGeom prst="rect">
                <a:avLst/>
              </a:prstGeom>
              <a:solidFill>
                <a:srgbClr val="000000"/>
              </a:solidFill>
              <a:ln w="12700">
                <a:noFill/>
                <a:miter lim="800000"/>
                <a:headEnd/>
                <a:tailEnd/>
              </a:ln>
              <a:effectLst/>
            </p:spPr>
            <p:txBody>
              <a:bodyPr wrap="none" anchor="ctr"/>
              <a:lstStyle/>
              <a:p>
                <a:endParaRPr lang="en-US"/>
              </a:p>
            </p:txBody>
          </p:sp>
          <p:sp>
            <p:nvSpPr>
              <p:cNvPr id="49193" name="Rectangle 41"/>
              <p:cNvSpPr>
                <a:spLocks noChangeArrowheads="1"/>
              </p:cNvSpPr>
              <p:nvPr/>
            </p:nvSpPr>
            <p:spPr bwMode="auto">
              <a:xfrm>
                <a:off x="1369" y="1275"/>
                <a:ext cx="16" cy="16"/>
              </a:xfrm>
              <a:prstGeom prst="rect">
                <a:avLst/>
              </a:prstGeom>
              <a:solidFill>
                <a:srgbClr val="000000"/>
              </a:solidFill>
              <a:ln w="12700">
                <a:noFill/>
                <a:miter lim="800000"/>
                <a:headEnd/>
                <a:tailEnd/>
              </a:ln>
              <a:effectLst/>
            </p:spPr>
            <p:txBody>
              <a:bodyPr wrap="none" anchor="ctr"/>
              <a:lstStyle/>
              <a:p>
                <a:endParaRPr lang="en-US"/>
              </a:p>
            </p:txBody>
          </p:sp>
          <p:sp>
            <p:nvSpPr>
              <p:cNvPr id="49194" name="Rectangle 42"/>
              <p:cNvSpPr>
                <a:spLocks noChangeArrowheads="1"/>
              </p:cNvSpPr>
              <p:nvPr/>
            </p:nvSpPr>
            <p:spPr bwMode="auto">
              <a:xfrm>
                <a:off x="1376" y="1275"/>
                <a:ext cx="351" cy="16"/>
              </a:xfrm>
              <a:prstGeom prst="rect">
                <a:avLst/>
              </a:prstGeom>
              <a:solidFill>
                <a:srgbClr val="000000"/>
              </a:solidFill>
              <a:ln w="12700">
                <a:noFill/>
                <a:miter lim="800000"/>
                <a:headEnd/>
                <a:tailEnd/>
              </a:ln>
              <a:effectLst/>
            </p:spPr>
            <p:txBody>
              <a:bodyPr wrap="none" anchor="ctr"/>
              <a:lstStyle/>
              <a:p>
                <a:endParaRPr lang="en-US"/>
              </a:p>
            </p:txBody>
          </p:sp>
          <p:sp>
            <p:nvSpPr>
              <p:cNvPr id="49195" name="Rectangle 43"/>
              <p:cNvSpPr>
                <a:spLocks noChangeArrowheads="1"/>
              </p:cNvSpPr>
              <p:nvPr/>
            </p:nvSpPr>
            <p:spPr bwMode="auto">
              <a:xfrm>
                <a:off x="1744" y="1275"/>
                <a:ext cx="16" cy="16"/>
              </a:xfrm>
              <a:prstGeom prst="rect">
                <a:avLst/>
              </a:prstGeom>
              <a:solidFill>
                <a:srgbClr val="000000"/>
              </a:solidFill>
              <a:ln w="12700">
                <a:noFill/>
                <a:miter lim="800000"/>
                <a:headEnd/>
                <a:tailEnd/>
              </a:ln>
              <a:effectLst/>
            </p:spPr>
            <p:txBody>
              <a:bodyPr wrap="none" anchor="ctr"/>
              <a:lstStyle/>
              <a:p>
                <a:endParaRPr lang="en-US"/>
              </a:p>
            </p:txBody>
          </p:sp>
          <p:sp>
            <p:nvSpPr>
              <p:cNvPr id="49196" name="Rectangle 44"/>
              <p:cNvSpPr>
                <a:spLocks noChangeArrowheads="1"/>
              </p:cNvSpPr>
              <p:nvPr/>
            </p:nvSpPr>
            <p:spPr bwMode="auto">
              <a:xfrm>
                <a:off x="1727" y="1275"/>
                <a:ext cx="16" cy="16"/>
              </a:xfrm>
              <a:prstGeom prst="rect">
                <a:avLst/>
              </a:prstGeom>
              <a:solidFill>
                <a:srgbClr val="000000"/>
              </a:solidFill>
              <a:ln w="12700">
                <a:noFill/>
                <a:miter lim="800000"/>
                <a:headEnd/>
                <a:tailEnd/>
              </a:ln>
              <a:effectLst/>
            </p:spPr>
            <p:txBody>
              <a:bodyPr wrap="none" anchor="ctr"/>
              <a:lstStyle/>
              <a:p>
                <a:endParaRPr lang="en-US"/>
              </a:p>
            </p:txBody>
          </p:sp>
          <p:sp>
            <p:nvSpPr>
              <p:cNvPr id="49197" name="Rectangle 45"/>
              <p:cNvSpPr>
                <a:spLocks noChangeArrowheads="1"/>
              </p:cNvSpPr>
              <p:nvPr/>
            </p:nvSpPr>
            <p:spPr bwMode="auto">
              <a:xfrm>
                <a:off x="1753" y="1275"/>
                <a:ext cx="256" cy="16"/>
              </a:xfrm>
              <a:prstGeom prst="rect">
                <a:avLst/>
              </a:prstGeom>
              <a:solidFill>
                <a:srgbClr val="000000"/>
              </a:solidFill>
              <a:ln w="12700">
                <a:noFill/>
                <a:miter lim="800000"/>
                <a:headEnd/>
                <a:tailEnd/>
              </a:ln>
              <a:effectLst/>
            </p:spPr>
            <p:txBody>
              <a:bodyPr wrap="none" anchor="ctr"/>
              <a:lstStyle/>
              <a:p>
                <a:endParaRPr lang="en-US"/>
              </a:p>
            </p:txBody>
          </p:sp>
          <p:sp>
            <p:nvSpPr>
              <p:cNvPr id="49198" name="Rectangle 46"/>
              <p:cNvSpPr>
                <a:spLocks noChangeArrowheads="1"/>
              </p:cNvSpPr>
              <p:nvPr/>
            </p:nvSpPr>
            <p:spPr bwMode="auto">
              <a:xfrm>
                <a:off x="2009" y="1275"/>
                <a:ext cx="16" cy="16"/>
              </a:xfrm>
              <a:prstGeom prst="rect">
                <a:avLst/>
              </a:prstGeom>
              <a:solidFill>
                <a:srgbClr val="000000"/>
              </a:solidFill>
              <a:ln w="12700">
                <a:noFill/>
                <a:miter lim="800000"/>
                <a:headEnd/>
                <a:tailEnd/>
              </a:ln>
              <a:effectLst/>
            </p:spPr>
            <p:txBody>
              <a:bodyPr wrap="none" anchor="ctr"/>
              <a:lstStyle/>
              <a:p>
                <a:endParaRPr lang="en-US"/>
              </a:p>
            </p:txBody>
          </p:sp>
          <p:sp>
            <p:nvSpPr>
              <p:cNvPr id="49199" name="Rectangle 47"/>
              <p:cNvSpPr>
                <a:spLocks noChangeArrowheads="1"/>
              </p:cNvSpPr>
              <p:nvPr/>
            </p:nvSpPr>
            <p:spPr bwMode="auto">
              <a:xfrm>
                <a:off x="2017" y="1275"/>
                <a:ext cx="473" cy="16"/>
              </a:xfrm>
              <a:prstGeom prst="rect">
                <a:avLst/>
              </a:prstGeom>
              <a:solidFill>
                <a:srgbClr val="000000"/>
              </a:solidFill>
              <a:ln w="12700">
                <a:noFill/>
                <a:miter lim="800000"/>
                <a:headEnd/>
                <a:tailEnd/>
              </a:ln>
              <a:effectLst/>
            </p:spPr>
            <p:txBody>
              <a:bodyPr wrap="none" anchor="ctr"/>
              <a:lstStyle/>
              <a:p>
                <a:endParaRPr lang="en-US"/>
              </a:p>
            </p:txBody>
          </p:sp>
          <p:sp>
            <p:nvSpPr>
              <p:cNvPr id="49200" name="Rectangle 48"/>
              <p:cNvSpPr>
                <a:spLocks noChangeArrowheads="1"/>
              </p:cNvSpPr>
              <p:nvPr/>
            </p:nvSpPr>
            <p:spPr bwMode="auto">
              <a:xfrm>
                <a:off x="2491" y="1275"/>
                <a:ext cx="16" cy="16"/>
              </a:xfrm>
              <a:prstGeom prst="rect">
                <a:avLst/>
              </a:prstGeom>
              <a:solidFill>
                <a:srgbClr val="000000"/>
              </a:solidFill>
              <a:ln w="12700">
                <a:noFill/>
                <a:miter lim="800000"/>
                <a:headEnd/>
                <a:tailEnd/>
              </a:ln>
              <a:effectLst/>
            </p:spPr>
            <p:txBody>
              <a:bodyPr wrap="none" anchor="ctr"/>
              <a:lstStyle/>
              <a:p>
                <a:endParaRPr lang="en-US"/>
              </a:p>
            </p:txBody>
          </p:sp>
          <p:sp>
            <p:nvSpPr>
              <p:cNvPr id="49201" name="Rectangle 49"/>
              <p:cNvSpPr>
                <a:spLocks noChangeArrowheads="1"/>
              </p:cNvSpPr>
              <p:nvPr/>
            </p:nvSpPr>
            <p:spPr bwMode="auto">
              <a:xfrm>
                <a:off x="2499" y="1275"/>
                <a:ext cx="358" cy="16"/>
              </a:xfrm>
              <a:prstGeom prst="rect">
                <a:avLst/>
              </a:prstGeom>
              <a:solidFill>
                <a:srgbClr val="000000"/>
              </a:solidFill>
              <a:ln w="12700">
                <a:noFill/>
                <a:miter lim="800000"/>
                <a:headEnd/>
                <a:tailEnd/>
              </a:ln>
              <a:effectLst/>
            </p:spPr>
            <p:txBody>
              <a:bodyPr wrap="none" anchor="ctr"/>
              <a:lstStyle/>
              <a:p>
                <a:endParaRPr lang="en-US"/>
              </a:p>
            </p:txBody>
          </p:sp>
          <p:sp>
            <p:nvSpPr>
              <p:cNvPr id="49202" name="Rectangle 50"/>
              <p:cNvSpPr>
                <a:spLocks noChangeArrowheads="1"/>
              </p:cNvSpPr>
              <p:nvPr/>
            </p:nvSpPr>
            <p:spPr bwMode="auto">
              <a:xfrm>
                <a:off x="2875" y="1275"/>
                <a:ext cx="16" cy="16"/>
              </a:xfrm>
              <a:prstGeom prst="rect">
                <a:avLst/>
              </a:prstGeom>
              <a:solidFill>
                <a:srgbClr val="000000"/>
              </a:solidFill>
              <a:ln w="12700">
                <a:noFill/>
                <a:miter lim="800000"/>
                <a:headEnd/>
                <a:tailEnd/>
              </a:ln>
              <a:effectLst/>
            </p:spPr>
            <p:txBody>
              <a:bodyPr wrap="none" anchor="ctr"/>
              <a:lstStyle/>
              <a:p>
                <a:endParaRPr lang="en-US"/>
              </a:p>
            </p:txBody>
          </p:sp>
          <p:sp>
            <p:nvSpPr>
              <p:cNvPr id="49203" name="Rectangle 51"/>
              <p:cNvSpPr>
                <a:spLocks noChangeArrowheads="1"/>
              </p:cNvSpPr>
              <p:nvPr/>
            </p:nvSpPr>
            <p:spPr bwMode="auto">
              <a:xfrm>
                <a:off x="2858" y="1275"/>
                <a:ext cx="16" cy="16"/>
              </a:xfrm>
              <a:prstGeom prst="rect">
                <a:avLst/>
              </a:prstGeom>
              <a:solidFill>
                <a:srgbClr val="000000"/>
              </a:solidFill>
              <a:ln w="12700">
                <a:noFill/>
                <a:miter lim="800000"/>
                <a:headEnd/>
                <a:tailEnd/>
              </a:ln>
              <a:effectLst/>
            </p:spPr>
            <p:txBody>
              <a:bodyPr wrap="none" anchor="ctr"/>
              <a:lstStyle/>
              <a:p>
                <a:endParaRPr lang="en-US"/>
              </a:p>
            </p:txBody>
          </p:sp>
          <p:sp>
            <p:nvSpPr>
              <p:cNvPr id="49204" name="Rectangle 52"/>
              <p:cNvSpPr>
                <a:spLocks noChangeArrowheads="1"/>
              </p:cNvSpPr>
              <p:nvPr/>
            </p:nvSpPr>
            <p:spPr bwMode="auto">
              <a:xfrm>
                <a:off x="2884" y="1275"/>
                <a:ext cx="302" cy="16"/>
              </a:xfrm>
              <a:prstGeom prst="rect">
                <a:avLst/>
              </a:prstGeom>
              <a:solidFill>
                <a:srgbClr val="000000"/>
              </a:solidFill>
              <a:ln w="12700">
                <a:noFill/>
                <a:miter lim="800000"/>
                <a:headEnd/>
                <a:tailEnd/>
              </a:ln>
              <a:effectLst/>
            </p:spPr>
            <p:txBody>
              <a:bodyPr wrap="none" anchor="ctr"/>
              <a:lstStyle/>
              <a:p>
                <a:endParaRPr lang="en-US"/>
              </a:p>
            </p:txBody>
          </p:sp>
          <p:sp>
            <p:nvSpPr>
              <p:cNvPr id="49205" name="Rectangle 53"/>
              <p:cNvSpPr>
                <a:spLocks noChangeArrowheads="1"/>
              </p:cNvSpPr>
              <p:nvPr/>
            </p:nvSpPr>
            <p:spPr bwMode="auto">
              <a:xfrm>
                <a:off x="3185" y="1275"/>
                <a:ext cx="16" cy="16"/>
              </a:xfrm>
              <a:prstGeom prst="rect">
                <a:avLst/>
              </a:prstGeom>
              <a:solidFill>
                <a:srgbClr val="000000"/>
              </a:solidFill>
              <a:ln w="12700">
                <a:noFill/>
                <a:miter lim="800000"/>
                <a:headEnd/>
                <a:tailEnd/>
              </a:ln>
              <a:effectLst/>
            </p:spPr>
            <p:txBody>
              <a:bodyPr wrap="none" anchor="ctr"/>
              <a:lstStyle/>
              <a:p>
                <a:endParaRPr lang="en-US"/>
              </a:p>
            </p:txBody>
          </p:sp>
          <p:sp>
            <p:nvSpPr>
              <p:cNvPr id="49206" name="Rectangle 54"/>
              <p:cNvSpPr>
                <a:spLocks noChangeArrowheads="1"/>
              </p:cNvSpPr>
              <p:nvPr/>
            </p:nvSpPr>
            <p:spPr bwMode="auto">
              <a:xfrm>
                <a:off x="3194" y="1275"/>
                <a:ext cx="578" cy="16"/>
              </a:xfrm>
              <a:prstGeom prst="rect">
                <a:avLst/>
              </a:prstGeom>
              <a:solidFill>
                <a:srgbClr val="000000"/>
              </a:solidFill>
              <a:ln w="12700">
                <a:noFill/>
                <a:miter lim="800000"/>
                <a:headEnd/>
                <a:tailEnd/>
              </a:ln>
              <a:effectLst/>
            </p:spPr>
            <p:txBody>
              <a:bodyPr wrap="none" anchor="ctr"/>
              <a:lstStyle/>
              <a:p>
                <a:endParaRPr lang="en-US"/>
              </a:p>
            </p:txBody>
          </p:sp>
          <p:sp>
            <p:nvSpPr>
              <p:cNvPr id="49207" name="Rectangle 55"/>
              <p:cNvSpPr>
                <a:spLocks noChangeArrowheads="1"/>
              </p:cNvSpPr>
              <p:nvPr/>
            </p:nvSpPr>
            <p:spPr bwMode="auto">
              <a:xfrm>
                <a:off x="3772" y="1275"/>
                <a:ext cx="16" cy="16"/>
              </a:xfrm>
              <a:prstGeom prst="rect">
                <a:avLst/>
              </a:prstGeom>
              <a:solidFill>
                <a:srgbClr val="000000"/>
              </a:solidFill>
              <a:ln w="12700">
                <a:noFill/>
                <a:miter lim="800000"/>
                <a:headEnd/>
                <a:tailEnd/>
              </a:ln>
              <a:effectLst/>
            </p:spPr>
            <p:txBody>
              <a:bodyPr wrap="none" anchor="ctr"/>
              <a:lstStyle/>
              <a:p>
                <a:endParaRPr lang="en-US"/>
              </a:p>
            </p:txBody>
          </p:sp>
          <p:sp>
            <p:nvSpPr>
              <p:cNvPr id="49208" name="Rectangle 56"/>
              <p:cNvSpPr>
                <a:spLocks noChangeArrowheads="1"/>
              </p:cNvSpPr>
              <p:nvPr/>
            </p:nvSpPr>
            <p:spPr bwMode="auto">
              <a:xfrm>
                <a:off x="3781" y="1275"/>
                <a:ext cx="353" cy="16"/>
              </a:xfrm>
              <a:prstGeom prst="rect">
                <a:avLst/>
              </a:prstGeom>
              <a:solidFill>
                <a:srgbClr val="000000"/>
              </a:solidFill>
              <a:ln w="12700">
                <a:noFill/>
                <a:miter lim="800000"/>
                <a:headEnd/>
                <a:tailEnd/>
              </a:ln>
              <a:effectLst/>
            </p:spPr>
            <p:txBody>
              <a:bodyPr wrap="none" anchor="ctr"/>
              <a:lstStyle/>
              <a:p>
                <a:endParaRPr lang="en-US"/>
              </a:p>
            </p:txBody>
          </p:sp>
          <p:sp>
            <p:nvSpPr>
              <p:cNvPr id="49209" name="Rectangle 57"/>
              <p:cNvSpPr>
                <a:spLocks noChangeArrowheads="1"/>
              </p:cNvSpPr>
              <p:nvPr/>
            </p:nvSpPr>
            <p:spPr bwMode="auto">
              <a:xfrm>
                <a:off x="4152" y="1275"/>
                <a:ext cx="16" cy="16"/>
              </a:xfrm>
              <a:prstGeom prst="rect">
                <a:avLst/>
              </a:prstGeom>
              <a:solidFill>
                <a:srgbClr val="000000"/>
              </a:solidFill>
              <a:ln w="12700">
                <a:noFill/>
                <a:miter lim="800000"/>
                <a:headEnd/>
                <a:tailEnd/>
              </a:ln>
              <a:effectLst/>
            </p:spPr>
            <p:txBody>
              <a:bodyPr wrap="none" anchor="ctr"/>
              <a:lstStyle/>
              <a:p>
                <a:endParaRPr lang="en-US"/>
              </a:p>
            </p:txBody>
          </p:sp>
          <p:sp>
            <p:nvSpPr>
              <p:cNvPr id="49210" name="Rectangle 58"/>
              <p:cNvSpPr>
                <a:spLocks noChangeArrowheads="1"/>
              </p:cNvSpPr>
              <p:nvPr/>
            </p:nvSpPr>
            <p:spPr bwMode="auto">
              <a:xfrm>
                <a:off x="4134" y="1275"/>
                <a:ext cx="16" cy="16"/>
              </a:xfrm>
              <a:prstGeom prst="rect">
                <a:avLst/>
              </a:prstGeom>
              <a:solidFill>
                <a:srgbClr val="000000"/>
              </a:solidFill>
              <a:ln w="12700">
                <a:noFill/>
                <a:miter lim="800000"/>
                <a:headEnd/>
                <a:tailEnd/>
              </a:ln>
              <a:effectLst/>
            </p:spPr>
            <p:txBody>
              <a:bodyPr wrap="none" anchor="ctr"/>
              <a:lstStyle/>
              <a:p>
                <a:endParaRPr lang="en-US"/>
              </a:p>
            </p:txBody>
          </p:sp>
          <p:sp>
            <p:nvSpPr>
              <p:cNvPr id="49211" name="Rectangle 59"/>
              <p:cNvSpPr>
                <a:spLocks noChangeArrowheads="1"/>
              </p:cNvSpPr>
              <p:nvPr/>
            </p:nvSpPr>
            <p:spPr bwMode="auto">
              <a:xfrm>
                <a:off x="4159" y="1275"/>
                <a:ext cx="308" cy="16"/>
              </a:xfrm>
              <a:prstGeom prst="rect">
                <a:avLst/>
              </a:prstGeom>
              <a:solidFill>
                <a:srgbClr val="000000"/>
              </a:solidFill>
              <a:ln w="12700">
                <a:noFill/>
                <a:miter lim="800000"/>
                <a:headEnd/>
                <a:tailEnd/>
              </a:ln>
              <a:effectLst/>
            </p:spPr>
            <p:txBody>
              <a:bodyPr wrap="none" anchor="ctr"/>
              <a:lstStyle/>
              <a:p>
                <a:endParaRPr lang="en-US"/>
              </a:p>
            </p:txBody>
          </p:sp>
          <p:sp>
            <p:nvSpPr>
              <p:cNvPr id="49212" name="Rectangle 60"/>
              <p:cNvSpPr>
                <a:spLocks noChangeArrowheads="1"/>
              </p:cNvSpPr>
              <p:nvPr/>
            </p:nvSpPr>
            <p:spPr bwMode="auto">
              <a:xfrm>
                <a:off x="4467" y="1275"/>
                <a:ext cx="16" cy="16"/>
              </a:xfrm>
              <a:prstGeom prst="rect">
                <a:avLst/>
              </a:prstGeom>
              <a:solidFill>
                <a:srgbClr val="000000"/>
              </a:solidFill>
              <a:ln w="12700">
                <a:noFill/>
                <a:miter lim="800000"/>
                <a:headEnd/>
                <a:tailEnd/>
              </a:ln>
              <a:effectLst/>
            </p:spPr>
            <p:txBody>
              <a:bodyPr wrap="none" anchor="ctr"/>
              <a:lstStyle/>
              <a:p>
                <a:endParaRPr lang="en-US"/>
              </a:p>
            </p:txBody>
          </p:sp>
          <p:sp>
            <p:nvSpPr>
              <p:cNvPr id="49213" name="Rectangle 61"/>
              <p:cNvSpPr>
                <a:spLocks noChangeArrowheads="1"/>
              </p:cNvSpPr>
              <p:nvPr/>
            </p:nvSpPr>
            <p:spPr bwMode="auto">
              <a:xfrm>
                <a:off x="4476" y="1275"/>
                <a:ext cx="578" cy="16"/>
              </a:xfrm>
              <a:prstGeom prst="rect">
                <a:avLst/>
              </a:prstGeom>
              <a:solidFill>
                <a:srgbClr val="000000"/>
              </a:solidFill>
              <a:ln w="12700">
                <a:noFill/>
                <a:miter lim="800000"/>
                <a:headEnd/>
                <a:tailEnd/>
              </a:ln>
              <a:effectLst/>
            </p:spPr>
            <p:txBody>
              <a:bodyPr wrap="none" anchor="ctr"/>
              <a:lstStyle/>
              <a:p>
                <a:endParaRPr lang="en-US"/>
              </a:p>
            </p:txBody>
          </p:sp>
          <p:sp>
            <p:nvSpPr>
              <p:cNvPr id="49214" name="Rectangle 62"/>
              <p:cNvSpPr>
                <a:spLocks noChangeArrowheads="1"/>
              </p:cNvSpPr>
              <p:nvPr/>
            </p:nvSpPr>
            <p:spPr bwMode="auto">
              <a:xfrm>
                <a:off x="5054" y="1275"/>
                <a:ext cx="16" cy="16"/>
              </a:xfrm>
              <a:prstGeom prst="rect">
                <a:avLst/>
              </a:prstGeom>
              <a:solidFill>
                <a:srgbClr val="000000"/>
              </a:solidFill>
              <a:ln w="12700">
                <a:noFill/>
                <a:miter lim="800000"/>
                <a:headEnd/>
                <a:tailEnd/>
              </a:ln>
              <a:effectLst/>
            </p:spPr>
            <p:txBody>
              <a:bodyPr wrap="none" anchor="ctr"/>
              <a:lstStyle/>
              <a:p>
                <a:endParaRPr lang="en-US"/>
              </a:p>
            </p:txBody>
          </p:sp>
          <p:sp>
            <p:nvSpPr>
              <p:cNvPr id="49215" name="Rectangle 63"/>
              <p:cNvSpPr>
                <a:spLocks noChangeArrowheads="1"/>
              </p:cNvSpPr>
              <p:nvPr/>
            </p:nvSpPr>
            <p:spPr bwMode="auto">
              <a:xfrm>
                <a:off x="5063" y="1275"/>
                <a:ext cx="408" cy="16"/>
              </a:xfrm>
              <a:prstGeom prst="rect">
                <a:avLst/>
              </a:prstGeom>
              <a:solidFill>
                <a:srgbClr val="000000"/>
              </a:solidFill>
              <a:ln w="12700">
                <a:noFill/>
                <a:miter lim="800000"/>
                <a:headEnd/>
                <a:tailEnd/>
              </a:ln>
              <a:effectLst/>
            </p:spPr>
            <p:txBody>
              <a:bodyPr wrap="none" anchor="ctr"/>
              <a:lstStyle/>
              <a:p>
                <a:endParaRPr lang="en-US"/>
              </a:p>
            </p:txBody>
          </p:sp>
          <p:sp>
            <p:nvSpPr>
              <p:cNvPr id="49216" name="Rectangle 64"/>
              <p:cNvSpPr>
                <a:spLocks noChangeArrowheads="1"/>
              </p:cNvSpPr>
              <p:nvPr/>
            </p:nvSpPr>
            <p:spPr bwMode="auto">
              <a:xfrm>
                <a:off x="5488" y="1275"/>
                <a:ext cx="16" cy="16"/>
              </a:xfrm>
              <a:prstGeom prst="rect">
                <a:avLst/>
              </a:prstGeom>
              <a:solidFill>
                <a:srgbClr val="000000"/>
              </a:solidFill>
              <a:ln w="12700">
                <a:noFill/>
                <a:miter lim="800000"/>
                <a:headEnd/>
                <a:tailEnd/>
              </a:ln>
              <a:effectLst/>
            </p:spPr>
            <p:txBody>
              <a:bodyPr wrap="none" anchor="ctr"/>
              <a:lstStyle/>
              <a:p>
                <a:endParaRPr lang="en-US"/>
              </a:p>
            </p:txBody>
          </p:sp>
          <p:sp>
            <p:nvSpPr>
              <p:cNvPr id="49217" name="Rectangle 65"/>
              <p:cNvSpPr>
                <a:spLocks noChangeArrowheads="1"/>
              </p:cNvSpPr>
              <p:nvPr/>
            </p:nvSpPr>
            <p:spPr bwMode="auto">
              <a:xfrm>
                <a:off x="5470" y="1275"/>
                <a:ext cx="16" cy="16"/>
              </a:xfrm>
              <a:prstGeom prst="rect">
                <a:avLst/>
              </a:prstGeom>
              <a:solidFill>
                <a:srgbClr val="000000"/>
              </a:solidFill>
              <a:ln w="12700">
                <a:noFill/>
                <a:miter lim="800000"/>
                <a:headEnd/>
                <a:tailEnd/>
              </a:ln>
              <a:effectLst/>
            </p:spPr>
            <p:txBody>
              <a:bodyPr wrap="none" anchor="ctr"/>
              <a:lstStyle/>
              <a:p>
                <a:endParaRPr lang="en-US"/>
              </a:p>
            </p:txBody>
          </p:sp>
          <p:sp>
            <p:nvSpPr>
              <p:cNvPr id="49218" name="Rectangle 66"/>
              <p:cNvSpPr>
                <a:spLocks noChangeArrowheads="1"/>
              </p:cNvSpPr>
              <p:nvPr/>
            </p:nvSpPr>
            <p:spPr bwMode="auto">
              <a:xfrm>
                <a:off x="485" y="1284"/>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19" name="Rectangle 67"/>
              <p:cNvSpPr>
                <a:spLocks noChangeArrowheads="1"/>
              </p:cNvSpPr>
              <p:nvPr/>
            </p:nvSpPr>
            <p:spPr bwMode="auto">
              <a:xfrm>
                <a:off x="502" y="1284"/>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20" name="Rectangle 68"/>
              <p:cNvSpPr>
                <a:spLocks noChangeArrowheads="1"/>
              </p:cNvSpPr>
              <p:nvPr/>
            </p:nvSpPr>
            <p:spPr bwMode="auto">
              <a:xfrm>
                <a:off x="1727" y="1284"/>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21" name="Rectangle 69"/>
              <p:cNvSpPr>
                <a:spLocks noChangeArrowheads="1"/>
              </p:cNvSpPr>
              <p:nvPr/>
            </p:nvSpPr>
            <p:spPr bwMode="auto">
              <a:xfrm>
                <a:off x="1744" y="1284"/>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22" name="Rectangle 70"/>
              <p:cNvSpPr>
                <a:spLocks noChangeArrowheads="1"/>
              </p:cNvSpPr>
              <p:nvPr/>
            </p:nvSpPr>
            <p:spPr bwMode="auto">
              <a:xfrm>
                <a:off x="2858" y="1284"/>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23" name="Rectangle 71"/>
              <p:cNvSpPr>
                <a:spLocks noChangeArrowheads="1"/>
              </p:cNvSpPr>
              <p:nvPr/>
            </p:nvSpPr>
            <p:spPr bwMode="auto">
              <a:xfrm>
                <a:off x="2875" y="1284"/>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24" name="Rectangle 72"/>
              <p:cNvSpPr>
                <a:spLocks noChangeArrowheads="1"/>
              </p:cNvSpPr>
              <p:nvPr/>
            </p:nvSpPr>
            <p:spPr bwMode="auto">
              <a:xfrm>
                <a:off x="4134" y="1284"/>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25" name="Rectangle 73"/>
              <p:cNvSpPr>
                <a:spLocks noChangeArrowheads="1"/>
              </p:cNvSpPr>
              <p:nvPr/>
            </p:nvSpPr>
            <p:spPr bwMode="auto">
              <a:xfrm>
                <a:off x="4152" y="1284"/>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26" name="Rectangle 74"/>
              <p:cNvSpPr>
                <a:spLocks noChangeArrowheads="1"/>
              </p:cNvSpPr>
              <p:nvPr/>
            </p:nvSpPr>
            <p:spPr bwMode="auto">
              <a:xfrm>
                <a:off x="5470" y="1284"/>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27" name="Rectangle 75"/>
              <p:cNvSpPr>
                <a:spLocks noChangeArrowheads="1"/>
              </p:cNvSpPr>
              <p:nvPr/>
            </p:nvSpPr>
            <p:spPr bwMode="auto">
              <a:xfrm>
                <a:off x="5488" y="1284"/>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28" name="Rectangle 76"/>
              <p:cNvSpPr>
                <a:spLocks noChangeArrowheads="1"/>
              </p:cNvSpPr>
              <p:nvPr/>
            </p:nvSpPr>
            <p:spPr bwMode="auto">
              <a:xfrm>
                <a:off x="689" y="1409"/>
                <a:ext cx="172"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2</a:t>
                </a:r>
              </a:p>
            </p:txBody>
          </p:sp>
          <p:sp>
            <p:nvSpPr>
              <p:cNvPr id="49229" name="Rectangle 77"/>
              <p:cNvSpPr>
                <a:spLocks noChangeArrowheads="1"/>
              </p:cNvSpPr>
              <p:nvPr/>
            </p:nvSpPr>
            <p:spPr bwMode="auto">
              <a:xfrm>
                <a:off x="914" y="1409"/>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(54,55)</a:t>
                </a:r>
              </a:p>
            </p:txBody>
          </p:sp>
          <p:sp>
            <p:nvSpPr>
              <p:cNvPr id="49230" name="Rectangle 78"/>
              <p:cNvSpPr>
                <a:spLocks noChangeArrowheads="1"/>
              </p:cNvSpPr>
              <p:nvPr/>
            </p:nvSpPr>
            <p:spPr bwMode="auto">
              <a:xfrm>
                <a:off x="1429" y="1409"/>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54.5</a:t>
                </a:r>
              </a:p>
            </p:txBody>
          </p:sp>
          <p:sp>
            <p:nvSpPr>
              <p:cNvPr id="49231" name="Rectangle 79"/>
              <p:cNvSpPr>
                <a:spLocks noChangeArrowheads="1"/>
              </p:cNvSpPr>
              <p:nvPr/>
            </p:nvSpPr>
            <p:spPr bwMode="auto">
              <a:xfrm>
                <a:off x="1797" y="1409"/>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18</a:t>
                </a:r>
              </a:p>
            </p:txBody>
          </p:sp>
          <p:sp>
            <p:nvSpPr>
              <p:cNvPr id="49232" name="Rectangle 80"/>
              <p:cNvSpPr>
                <a:spLocks noChangeArrowheads="1"/>
              </p:cNvSpPr>
              <p:nvPr/>
            </p:nvSpPr>
            <p:spPr bwMode="auto">
              <a:xfrm>
                <a:off x="2034" y="1409"/>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(59,55)</a:t>
                </a:r>
              </a:p>
            </p:txBody>
          </p:sp>
          <p:sp>
            <p:nvSpPr>
              <p:cNvPr id="49233" name="Rectangle 81"/>
              <p:cNvSpPr>
                <a:spLocks noChangeArrowheads="1"/>
              </p:cNvSpPr>
              <p:nvPr/>
            </p:nvSpPr>
            <p:spPr bwMode="auto">
              <a:xfrm>
                <a:off x="2560" y="1409"/>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57.0</a:t>
                </a:r>
              </a:p>
            </p:txBody>
          </p:sp>
          <p:sp>
            <p:nvSpPr>
              <p:cNvPr id="49234" name="Rectangle 82"/>
              <p:cNvSpPr>
                <a:spLocks noChangeArrowheads="1"/>
              </p:cNvSpPr>
              <p:nvPr/>
            </p:nvSpPr>
            <p:spPr bwMode="auto">
              <a:xfrm>
                <a:off x="2973" y="1409"/>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34</a:t>
                </a:r>
              </a:p>
            </p:txBody>
          </p:sp>
          <p:sp>
            <p:nvSpPr>
              <p:cNvPr id="49235" name="Rectangle 83"/>
              <p:cNvSpPr>
                <a:spLocks noChangeArrowheads="1"/>
              </p:cNvSpPr>
              <p:nvPr/>
            </p:nvSpPr>
            <p:spPr bwMode="auto">
              <a:xfrm>
                <a:off x="3318" y="1409"/>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(64,55)</a:t>
                </a:r>
              </a:p>
            </p:txBody>
          </p:sp>
          <p:sp>
            <p:nvSpPr>
              <p:cNvPr id="49236" name="Rectangle 84"/>
              <p:cNvSpPr>
                <a:spLocks noChangeArrowheads="1"/>
              </p:cNvSpPr>
              <p:nvPr/>
            </p:nvSpPr>
            <p:spPr bwMode="auto">
              <a:xfrm>
                <a:off x="3837" y="1409"/>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59.5</a:t>
                </a:r>
              </a:p>
            </p:txBody>
          </p:sp>
          <p:sp>
            <p:nvSpPr>
              <p:cNvPr id="49237" name="Rectangle 85"/>
              <p:cNvSpPr>
                <a:spLocks noChangeArrowheads="1"/>
              </p:cNvSpPr>
              <p:nvPr/>
            </p:nvSpPr>
            <p:spPr bwMode="auto">
              <a:xfrm>
                <a:off x="4256" y="1409"/>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50</a:t>
                </a:r>
              </a:p>
            </p:txBody>
          </p:sp>
          <p:sp>
            <p:nvSpPr>
              <p:cNvPr id="49238" name="Rectangle 86"/>
              <p:cNvSpPr>
                <a:spLocks noChangeArrowheads="1"/>
              </p:cNvSpPr>
              <p:nvPr/>
            </p:nvSpPr>
            <p:spPr bwMode="auto">
              <a:xfrm>
                <a:off x="4599" y="1409"/>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(69,55)</a:t>
                </a:r>
              </a:p>
            </p:txBody>
          </p:sp>
          <p:sp>
            <p:nvSpPr>
              <p:cNvPr id="49239" name="Rectangle 87"/>
              <p:cNvSpPr>
                <a:spLocks noChangeArrowheads="1"/>
              </p:cNvSpPr>
              <p:nvPr/>
            </p:nvSpPr>
            <p:spPr bwMode="auto">
              <a:xfrm>
                <a:off x="5173" y="1409"/>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62.0</a:t>
                </a:r>
              </a:p>
            </p:txBody>
          </p:sp>
          <p:sp>
            <p:nvSpPr>
              <p:cNvPr id="49240" name="Rectangle 88"/>
              <p:cNvSpPr>
                <a:spLocks noChangeArrowheads="1"/>
              </p:cNvSpPr>
              <p:nvPr/>
            </p:nvSpPr>
            <p:spPr bwMode="auto">
              <a:xfrm>
                <a:off x="485" y="143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41" name="Rectangle 89"/>
              <p:cNvSpPr>
                <a:spLocks noChangeArrowheads="1"/>
              </p:cNvSpPr>
              <p:nvPr/>
            </p:nvSpPr>
            <p:spPr bwMode="auto">
              <a:xfrm>
                <a:off x="502" y="143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42" name="Rectangle 90"/>
              <p:cNvSpPr>
                <a:spLocks noChangeArrowheads="1"/>
              </p:cNvSpPr>
              <p:nvPr/>
            </p:nvSpPr>
            <p:spPr bwMode="auto">
              <a:xfrm>
                <a:off x="1727" y="143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43" name="Rectangle 91"/>
              <p:cNvSpPr>
                <a:spLocks noChangeArrowheads="1"/>
              </p:cNvSpPr>
              <p:nvPr/>
            </p:nvSpPr>
            <p:spPr bwMode="auto">
              <a:xfrm>
                <a:off x="1744" y="143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44" name="Rectangle 92"/>
              <p:cNvSpPr>
                <a:spLocks noChangeArrowheads="1"/>
              </p:cNvSpPr>
              <p:nvPr/>
            </p:nvSpPr>
            <p:spPr bwMode="auto">
              <a:xfrm>
                <a:off x="2858" y="143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45" name="Rectangle 93"/>
              <p:cNvSpPr>
                <a:spLocks noChangeArrowheads="1"/>
              </p:cNvSpPr>
              <p:nvPr/>
            </p:nvSpPr>
            <p:spPr bwMode="auto">
              <a:xfrm>
                <a:off x="2875" y="143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46" name="Rectangle 94"/>
              <p:cNvSpPr>
                <a:spLocks noChangeArrowheads="1"/>
              </p:cNvSpPr>
              <p:nvPr/>
            </p:nvSpPr>
            <p:spPr bwMode="auto">
              <a:xfrm>
                <a:off x="4134" y="143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47" name="Rectangle 95"/>
              <p:cNvSpPr>
                <a:spLocks noChangeArrowheads="1"/>
              </p:cNvSpPr>
              <p:nvPr/>
            </p:nvSpPr>
            <p:spPr bwMode="auto">
              <a:xfrm>
                <a:off x="4152" y="143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48" name="Rectangle 96"/>
              <p:cNvSpPr>
                <a:spLocks noChangeArrowheads="1"/>
              </p:cNvSpPr>
              <p:nvPr/>
            </p:nvSpPr>
            <p:spPr bwMode="auto">
              <a:xfrm>
                <a:off x="5470" y="143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49" name="Rectangle 97"/>
              <p:cNvSpPr>
                <a:spLocks noChangeArrowheads="1"/>
              </p:cNvSpPr>
              <p:nvPr/>
            </p:nvSpPr>
            <p:spPr bwMode="auto">
              <a:xfrm>
                <a:off x="5488" y="143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50" name="Rectangle 98"/>
              <p:cNvSpPr>
                <a:spLocks noChangeArrowheads="1"/>
              </p:cNvSpPr>
              <p:nvPr/>
            </p:nvSpPr>
            <p:spPr bwMode="auto">
              <a:xfrm>
                <a:off x="689" y="1557"/>
                <a:ext cx="172"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3</a:t>
                </a:r>
              </a:p>
            </p:txBody>
          </p:sp>
          <p:sp>
            <p:nvSpPr>
              <p:cNvPr id="49251" name="Rectangle 99"/>
              <p:cNvSpPr>
                <a:spLocks noChangeArrowheads="1"/>
              </p:cNvSpPr>
              <p:nvPr/>
            </p:nvSpPr>
            <p:spPr bwMode="auto">
              <a:xfrm>
                <a:off x="914" y="1557"/>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(54,59)</a:t>
                </a:r>
              </a:p>
            </p:txBody>
          </p:sp>
          <p:sp>
            <p:nvSpPr>
              <p:cNvPr id="49252" name="Rectangle 100"/>
              <p:cNvSpPr>
                <a:spLocks noChangeArrowheads="1"/>
              </p:cNvSpPr>
              <p:nvPr/>
            </p:nvSpPr>
            <p:spPr bwMode="auto">
              <a:xfrm>
                <a:off x="1429" y="1557"/>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56.5</a:t>
                </a:r>
              </a:p>
            </p:txBody>
          </p:sp>
          <p:sp>
            <p:nvSpPr>
              <p:cNvPr id="49253" name="Rectangle 101"/>
              <p:cNvSpPr>
                <a:spLocks noChangeArrowheads="1"/>
              </p:cNvSpPr>
              <p:nvPr/>
            </p:nvSpPr>
            <p:spPr bwMode="auto">
              <a:xfrm>
                <a:off x="1797" y="1557"/>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19</a:t>
                </a:r>
              </a:p>
            </p:txBody>
          </p:sp>
          <p:sp>
            <p:nvSpPr>
              <p:cNvPr id="49254" name="Rectangle 102"/>
              <p:cNvSpPr>
                <a:spLocks noChangeArrowheads="1"/>
              </p:cNvSpPr>
              <p:nvPr/>
            </p:nvSpPr>
            <p:spPr bwMode="auto">
              <a:xfrm>
                <a:off x="2034" y="1557"/>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(59,59)</a:t>
                </a:r>
              </a:p>
            </p:txBody>
          </p:sp>
          <p:sp>
            <p:nvSpPr>
              <p:cNvPr id="49255" name="Rectangle 103"/>
              <p:cNvSpPr>
                <a:spLocks noChangeArrowheads="1"/>
              </p:cNvSpPr>
              <p:nvPr/>
            </p:nvSpPr>
            <p:spPr bwMode="auto">
              <a:xfrm>
                <a:off x="2560" y="1557"/>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59.0</a:t>
                </a:r>
              </a:p>
            </p:txBody>
          </p:sp>
          <p:sp>
            <p:nvSpPr>
              <p:cNvPr id="49256" name="Rectangle 104"/>
              <p:cNvSpPr>
                <a:spLocks noChangeArrowheads="1"/>
              </p:cNvSpPr>
              <p:nvPr/>
            </p:nvSpPr>
            <p:spPr bwMode="auto">
              <a:xfrm>
                <a:off x="2973" y="1557"/>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35</a:t>
                </a:r>
              </a:p>
            </p:txBody>
          </p:sp>
          <p:sp>
            <p:nvSpPr>
              <p:cNvPr id="49257" name="Rectangle 105"/>
              <p:cNvSpPr>
                <a:spLocks noChangeArrowheads="1"/>
              </p:cNvSpPr>
              <p:nvPr/>
            </p:nvSpPr>
            <p:spPr bwMode="auto">
              <a:xfrm>
                <a:off x="3318" y="1557"/>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(64,59)</a:t>
                </a:r>
              </a:p>
            </p:txBody>
          </p:sp>
          <p:sp>
            <p:nvSpPr>
              <p:cNvPr id="49258" name="Rectangle 106"/>
              <p:cNvSpPr>
                <a:spLocks noChangeArrowheads="1"/>
              </p:cNvSpPr>
              <p:nvPr/>
            </p:nvSpPr>
            <p:spPr bwMode="auto">
              <a:xfrm>
                <a:off x="3837" y="1557"/>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61.5</a:t>
                </a:r>
              </a:p>
            </p:txBody>
          </p:sp>
          <p:sp>
            <p:nvSpPr>
              <p:cNvPr id="49259" name="Rectangle 107"/>
              <p:cNvSpPr>
                <a:spLocks noChangeArrowheads="1"/>
              </p:cNvSpPr>
              <p:nvPr/>
            </p:nvSpPr>
            <p:spPr bwMode="auto">
              <a:xfrm>
                <a:off x="4256" y="1557"/>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51</a:t>
                </a:r>
              </a:p>
            </p:txBody>
          </p:sp>
          <p:sp>
            <p:nvSpPr>
              <p:cNvPr id="49260" name="Rectangle 108"/>
              <p:cNvSpPr>
                <a:spLocks noChangeArrowheads="1"/>
              </p:cNvSpPr>
              <p:nvPr/>
            </p:nvSpPr>
            <p:spPr bwMode="auto">
              <a:xfrm>
                <a:off x="4599" y="1557"/>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(69,59)</a:t>
                </a:r>
              </a:p>
            </p:txBody>
          </p:sp>
          <p:sp>
            <p:nvSpPr>
              <p:cNvPr id="49261" name="Rectangle 109"/>
              <p:cNvSpPr>
                <a:spLocks noChangeArrowheads="1"/>
              </p:cNvSpPr>
              <p:nvPr/>
            </p:nvSpPr>
            <p:spPr bwMode="auto">
              <a:xfrm>
                <a:off x="5173" y="1557"/>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64.0</a:t>
                </a:r>
              </a:p>
            </p:txBody>
          </p:sp>
          <p:sp>
            <p:nvSpPr>
              <p:cNvPr id="49262" name="Rectangle 110"/>
              <p:cNvSpPr>
                <a:spLocks noChangeArrowheads="1"/>
              </p:cNvSpPr>
              <p:nvPr/>
            </p:nvSpPr>
            <p:spPr bwMode="auto">
              <a:xfrm>
                <a:off x="485" y="158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63" name="Rectangle 111"/>
              <p:cNvSpPr>
                <a:spLocks noChangeArrowheads="1"/>
              </p:cNvSpPr>
              <p:nvPr/>
            </p:nvSpPr>
            <p:spPr bwMode="auto">
              <a:xfrm>
                <a:off x="502" y="158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64" name="Rectangle 112"/>
              <p:cNvSpPr>
                <a:spLocks noChangeArrowheads="1"/>
              </p:cNvSpPr>
              <p:nvPr/>
            </p:nvSpPr>
            <p:spPr bwMode="auto">
              <a:xfrm>
                <a:off x="1727" y="158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65" name="Rectangle 113"/>
              <p:cNvSpPr>
                <a:spLocks noChangeArrowheads="1"/>
              </p:cNvSpPr>
              <p:nvPr/>
            </p:nvSpPr>
            <p:spPr bwMode="auto">
              <a:xfrm>
                <a:off x="1744" y="158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66" name="Rectangle 114"/>
              <p:cNvSpPr>
                <a:spLocks noChangeArrowheads="1"/>
              </p:cNvSpPr>
              <p:nvPr/>
            </p:nvSpPr>
            <p:spPr bwMode="auto">
              <a:xfrm>
                <a:off x="2858" y="158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67" name="Rectangle 115"/>
              <p:cNvSpPr>
                <a:spLocks noChangeArrowheads="1"/>
              </p:cNvSpPr>
              <p:nvPr/>
            </p:nvSpPr>
            <p:spPr bwMode="auto">
              <a:xfrm>
                <a:off x="2875" y="158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68" name="Rectangle 116"/>
              <p:cNvSpPr>
                <a:spLocks noChangeArrowheads="1"/>
              </p:cNvSpPr>
              <p:nvPr/>
            </p:nvSpPr>
            <p:spPr bwMode="auto">
              <a:xfrm>
                <a:off x="4134" y="158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69" name="Rectangle 117"/>
              <p:cNvSpPr>
                <a:spLocks noChangeArrowheads="1"/>
              </p:cNvSpPr>
              <p:nvPr/>
            </p:nvSpPr>
            <p:spPr bwMode="auto">
              <a:xfrm>
                <a:off x="4152" y="158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70" name="Rectangle 118"/>
              <p:cNvSpPr>
                <a:spLocks noChangeArrowheads="1"/>
              </p:cNvSpPr>
              <p:nvPr/>
            </p:nvSpPr>
            <p:spPr bwMode="auto">
              <a:xfrm>
                <a:off x="5470" y="158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71" name="Rectangle 119"/>
              <p:cNvSpPr>
                <a:spLocks noChangeArrowheads="1"/>
              </p:cNvSpPr>
              <p:nvPr/>
            </p:nvSpPr>
            <p:spPr bwMode="auto">
              <a:xfrm>
                <a:off x="5488" y="158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272" name="Rectangle 120"/>
              <p:cNvSpPr>
                <a:spLocks noChangeArrowheads="1"/>
              </p:cNvSpPr>
              <p:nvPr/>
            </p:nvSpPr>
            <p:spPr bwMode="auto">
              <a:xfrm>
                <a:off x="689" y="1705"/>
                <a:ext cx="172"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4</a:t>
                </a:r>
              </a:p>
            </p:txBody>
          </p:sp>
          <p:sp>
            <p:nvSpPr>
              <p:cNvPr id="49273" name="Rectangle 121"/>
              <p:cNvSpPr>
                <a:spLocks noChangeArrowheads="1"/>
              </p:cNvSpPr>
              <p:nvPr/>
            </p:nvSpPr>
            <p:spPr bwMode="auto">
              <a:xfrm>
                <a:off x="914" y="1705"/>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(54,63)</a:t>
                </a:r>
              </a:p>
            </p:txBody>
          </p:sp>
          <p:sp>
            <p:nvSpPr>
              <p:cNvPr id="49274" name="Rectangle 122"/>
              <p:cNvSpPr>
                <a:spLocks noChangeArrowheads="1"/>
              </p:cNvSpPr>
              <p:nvPr/>
            </p:nvSpPr>
            <p:spPr bwMode="auto">
              <a:xfrm>
                <a:off x="1429" y="1705"/>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58.5</a:t>
                </a:r>
              </a:p>
            </p:txBody>
          </p:sp>
          <p:sp>
            <p:nvSpPr>
              <p:cNvPr id="49275" name="Rectangle 123"/>
              <p:cNvSpPr>
                <a:spLocks noChangeArrowheads="1"/>
              </p:cNvSpPr>
              <p:nvPr/>
            </p:nvSpPr>
            <p:spPr bwMode="auto">
              <a:xfrm>
                <a:off x="1797" y="1705"/>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20</a:t>
                </a:r>
              </a:p>
            </p:txBody>
          </p:sp>
          <p:sp>
            <p:nvSpPr>
              <p:cNvPr id="49276" name="Rectangle 124"/>
              <p:cNvSpPr>
                <a:spLocks noChangeArrowheads="1"/>
              </p:cNvSpPr>
              <p:nvPr/>
            </p:nvSpPr>
            <p:spPr bwMode="auto">
              <a:xfrm>
                <a:off x="2034" y="1705"/>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(59,63)</a:t>
                </a:r>
              </a:p>
            </p:txBody>
          </p:sp>
          <p:sp>
            <p:nvSpPr>
              <p:cNvPr id="49277" name="Rectangle 125"/>
              <p:cNvSpPr>
                <a:spLocks noChangeArrowheads="1"/>
              </p:cNvSpPr>
              <p:nvPr/>
            </p:nvSpPr>
            <p:spPr bwMode="auto">
              <a:xfrm>
                <a:off x="2560" y="1705"/>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61.0</a:t>
                </a:r>
              </a:p>
            </p:txBody>
          </p:sp>
          <p:sp>
            <p:nvSpPr>
              <p:cNvPr id="49278" name="Rectangle 126"/>
              <p:cNvSpPr>
                <a:spLocks noChangeArrowheads="1"/>
              </p:cNvSpPr>
              <p:nvPr/>
            </p:nvSpPr>
            <p:spPr bwMode="auto">
              <a:xfrm>
                <a:off x="2973" y="1705"/>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36</a:t>
                </a:r>
              </a:p>
            </p:txBody>
          </p:sp>
          <p:sp>
            <p:nvSpPr>
              <p:cNvPr id="49279" name="Rectangle 127"/>
              <p:cNvSpPr>
                <a:spLocks noChangeArrowheads="1"/>
              </p:cNvSpPr>
              <p:nvPr/>
            </p:nvSpPr>
            <p:spPr bwMode="auto">
              <a:xfrm>
                <a:off x="3318" y="1705"/>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(64,63)</a:t>
                </a:r>
              </a:p>
            </p:txBody>
          </p:sp>
          <p:sp>
            <p:nvSpPr>
              <p:cNvPr id="49280" name="Rectangle 128"/>
              <p:cNvSpPr>
                <a:spLocks noChangeArrowheads="1"/>
              </p:cNvSpPr>
              <p:nvPr/>
            </p:nvSpPr>
            <p:spPr bwMode="auto">
              <a:xfrm>
                <a:off x="3837" y="1705"/>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63.5</a:t>
                </a:r>
              </a:p>
            </p:txBody>
          </p:sp>
          <p:sp>
            <p:nvSpPr>
              <p:cNvPr id="49281" name="Rectangle 129"/>
              <p:cNvSpPr>
                <a:spLocks noChangeArrowheads="1"/>
              </p:cNvSpPr>
              <p:nvPr/>
            </p:nvSpPr>
            <p:spPr bwMode="auto">
              <a:xfrm>
                <a:off x="4256" y="1705"/>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52</a:t>
                </a:r>
              </a:p>
            </p:txBody>
          </p:sp>
          <p:sp>
            <p:nvSpPr>
              <p:cNvPr id="49282" name="Rectangle 130"/>
              <p:cNvSpPr>
                <a:spLocks noChangeArrowheads="1"/>
              </p:cNvSpPr>
              <p:nvPr/>
            </p:nvSpPr>
            <p:spPr bwMode="auto">
              <a:xfrm>
                <a:off x="4599" y="1705"/>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(69,63)</a:t>
                </a:r>
              </a:p>
            </p:txBody>
          </p:sp>
          <p:sp>
            <p:nvSpPr>
              <p:cNvPr id="49283" name="Rectangle 131"/>
              <p:cNvSpPr>
                <a:spLocks noChangeArrowheads="1"/>
              </p:cNvSpPr>
              <p:nvPr/>
            </p:nvSpPr>
            <p:spPr bwMode="auto">
              <a:xfrm>
                <a:off x="5173" y="1705"/>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66.0</a:t>
                </a:r>
              </a:p>
            </p:txBody>
          </p:sp>
          <p:sp>
            <p:nvSpPr>
              <p:cNvPr id="49284" name="Rectangle 132"/>
              <p:cNvSpPr>
                <a:spLocks noChangeArrowheads="1"/>
              </p:cNvSpPr>
              <p:nvPr/>
            </p:nvSpPr>
            <p:spPr bwMode="auto">
              <a:xfrm>
                <a:off x="485" y="1728"/>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285" name="Rectangle 133"/>
              <p:cNvSpPr>
                <a:spLocks noChangeArrowheads="1"/>
              </p:cNvSpPr>
              <p:nvPr/>
            </p:nvSpPr>
            <p:spPr bwMode="auto">
              <a:xfrm>
                <a:off x="502" y="1728"/>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286" name="Rectangle 134"/>
              <p:cNvSpPr>
                <a:spLocks noChangeArrowheads="1"/>
              </p:cNvSpPr>
              <p:nvPr/>
            </p:nvSpPr>
            <p:spPr bwMode="auto">
              <a:xfrm>
                <a:off x="1727" y="1728"/>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287" name="Rectangle 135"/>
              <p:cNvSpPr>
                <a:spLocks noChangeArrowheads="1"/>
              </p:cNvSpPr>
              <p:nvPr/>
            </p:nvSpPr>
            <p:spPr bwMode="auto">
              <a:xfrm>
                <a:off x="1744" y="1728"/>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288" name="Rectangle 136"/>
              <p:cNvSpPr>
                <a:spLocks noChangeArrowheads="1"/>
              </p:cNvSpPr>
              <p:nvPr/>
            </p:nvSpPr>
            <p:spPr bwMode="auto">
              <a:xfrm>
                <a:off x="2858" y="1728"/>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289" name="Rectangle 137"/>
              <p:cNvSpPr>
                <a:spLocks noChangeArrowheads="1"/>
              </p:cNvSpPr>
              <p:nvPr/>
            </p:nvSpPr>
            <p:spPr bwMode="auto">
              <a:xfrm>
                <a:off x="2875" y="1728"/>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290" name="Rectangle 138"/>
              <p:cNvSpPr>
                <a:spLocks noChangeArrowheads="1"/>
              </p:cNvSpPr>
              <p:nvPr/>
            </p:nvSpPr>
            <p:spPr bwMode="auto">
              <a:xfrm>
                <a:off x="4134" y="1728"/>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291" name="Rectangle 139"/>
              <p:cNvSpPr>
                <a:spLocks noChangeArrowheads="1"/>
              </p:cNvSpPr>
              <p:nvPr/>
            </p:nvSpPr>
            <p:spPr bwMode="auto">
              <a:xfrm>
                <a:off x="4152" y="1728"/>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292" name="Rectangle 140"/>
              <p:cNvSpPr>
                <a:spLocks noChangeArrowheads="1"/>
              </p:cNvSpPr>
              <p:nvPr/>
            </p:nvSpPr>
            <p:spPr bwMode="auto">
              <a:xfrm>
                <a:off x="5470" y="1728"/>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293" name="Rectangle 141"/>
              <p:cNvSpPr>
                <a:spLocks noChangeArrowheads="1"/>
              </p:cNvSpPr>
              <p:nvPr/>
            </p:nvSpPr>
            <p:spPr bwMode="auto">
              <a:xfrm>
                <a:off x="5488" y="1728"/>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294" name="Rectangle 142"/>
              <p:cNvSpPr>
                <a:spLocks noChangeArrowheads="1"/>
              </p:cNvSpPr>
              <p:nvPr/>
            </p:nvSpPr>
            <p:spPr bwMode="auto">
              <a:xfrm>
                <a:off x="689" y="1853"/>
                <a:ext cx="172"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5</a:t>
                </a:r>
              </a:p>
            </p:txBody>
          </p:sp>
          <p:sp>
            <p:nvSpPr>
              <p:cNvPr id="49295" name="Rectangle 143"/>
              <p:cNvSpPr>
                <a:spLocks noChangeArrowheads="1"/>
              </p:cNvSpPr>
              <p:nvPr/>
            </p:nvSpPr>
            <p:spPr bwMode="auto">
              <a:xfrm>
                <a:off x="914" y="1853"/>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(54,64)</a:t>
                </a:r>
              </a:p>
            </p:txBody>
          </p:sp>
          <p:sp>
            <p:nvSpPr>
              <p:cNvPr id="49296" name="Rectangle 144"/>
              <p:cNvSpPr>
                <a:spLocks noChangeArrowheads="1"/>
              </p:cNvSpPr>
              <p:nvPr/>
            </p:nvSpPr>
            <p:spPr bwMode="auto">
              <a:xfrm>
                <a:off x="1429" y="1853"/>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59.0</a:t>
                </a:r>
              </a:p>
            </p:txBody>
          </p:sp>
          <p:sp>
            <p:nvSpPr>
              <p:cNvPr id="49297" name="Rectangle 145"/>
              <p:cNvSpPr>
                <a:spLocks noChangeArrowheads="1"/>
              </p:cNvSpPr>
              <p:nvPr/>
            </p:nvSpPr>
            <p:spPr bwMode="auto">
              <a:xfrm>
                <a:off x="1797" y="1853"/>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21</a:t>
                </a:r>
              </a:p>
            </p:txBody>
          </p:sp>
          <p:sp>
            <p:nvSpPr>
              <p:cNvPr id="49298" name="Rectangle 146"/>
              <p:cNvSpPr>
                <a:spLocks noChangeArrowheads="1"/>
              </p:cNvSpPr>
              <p:nvPr/>
            </p:nvSpPr>
            <p:spPr bwMode="auto">
              <a:xfrm>
                <a:off x="2034" y="1853"/>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(59,64)</a:t>
                </a:r>
              </a:p>
            </p:txBody>
          </p:sp>
          <p:sp>
            <p:nvSpPr>
              <p:cNvPr id="49299" name="Rectangle 147"/>
              <p:cNvSpPr>
                <a:spLocks noChangeArrowheads="1"/>
              </p:cNvSpPr>
              <p:nvPr/>
            </p:nvSpPr>
            <p:spPr bwMode="auto">
              <a:xfrm>
                <a:off x="2560" y="1853"/>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61.5</a:t>
                </a:r>
              </a:p>
            </p:txBody>
          </p:sp>
          <p:sp>
            <p:nvSpPr>
              <p:cNvPr id="49300" name="Rectangle 148"/>
              <p:cNvSpPr>
                <a:spLocks noChangeArrowheads="1"/>
              </p:cNvSpPr>
              <p:nvPr/>
            </p:nvSpPr>
            <p:spPr bwMode="auto">
              <a:xfrm>
                <a:off x="2973" y="1853"/>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37</a:t>
                </a:r>
              </a:p>
            </p:txBody>
          </p:sp>
          <p:sp>
            <p:nvSpPr>
              <p:cNvPr id="49301" name="Rectangle 149"/>
              <p:cNvSpPr>
                <a:spLocks noChangeArrowheads="1"/>
              </p:cNvSpPr>
              <p:nvPr/>
            </p:nvSpPr>
            <p:spPr bwMode="auto">
              <a:xfrm>
                <a:off x="3318" y="1853"/>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(64,64)</a:t>
                </a:r>
              </a:p>
            </p:txBody>
          </p:sp>
          <p:sp>
            <p:nvSpPr>
              <p:cNvPr id="49302" name="Rectangle 150"/>
              <p:cNvSpPr>
                <a:spLocks noChangeArrowheads="1"/>
              </p:cNvSpPr>
              <p:nvPr/>
            </p:nvSpPr>
            <p:spPr bwMode="auto">
              <a:xfrm>
                <a:off x="3837" y="1853"/>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64.0</a:t>
                </a:r>
              </a:p>
            </p:txBody>
          </p:sp>
          <p:sp>
            <p:nvSpPr>
              <p:cNvPr id="49303" name="Rectangle 151"/>
              <p:cNvSpPr>
                <a:spLocks noChangeArrowheads="1"/>
              </p:cNvSpPr>
              <p:nvPr/>
            </p:nvSpPr>
            <p:spPr bwMode="auto">
              <a:xfrm>
                <a:off x="4256" y="1853"/>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53</a:t>
                </a:r>
              </a:p>
            </p:txBody>
          </p:sp>
          <p:sp>
            <p:nvSpPr>
              <p:cNvPr id="49304" name="Rectangle 152"/>
              <p:cNvSpPr>
                <a:spLocks noChangeArrowheads="1"/>
              </p:cNvSpPr>
              <p:nvPr/>
            </p:nvSpPr>
            <p:spPr bwMode="auto">
              <a:xfrm>
                <a:off x="4599" y="1853"/>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(69,64)</a:t>
                </a:r>
              </a:p>
            </p:txBody>
          </p:sp>
          <p:sp>
            <p:nvSpPr>
              <p:cNvPr id="49305" name="Rectangle 153"/>
              <p:cNvSpPr>
                <a:spLocks noChangeArrowheads="1"/>
              </p:cNvSpPr>
              <p:nvPr/>
            </p:nvSpPr>
            <p:spPr bwMode="auto">
              <a:xfrm>
                <a:off x="5173" y="1853"/>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66.5</a:t>
                </a:r>
              </a:p>
            </p:txBody>
          </p:sp>
          <p:sp>
            <p:nvSpPr>
              <p:cNvPr id="49306" name="Rectangle 154"/>
              <p:cNvSpPr>
                <a:spLocks noChangeArrowheads="1"/>
              </p:cNvSpPr>
              <p:nvPr/>
            </p:nvSpPr>
            <p:spPr bwMode="auto">
              <a:xfrm>
                <a:off x="485" y="1875"/>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07" name="Rectangle 155"/>
              <p:cNvSpPr>
                <a:spLocks noChangeArrowheads="1"/>
              </p:cNvSpPr>
              <p:nvPr/>
            </p:nvSpPr>
            <p:spPr bwMode="auto">
              <a:xfrm>
                <a:off x="502" y="1875"/>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08" name="Rectangle 156"/>
              <p:cNvSpPr>
                <a:spLocks noChangeArrowheads="1"/>
              </p:cNvSpPr>
              <p:nvPr/>
            </p:nvSpPr>
            <p:spPr bwMode="auto">
              <a:xfrm>
                <a:off x="1727" y="1875"/>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09" name="Rectangle 157"/>
              <p:cNvSpPr>
                <a:spLocks noChangeArrowheads="1"/>
              </p:cNvSpPr>
              <p:nvPr/>
            </p:nvSpPr>
            <p:spPr bwMode="auto">
              <a:xfrm>
                <a:off x="1744" y="1875"/>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10" name="Rectangle 158"/>
              <p:cNvSpPr>
                <a:spLocks noChangeArrowheads="1"/>
              </p:cNvSpPr>
              <p:nvPr/>
            </p:nvSpPr>
            <p:spPr bwMode="auto">
              <a:xfrm>
                <a:off x="2858" y="1875"/>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11" name="Rectangle 159"/>
              <p:cNvSpPr>
                <a:spLocks noChangeArrowheads="1"/>
              </p:cNvSpPr>
              <p:nvPr/>
            </p:nvSpPr>
            <p:spPr bwMode="auto">
              <a:xfrm>
                <a:off x="2875" y="1875"/>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12" name="Rectangle 160"/>
              <p:cNvSpPr>
                <a:spLocks noChangeArrowheads="1"/>
              </p:cNvSpPr>
              <p:nvPr/>
            </p:nvSpPr>
            <p:spPr bwMode="auto">
              <a:xfrm>
                <a:off x="4134" y="1875"/>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13" name="Rectangle 161"/>
              <p:cNvSpPr>
                <a:spLocks noChangeArrowheads="1"/>
              </p:cNvSpPr>
              <p:nvPr/>
            </p:nvSpPr>
            <p:spPr bwMode="auto">
              <a:xfrm>
                <a:off x="4152" y="1875"/>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14" name="Rectangle 162"/>
              <p:cNvSpPr>
                <a:spLocks noChangeArrowheads="1"/>
              </p:cNvSpPr>
              <p:nvPr/>
            </p:nvSpPr>
            <p:spPr bwMode="auto">
              <a:xfrm>
                <a:off x="5470" y="1875"/>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15" name="Rectangle 163"/>
              <p:cNvSpPr>
                <a:spLocks noChangeArrowheads="1"/>
              </p:cNvSpPr>
              <p:nvPr/>
            </p:nvSpPr>
            <p:spPr bwMode="auto">
              <a:xfrm>
                <a:off x="5488" y="1875"/>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16" name="Rectangle 164"/>
              <p:cNvSpPr>
                <a:spLocks noChangeArrowheads="1"/>
              </p:cNvSpPr>
              <p:nvPr/>
            </p:nvSpPr>
            <p:spPr bwMode="auto">
              <a:xfrm>
                <a:off x="689" y="2001"/>
                <a:ext cx="172"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6</a:t>
                </a:r>
              </a:p>
            </p:txBody>
          </p:sp>
          <p:sp>
            <p:nvSpPr>
              <p:cNvPr id="49317" name="Rectangle 165"/>
              <p:cNvSpPr>
                <a:spLocks noChangeArrowheads="1"/>
              </p:cNvSpPr>
              <p:nvPr/>
            </p:nvSpPr>
            <p:spPr bwMode="auto">
              <a:xfrm>
                <a:off x="914" y="2001"/>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(54,68)</a:t>
                </a:r>
              </a:p>
            </p:txBody>
          </p:sp>
          <p:sp>
            <p:nvSpPr>
              <p:cNvPr id="49318" name="Rectangle 166"/>
              <p:cNvSpPr>
                <a:spLocks noChangeArrowheads="1"/>
              </p:cNvSpPr>
              <p:nvPr/>
            </p:nvSpPr>
            <p:spPr bwMode="auto">
              <a:xfrm>
                <a:off x="1429" y="2001"/>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61.0</a:t>
                </a:r>
              </a:p>
            </p:txBody>
          </p:sp>
          <p:sp>
            <p:nvSpPr>
              <p:cNvPr id="49319" name="Rectangle 167"/>
              <p:cNvSpPr>
                <a:spLocks noChangeArrowheads="1"/>
              </p:cNvSpPr>
              <p:nvPr/>
            </p:nvSpPr>
            <p:spPr bwMode="auto">
              <a:xfrm>
                <a:off x="1797" y="2001"/>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22</a:t>
                </a:r>
              </a:p>
            </p:txBody>
          </p:sp>
          <p:sp>
            <p:nvSpPr>
              <p:cNvPr id="49320" name="Rectangle 168"/>
              <p:cNvSpPr>
                <a:spLocks noChangeArrowheads="1"/>
              </p:cNvSpPr>
              <p:nvPr/>
            </p:nvSpPr>
            <p:spPr bwMode="auto">
              <a:xfrm>
                <a:off x="2034" y="2001"/>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(59,68)</a:t>
                </a:r>
              </a:p>
            </p:txBody>
          </p:sp>
          <p:sp>
            <p:nvSpPr>
              <p:cNvPr id="49321" name="Rectangle 169"/>
              <p:cNvSpPr>
                <a:spLocks noChangeArrowheads="1"/>
              </p:cNvSpPr>
              <p:nvPr/>
            </p:nvSpPr>
            <p:spPr bwMode="auto">
              <a:xfrm>
                <a:off x="2560" y="2001"/>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63.5</a:t>
                </a:r>
              </a:p>
            </p:txBody>
          </p:sp>
          <p:sp>
            <p:nvSpPr>
              <p:cNvPr id="49322" name="Rectangle 170"/>
              <p:cNvSpPr>
                <a:spLocks noChangeArrowheads="1"/>
              </p:cNvSpPr>
              <p:nvPr/>
            </p:nvSpPr>
            <p:spPr bwMode="auto">
              <a:xfrm>
                <a:off x="2973" y="2001"/>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38</a:t>
                </a:r>
              </a:p>
            </p:txBody>
          </p:sp>
          <p:sp>
            <p:nvSpPr>
              <p:cNvPr id="49323" name="Rectangle 171"/>
              <p:cNvSpPr>
                <a:spLocks noChangeArrowheads="1"/>
              </p:cNvSpPr>
              <p:nvPr/>
            </p:nvSpPr>
            <p:spPr bwMode="auto">
              <a:xfrm>
                <a:off x="3318" y="2001"/>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(64,68)</a:t>
                </a:r>
              </a:p>
            </p:txBody>
          </p:sp>
          <p:sp>
            <p:nvSpPr>
              <p:cNvPr id="49324" name="Rectangle 172"/>
              <p:cNvSpPr>
                <a:spLocks noChangeArrowheads="1"/>
              </p:cNvSpPr>
              <p:nvPr/>
            </p:nvSpPr>
            <p:spPr bwMode="auto">
              <a:xfrm>
                <a:off x="3837" y="2001"/>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66.0</a:t>
                </a:r>
              </a:p>
            </p:txBody>
          </p:sp>
          <p:sp>
            <p:nvSpPr>
              <p:cNvPr id="49325" name="Rectangle 173"/>
              <p:cNvSpPr>
                <a:spLocks noChangeArrowheads="1"/>
              </p:cNvSpPr>
              <p:nvPr/>
            </p:nvSpPr>
            <p:spPr bwMode="auto">
              <a:xfrm>
                <a:off x="4256" y="2001"/>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54</a:t>
                </a:r>
              </a:p>
            </p:txBody>
          </p:sp>
          <p:sp>
            <p:nvSpPr>
              <p:cNvPr id="49326" name="Rectangle 174"/>
              <p:cNvSpPr>
                <a:spLocks noChangeArrowheads="1"/>
              </p:cNvSpPr>
              <p:nvPr/>
            </p:nvSpPr>
            <p:spPr bwMode="auto">
              <a:xfrm>
                <a:off x="4599" y="2001"/>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(69,68)</a:t>
                </a:r>
              </a:p>
            </p:txBody>
          </p:sp>
          <p:sp>
            <p:nvSpPr>
              <p:cNvPr id="49327" name="Rectangle 175"/>
              <p:cNvSpPr>
                <a:spLocks noChangeArrowheads="1"/>
              </p:cNvSpPr>
              <p:nvPr/>
            </p:nvSpPr>
            <p:spPr bwMode="auto">
              <a:xfrm>
                <a:off x="5173" y="2001"/>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68.5</a:t>
                </a:r>
              </a:p>
            </p:txBody>
          </p:sp>
          <p:sp>
            <p:nvSpPr>
              <p:cNvPr id="49328" name="Rectangle 176"/>
              <p:cNvSpPr>
                <a:spLocks noChangeArrowheads="1"/>
              </p:cNvSpPr>
              <p:nvPr/>
            </p:nvSpPr>
            <p:spPr bwMode="auto">
              <a:xfrm>
                <a:off x="485" y="2023"/>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29" name="Rectangle 177"/>
              <p:cNvSpPr>
                <a:spLocks noChangeArrowheads="1"/>
              </p:cNvSpPr>
              <p:nvPr/>
            </p:nvSpPr>
            <p:spPr bwMode="auto">
              <a:xfrm>
                <a:off x="502" y="2023"/>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30" name="Rectangle 178"/>
              <p:cNvSpPr>
                <a:spLocks noChangeArrowheads="1"/>
              </p:cNvSpPr>
              <p:nvPr/>
            </p:nvSpPr>
            <p:spPr bwMode="auto">
              <a:xfrm>
                <a:off x="1727" y="2023"/>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31" name="Rectangle 179"/>
              <p:cNvSpPr>
                <a:spLocks noChangeArrowheads="1"/>
              </p:cNvSpPr>
              <p:nvPr/>
            </p:nvSpPr>
            <p:spPr bwMode="auto">
              <a:xfrm>
                <a:off x="1744" y="2023"/>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32" name="Rectangle 180"/>
              <p:cNvSpPr>
                <a:spLocks noChangeArrowheads="1"/>
              </p:cNvSpPr>
              <p:nvPr/>
            </p:nvSpPr>
            <p:spPr bwMode="auto">
              <a:xfrm>
                <a:off x="2858" y="2023"/>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33" name="Rectangle 181"/>
              <p:cNvSpPr>
                <a:spLocks noChangeArrowheads="1"/>
              </p:cNvSpPr>
              <p:nvPr/>
            </p:nvSpPr>
            <p:spPr bwMode="auto">
              <a:xfrm>
                <a:off x="2875" y="2023"/>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34" name="Rectangle 182"/>
              <p:cNvSpPr>
                <a:spLocks noChangeArrowheads="1"/>
              </p:cNvSpPr>
              <p:nvPr/>
            </p:nvSpPr>
            <p:spPr bwMode="auto">
              <a:xfrm>
                <a:off x="4134" y="2023"/>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35" name="Rectangle 183"/>
              <p:cNvSpPr>
                <a:spLocks noChangeArrowheads="1"/>
              </p:cNvSpPr>
              <p:nvPr/>
            </p:nvSpPr>
            <p:spPr bwMode="auto">
              <a:xfrm>
                <a:off x="4152" y="2023"/>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36" name="Rectangle 184"/>
              <p:cNvSpPr>
                <a:spLocks noChangeArrowheads="1"/>
              </p:cNvSpPr>
              <p:nvPr/>
            </p:nvSpPr>
            <p:spPr bwMode="auto">
              <a:xfrm>
                <a:off x="5470" y="2023"/>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37" name="Rectangle 185"/>
              <p:cNvSpPr>
                <a:spLocks noChangeArrowheads="1"/>
              </p:cNvSpPr>
              <p:nvPr/>
            </p:nvSpPr>
            <p:spPr bwMode="auto">
              <a:xfrm>
                <a:off x="5488" y="2023"/>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38" name="Rectangle 186"/>
              <p:cNvSpPr>
                <a:spLocks noChangeArrowheads="1"/>
              </p:cNvSpPr>
              <p:nvPr/>
            </p:nvSpPr>
            <p:spPr bwMode="auto">
              <a:xfrm>
                <a:off x="689" y="2149"/>
                <a:ext cx="172"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7</a:t>
                </a:r>
              </a:p>
            </p:txBody>
          </p:sp>
          <p:sp>
            <p:nvSpPr>
              <p:cNvPr id="49339" name="Rectangle 187"/>
              <p:cNvSpPr>
                <a:spLocks noChangeArrowheads="1"/>
              </p:cNvSpPr>
              <p:nvPr/>
            </p:nvSpPr>
            <p:spPr bwMode="auto">
              <a:xfrm>
                <a:off x="914" y="2149"/>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(54,69)</a:t>
                </a:r>
              </a:p>
            </p:txBody>
          </p:sp>
          <p:sp>
            <p:nvSpPr>
              <p:cNvPr id="49340" name="Rectangle 188"/>
              <p:cNvSpPr>
                <a:spLocks noChangeArrowheads="1"/>
              </p:cNvSpPr>
              <p:nvPr/>
            </p:nvSpPr>
            <p:spPr bwMode="auto">
              <a:xfrm>
                <a:off x="1429" y="2149"/>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61.5</a:t>
                </a:r>
              </a:p>
            </p:txBody>
          </p:sp>
          <p:sp>
            <p:nvSpPr>
              <p:cNvPr id="49341" name="Rectangle 189"/>
              <p:cNvSpPr>
                <a:spLocks noChangeArrowheads="1"/>
              </p:cNvSpPr>
              <p:nvPr/>
            </p:nvSpPr>
            <p:spPr bwMode="auto">
              <a:xfrm>
                <a:off x="1797" y="2149"/>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23</a:t>
                </a:r>
              </a:p>
            </p:txBody>
          </p:sp>
          <p:sp>
            <p:nvSpPr>
              <p:cNvPr id="49342" name="Rectangle 190"/>
              <p:cNvSpPr>
                <a:spLocks noChangeArrowheads="1"/>
              </p:cNvSpPr>
              <p:nvPr/>
            </p:nvSpPr>
            <p:spPr bwMode="auto">
              <a:xfrm>
                <a:off x="2034" y="2149"/>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(59,69)</a:t>
                </a:r>
              </a:p>
            </p:txBody>
          </p:sp>
          <p:sp>
            <p:nvSpPr>
              <p:cNvPr id="49343" name="Rectangle 191"/>
              <p:cNvSpPr>
                <a:spLocks noChangeArrowheads="1"/>
              </p:cNvSpPr>
              <p:nvPr/>
            </p:nvSpPr>
            <p:spPr bwMode="auto">
              <a:xfrm>
                <a:off x="2560" y="2149"/>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64.0</a:t>
                </a:r>
              </a:p>
            </p:txBody>
          </p:sp>
          <p:sp>
            <p:nvSpPr>
              <p:cNvPr id="49344" name="Rectangle 192"/>
              <p:cNvSpPr>
                <a:spLocks noChangeArrowheads="1"/>
              </p:cNvSpPr>
              <p:nvPr/>
            </p:nvSpPr>
            <p:spPr bwMode="auto">
              <a:xfrm>
                <a:off x="2973" y="2149"/>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39</a:t>
                </a:r>
              </a:p>
            </p:txBody>
          </p:sp>
          <p:sp>
            <p:nvSpPr>
              <p:cNvPr id="49345" name="Rectangle 193"/>
              <p:cNvSpPr>
                <a:spLocks noChangeArrowheads="1"/>
              </p:cNvSpPr>
              <p:nvPr/>
            </p:nvSpPr>
            <p:spPr bwMode="auto">
              <a:xfrm>
                <a:off x="3318" y="2149"/>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(64,69)</a:t>
                </a:r>
              </a:p>
            </p:txBody>
          </p:sp>
          <p:sp>
            <p:nvSpPr>
              <p:cNvPr id="49346" name="Rectangle 194"/>
              <p:cNvSpPr>
                <a:spLocks noChangeArrowheads="1"/>
              </p:cNvSpPr>
              <p:nvPr/>
            </p:nvSpPr>
            <p:spPr bwMode="auto">
              <a:xfrm>
                <a:off x="3837" y="2149"/>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66.5</a:t>
                </a:r>
              </a:p>
            </p:txBody>
          </p:sp>
          <p:sp>
            <p:nvSpPr>
              <p:cNvPr id="49347" name="Rectangle 195"/>
              <p:cNvSpPr>
                <a:spLocks noChangeArrowheads="1"/>
              </p:cNvSpPr>
              <p:nvPr/>
            </p:nvSpPr>
            <p:spPr bwMode="auto">
              <a:xfrm>
                <a:off x="4256" y="2149"/>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55</a:t>
                </a:r>
              </a:p>
            </p:txBody>
          </p:sp>
          <p:sp>
            <p:nvSpPr>
              <p:cNvPr id="49348" name="Rectangle 196"/>
              <p:cNvSpPr>
                <a:spLocks noChangeArrowheads="1"/>
              </p:cNvSpPr>
              <p:nvPr/>
            </p:nvSpPr>
            <p:spPr bwMode="auto">
              <a:xfrm>
                <a:off x="4599" y="2149"/>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(69,69)</a:t>
                </a:r>
              </a:p>
            </p:txBody>
          </p:sp>
          <p:sp>
            <p:nvSpPr>
              <p:cNvPr id="49349" name="Rectangle 197"/>
              <p:cNvSpPr>
                <a:spLocks noChangeArrowheads="1"/>
              </p:cNvSpPr>
              <p:nvPr/>
            </p:nvSpPr>
            <p:spPr bwMode="auto">
              <a:xfrm>
                <a:off x="5173" y="2149"/>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69.0</a:t>
                </a:r>
              </a:p>
            </p:txBody>
          </p:sp>
          <p:sp>
            <p:nvSpPr>
              <p:cNvPr id="49350" name="Rectangle 198"/>
              <p:cNvSpPr>
                <a:spLocks noChangeArrowheads="1"/>
              </p:cNvSpPr>
              <p:nvPr/>
            </p:nvSpPr>
            <p:spPr bwMode="auto">
              <a:xfrm>
                <a:off x="485" y="2171"/>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51" name="Rectangle 199"/>
              <p:cNvSpPr>
                <a:spLocks noChangeArrowheads="1"/>
              </p:cNvSpPr>
              <p:nvPr/>
            </p:nvSpPr>
            <p:spPr bwMode="auto">
              <a:xfrm>
                <a:off x="502" y="2171"/>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52" name="Rectangle 200"/>
              <p:cNvSpPr>
                <a:spLocks noChangeArrowheads="1"/>
              </p:cNvSpPr>
              <p:nvPr/>
            </p:nvSpPr>
            <p:spPr bwMode="auto">
              <a:xfrm>
                <a:off x="1727" y="2171"/>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53" name="Rectangle 201"/>
              <p:cNvSpPr>
                <a:spLocks noChangeArrowheads="1"/>
              </p:cNvSpPr>
              <p:nvPr/>
            </p:nvSpPr>
            <p:spPr bwMode="auto">
              <a:xfrm>
                <a:off x="1744" y="2171"/>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54" name="Rectangle 202"/>
              <p:cNvSpPr>
                <a:spLocks noChangeArrowheads="1"/>
              </p:cNvSpPr>
              <p:nvPr/>
            </p:nvSpPr>
            <p:spPr bwMode="auto">
              <a:xfrm>
                <a:off x="2858" y="2171"/>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55" name="Rectangle 203"/>
              <p:cNvSpPr>
                <a:spLocks noChangeArrowheads="1"/>
              </p:cNvSpPr>
              <p:nvPr/>
            </p:nvSpPr>
            <p:spPr bwMode="auto">
              <a:xfrm>
                <a:off x="2875" y="2171"/>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56" name="Rectangle 204"/>
              <p:cNvSpPr>
                <a:spLocks noChangeArrowheads="1"/>
              </p:cNvSpPr>
              <p:nvPr/>
            </p:nvSpPr>
            <p:spPr bwMode="auto">
              <a:xfrm>
                <a:off x="4134" y="2171"/>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57" name="Rectangle 205"/>
              <p:cNvSpPr>
                <a:spLocks noChangeArrowheads="1"/>
              </p:cNvSpPr>
              <p:nvPr/>
            </p:nvSpPr>
            <p:spPr bwMode="auto">
              <a:xfrm>
                <a:off x="4152" y="2171"/>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58" name="Rectangle 206"/>
              <p:cNvSpPr>
                <a:spLocks noChangeArrowheads="1"/>
              </p:cNvSpPr>
              <p:nvPr/>
            </p:nvSpPr>
            <p:spPr bwMode="auto">
              <a:xfrm>
                <a:off x="5470" y="2171"/>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59" name="Rectangle 207"/>
              <p:cNvSpPr>
                <a:spLocks noChangeArrowheads="1"/>
              </p:cNvSpPr>
              <p:nvPr/>
            </p:nvSpPr>
            <p:spPr bwMode="auto">
              <a:xfrm>
                <a:off x="5488" y="2171"/>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60" name="Rectangle 208"/>
              <p:cNvSpPr>
                <a:spLocks noChangeArrowheads="1"/>
              </p:cNvSpPr>
              <p:nvPr/>
            </p:nvSpPr>
            <p:spPr bwMode="auto">
              <a:xfrm>
                <a:off x="689" y="2296"/>
                <a:ext cx="172"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8</a:t>
                </a:r>
              </a:p>
            </p:txBody>
          </p:sp>
          <p:sp>
            <p:nvSpPr>
              <p:cNvPr id="49361" name="Rectangle 209"/>
              <p:cNvSpPr>
                <a:spLocks noChangeArrowheads="1"/>
              </p:cNvSpPr>
              <p:nvPr/>
            </p:nvSpPr>
            <p:spPr bwMode="auto">
              <a:xfrm>
                <a:off x="914" y="2296"/>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(54,70)</a:t>
                </a:r>
              </a:p>
            </p:txBody>
          </p:sp>
          <p:sp>
            <p:nvSpPr>
              <p:cNvPr id="49362" name="Rectangle 210"/>
              <p:cNvSpPr>
                <a:spLocks noChangeArrowheads="1"/>
              </p:cNvSpPr>
              <p:nvPr/>
            </p:nvSpPr>
            <p:spPr bwMode="auto">
              <a:xfrm>
                <a:off x="1429" y="2296"/>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62.0</a:t>
                </a:r>
              </a:p>
            </p:txBody>
          </p:sp>
          <p:sp>
            <p:nvSpPr>
              <p:cNvPr id="49363" name="Rectangle 211"/>
              <p:cNvSpPr>
                <a:spLocks noChangeArrowheads="1"/>
              </p:cNvSpPr>
              <p:nvPr/>
            </p:nvSpPr>
            <p:spPr bwMode="auto">
              <a:xfrm>
                <a:off x="1797" y="2296"/>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24</a:t>
                </a:r>
              </a:p>
            </p:txBody>
          </p:sp>
          <p:sp>
            <p:nvSpPr>
              <p:cNvPr id="49364" name="Rectangle 212"/>
              <p:cNvSpPr>
                <a:spLocks noChangeArrowheads="1"/>
              </p:cNvSpPr>
              <p:nvPr/>
            </p:nvSpPr>
            <p:spPr bwMode="auto">
              <a:xfrm>
                <a:off x="2034" y="2296"/>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(59,70)</a:t>
                </a:r>
              </a:p>
            </p:txBody>
          </p:sp>
          <p:sp>
            <p:nvSpPr>
              <p:cNvPr id="49365" name="Rectangle 213"/>
              <p:cNvSpPr>
                <a:spLocks noChangeArrowheads="1"/>
              </p:cNvSpPr>
              <p:nvPr/>
            </p:nvSpPr>
            <p:spPr bwMode="auto">
              <a:xfrm>
                <a:off x="2560" y="2296"/>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64.5</a:t>
                </a:r>
              </a:p>
            </p:txBody>
          </p:sp>
          <p:sp>
            <p:nvSpPr>
              <p:cNvPr id="49366" name="Rectangle 214"/>
              <p:cNvSpPr>
                <a:spLocks noChangeArrowheads="1"/>
              </p:cNvSpPr>
              <p:nvPr/>
            </p:nvSpPr>
            <p:spPr bwMode="auto">
              <a:xfrm>
                <a:off x="2973" y="2296"/>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40</a:t>
                </a:r>
              </a:p>
            </p:txBody>
          </p:sp>
          <p:sp>
            <p:nvSpPr>
              <p:cNvPr id="49367" name="Rectangle 215"/>
              <p:cNvSpPr>
                <a:spLocks noChangeArrowheads="1"/>
              </p:cNvSpPr>
              <p:nvPr/>
            </p:nvSpPr>
            <p:spPr bwMode="auto">
              <a:xfrm>
                <a:off x="3318" y="2296"/>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(64,70)</a:t>
                </a:r>
              </a:p>
            </p:txBody>
          </p:sp>
          <p:sp>
            <p:nvSpPr>
              <p:cNvPr id="49368" name="Rectangle 216"/>
              <p:cNvSpPr>
                <a:spLocks noChangeArrowheads="1"/>
              </p:cNvSpPr>
              <p:nvPr/>
            </p:nvSpPr>
            <p:spPr bwMode="auto">
              <a:xfrm>
                <a:off x="3837" y="2296"/>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67.0</a:t>
                </a:r>
              </a:p>
            </p:txBody>
          </p:sp>
          <p:sp>
            <p:nvSpPr>
              <p:cNvPr id="49369" name="Rectangle 217"/>
              <p:cNvSpPr>
                <a:spLocks noChangeArrowheads="1"/>
              </p:cNvSpPr>
              <p:nvPr/>
            </p:nvSpPr>
            <p:spPr bwMode="auto">
              <a:xfrm>
                <a:off x="4256" y="2296"/>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56</a:t>
                </a:r>
              </a:p>
            </p:txBody>
          </p:sp>
          <p:sp>
            <p:nvSpPr>
              <p:cNvPr id="49370" name="Rectangle 218"/>
              <p:cNvSpPr>
                <a:spLocks noChangeArrowheads="1"/>
              </p:cNvSpPr>
              <p:nvPr/>
            </p:nvSpPr>
            <p:spPr bwMode="auto">
              <a:xfrm>
                <a:off x="4599" y="2296"/>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(69,70)</a:t>
                </a:r>
              </a:p>
            </p:txBody>
          </p:sp>
          <p:sp>
            <p:nvSpPr>
              <p:cNvPr id="49371" name="Rectangle 219"/>
              <p:cNvSpPr>
                <a:spLocks noChangeArrowheads="1"/>
              </p:cNvSpPr>
              <p:nvPr/>
            </p:nvSpPr>
            <p:spPr bwMode="auto">
              <a:xfrm>
                <a:off x="5173" y="2296"/>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69.5</a:t>
                </a:r>
              </a:p>
            </p:txBody>
          </p:sp>
          <p:sp>
            <p:nvSpPr>
              <p:cNvPr id="49372" name="Rectangle 220"/>
              <p:cNvSpPr>
                <a:spLocks noChangeArrowheads="1"/>
              </p:cNvSpPr>
              <p:nvPr/>
            </p:nvSpPr>
            <p:spPr bwMode="auto">
              <a:xfrm>
                <a:off x="485" y="2319"/>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73" name="Rectangle 221"/>
              <p:cNvSpPr>
                <a:spLocks noChangeArrowheads="1"/>
              </p:cNvSpPr>
              <p:nvPr/>
            </p:nvSpPr>
            <p:spPr bwMode="auto">
              <a:xfrm>
                <a:off x="502" y="2319"/>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74" name="Rectangle 222"/>
              <p:cNvSpPr>
                <a:spLocks noChangeArrowheads="1"/>
              </p:cNvSpPr>
              <p:nvPr/>
            </p:nvSpPr>
            <p:spPr bwMode="auto">
              <a:xfrm>
                <a:off x="1727" y="2319"/>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75" name="Rectangle 223"/>
              <p:cNvSpPr>
                <a:spLocks noChangeArrowheads="1"/>
              </p:cNvSpPr>
              <p:nvPr/>
            </p:nvSpPr>
            <p:spPr bwMode="auto">
              <a:xfrm>
                <a:off x="1744" y="2319"/>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76" name="Rectangle 224"/>
              <p:cNvSpPr>
                <a:spLocks noChangeArrowheads="1"/>
              </p:cNvSpPr>
              <p:nvPr/>
            </p:nvSpPr>
            <p:spPr bwMode="auto">
              <a:xfrm>
                <a:off x="2858" y="2319"/>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77" name="Rectangle 225"/>
              <p:cNvSpPr>
                <a:spLocks noChangeArrowheads="1"/>
              </p:cNvSpPr>
              <p:nvPr/>
            </p:nvSpPr>
            <p:spPr bwMode="auto">
              <a:xfrm>
                <a:off x="2875" y="2319"/>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78" name="Rectangle 226"/>
              <p:cNvSpPr>
                <a:spLocks noChangeArrowheads="1"/>
              </p:cNvSpPr>
              <p:nvPr/>
            </p:nvSpPr>
            <p:spPr bwMode="auto">
              <a:xfrm>
                <a:off x="4134" y="2319"/>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79" name="Rectangle 227"/>
              <p:cNvSpPr>
                <a:spLocks noChangeArrowheads="1"/>
              </p:cNvSpPr>
              <p:nvPr/>
            </p:nvSpPr>
            <p:spPr bwMode="auto">
              <a:xfrm>
                <a:off x="4152" y="2319"/>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80" name="Rectangle 228"/>
              <p:cNvSpPr>
                <a:spLocks noChangeArrowheads="1"/>
              </p:cNvSpPr>
              <p:nvPr/>
            </p:nvSpPr>
            <p:spPr bwMode="auto">
              <a:xfrm>
                <a:off x="5470" y="2319"/>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81" name="Rectangle 229"/>
              <p:cNvSpPr>
                <a:spLocks noChangeArrowheads="1"/>
              </p:cNvSpPr>
              <p:nvPr/>
            </p:nvSpPr>
            <p:spPr bwMode="auto">
              <a:xfrm>
                <a:off x="5488" y="2319"/>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82" name="Rectangle 230"/>
              <p:cNvSpPr>
                <a:spLocks noChangeArrowheads="1"/>
              </p:cNvSpPr>
              <p:nvPr/>
            </p:nvSpPr>
            <p:spPr bwMode="auto">
              <a:xfrm>
                <a:off x="689" y="2444"/>
                <a:ext cx="172"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9</a:t>
                </a:r>
              </a:p>
            </p:txBody>
          </p:sp>
          <p:sp>
            <p:nvSpPr>
              <p:cNvPr id="49383" name="Rectangle 231"/>
              <p:cNvSpPr>
                <a:spLocks noChangeArrowheads="1"/>
              </p:cNvSpPr>
              <p:nvPr/>
            </p:nvSpPr>
            <p:spPr bwMode="auto">
              <a:xfrm>
                <a:off x="914" y="2444"/>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(55,54)</a:t>
                </a:r>
              </a:p>
            </p:txBody>
          </p:sp>
          <p:sp>
            <p:nvSpPr>
              <p:cNvPr id="49384" name="Rectangle 232"/>
              <p:cNvSpPr>
                <a:spLocks noChangeArrowheads="1"/>
              </p:cNvSpPr>
              <p:nvPr/>
            </p:nvSpPr>
            <p:spPr bwMode="auto">
              <a:xfrm>
                <a:off x="1429" y="2444"/>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54.5</a:t>
                </a:r>
              </a:p>
            </p:txBody>
          </p:sp>
          <p:sp>
            <p:nvSpPr>
              <p:cNvPr id="49385" name="Rectangle 233"/>
              <p:cNvSpPr>
                <a:spLocks noChangeArrowheads="1"/>
              </p:cNvSpPr>
              <p:nvPr/>
            </p:nvSpPr>
            <p:spPr bwMode="auto">
              <a:xfrm>
                <a:off x="1797" y="2444"/>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25</a:t>
                </a:r>
              </a:p>
            </p:txBody>
          </p:sp>
          <p:sp>
            <p:nvSpPr>
              <p:cNvPr id="49386" name="Rectangle 234"/>
              <p:cNvSpPr>
                <a:spLocks noChangeArrowheads="1"/>
              </p:cNvSpPr>
              <p:nvPr/>
            </p:nvSpPr>
            <p:spPr bwMode="auto">
              <a:xfrm>
                <a:off x="2034" y="2444"/>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(63,54)</a:t>
                </a:r>
              </a:p>
            </p:txBody>
          </p:sp>
          <p:sp>
            <p:nvSpPr>
              <p:cNvPr id="49387" name="Rectangle 235"/>
              <p:cNvSpPr>
                <a:spLocks noChangeArrowheads="1"/>
              </p:cNvSpPr>
              <p:nvPr/>
            </p:nvSpPr>
            <p:spPr bwMode="auto">
              <a:xfrm>
                <a:off x="2560" y="2444"/>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58.5</a:t>
                </a:r>
              </a:p>
            </p:txBody>
          </p:sp>
          <p:sp>
            <p:nvSpPr>
              <p:cNvPr id="49388" name="Rectangle 236"/>
              <p:cNvSpPr>
                <a:spLocks noChangeArrowheads="1"/>
              </p:cNvSpPr>
              <p:nvPr/>
            </p:nvSpPr>
            <p:spPr bwMode="auto">
              <a:xfrm>
                <a:off x="2973" y="2444"/>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41</a:t>
                </a:r>
              </a:p>
            </p:txBody>
          </p:sp>
          <p:sp>
            <p:nvSpPr>
              <p:cNvPr id="49389" name="Rectangle 237"/>
              <p:cNvSpPr>
                <a:spLocks noChangeArrowheads="1"/>
              </p:cNvSpPr>
              <p:nvPr/>
            </p:nvSpPr>
            <p:spPr bwMode="auto">
              <a:xfrm>
                <a:off x="3318" y="2444"/>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(68,54)</a:t>
                </a:r>
              </a:p>
            </p:txBody>
          </p:sp>
          <p:sp>
            <p:nvSpPr>
              <p:cNvPr id="49390" name="Rectangle 238"/>
              <p:cNvSpPr>
                <a:spLocks noChangeArrowheads="1"/>
              </p:cNvSpPr>
              <p:nvPr/>
            </p:nvSpPr>
            <p:spPr bwMode="auto">
              <a:xfrm>
                <a:off x="3837" y="2444"/>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61.0</a:t>
                </a:r>
              </a:p>
            </p:txBody>
          </p:sp>
          <p:sp>
            <p:nvSpPr>
              <p:cNvPr id="49391" name="Rectangle 239"/>
              <p:cNvSpPr>
                <a:spLocks noChangeArrowheads="1"/>
              </p:cNvSpPr>
              <p:nvPr/>
            </p:nvSpPr>
            <p:spPr bwMode="auto">
              <a:xfrm>
                <a:off x="4256" y="2444"/>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57</a:t>
                </a:r>
              </a:p>
            </p:txBody>
          </p:sp>
          <p:sp>
            <p:nvSpPr>
              <p:cNvPr id="49392" name="Rectangle 240"/>
              <p:cNvSpPr>
                <a:spLocks noChangeArrowheads="1"/>
              </p:cNvSpPr>
              <p:nvPr/>
            </p:nvSpPr>
            <p:spPr bwMode="auto">
              <a:xfrm>
                <a:off x="4599" y="2444"/>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(70,54)</a:t>
                </a:r>
              </a:p>
            </p:txBody>
          </p:sp>
          <p:sp>
            <p:nvSpPr>
              <p:cNvPr id="49393" name="Rectangle 241"/>
              <p:cNvSpPr>
                <a:spLocks noChangeArrowheads="1"/>
              </p:cNvSpPr>
              <p:nvPr/>
            </p:nvSpPr>
            <p:spPr bwMode="auto">
              <a:xfrm>
                <a:off x="5173" y="2444"/>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62.0</a:t>
                </a:r>
              </a:p>
            </p:txBody>
          </p:sp>
          <p:sp>
            <p:nvSpPr>
              <p:cNvPr id="49394" name="Rectangle 242"/>
              <p:cNvSpPr>
                <a:spLocks noChangeArrowheads="1"/>
              </p:cNvSpPr>
              <p:nvPr/>
            </p:nvSpPr>
            <p:spPr bwMode="auto">
              <a:xfrm>
                <a:off x="485" y="246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95" name="Rectangle 243"/>
              <p:cNvSpPr>
                <a:spLocks noChangeArrowheads="1"/>
              </p:cNvSpPr>
              <p:nvPr/>
            </p:nvSpPr>
            <p:spPr bwMode="auto">
              <a:xfrm>
                <a:off x="502" y="246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96" name="Rectangle 244"/>
              <p:cNvSpPr>
                <a:spLocks noChangeArrowheads="1"/>
              </p:cNvSpPr>
              <p:nvPr/>
            </p:nvSpPr>
            <p:spPr bwMode="auto">
              <a:xfrm>
                <a:off x="1727" y="246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97" name="Rectangle 245"/>
              <p:cNvSpPr>
                <a:spLocks noChangeArrowheads="1"/>
              </p:cNvSpPr>
              <p:nvPr/>
            </p:nvSpPr>
            <p:spPr bwMode="auto">
              <a:xfrm>
                <a:off x="1744" y="246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98" name="Rectangle 246"/>
              <p:cNvSpPr>
                <a:spLocks noChangeArrowheads="1"/>
              </p:cNvSpPr>
              <p:nvPr/>
            </p:nvSpPr>
            <p:spPr bwMode="auto">
              <a:xfrm>
                <a:off x="2858" y="246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399" name="Rectangle 247"/>
              <p:cNvSpPr>
                <a:spLocks noChangeArrowheads="1"/>
              </p:cNvSpPr>
              <p:nvPr/>
            </p:nvSpPr>
            <p:spPr bwMode="auto">
              <a:xfrm>
                <a:off x="2875" y="246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00" name="Rectangle 248"/>
              <p:cNvSpPr>
                <a:spLocks noChangeArrowheads="1"/>
              </p:cNvSpPr>
              <p:nvPr/>
            </p:nvSpPr>
            <p:spPr bwMode="auto">
              <a:xfrm>
                <a:off x="4134" y="246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01" name="Rectangle 249"/>
              <p:cNvSpPr>
                <a:spLocks noChangeArrowheads="1"/>
              </p:cNvSpPr>
              <p:nvPr/>
            </p:nvSpPr>
            <p:spPr bwMode="auto">
              <a:xfrm>
                <a:off x="4152" y="246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02" name="Rectangle 250"/>
              <p:cNvSpPr>
                <a:spLocks noChangeArrowheads="1"/>
              </p:cNvSpPr>
              <p:nvPr/>
            </p:nvSpPr>
            <p:spPr bwMode="auto">
              <a:xfrm>
                <a:off x="5470" y="246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03" name="Rectangle 251"/>
              <p:cNvSpPr>
                <a:spLocks noChangeArrowheads="1"/>
              </p:cNvSpPr>
              <p:nvPr/>
            </p:nvSpPr>
            <p:spPr bwMode="auto">
              <a:xfrm>
                <a:off x="5488" y="2467"/>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04" name="Rectangle 252"/>
              <p:cNvSpPr>
                <a:spLocks noChangeArrowheads="1"/>
              </p:cNvSpPr>
              <p:nvPr/>
            </p:nvSpPr>
            <p:spPr bwMode="auto">
              <a:xfrm>
                <a:off x="624" y="2592"/>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10</a:t>
                </a:r>
              </a:p>
            </p:txBody>
          </p:sp>
          <p:sp>
            <p:nvSpPr>
              <p:cNvPr id="49405" name="Rectangle 253"/>
              <p:cNvSpPr>
                <a:spLocks noChangeArrowheads="1"/>
              </p:cNvSpPr>
              <p:nvPr/>
            </p:nvSpPr>
            <p:spPr bwMode="auto">
              <a:xfrm>
                <a:off x="914" y="2592"/>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(55,55)</a:t>
                </a:r>
              </a:p>
            </p:txBody>
          </p:sp>
          <p:sp>
            <p:nvSpPr>
              <p:cNvPr id="49406" name="Rectangle 254"/>
              <p:cNvSpPr>
                <a:spLocks noChangeArrowheads="1"/>
              </p:cNvSpPr>
              <p:nvPr/>
            </p:nvSpPr>
            <p:spPr bwMode="auto">
              <a:xfrm>
                <a:off x="1429" y="2592"/>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55.0</a:t>
                </a:r>
              </a:p>
            </p:txBody>
          </p:sp>
          <p:sp>
            <p:nvSpPr>
              <p:cNvPr id="49407" name="Rectangle 255"/>
              <p:cNvSpPr>
                <a:spLocks noChangeArrowheads="1"/>
              </p:cNvSpPr>
              <p:nvPr/>
            </p:nvSpPr>
            <p:spPr bwMode="auto">
              <a:xfrm>
                <a:off x="1797" y="2592"/>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26</a:t>
                </a:r>
              </a:p>
            </p:txBody>
          </p:sp>
          <p:sp>
            <p:nvSpPr>
              <p:cNvPr id="49408" name="Rectangle 256"/>
              <p:cNvSpPr>
                <a:spLocks noChangeArrowheads="1"/>
              </p:cNvSpPr>
              <p:nvPr/>
            </p:nvSpPr>
            <p:spPr bwMode="auto">
              <a:xfrm>
                <a:off x="2034" y="2592"/>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(63,55)</a:t>
                </a:r>
              </a:p>
            </p:txBody>
          </p:sp>
          <p:sp>
            <p:nvSpPr>
              <p:cNvPr id="49409" name="Rectangle 257"/>
              <p:cNvSpPr>
                <a:spLocks noChangeArrowheads="1"/>
              </p:cNvSpPr>
              <p:nvPr/>
            </p:nvSpPr>
            <p:spPr bwMode="auto">
              <a:xfrm>
                <a:off x="2560" y="2592"/>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59.0</a:t>
                </a:r>
              </a:p>
            </p:txBody>
          </p:sp>
          <p:sp>
            <p:nvSpPr>
              <p:cNvPr id="49410" name="Rectangle 258"/>
              <p:cNvSpPr>
                <a:spLocks noChangeArrowheads="1"/>
              </p:cNvSpPr>
              <p:nvPr/>
            </p:nvSpPr>
            <p:spPr bwMode="auto">
              <a:xfrm>
                <a:off x="2973" y="2592"/>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42</a:t>
                </a:r>
              </a:p>
            </p:txBody>
          </p:sp>
          <p:sp>
            <p:nvSpPr>
              <p:cNvPr id="49411" name="Rectangle 259"/>
              <p:cNvSpPr>
                <a:spLocks noChangeArrowheads="1"/>
              </p:cNvSpPr>
              <p:nvPr/>
            </p:nvSpPr>
            <p:spPr bwMode="auto">
              <a:xfrm>
                <a:off x="3318" y="2592"/>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(68,55)</a:t>
                </a:r>
              </a:p>
            </p:txBody>
          </p:sp>
          <p:sp>
            <p:nvSpPr>
              <p:cNvPr id="49412" name="Rectangle 260"/>
              <p:cNvSpPr>
                <a:spLocks noChangeArrowheads="1"/>
              </p:cNvSpPr>
              <p:nvPr/>
            </p:nvSpPr>
            <p:spPr bwMode="auto">
              <a:xfrm>
                <a:off x="3837" y="2592"/>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61.5</a:t>
                </a:r>
              </a:p>
            </p:txBody>
          </p:sp>
          <p:sp>
            <p:nvSpPr>
              <p:cNvPr id="49413" name="Rectangle 261"/>
              <p:cNvSpPr>
                <a:spLocks noChangeArrowheads="1"/>
              </p:cNvSpPr>
              <p:nvPr/>
            </p:nvSpPr>
            <p:spPr bwMode="auto">
              <a:xfrm>
                <a:off x="4256" y="2592"/>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58</a:t>
                </a:r>
              </a:p>
            </p:txBody>
          </p:sp>
          <p:sp>
            <p:nvSpPr>
              <p:cNvPr id="49414" name="Rectangle 262"/>
              <p:cNvSpPr>
                <a:spLocks noChangeArrowheads="1"/>
              </p:cNvSpPr>
              <p:nvPr/>
            </p:nvSpPr>
            <p:spPr bwMode="auto">
              <a:xfrm>
                <a:off x="4599" y="2592"/>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(70,55)</a:t>
                </a:r>
              </a:p>
            </p:txBody>
          </p:sp>
          <p:sp>
            <p:nvSpPr>
              <p:cNvPr id="49415" name="Rectangle 263"/>
              <p:cNvSpPr>
                <a:spLocks noChangeArrowheads="1"/>
              </p:cNvSpPr>
              <p:nvPr/>
            </p:nvSpPr>
            <p:spPr bwMode="auto">
              <a:xfrm>
                <a:off x="5173" y="2592"/>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62.5</a:t>
                </a:r>
              </a:p>
            </p:txBody>
          </p:sp>
          <p:sp>
            <p:nvSpPr>
              <p:cNvPr id="49416" name="Rectangle 264"/>
              <p:cNvSpPr>
                <a:spLocks noChangeArrowheads="1"/>
              </p:cNvSpPr>
              <p:nvPr/>
            </p:nvSpPr>
            <p:spPr bwMode="auto">
              <a:xfrm>
                <a:off x="485" y="2615"/>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417" name="Rectangle 265"/>
              <p:cNvSpPr>
                <a:spLocks noChangeArrowheads="1"/>
              </p:cNvSpPr>
              <p:nvPr/>
            </p:nvSpPr>
            <p:spPr bwMode="auto">
              <a:xfrm>
                <a:off x="502" y="2615"/>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418" name="Rectangle 266"/>
              <p:cNvSpPr>
                <a:spLocks noChangeArrowheads="1"/>
              </p:cNvSpPr>
              <p:nvPr/>
            </p:nvSpPr>
            <p:spPr bwMode="auto">
              <a:xfrm>
                <a:off x="1727" y="2615"/>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419" name="Rectangle 267"/>
              <p:cNvSpPr>
                <a:spLocks noChangeArrowheads="1"/>
              </p:cNvSpPr>
              <p:nvPr/>
            </p:nvSpPr>
            <p:spPr bwMode="auto">
              <a:xfrm>
                <a:off x="1744" y="2615"/>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420" name="Rectangle 268"/>
              <p:cNvSpPr>
                <a:spLocks noChangeArrowheads="1"/>
              </p:cNvSpPr>
              <p:nvPr/>
            </p:nvSpPr>
            <p:spPr bwMode="auto">
              <a:xfrm>
                <a:off x="2858" y="2615"/>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421" name="Rectangle 269"/>
              <p:cNvSpPr>
                <a:spLocks noChangeArrowheads="1"/>
              </p:cNvSpPr>
              <p:nvPr/>
            </p:nvSpPr>
            <p:spPr bwMode="auto">
              <a:xfrm>
                <a:off x="2875" y="2615"/>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422" name="Rectangle 270"/>
              <p:cNvSpPr>
                <a:spLocks noChangeArrowheads="1"/>
              </p:cNvSpPr>
              <p:nvPr/>
            </p:nvSpPr>
            <p:spPr bwMode="auto">
              <a:xfrm>
                <a:off x="4134" y="2615"/>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423" name="Rectangle 271"/>
              <p:cNvSpPr>
                <a:spLocks noChangeArrowheads="1"/>
              </p:cNvSpPr>
              <p:nvPr/>
            </p:nvSpPr>
            <p:spPr bwMode="auto">
              <a:xfrm>
                <a:off x="4152" y="2615"/>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424" name="Rectangle 272"/>
              <p:cNvSpPr>
                <a:spLocks noChangeArrowheads="1"/>
              </p:cNvSpPr>
              <p:nvPr/>
            </p:nvSpPr>
            <p:spPr bwMode="auto">
              <a:xfrm>
                <a:off x="5470" y="2615"/>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425" name="Rectangle 273"/>
              <p:cNvSpPr>
                <a:spLocks noChangeArrowheads="1"/>
              </p:cNvSpPr>
              <p:nvPr/>
            </p:nvSpPr>
            <p:spPr bwMode="auto">
              <a:xfrm>
                <a:off x="5488" y="2615"/>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426" name="Rectangle 274"/>
              <p:cNvSpPr>
                <a:spLocks noChangeArrowheads="1"/>
              </p:cNvSpPr>
              <p:nvPr/>
            </p:nvSpPr>
            <p:spPr bwMode="auto">
              <a:xfrm>
                <a:off x="624" y="2740"/>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11</a:t>
                </a:r>
              </a:p>
            </p:txBody>
          </p:sp>
          <p:sp>
            <p:nvSpPr>
              <p:cNvPr id="49427" name="Rectangle 275"/>
              <p:cNvSpPr>
                <a:spLocks noChangeArrowheads="1"/>
              </p:cNvSpPr>
              <p:nvPr/>
            </p:nvSpPr>
            <p:spPr bwMode="auto">
              <a:xfrm>
                <a:off x="914" y="2740"/>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(55,59)</a:t>
                </a:r>
              </a:p>
            </p:txBody>
          </p:sp>
          <p:sp>
            <p:nvSpPr>
              <p:cNvPr id="49428" name="Rectangle 276"/>
              <p:cNvSpPr>
                <a:spLocks noChangeArrowheads="1"/>
              </p:cNvSpPr>
              <p:nvPr/>
            </p:nvSpPr>
            <p:spPr bwMode="auto">
              <a:xfrm>
                <a:off x="1429" y="2740"/>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57.0</a:t>
                </a:r>
              </a:p>
            </p:txBody>
          </p:sp>
          <p:sp>
            <p:nvSpPr>
              <p:cNvPr id="49429" name="Rectangle 277"/>
              <p:cNvSpPr>
                <a:spLocks noChangeArrowheads="1"/>
              </p:cNvSpPr>
              <p:nvPr/>
            </p:nvSpPr>
            <p:spPr bwMode="auto">
              <a:xfrm>
                <a:off x="1797" y="2740"/>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27</a:t>
                </a:r>
              </a:p>
            </p:txBody>
          </p:sp>
          <p:sp>
            <p:nvSpPr>
              <p:cNvPr id="49430" name="Rectangle 278"/>
              <p:cNvSpPr>
                <a:spLocks noChangeArrowheads="1"/>
              </p:cNvSpPr>
              <p:nvPr/>
            </p:nvSpPr>
            <p:spPr bwMode="auto">
              <a:xfrm>
                <a:off x="2034" y="2740"/>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(63,59)</a:t>
                </a:r>
              </a:p>
            </p:txBody>
          </p:sp>
          <p:sp>
            <p:nvSpPr>
              <p:cNvPr id="49431" name="Rectangle 279"/>
              <p:cNvSpPr>
                <a:spLocks noChangeArrowheads="1"/>
              </p:cNvSpPr>
              <p:nvPr/>
            </p:nvSpPr>
            <p:spPr bwMode="auto">
              <a:xfrm>
                <a:off x="2560" y="2740"/>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61.0</a:t>
                </a:r>
              </a:p>
            </p:txBody>
          </p:sp>
          <p:sp>
            <p:nvSpPr>
              <p:cNvPr id="49432" name="Rectangle 280"/>
              <p:cNvSpPr>
                <a:spLocks noChangeArrowheads="1"/>
              </p:cNvSpPr>
              <p:nvPr/>
            </p:nvSpPr>
            <p:spPr bwMode="auto">
              <a:xfrm>
                <a:off x="2973" y="2740"/>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43</a:t>
                </a:r>
              </a:p>
            </p:txBody>
          </p:sp>
          <p:sp>
            <p:nvSpPr>
              <p:cNvPr id="49433" name="Rectangle 281"/>
              <p:cNvSpPr>
                <a:spLocks noChangeArrowheads="1"/>
              </p:cNvSpPr>
              <p:nvPr/>
            </p:nvSpPr>
            <p:spPr bwMode="auto">
              <a:xfrm>
                <a:off x="3318" y="2740"/>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(68,59)</a:t>
                </a:r>
              </a:p>
            </p:txBody>
          </p:sp>
          <p:sp>
            <p:nvSpPr>
              <p:cNvPr id="49434" name="Rectangle 282"/>
              <p:cNvSpPr>
                <a:spLocks noChangeArrowheads="1"/>
              </p:cNvSpPr>
              <p:nvPr/>
            </p:nvSpPr>
            <p:spPr bwMode="auto">
              <a:xfrm>
                <a:off x="3837" y="2740"/>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63.5</a:t>
                </a:r>
              </a:p>
            </p:txBody>
          </p:sp>
          <p:sp>
            <p:nvSpPr>
              <p:cNvPr id="49435" name="Rectangle 283"/>
              <p:cNvSpPr>
                <a:spLocks noChangeArrowheads="1"/>
              </p:cNvSpPr>
              <p:nvPr/>
            </p:nvSpPr>
            <p:spPr bwMode="auto">
              <a:xfrm>
                <a:off x="4256" y="2740"/>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59</a:t>
                </a:r>
              </a:p>
            </p:txBody>
          </p:sp>
          <p:sp>
            <p:nvSpPr>
              <p:cNvPr id="49436" name="Rectangle 284"/>
              <p:cNvSpPr>
                <a:spLocks noChangeArrowheads="1"/>
              </p:cNvSpPr>
              <p:nvPr/>
            </p:nvSpPr>
            <p:spPr bwMode="auto">
              <a:xfrm>
                <a:off x="4599" y="2740"/>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(70,59)</a:t>
                </a:r>
              </a:p>
            </p:txBody>
          </p:sp>
          <p:sp>
            <p:nvSpPr>
              <p:cNvPr id="49437" name="Rectangle 285"/>
              <p:cNvSpPr>
                <a:spLocks noChangeArrowheads="1"/>
              </p:cNvSpPr>
              <p:nvPr/>
            </p:nvSpPr>
            <p:spPr bwMode="auto">
              <a:xfrm>
                <a:off x="5173" y="2740"/>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64.5</a:t>
                </a:r>
              </a:p>
            </p:txBody>
          </p:sp>
          <p:sp>
            <p:nvSpPr>
              <p:cNvPr id="49438" name="Rectangle 286"/>
              <p:cNvSpPr>
                <a:spLocks noChangeArrowheads="1"/>
              </p:cNvSpPr>
              <p:nvPr/>
            </p:nvSpPr>
            <p:spPr bwMode="auto">
              <a:xfrm>
                <a:off x="485" y="276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39" name="Rectangle 287"/>
              <p:cNvSpPr>
                <a:spLocks noChangeArrowheads="1"/>
              </p:cNvSpPr>
              <p:nvPr/>
            </p:nvSpPr>
            <p:spPr bwMode="auto">
              <a:xfrm>
                <a:off x="502" y="276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40" name="Rectangle 288"/>
              <p:cNvSpPr>
                <a:spLocks noChangeArrowheads="1"/>
              </p:cNvSpPr>
              <p:nvPr/>
            </p:nvSpPr>
            <p:spPr bwMode="auto">
              <a:xfrm>
                <a:off x="1727" y="276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41" name="Rectangle 289"/>
              <p:cNvSpPr>
                <a:spLocks noChangeArrowheads="1"/>
              </p:cNvSpPr>
              <p:nvPr/>
            </p:nvSpPr>
            <p:spPr bwMode="auto">
              <a:xfrm>
                <a:off x="1744" y="276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42" name="Rectangle 290"/>
              <p:cNvSpPr>
                <a:spLocks noChangeArrowheads="1"/>
              </p:cNvSpPr>
              <p:nvPr/>
            </p:nvSpPr>
            <p:spPr bwMode="auto">
              <a:xfrm>
                <a:off x="2858" y="276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43" name="Rectangle 291"/>
              <p:cNvSpPr>
                <a:spLocks noChangeArrowheads="1"/>
              </p:cNvSpPr>
              <p:nvPr/>
            </p:nvSpPr>
            <p:spPr bwMode="auto">
              <a:xfrm>
                <a:off x="2875" y="276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44" name="Rectangle 292"/>
              <p:cNvSpPr>
                <a:spLocks noChangeArrowheads="1"/>
              </p:cNvSpPr>
              <p:nvPr/>
            </p:nvSpPr>
            <p:spPr bwMode="auto">
              <a:xfrm>
                <a:off x="4134" y="276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45" name="Rectangle 293"/>
              <p:cNvSpPr>
                <a:spLocks noChangeArrowheads="1"/>
              </p:cNvSpPr>
              <p:nvPr/>
            </p:nvSpPr>
            <p:spPr bwMode="auto">
              <a:xfrm>
                <a:off x="4152" y="276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46" name="Rectangle 294"/>
              <p:cNvSpPr>
                <a:spLocks noChangeArrowheads="1"/>
              </p:cNvSpPr>
              <p:nvPr/>
            </p:nvSpPr>
            <p:spPr bwMode="auto">
              <a:xfrm>
                <a:off x="5470" y="276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47" name="Rectangle 295"/>
              <p:cNvSpPr>
                <a:spLocks noChangeArrowheads="1"/>
              </p:cNvSpPr>
              <p:nvPr/>
            </p:nvSpPr>
            <p:spPr bwMode="auto">
              <a:xfrm>
                <a:off x="5488" y="2762"/>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48" name="Rectangle 296"/>
              <p:cNvSpPr>
                <a:spLocks noChangeArrowheads="1"/>
              </p:cNvSpPr>
              <p:nvPr/>
            </p:nvSpPr>
            <p:spPr bwMode="auto">
              <a:xfrm>
                <a:off x="624" y="2888"/>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12</a:t>
                </a:r>
              </a:p>
            </p:txBody>
          </p:sp>
          <p:sp>
            <p:nvSpPr>
              <p:cNvPr id="49449" name="Rectangle 297"/>
              <p:cNvSpPr>
                <a:spLocks noChangeArrowheads="1"/>
              </p:cNvSpPr>
              <p:nvPr/>
            </p:nvSpPr>
            <p:spPr bwMode="auto">
              <a:xfrm>
                <a:off x="914" y="2888"/>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(55,63)</a:t>
                </a:r>
              </a:p>
            </p:txBody>
          </p:sp>
          <p:sp>
            <p:nvSpPr>
              <p:cNvPr id="49450" name="Rectangle 298"/>
              <p:cNvSpPr>
                <a:spLocks noChangeArrowheads="1"/>
              </p:cNvSpPr>
              <p:nvPr/>
            </p:nvSpPr>
            <p:spPr bwMode="auto">
              <a:xfrm>
                <a:off x="1429" y="2888"/>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59.0</a:t>
                </a:r>
              </a:p>
            </p:txBody>
          </p:sp>
          <p:sp>
            <p:nvSpPr>
              <p:cNvPr id="49451" name="Rectangle 299"/>
              <p:cNvSpPr>
                <a:spLocks noChangeArrowheads="1"/>
              </p:cNvSpPr>
              <p:nvPr/>
            </p:nvSpPr>
            <p:spPr bwMode="auto">
              <a:xfrm>
                <a:off x="1797" y="2888"/>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28</a:t>
                </a:r>
              </a:p>
            </p:txBody>
          </p:sp>
          <p:sp>
            <p:nvSpPr>
              <p:cNvPr id="49452" name="Rectangle 300"/>
              <p:cNvSpPr>
                <a:spLocks noChangeArrowheads="1"/>
              </p:cNvSpPr>
              <p:nvPr/>
            </p:nvSpPr>
            <p:spPr bwMode="auto">
              <a:xfrm>
                <a:off x="2034" y="2888"/>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(63,63)</a:t>
                </a:r>
              </a:p>
            </p:txBody>
          </p:sp>
          <p:sp>
            <p:nvSpPr>
              <p:cNvPr id="49453" name="Rectangle 301"/>
              <p:cNvSpPr>
                <a:spLocks noChangeArrowheads="1"/>
              </p:cNvSpPr>
              <p:nvPr/>
            </p:nvSpPr>
            <p:spPr bwMode="auto">
              <a:xfrm>
                <a:off x="2560" y="2888"/>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63.0</a:t>
                </a:r>
              </a:p>
            </p:txBody>
          </p:sp>
          <p:sp>
            <p:nvSpPr>
              <p:cNvPr id="49454" name="Rectangle 302"/>
              <p:cNvSpPr>
                <a:spLocks noChangeArrowheads="1"/>
              </p:cNvSpPr>
              <p:nvPr/>
            </p:nvSpPr>
            <p:spPr bwMode="auto">
              <a:xfrm>
                <a:off x="2973" y="2888"/>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44</a:t>
                </a:r>
              </a:p>
            </p:txBody>
          </p:sp>
          <p:sp>
            <p:nvSpPr>
              <p:cNvPr id="49455" name="Rectangle 303"/>
              <p:cNvSpPr>
                <a:spLocks noChangeArrowheads="1"/>
              </p:cNvSpPr>
              <p:nvPr/>
            </p:nvSpPr>
            <p:spPr bwMode="auto">
              <a:xfrm>
                <a:off x="3318" y="2888"/>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(68,63)</a:t>
                </a:r>
              </a:p>
            </p:txBody>
          </p:sp>
          <p:sp>
            <p:nvSpPr>
              <p:cNvPr id="49456" name="Rectangle 304"/>
              <p:cNvSpPr>
                <a:spLocks noChangeArrowheads="1"/>
              </p:cNvSpPr>
              <p:nvPr/>
            </p:nvSpPr>
            <p:spPr bwMode="auto">
              <a:xfrm>
                <a:off x="3837" y="2888"/>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65.5</a:t>
                </a:r>
              </a:p>
            </p:txBody>
          </p:sp>
          <p:sp>
            <p:nvSpPr>
              <p:cNvPr id="49457" name="Rectangle 305"/>
              <p:cNvSpPr>
                <a:spLocks noChangeArrowheads="1"/>
              </p:cNvSpPr>
              <p:nvPr/>
            </p:nvSpPr>
            <p:spPr bwMode="auto">
              <a:xfrm>
                <a:off x="4256" y="2888"/>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60</a:t>
                </a:r>
              </a:p>
            </p:txBody>
          </p:sp>
          <p:sp>
            <p:nvSpPr>
              <p:cNvPr id="49458" name="Rectangle 306"/>
              <p:cNvSpPr>
                <a:spLocks noChangeArrowheads="1"/>
              </p:cNvSpPr>
              <p:nvPr/>
            </p:nvSpPr>
            <p:spPr bwMode="auto">
              <a:xfrm>
                <a:off x="4599" y="2888"/>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(70,63)</a:t>
                </a:r>
              </a:p>
            </p:txBody>
          </p:sp>
          <p:sp>
            <p:nvSpPr>
              <p:cNvPr id="49459" name="Rectangle 307"/>
              <p:cNvSpPr>
                <a:spLocks noChangeArrowheads="1"/>
              </p:cNvSpPr>
              <p:nvPr/>
            </p:nvSpPr>
            <p:spPr bwMode="auto">
              <a:xfrm>
                <a:off x="5173" y="2888"/>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66.5</a:t>
                </a:r>
              </a:p>
            </p:txBody>
          </p:sp>
          <p:sp>
            <p:nvSpPr>
              <p:cNvPr id="49460" name="Rectangle 308"/>
              <p:cNvSpPr>
                <a:spLocks noChangeArrowheads="1"/>
              </p:cNvSpPr>
              <p:nvPr/>
            </p:nvSpPr>
            <p:spPr bwMode="auto">
              <a:xfrm>
                <a:off x="485" y="291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61" name="Rectangle 309"/>
              <p:cNvSpPr>
                <a:spLocks noChangeArrowheads="1"/>
              </p:cNvSpPr>
              <p:nvPr/>
            </p:nvSpPr>
            <p:spPr bwMode="auto">
              <a:xfrm>
                <a:off x="502" y="291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62" name="Rectangle 310"/>
              <p:cNvSpPr>
                <a:spLocks noChangeArrowheads="1"/>
              </p:cNvSpPr>
              <p:nvPr/>
            </p:nvSpPr>
            <p:spPr bwMode="auto">
              <a:xfrm>
                <a:off x="1727" y="291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63" name="Rectangle 311"/>
              <p:cNvSpPr>
                <a:spLocks noChangeArrowheads="1"/>
              </p:cNvSpPr>
              <p:nvPr/>
            </p:nvSpPr>
            <p:spPr bwMode="auto">
              <a:xfrm>
                <a:off x="1744" y="291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64" name="Rectangle 312"/>
              <p:cNvSpPr>
                <a:spLocks noChangeArrowheads="1"/>
              </p:cNvSpPr>
              <p:nvPr/>
            </p:nvSpPr>
            <p:spPr bwMode="auto">
              <a:xfrm>
                <a:off x="2858" y="291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65" name="Rectangle 313"/>
              <p:cNvSpPr>
                <a:spLocks noChangeArrowheads="1"/>
              </p:cNvSpPr>
              <p:nvPr/>
            </p:nvSpPr>
            <p:spPr bwMode="auto">
              <a:xfrm>
                <a:off x="2875" y="291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66" name="Rectangle 314"/>
              <p:cNvSpPr>
                <a:spLocks noChangeArrowheads="1"/>
              </p:cNvSpPr>
              <p:nvPr/>
            </p:nvSpPr>
            <p:spPr bwMode="auto">
              <a:xfrm>
                <a:off x="4134" y="291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67" name="Rectangle 315"/>
              <p:cNvSpPr>
                <a:spLocks noChangeArrowheads="1"/>
              </p:cNvSpPr>
              <p:nvPr/>
            </p:nvSpPr>
            <p:spPr bwMode="auto">
              <a:xfrm>
                <a:off x="4152" y="291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68" name="Rectangle 316"/>
              <p:cNvSpPr>
                <a:spLocks noChangeArrowheads="1"/>
              </p:cNvSpPr>
              <p:nvPr/>
            </p:nvSpPr>
            <p:spPr bwMode="auto">
              <a:xfrm>
                <a:off x="5470" y="291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69" name="Rectangle 317"/>
              <p:cNvSpPr>
                <a:spLocks noChangeArrowheads="1"/>
              </p:cNvSpPr>
              <p:nvPr/>
            </p:nvSpPr>
            <p:spPr bwMode="auto">
              <a:xfrm>
                <a:off x="5488" y="2910"/>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70" name="Rectangle 318"/>
              <p:cNvSpPr>
                <a:spLocks noChangeArrowheads="1"/>
              </p:cNvSpPr>
              <p:nvPr/>
            </p:nvSpPr>
            <p:spPr bwMode="auto">
              <a:xfrm>
                <a:off x="624" y="3035"/>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13</a:t>
                </a:r>
              </a:p>
            </p:txBody>
          </p:sp>
          <p:sp>
            <p:nvSpPr>
              <p:cNvPr id="49471" name="Rectangle 319"/>
              <p:cNvSpPr>
                <a:spLocks noChangeArrowheads="1"/>
              </p:cNvSpPr>
              <p:nvPr/>
            </p:nvSpPr>
            <p:spPr bwMode="auto">
              <a:xfrm>
                <a:off x="914" y="3035"/>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(55,64)</a:t>
                </a:r>
              </a:p>
            </p:txBody>
          </p:sp>
          <p:sp>
            <p:nvSpPr>
              <p:cNvPr id="49472" name="Rectangle 320"/>
              <p:cNvSpPr>
                <a:spLocks noChangeArrowheads="1"/>
              </p:cNvSpPr>
              <p:nvPr/>
            </p:nvSpPr>
            <p:spPr bwMode="auto">
              <a:xfrm>
                <a:off x="1429" y="3035"/>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59.5</a:t>
                </a:r>
              </a:p>
            </p:txBody>
          </p:sp>
          <p:sp>
            <p:nvSpPr>
              <p:cNvPr id="49473" name="Rectangle 321"/>
              <p:cNvSpPr>
                <a:spLocks noChangeArrowheads="1"/>
              </p:cNvSpPr>
              <p:nvPr/>
            </p:nvSpPr>
            <p:spPr bwMode="auto">
              <a:xfrm>
                <a:off x="1797" y="3035"/>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29</a:t>
                </a:r>
              </a:p>
            </p:txBody>
          </p:sp>
          <p:sp>
            <p:nvSpPr>
              <p:cNvPr id="49474" name="Rectangle 322"/>
              <p:cNvSpPr>
                <a:spLocks noChangeArrowheads="1"/>
              </p:cNvSpPr>
              <p:nvPr/>
            </p:nvSpPr>
            <p:spPr bwMode="auto">
              <a:xfrm>
                <a:off x="2034" y="3035"/>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(63,64)</a:t>
                </a:r>
              </a:p>
            </p:txBody>
          </p:sp>
          <p:sp>
            <p:nvSpPr>
              <p:cNvPr id="49475" name="Rectangle 323"/>
              <p:cNvSpPr>
                <a:spLocks noChangeArrowheads="1"/>
              </p:cNvSpPr>
              <p:nvPr/>
            </p:nvSpPr>
            <p:spPr bwMode="auto">
              <a:xfrm>
                <a:off x="2560" y="3035"/>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63.5</a:t>
                </a:r>
              </a:p>
            </p:txBody>
          </p:sp>
          <p:sp>
            <p:nvSpPr>
              <p:cNvPr id="49476" name="Rectangle 324"/>
              <p:cNvSpPr>
                <a:spLocks noChangeArrowheads="1"/>
              </p:cNvSpPr>
              <p:nvPr/>
            </p:nvSpPr>
            <p:spPr bwMode="auto">
              <a:xfrm>
                <a:off x="2973" y="3035"/>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45</a:t>
                </a:r>
              </a:p>
            </p:txBody>
          </p:sp>
          <p:sp>
            <p:nvSpPr>
              <p:cNvPr id="49477" name="Rectangle 325"/>
              <p:cNvSpPr>
                <a:spLocks noChangeArrowheads="1"/>
              </p:cNvSpPr>
              <p:nvPr/>
            </p:nvSpPr>
            <p:spPr bwMode="auto">
              <a:xfrm>
                <a:off x="3318" y="3035"/>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(68,64)</a:t>
                </a:r>
              </a:p>
            </p:txBody>
          </p:sp>
          <p:sp>
            <p:nvSpPr>
              <p:cNvPr id="49478" name="Rectangle 326"/>
              <p:cNvSpPr>
                <a:spLocks noChangeArrowheads="1"/>
              </p:cNvSpPr>
              <p:nvPr/>
            </p:nvSpPr>
            <p:spPr bwMode="auto">
              <a:xfrm>
                <a:off x="3837" y="3035"/>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66.0</a:t>
                </a:r>
              </a:p>
            </p:txBody>
          </p:sp>
          <p:sp>
            <p:nvSpPr>
              <p:cNvPr id="49479" name="Rectangle 327"/>
              <p:cNvSpPr>
                <a:spLocks noChangeArrowheads="1"/>
              </p:cNvSpPr>
              <p:nvPr/>
            </p:nvSpPr>
            <p:spPr bwMode="auto">
              <a:xfrm>
                <a:off x="4256" y="3035"/>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61</a:t>
                </a:r>
              </a:p>
            </p:txBody>
          </p:sp>
          <p:sp>
            <p:nvSpPr>
              <p:cNvPr id="49480" name="Rectangle 328"/>
              <p:cNvSpPr>
                <a:spLocks noChangeArrowheads="1"/>
              </p:cNvSpPr>
              <p:nvPr/>
            </p:nvSpPr>
            <p:spPr bwMode="auto">
              <a:xfrm>
                <a:off x="4599" y="3035"/>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(70,64)</a:t>
                </a:r>
              </a:p>
            </p:txBody>
          </p:sp>
          <p:sp>
            <p:nvSpPr>
              <p:cNvPr id="49481" name="Rectangle 329"/>
              <p:cNvSpPr>
                <a:spLocks noChangeArrowheads="1"/>
              </p:cNvSpPr>
              <p:nvPr/>
            </p:nvSpPr>
            <p:spPr bwMode="auto">
              <a:xfrm>
                <a:off x="5173" y="3035"/>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67.0</a:t>
                </a:r>
              </a:p>
            </p:txBody>
          </p:sp>
          <p:sp>
            <p:nvSpPr>
              <p:cNvPr id="49482" name="Rectangle 330"/>
              <p:cNvSpPr>
                <a:spLocks noChangeArrowheads="1"/>
              </p:cNvSpPr>
              <p:nvPr/>
            </p:nvSpPr>
            <p:spPr bwMode="auto">
              <a:xfrm>
                <a:off x="485" y="3058"/>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83" name="Rectangle 331"/>
              <p:cNvSpPr>
                <a:spLocks noChangeArrowheads="1"/>
              </p:cNvSpPr>
              <p:nvPr/>
            </p:nvSpPr>
            <p:spPr bwMode="auto">
              <a:xfrm>
                <a:off x="502" y="3058"/>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84" name="Rectangle 332"/>
              <p:cNvSpPr>
                <a:spLocks noChangeArrowheads="1"/>
              </p:cNvSpPr>
              <p:nvPr/>
            </p:nvSpPr>
            <p:spPr bwMode="auto">
              <a:xfrm>
                <a:off x="1727" y="3058"/>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85" name="Rectangle 333"/>
              <p:cNvSpPr>
                <a:spLocks noChangeArrowheads="1"/>
              </p:cNvSpPr>
              <p:nvPr/>
            </p:nvSpPr>
            <p:spPr bwMode="auto">
              <a:xfrm>
                <a:off x="1744" y="3058"/>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86" name="Rectangle 334"/>
              <p:cNvSpPr>
                <a:spLocks noChangeArrowheads="1"/>
              </p:cNvSpPr>
              <p:nvPr/>
            </p:nvSpPr>
            <p:spPr bwMode="auto">
              <a:xfrm>
                <a:off x="2858" y="3058"/>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87" name="Rectangle 335"/>
              <p:cNvSpPr>
                <a:spLocks noChangeArrowheads="1"/>
              </p:cNvSpPr>
              <p:nvPr/>
            </p:nvSpPr>
            <p:spPr bwMode="auto">
              <a:xfrm>
                <a:off x="2875" y="3058"/>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88" name="Rectangle 336"/>
              <p:cNvSpPr>
                <a:spLocks noChangeArrowheads="1"/>
              </p:cNvSpPr>
              <p:nvPr/>
            </p:nvSpPr>
            <p:spPr bwMode="auto">
              <a:xfrm>
                <a:off x="4134" y="3058"/>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89" name="Rectangle 337"/>
              <p:cNvSpPr>
                <a:spLocks noChangeArrowheads="1"/>
              </p:cNvSpPr>
              <p:nvPr/>
            </p:nvSpPr>
            <p:spPr bwMode="auto">
              <a:xfrm>
                <a:off x="4152" y="3058"/>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90" name="Rectangle 338"/>
              <p:cNvSpPr>
                <a:spLocks noChangeArrowheads="1"/>
              </p:cNvSpPr>
              <p:nvPr/>
            </p:nvSpPr>
            <p:spPr bwMode="auto">
              <a:xfrm>
                <a:off x="5470" y="3058"/>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91" name="Rectangle 339"/>
              <p:cNvSpPr>
                <a:spLocks noChangeArrowheads="1"/>
              </p:cNvSpPr>
              <p:nvPr/>
            </p:nvSpPr>
            <p:spPr bwMode="auto">
              <a:xfrm>
                <a:off x="5488" y="3058"/>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492" name="Rectangle 340"/>
              <p:cNvSpPr>
                <a:spLocks noChangeArrowheads="1"/>
              </p:cNvSpPr>
              <p:nvPr/>
            </p:nvSpPr>
            <p:spPr bwMode="auto">
              <a:xfrm>
                <a:off x="624" y="3184"/>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14</a:t>
                </a:r>
              </a:p>
            </p:txBody>
          </p:sp>
          <p:sp>
            <p:nvSpPr>
              <p:cNvPr id="49493" name="Rectangle 341"/>
              <p:cNvSpPr>
                <a:spLocks noChangeArrowheads="1"/>
              </p:cNvSpPr>
              <p:nvPr/>
            </p:nvSpPr>
            <p:spPr bwMode="auto">
              <a:xfrm>
                <a:off x="914" y="3184"/>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(55,68)</a:t>
                </a:r>
              </a:p>
            </p:txBody>
          </p:sp>
          <p:sp>
            <p:nvSpPr>
              <p:cNvPr id="49494" name="Rectangle 342"/>
              <p:cNvSpPr>
                <a:spLocks noChangeArrowheads="1"/>
              </p:cNvSpPr>
              <p:nvPr/>
            </p:nvSpPr>
            <p:spPr bwMode="auto">
              <a:xfrm>
                <a:off x="1429" y="3184"/>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61.5</a:t>
                </a:r>
              </a:p>
            </p:txBody>
          </p:sp>
          <p:sp>
            <p:nvSpPr>
              <p:cNvPr id="49495" name="Rectangle 343"/>
              <p:cNvSpPr>
                <a:spLocks noChangeArrowheads="1"/>
              </p:cNvSpPr>
              <p:nvPr/>
            </p:nvSpPr>
            <p:spPr bwMode="auto">
              <a:xfrm>
                <a:off x="1797" y="3184"/>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30</a:t>
                </a:r>
              </a:p>
            </p:txBody>
          </p:sp>
          <p:sp>
            <p:nvSpPr>
              <p:cNvPr id="49496" name="Rectangle 344"/>
              <p:cNvSpPr>
                <a:spLocks noChangeArrowheads="1"/>
              </p:cNvSpPr>
              <p:nvPr/>
            </p:nvSpPr>
            <p:spPr bwMode="auto">
              <a:xfrm>
                <a:off x="2034" y="3184"/>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(63,68)</a:t>
                </a:r>
              </a:p>
            </p:txBody>
          </p:sp>
          <p:sp>
            <p:nvSpPr>
              <p:cNvPr id="49497" name="Rectangle 345"/>
              <p:cNvSpPr>
                <a:spLocks noChangeArrowheads="1"/>
              </p:cNvSpPr>
              <p:nvPr/>
            </p:nvSpPr>
            <p:spPr bwMode="auto">
              <a:xfrm>
                <a:off x="2560" y="3184"/>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65.5</a:t>
                </a:r>
              </a:p>
            </p:txBody>
          </p:sp>
          <p:sp>
            <p:nvSpPr>
              <p:cNvPr id="49498" name="Rectangle 346"/>
              <p:cNvSpPr>
                <a:spLocks noChangeArrowheads="1"/>
              </p:cNvSpPr>
              <p:nvPr/>
            </p:nvSpPr>
            <p:spPr bwMode="auto">
              <a:xfrm>
                <a:off x="2973" y="3184"/>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46</a:t>
                </a:r>
              </a:p>
            </p:txBody>
          </p:sp>
          <p:sp>
            <p:nvSpPr>
              <p:cNvPr id="49499" name="Rectangle 347"/>
              <p:cNvSpPr>
                <a:spLocks noChangeArrowheads="1"/>
              </p:cNvSpPr>
              <p:nvPr/>
            </p:nvSpPr>
            <p:spPr bwMode="auto">
              <a:xfrm>
                <a:off x="3318" y="3184"/>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(68,68)</a:t>
                </a:r>
              </a:p>
            </p:txBody>
          </p:sp>
          <p:sp>
            <p:nvSpPr>
              <p:cNvPr id="49500" name="Rectangle 348"/>
              <p:cNvSpPr>
                <a:spLocks noChangeArrowheads="1"/>
              </p:cNvSpPr>
              <p:nvPr/>
            </p:nvSpPr>
            <p:spPr bwMode="auto">
              <a:xfrm>
                <a:off x="3837" y="3184"/>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68.0</a:t>
                </a:r>
              </a:p>
            </p:txBody>
          </p:sp>
          <p:sp>
            <p:nvSpPr>
              <p:cNvPr id="49501" name="Rectangle 349"/>
              <p:cNvSpPr>
                <a:spLocks noChangeArrowheads="1"/>
              </p:cNvSpPr>
              <p:nvPr/>
            </p:nvSpPr>
            <p:spPr bwMode="auto">
              <a:xfrm>
                <a:off x="4256" y="3184"/>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62</a:t>
                </a:r>
              </a:p>
            </p:txBody>
          </p:sp>
          <p:sp>
            <p:nvSpPr>
              <p:cNvPr id="49502" name="Rectangle 350"/>
              <p:cNvSpPr>
                <a:spLocks noChangeArrowheads="1"/>
              </p:cNvSpPr>
              <p:nvPr/>
            </p:nvSpPr>
            <p:spPr bwMode="auto">
              <a:xfrm>
                <a:off x="4599" y="3184"/>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(70,68)</a:t>
                </a:r>
              </a:p>
            </p:txBody>
          </p:sp>
          <p:sp>
            <p:nvSpPr>
              <p:cNvPr id="49503" name="Rectangle 351"/>
              <p:cNvSpPr>
                <a:spLocks noChangeArrowheads="1"/>
              </p:cNvSpPr>
              <p:nvPr/>
            </p:nvSpPr>
            <p:spPr bwMode="auto">
              <a:xfrm>
                <a:off x="5173" y="3184"/>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69.0</a:t>
                </a:r>
              </a:p>
            </p:txBody>
          </p:sp>
          <p:sp>
            <p:nvSpPr>
              <p:cNvPr id="49504" name="Rectangle 352"/>
              <p:cNvSpPr>
                <a:spLocks noChangeArrowheads="1"/>
              </p:cNvSpPr>
              <p:nvPr/>
            </p:nvSpPr>
            <p:spPr bwMode="auto">
              <a:xfrm>
                <a:off x="485" y="3206"/>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505" name="Rectangle 353"/>
              <p:cNvSpPr>
                <a:spLocks noChangeArrowheads="1"/>
              </p:cNvSpPr>
              <p:nvPr/>
            </p:nvSpPr>
            <p:spPr bwMode="auto">
              <a:xfrm>
                <a:off x="502" y="3206"/>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506" name="Rectangle 354"/>
              <p:cNvSpPr>
                <a:spLocks noChangeArrowheads="1"/>
              </p:cNvSpPr>
              <p:nvPr/>
            </p:nvSpPr>
            <p:spPr bwMode="auto">
              <a:xfrm>
                <a:off x="1727" y="3206"/>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507" name="Rectangle 355"/>
              <p:cNvSpPr>
                <a:spLocks noChangeArrowheads="1"/>
              </p:cNvSpPr>
              <p:nvPr/>
            </p:nvSpPr>
            <p:spPr bwMode="auto">
              <a:xfrm>
                <a:off x="1744" y="3206"/>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508" name="Rectangle 356"/>
              <p:cNvSpPr>
                <a:spLocks noChangeArrowheads="1"/>
              </p:cNvSpPr>
              <p:nvPr/>
            </p:nvSpPr>
            <p:spPr bwMode="auto">
              <a:xfrm>
                <a:off x="2858" y="3206"/>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509" name="Rectangle 357"/>
              <p:cNvSpPr>
                <a:spLocks noChangeArrowheads="1"/>
              </p:cNvSpPr>
              <p:nvPr/>
            </p:nvSpPr>
            <p:spPr bwMode="auto">
              <a:xfrm>
                <a:off x="2875" y="3206"/>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510" name="Rectangle 358"/>
              <p:cNvSpPr>
                <a:spLocks noChangeArrowheads="1"/>
              </p:cNvSpPr>
              <p:nvPr/>
            </p:nvSpPr>
            <p:spPr bwMode="auto">
              <a:xfrm>
                <a:off x="4134" y="3206"/>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511" name="Rectangle 359"/>
              <p:cNvSpPr>
                <a:spLocks noChangeArrowheads="1"/>
              </p:cNvSpPr>
              <p:nvPr/>
            </p:nvSpPr>
            <p:spPr bwMode="auto">
              <a:xfrm>
                <a:off x="4152" y="3206"/>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512" name="Rectangle 360"/>
              <p:cNvSpPr>
                <a:spLocks noChangeArrowheads="1"/>
              </p:cNvSpPr>
              <p:nvPr/>
            </p:nvSpPr>
            <p:spPr bwMode="auto">
              <a:xfrm>
                <a:off x="5470" y="3206"/>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513" name="Rectangle 361"/>
              <p:cNvSpPr>
                <a:spLocks noChangeArrowheads="1"/>
              </p:cNvSpPr>
              <p:nvPr/>
            </p:nvSpPr>
            <p:spPr bwMode="auto">
              <a:xfrm>
                <a:off x="5488" y="3206"/>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514" name="Rectangle 362"/>
              <p:cNvSpPr>
                <a:spLocks noChangeArrowheads="1"/>
              </p:cNvSpPr>
              <p:nvPr/>
            </p:nvSpPr>
            <p:spPr bwMode="auto">
              <a:xfrm>
                <a:off x="624" y="3332"/>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15</a:t>
                </a:r>
              </a:p>
            </p:txBody>
          </p:sp>
          <p:sp>
            <p:nvSpPr>
              <p:cNvPr id="49515" name="Rectangle 363"/>
              <p:cNvSpPr>
                <a:spLocks noChangeArrowheads="1"/>
              </p:cNvSpPr>
              <p:nvPr/>
            </p:nvSpPr>
            <p:spPr bwMode="auto">
              <a:xfrm>
                <a:off x="914" y="3332"/>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(55,69)</a:t>
                </a:r>
              </a:p>
            </p:txBody>
          </p:sp>
          <p:sp>
            <p:nvSpPr>
              <p:cNvPr id="49516" name="Rectangle 364"/>
              <p:cNvSpPr>
                <a:spLocks noChangeArrowheads="1"/>
              </p:cNvSpPr>
              <p:nvPr/>
            </p:nvSpPr>
            <p:spPr bwMode="auto">
              <a:xfrm>
                <a:off x="1429" y="3332"/>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62.0</a:t>
                </a:r>
              </a:p>
            </p:txBody>
          </p:sp>
          <p:sp>
            <p:nvSpPr>
              <p:cNvPr id="49517" name="Rectangle 365"/>
              <p:cNvSpPr>
                <a:spLocks noChangeArrowheads="1"/>
              </p:cNvSpPr>
              <p:nvPr/>
            </p:nvSpPr>
            <p:spPr bwMode="auto">
              <a:xfrm>
                <a:off x="1797" y="3332"/>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31</a:t>
                </a:r>
              </a:p>
            </p:txBody>
          </p:sp>
          <p:sp>
            <p:nvSpPr>
              <p:cNvPr id="49518" name="Rectangle 366"/>
              <p:cNvSpPr>
                <a:spLocks noChangeArrowheads="1"/>
              </p:cNvSpPr>
              <p:nvPr/>
            </p:nvSpPr>
            <p:spPr bwMode="auto">
              <a:xfrm>
                <a:off x="2034" y="3332"/>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(63,69)</a:t>
                </a:r>
              </a:p>
            </p:txBody>
          </p:sp>
          <p:sp>
            <p:nvSpPr>
              <p:cNvPr id="49519" name="Rectangle 367"/>
              <p:cNvSpPr>
                <a:spLocks noChangeArrowheads="1"/>
              </p:cNvSpPr>
              <p:nvPr/>
            </p:nvSpPr>
            <p:spPr bwMode="auto">
              <a:xfrm>
                <a:off x="2560" y="3332"/>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66.0</a:t>
                </a:r>
              </a:p>
            </p:txBody>
          </p:sp>
          <p:sp>
            <p:nvSpPr>
              <p:cNvPr id="49520" name="Rectangle 368"/>
              <p:cNvSpPr>
                <a:spLocks noChangeArrowheads="1"/>
              </p:cNvSpPr>
              <p:nvPr/>
            </p:nvSpPr>
            <p:spPr bwMode="auto">
              <a:xfrm>
                <a:off x="2973" y="3332"/>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47</a:t>
                </a:r>
              </a:p>
            </p:txBody>
          </p:sp>
          <p:sp>
            <p:nvSpPr>
              <p:cNvPr id="49521" name="Rectangle 369"/>
              <p:cNvSpPr>
                <a:spLocks noChangeArrowheads="1"/>
              </p:cNvSpPr>
              <p:nvPr/>
            </p:nvSpPr>
            <p:spPr bwMode="auto">
              <a:xfrm>
                <a:off x="3318" y="3332"/>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(68,69)</a:t>
                </a:r>
              </a:p>
            </p:txBody>
          </p:sp>
          <p:sp>
            <p:nvSpPr>
              <p:cNvPr id="49522" name="Rectangle 370"/>
              <p:cNvSpPr>
                <a:spLocks noChangeArrowheads="1"/>
              </p:cNvSpPr>
              <p:nvPr/>
            </p:nvSpPr>
            <p:spPr bwMode="auto">
              <a:xfrm>
                <a:off x="3837" y="3332"/>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68.5</a:t>
                </a:r>
              </a:p>
            </p:txBody>
          </p:sp>
          <p:sp>
            <p:nvSpPr>
              <p:cNvPr id="49523" name="Rectangle 371"/>
              <p:cNvSpPr>
                <a:spLocks noChangeArrowheads="1"/>
              </p:cNvSpPr>
              <p:nvPr/>
            </p:nvSpPr>
            <p:spPr bwMode="auto">
              <a:xfrm>
                <a:off x="4256" y="3332"/>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63</a:t>
                </a:r>
              </a:p>
            </p:txBody>
          </p:sp>
          <p:sp>
            <p:nvSpPr>
              <p:cNvPr id="49524" name="Rectangle 372"/>
              <p:cNvSpPr>
                <a:spLocks noChangeArrowheads="1"/>
              </p:cNvSpPr>
              <p:nvPr/>
            </p:nvSpPr>
            <p:spPr bwMode="auto">
              <a:xfrm>
                <a:off x="4599" y="3332"/>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(70,69)</a:t>
                </a:r>
              </a:p>
            </p:txBody>
          </p:sp>
          <p:sp>
            <p:nvSpPr>
              <p:cNvPr id="49525" name="Rectangle 373"/>
              <p:cNvSpPr>
                <a:spLocks noChangeArrowheads="1"/>
              </p:cNvSpPr>
              <p:nvPr/>
            </p:nvSpPr>
            <p:spPr bwMode="auto">
              <a:xfrm>
                <a:off x="5173" y="3332"/>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69.5</a:t>
                </a:r>
              </a:p>
            </p:txBody>
          </p:sp>
          <p:sp>
            <p:nvSpPr>
              <p:cNvPr id="49526" name="Rectangle 374"/>
              <p:cNvSpPr>
                <a:spLocks noChangeArrowheads="1"/>
              </p:cNvSpPr>
              <p:nvPr/>
            </p:nvSpPr>
            <p:spPr bwMode="auto">
              <a:xfrm>
                <a:off x="485" y="3354"/>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527" name="Rectangle 375"/>
              <p:cNvSpPr>
                <a:spLocks noChangeArrowheads="1"/>
              </p:cNvSpPr>
              <p:nvPr/>
            </p:nvSpPr>
            <p:spPr bwMode="auto">
              <a:xfrm>
                <a:off x="502" y="3354"/>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528" name="Rectangle 376"/>
              <p:cNvSpPr>
                <a:spLocks noChangeArrowheads="1"/>
              </p:cNvSpPr>
              <p:nvPr/>
            </p:nvSpPr>
            <p:spPr bwMode="auto">
              <a:xfrm>
                <a:off x="1727" y="3354"/>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529" name="Rectangle 377"/>
              <p:cNvSpPr>
                <a:spLocks noChangeArrowheads="1"/>
              </p:cNvSpPr>
              <p:nvPr/>
            </p:nvSpPr>
            <p:spPr bwMode="auto">
              <a:xfrm>
                <a:off x="1744" y="3354"/>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530" name="Rectangle 378"/>
              <p:cNvSpPr>
                <a:spLocks noChangeArrowheads="1"/>
              </p:cNvSpPr>
              <p:nvPr/>
            </p:nvSpPr>
            <p:spPr bwMode="auto">
              <a:xfrm>
                <a:off x="2858" y="3354"/>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531" name="Rectangle 379"/>
              <p:cNvSpPr>
                <a:spLocks noChangeArrowheads="1"/>
              </p:cNvSpPr>
              <p:nvPr/>
            </p:nvSpPr>
            <p:spPr bwMode="auto">
              <a:xfrm>
                <a:off x="2875" y="3354"/>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532" name="Rectangle 380"/>
              <p:cNvSpPr>
                <a:spLocks noChangeArrowheads="1"/>
              </p:cNvSpPr>
              <p:nvPr/>
            </p:nvSpPr>
            <p:spPr bwMode="auto">
              <a:xfrm>
                <a:off x="4134" y="3354"/>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533" name="Rectangle 381"/>
              <p:cNvSpPr>
                <a:spLocks noChangeArrowheads="1"/>
              </p:cNvSpPr>
              <p:nvPr/>
            </p:nvSpPr>
            <p:spPr bwMode="auto">
              <a:xfrm>
                <a:off x="4152" y="3354"/>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534" name="Rectangle 382"/>
              <p:cNvSpPr>
                <a:spLocks noChangeArrowheads="1"/>
              </p:cNvSpPr>
              <p:nvPr/>
            </p:nvSpPr>
            <p:spPr bwMode="auto">
              <a:xfrm>
                <a:off x="5470" y="3354"/>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535" name="Rectangle 383"/>
              <p:cNvSpPr>
                <a:spLocks noChangeArrowheads="1"/>
              </p:cNvSpPr>
              <p:nvPr/>
            </p:nvSpPr>
            <p:spPr bwMode="auto">
              <a:xfrm>
                <a:off x="5488" y="3354"/>
                <a:ext cx="16" cy="147"/>
              </a:xfrm>
              <a:prstGeom prst="rect">
                <a:avLst/>
              </a:prstGeom>
              <a:solidFill>
                <a:srgbClr val="000000"/>
              </a:solidFill>
              <a:ln w="12700">
                <a:noFill/>
                <a:miter lim="800000"/>
                <a:headEnd/>
                <a:tailEnd/>
              </a:ln>
              <a:effectLst/>
            </p:spPr>
            <p:txBody>
              <a:bodyPr wrap="none" anchor="ctr"/>
              <a:lstStyle/>
              <a:p>
                <a:endParaRPr lang="en-US"/>
              </a:p>
            </p:txBody>
          </p:sp>
          <p:sp>
            <p:nvSpPr>
              <p:cNvPr id="49536" name="Rectangle 384"/>
              <p:cNvSpPr>
                <a:spLocks noChangeArrowheads="1"/>
              </p:cNvSpPr>
              <p:nvPr/>
            </p:nvSpPr>
            <p:spPr bwMode="auto">
              <a:xfrm>
                <a:off x="624" y="3480"/>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16</a:t>
                </a:r>
              </a:p>
            </p:txBody>
          </p:sp>
          <p:sp>
            <p:nvSpPr>
              <p:cNvPr id="49537" name="Rectangle 385"/>
              <p:cNvSpPr>
                <a:spLocks noChangeArrowheads="1"/>
              </p:cNvSpPr>
              <p:nvPr/>
            </p:nvSpPr>
            <p:spPr bwMode="auto">
              <a:xfrm>
                <a:off x="914" y="3480"/>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(55,70)</a:t>
                </a:r>
              </a:p>
            </p:txBody>
          </p:sp>
          <p:sp>
            <p:nvSpPr>
              <p:cNvPr id="49538" name="Rectangle 386"/>
              <p:cNvSpPr>
                <a:spLocks noChangeArrowheads="1"/>
              </p:cNvSpPr>
              <p:nvPr/>
            </p:nvSpPr>
            <p:spPr bwMode="auto">
              <a:xfrm>
                <a:off x="1429" y="3480"/>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62.5</a:t>
                </a:r>
              </a:p>
            </p:txBody>
          </p:sp>
          <p:sp>
            <p:nvSpPr>
              <p:cNvPr id="49539" name="Rectangle 387"/>
              <p:cNvSpPr>
                <a:spLocks noChangeArrowheads="1"/>
              </p:cNvSpPr>
              <p:nvPr/>
            </p:nvSpPr>
            <p:spPr bwMode="auto">
              <a:xfrm>
                <a:off x="1797" y="3480"/>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32</a:t>
                </a:r>
              </a:p>
            </p:txBody>
          </p:sp>
          <p:sp>
            <p:nvSpPr>
              <p:cNvPr id="49540" name="Rectangle 388"/>
              <p:cNvSpPr>
                <a:spLocks noChangeArrowheads="1"/>
              </p:cNvSpPr>
              <p:nvPr/>
            </p:nvSpPr>
            <p:spPr bwMode="auto">
              <a:xfrm>
                <a:off x="2034" y="3480"/>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(63,70)</a:t>
                </a:r>
              </a:p>
            </p:txBody>
          </p:sp>
          <p:sp>
            <p:nvSpPr>
              <p:cNvPr id="49541" name="Rectangle 389"/>
              <p:cNvSpPr>
                <a:spLocks noChangeArrowheads="1"/>
              </p:cNvSpPr>
              <p:nvPr/>
            </p:nvSpPr>
            <p:spPr bwMode="auto">
              <a:xfrm>
                <a:off x="2560" y="3480"/>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66.5</a:t>
                </a:r>
              </a:p>
            </p:txBody>
          </p:sp>
          <p:sp>
            <p:nvSpPr>
              <p:cNvPr id="49542" name="Rectangle 390"/>
              <p:cNvSpPr>
                <a:spLocks noChangeArrowheads="1"/>
              </p:cNvSpPr>
              <p:nvPr/>
            </p:nvSpPr>
            <p:spPr bwMode="auto">
              <a:xfrm>
                <a:off x="2973" y="3480"/>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48</a:t>
                </a:r>
              </a:p>
            </p:txBody>
          </p:sp>
          <p:sp>
            <p:nvSpPr>
              <p:cNvPr id="49543" name="Rectangle 391"/>
              <p:cNvSpPr>
                <a:spLocks noChangeArrowheads="1"/>
              </p:cNvSpPr>
              <p:nvPr/>
            </p:nvSpPr>
            <p:spPr bwMode="auto">
              <a:xfrm>
                <a:off x="3318" y="3480"/>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(68,70)</a:t>
                </a:r>
              </a:p>
            </p:txBody>
          </p:sp>
          <p:sp>
            <p:nvSpPr>
              <p:cNvPr id="49544" name="Rectangle 392"/>
              <p:cNvSpPr>
                <a:spLocks noChangeArrowheads="1"/>
              </p:cNvSpPr>
              <p:nvPr/>
            </p:nvSpPr>
            <p:spPr bwMode="auto">
              <a:xfrm>
                <a:off x="3837" y="3480"/>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69.0</a:t>
                </a:r>
              </a:p>
            </p:txBody>
          </p:sp>
          <p:sp>
            <p:nvSpPr>
              <p:cNvPr id="49545" name="Rectangle 393"/>
              <p:cNvSpPr>
                <a:spLocks noChangeArrowheads="1"/>
              </p:cNvSpPr>
              <p:nvPr/>
            </p:nvSpPr>
            <p:spPr bwMode="auto">
              <a:xfrm>
                <a:off x="4256" y="3480"/>
                <a:ext cx="230" cy="181"/>
              </a:xfrm>
              <a:prstGeom prst="rect">
                <a:avLst/>
              </a:prstGeom>
              <a:noFill/>
              <a:ln w="12700">
                <a:no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64</a:t>
                </a:r>
              </a:p>
            </p:txBody>
          </p:sp>
          <p:sp>
            <p:nvSpPr>
              <p:cNvPr id="49546" name="Rectangle 394"/>
              <p:cNvSpPr>
                <a:spLocks noChangeArrowheads="1"/>
              </p:cNvSpPr>
              <p:nvPr/>
            </p:nvSpPr>
            <p:spPr bwMode="auto">
              <a:xfrm>
                <a:off x="4599" y="3480"/>
                <a:ext cx="445"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folHlink"/>
                    </a:solidFill>
                    <a:latin typeface="Arial" pitchFamily="34" charset="0"/>
                  </a:rPr>
                  <a:t>(70,70)</a:t>
                </a:r>
              </a:p>
            </p:txBody>
          </p:sp>
          <p:sp>
            <p:nvSpPr>
              <p:cNvPr id="49547" name="Rectangle 395"/>
              <p:cNvSpPr>
                <a:spLocks noChangeArrowheads="1"/>
              </p:cNvSpPr>
              <p:nvPr/>
            </p:nvSpPr>
            <p:spPr bwMode="auto">
              <a:xfrm>
                <a:off x="5173" y="3480"/>
                <a:ext cx="317" cy="181"/>
              </a:xfrm>
              <a:prstGeom prst="rect">
                <a:avLst/>
              </a:prstGeom>
              <a:noFill/>
              <a:ln w="12700">
                <a:noFill/>
                <a:miter lim="800000"/>
                <a:headEnd/>
                <a:tailEnd/>
              </a:ln>
              <a:effectLst/>
            </p:spPr>
            <p:txBody>
              <a:bodyPr wrap="none" lIns="90488" tIns="44450" rIns="90488" bIns="44450">
                <a:spAutoFit/>
              </a:bodyPr>
              <a:lstStyle/>
              <a:p>
                <a:r>
                  <a:rPr lang="en-US" sz="1300" b="1" i="0">
                    <a:solidFill>
                      <a:schemeClr val="accent2"/>
                    </a:solidFill>
                    <a:latin typeface="Arial" pitchFamily="34" charset="0"/>
                  </a:rPr>
                  <a:t>70.0</a:t>
                </a:r>
              </a:p>
            </p:txBody>
          </p:sp>
          <p:sp>
            <p:nvSpPr>
              <p:cNvPr id="49548" name="Rectangle 396"/>
              <p:cNvSpPr>
                <a:spLocks noChangeArrowheads="1"/>
              </p:cNvSpPr>
              <p:nvPr/>
            </p:nvSpPr>
            <p:spPr bwMode="auto">
              <a:xfrm>
                <a:off x="485" y="3501"/>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549" name="Rectangle 397"/>
              <p:cNvSpPr>
                <a:spLocks noChangeArrowheads="1"/>
              </p:cNvSpPr>
              <p:nvPr/>
            </p:nvSpPr>
            <p:spPr bwMode="auto">
              <a:xfrm>
                <a:off x="502" y="3501"/>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550" name="Rectangle 398"/>
              <p:cNvSpPr>
                <a:spLocks noChangeArrowheads="1"/>
              </p:cNvSpPr>
              <p:nvPr/>
            </p:nvSpPr>
            <p:spPr bwMode="auto">
              <a:xfrm>
                <a:off x="1727" y="3501"/>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551" name="Rectangle 399"/>
              <p:cNvSpPr>
                <a:spLocks noChangeArrowheads="1"/>
              </p:cNvSpPr>
              <p:nvPr/>
            </p:nvSpPr>
            <p:spPr bwMode="auto">
              <a:xfrm>
                <a:off x="1744" y="3501"/>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552" name="Rectangle 400"/>
              <p:cNvSpPr>
                <a:spLocks noChangeArrowheads="1"/>
              </p:cNvSpPr>
              <p:nvPr/>
            </p:nvSpPr>
            <p:spPr bwMode="auto">
              <a:xfrm>
                <a:off x="2858" y="3501"/>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553" name="Rectangle 401"/>
              <p:cNvSpPr>
                <a:spLocks noChangeArrowheads="1"/>
              </p:cNvSpPr>
              <p:nvPr/>
            </p:nvSpPr>
            <p:spPr bwMode="auto">
              <a:xfrm>
                <a:off x="2875" y="3501"/>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554" name="Rectangle 402"/>
              <p:cNvSpPr>
                <a:spLocks noChangeArrowheads="1"/>
              </p:cNvSpPr>
              <p:nvPr/>
            </p:nvSpPr>
            <p:spPr bwMode="auto">
              <a:xfrm>
                <a:off x="4134" y="3501"/>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555" name="Rectangle 403"/>
              <p:cNvSpPr>
                <a:spLocks noChangeArrowheads="1"/>
              </p:cNvSpPr>
              <p:nvPr/>
            </p:nvSpPr>
            <p:spPr bwMode="auto">
              <a:xfrm>
                <a:off x="4152" y="3501"/>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556" name="Rectangle 404"/>
              <p:cNvSpPr>
                <a:spLocks noChangeArrowheads="1"/>
              </p:cNvSpPr>
              <p:nvPr/>
            </p:nvSpPr>
            <p:spPr bwMode="auto">
              <a:xfrm>
                <a:off x="5470" y="3501"/>
                <a:ext cx="16" cy="148"/>
              </a:xfrm>
              <a:prstGeom prst="rect">
                <a:avLst/>
              </a:prstGeom>
              <a:solidFill>
                <a:srgbClr val="000000"/>
              </a:solidFill>
              <a:ln w="12700">
                <a:noFill/>
                <a:miter lim="800000"/>
                <a:headEnd/>
                <a:tailEnd/>
              </a:ln>
              <a:effectLst/>
            </p:spPr>
            <p:txBody>
              <a:bodyPr wrap="none" anchor="ctr"/>
              <a:lstStyle/>
              <a:p>
                <a:endParaRPr lang="en-US"/>
              </a:p>
            </p:txBody>
          </p:sp>
          <p:sp>
            <p:nvSpPr>
              <p:cNvPr id="49557" name="Rectangle 405"/>
              <p:cNvSpPr>
                <a:spLocks noChangeArrowheads="1"/>
              </p:cNvSpPr>
              <p:nvPr/>
            </p:nvSpPr>
            <p:spPr bwMode="auto">
              <a:xfrm>
                <a:off x="5488" y="3501"/>
                <a:ext cx="16" cy="148"/>
              </a:xfrm>
              <a:prstGeom prst="rect">
                <a:avLst/>
              </a:prstGeom>
              <a:solidFill>
                <a:srgbClr val="000000"/>
              </a:solidFill>
              <a:ln w="12700">
                <a:noFill/>
                <a:miter lim="800000"/>
                <a:headEnd/>
                <a:tailEnd/>
              </a:ln>
              <a:effectLst/>
            </p:spPr>
            <p:txBody>
              <a:bodyPr wrap="none" anchor="ctr"/>
              <a:lstStyle/>
              <a:p>
                <a:endParaRPr lang="en-US"/>
              </a:p>
            </p:txBody>
          </p:sp>
        </p:gr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5120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51204" name="Rectangle 4"/>
          <p:cNvSpPr>
            <a:spLocks noGrp="1" noChangeArrowheads="1"/>
          </p:cNvSpPr>
          <p:nvPr>
            <p:ph type="title"/>
          </p:nvPr>
        </p:nvSpPr>
        <p:spPr>
          <a:noFill/>
          <a:ln/>
        </p:spPr>
        <p:txBody>
          <a:bodyPr lIns="90488" tIns="44450" rIns="90488" bIns="44450"/>
          <a:lstStyle/>
          <a:p>
            <a:r>
              <a:rPr lang="en-US"/>
              <a:t>Distribution of the Sample Means</a:t>
            </a:r>
          </a:p>
        </p:txBody>
      </p:sp>
      <p:grpSp>
        <p:nvGrpSpPr>
          <p:cNvPr id="51238" name="Group 38"/>
          <p:cNvGrpSpPr>
            <a:grpSpLocks/>
          </p:cNvGrpSpPr>
          <p:nvPr/>
        </p:nvGrpSpPr>
        <p:grpSpPr bwMode="auto">
          <a:xfrm>
            <a:off x="1600200" y="1600200"/>
            <a:ext cx="5983288" cy="3484563"/>
            <a:chOff x="1008" y="1008"/>
            <a:chExt cx="3769" cy="2195"/>
          </a:xfrm>
        </p:grpSpPr>
        <p:sp>
          <p:nvSpPr>
            <p:cNvPr id="51205" name="Rectangle 5"/>
            <p:cNvSpPr>
              <a:spLocks noChangeArrowheads="1"/>
            </p:cNvSpPr>
            <p:nvPr/>
          </p:nvSpPr>
          <p:spPr bwMode="auto">
            <a:xfrm>
              <a:off x="1008" y="1008"/>
              <a:ext cx="3769" cy="2195"/>
            </a:xfrm>
            <a:prstGeom prst="rect">
              <a:avLst/>
            </a:prstGeom>
            <a:solidFill>
              <a:srgbClr val="CCFFCC"/>
            </a:solidFill>
            <a:ln w="50800">
              <a:solidFill>
                <a:schemeClr val="bg1"/>
              </a:solidFill>
              <a:miter lim="800000"/>
              <a:headEnd/>
              <a:tailEnd/>
            </a:ln>
            <a:effectLst/>
          </p:spPr>
          <p:txBody>
            <a:bodyPr wrap="none" anchor="ctr"/>
            <a:lstStyle/>
            <a:p>
              <a:endParaRPr lang="en-US"/>
            </a:p>
          </p:txBody>
        </p:sp>
        <p:grpSp>
          <p:nvGrpSpPr>
            <p:cNvPr id="51213" name="Group 13"/>
            <p:cNvGrpSpPr>
              <a:grpSpLocks/>
            </p:cNvGrpSpPr>
            <p:nvPr/>
          </p:nvGrpSpPr>
          <p:grpSpPr bwMode="auto">
            <a:xfrm>
              <a:off x="1568" y="1829"/>
              <a:ext cx="2580" cy="800"/>
              <a:chOff x="1563" y="1850"/>
              <a:chExt cx="2580" cy="800"/>
            </a:xfrm>
          </p:grpSpPr>
          <p:sp>
            <p:nvSpPr>
              <p:cNvPr id="51206" name="Freeform 6"/>
              <p:cNvSpPr>
                <a:spLocks/>
              </p:cNvSpPr>
              <p:nvPr/>
            </p:nvSpPr>
            <p:spPr bwMode="auto">
              <a:xfrm>
                <a:off x="1563" y="2455"/>
                <a:ext cx="365" cy="195"/>
              </a:xfrm>
              <a:custGeom>
                <a:avLst/>
                <a:gdLst/>
                <a:ahLst/>
                <a:cxnLst>
                  <a:cxn ang="0">
                    <a:pos x="0" y="0"/>
                  </a:cxn>
                  <a:cxn ang="0">
                    <a:pos x="364" y="0"/>
                  </a:cxn>
                  <a:cxn ang="0">
                    <a:pos x="364" y="194"/>
                  </a:cxn>
                  <a:cxn ang="0">
                    <a:pos x="0" y="194"/>
                  </a:cxn>
                  <a:cxn ang="0">
                    <a:pos x="0" y="0"/>
                  </a:cxn>
                </a:cxnLst>
                <a:rect l="0" t="0" r="r" b="b"/>
                <a:pathLst>
                  <a:path w="365" h="195">
                    <a:moveTo>
                      <a:pt x="0" y="0"/>
                    </a:moveTo>
                    <a:lnTo>
                      <a:pt x="364" y="0"/>
                    </a:lnTo>
                    <a:lnTo>
                      <a:pt x="364" y="194"/>
                    </a:lnTo>
                    <a:lnTo>
                      <a:pt x="0" y="194"/>
                    </a:lnTo>
                    <a:lnTo>
                      <a:pt x="0" y="0"/>
                    </a:lnTo>
                  </a:path>
                </a:pathLst>
              </a:custGeom>
              <a:solidFill>
                <a:srgbClr val="CCFFCC"/>
              </a:solidFill>
              <a:ln w="12700" cap="rnd" cmpd="sng">
                <a:solidFill>
                  <a:schemeClr val="bg1"/>
                </a:solidFill>
                <a:prstDash val="solid"/>
                <a:round/>
                <a:headEnd type="none" w="med" len="med"/>
                <a:tailEnd type="none" w="med" len="med"/>
              </a:ln>
              <a:effectLst/>
            </p:spPr>
            <p:txBody>
              <a:bodyPr/>
              <a:lstStyle/>
              <a:p>
                <a:endParaRPr lang="en-US"/>
              </a:p>
            </p:txBody>
          </p:sp>
          <p:sp>
            <p:nvSpPr>
              <p:cNvPr id="51207" name="Freeform 7"/>
              <p:cNvSpPr>
                <a:spLocks/>
              </p:cNvSpPr>
              <p:nvPr/>
            </p:nvSpPr>
            <p:spPr bwMode="auto">
              <a:xfrm>
                <a:off x="1927" y="2365"/>
                <a:ext cx="376" cy="285"/>
              </a:xfrm>
              <a:custGeom>
                <a:avLst/>
                <a:gdLst/>
                <a:ahLst/>
                <a:cxnLst>
                  <a:cxn ang="0">
                    <a:pos x="0" y="0"/>
                  </a:cxn>
                  <a:cxn ang="0">
                    <a:pos x="375" y="0"/>
                  </a:cxn>
                  <a:cxn ang="0">
                    <a:pos x="375" y="284"/>
                  </a:cxn>
                  <a:cxn ang="0">
                    <a:pos x="0" y="284"/>
                  </a:cxn>
                  <a:cxn ang="0">
                    <a:pos x="0" y="0"/>
                  </a:cxn>
                </a:cxnLst>
                <a:rect l="0" t="0" r="r" b="b"/>
                <a:pathLst>
                  <a:path w="376" h="285">
                    <a:moveTo>
                      <a:pt x="0" y="0"/>
                    </a:moveTo>
                    <a:lnTo>
                      <a:pt x="375" y="0"/>
                    </a:lnTo>
                    <a:lnTo>
                      <a:pt x="375" y="284"/>
                    </a:lnTo>
                    <a:lnTo>
                      <a:pt x="0" y="284"/>
                    </a:lnTo>
                    <a:lnTo>
                      <a:pt x="0" y="0"/>
                    </a:lnTo>
                  </a:path>
                </a:pathLst>
              </a:custGeom>
              <a:solidFill>
                <a:srgbClr val="CCFFCC"/>
              </a:solidFill>
              <a:ln w="12700" cap="rnd" cmpd="sng">
                <a:solidFill>
                  <a:schemeClr val="bg1"/>
                </a:solidFill>
                <a:prstDash val="solid"/>
                <a:round/>
                <a:headEnd type="none" w="med" len="med"/>
                <a:tailEnd type="none" w="med" len="med"/>
              </a:ln>
              <a:effectLst/>
            </p:spPr>
            <p:txBody>
              <a:bodyPr/>
              <a:lstStyle/>
              <a:p>
                <a:endParaRPr lang="en-US"/>
              </a:p>
            </p:txBody>
          </p:sp>
          <p:sp>
            <p:nvSpPr>
              <p:cNvPr id="51208" name="Freeform 8"/>
              <p:cNvSpPr>
                <a:spLocks/>
              </p:cNvSpPr>
              <p:nvPr/>
            </p:nvSpPr>
            <p:spPr bwMode="auto">
              <a:xfrm>
                <a:off x="2302" y="2134"/>
                <a:ext cx="365" cy="516"/>
              </a:xfrm>
              <a:custGeom>
                <a:avLst/>
                <a:gdLst/>
                <a:ahLst/>
                <a:cxnLst>
                  <a:cxn ang="0">
                    <a:pos x="0" y="0"/>
                  </a:cxn>
                  <a:cxn ang="0">
                    <a:pos x="364" y="0"/>
                  </a:cxn>
                  <a:cxn ang="0">
                    <a:pos x="364" y="515"/>
                  </a:cxn>
                  <a:cxn ang="0">
                    <a:pos x="0" y="515"/>
                  </a:cxn>
                  <a:cxn ang="0">
                    <a:pos x="0" y="0"/>
                  </a:cxn>
                </a:cxnLst>
                <a:rect l="0" t="0" r="r" b="b"/>
                <a:pathLst>
                  <a:path w="365" h="516">
                    <a:moveTo>
                      <a:pt x="0" y="0"/>
                    </a:moveTo>
                    <a:lnTo>
                      <a:pt x="364" y="0"/>
                    </a:lnTo>
                    <a:lnTo>
                      <a:pt x="364" y="515"/>
                    </a:lnTo>
                    <a:lnTo>
                      <a:pt x="0" y="515"/>
                    </a:lnTo>
                    <a:lnTo>
                      <a:pt x="0" y="0"/>
                    </a:lnTo>
                  </a:path>
                </a:pathLst>
              </a:custGeom>
              <a:solidFill>
                <a:srgbClr val="CCFFCC"/>
              </a:solidFill>
              <a:ln w="12700" cap="rnd" cmpd="sng">
                <a:solidFill>
                  <a:schemeClr val="bg1"/>
                </a:solidFill>
                <a:prstDash val="solid"/>
                <a:round/>
                <a:headEnd type="none" w="med" len="med"/>
                <a:tailEnd type="none" w="med" len="med"/>
              </a:ln>
              <a:effectLst/>
            </p:spPr>
            <p:txBody>
              <a:bodyPr/>
              <a:lstStyle/>
              <a:p>
                <a:endParaRPr lang="en-US"/>
              </a:p>
            </p:txBody>
          </p:sp>
          <p:sp>
            <p:nvSpPr>
              <p:cNvPr id="51209" name="Freeform 9"/>
              <p:cNvSpPr>
                <a:spLocks/>
              </p:cNvSpPr>
              <p:nvPr/>
            </p:nvSpPr>
            <p:spPr bwMode="auto">
              <a:xfrm>
                <a:off x="2666" y="1850"/>
                <a:ext cx="374" cy="800"/>
              </a:xfrm>
              <a:custGeom>
                <a:avLst/>
                <a:gdLst/>
                <a:ahLst/>
                <a:cxnLst>
                  <a:cxn ang="0">
                    <a:pos x="0" y="0"/>
                  </a:cxn>
                  <a:cxn ang="0">
                    <a:pos x="373" y="0"/>
                  </a:cxn>
                  <a:cxn ang="0">
                    <a:pos x="373" y="799"/>
                  </a:cxn>
                  <a:cxn ang="0">
                    <a:pos x="0" y="799"/>
                  </a:cxn>
                  <a:cxn ang="0">
                    <a:pos x="0" y="0"/>
                  </a:cxn>
                </a:cxnLst>
                <a:rect l="0" t="0" r="r" b="b"/>
                <a:pathLst>
                  <a:path w="374" h="800">
                    <a:moveTo>
                      <a:pt x="0" y="0"/>
                    </a:moveTo>
                    <a:lnTo>
                      <a:pt x="373" y="0"/>
                    </a:lnTo>
                    <a:lnTo>
                      <a:pt x="373" y="799"/>
                    </a:lnTo>
                    <a:lnTo>
                      <a:pt x="0" y="799"/>
                    </a:lnTo>
                    <a:lnTo>
                      <a:pt x="0" y="0"/>
                    </a:lnTo>
                  </a:path>
                </a:pathLst>
              </a:custGeom>
              <a:solidFill>
                <a:srgbClr val="CCFFCC"/>
              </a:solidFill>
              <a:ln w="12700" cap="rnd" cmpd="sng">
                <a:solidFill>
                  <a:schemeClr val="bg1"/>
                </a:solidFill>
                <a:prstDash val="solid"/>
                <a:round/>
                <a:headEnd type="none" w="med" len="med"/>
                <a:tailEnd type="none" w="med" len="med"/>
              </a:ln>
              <a:effectLst/>
            </p:spPr>
            <p:txBody>
              <a:bodyPr/>
              <a:lstStyle/>
              <a:p>
                <a:endParaRPr lang="en-US"/>
              </a:p>
            </p:txBody>
          </p:sp>
          <p:sp>
            <p:nvSpPr>
              <p:cNvPr id="51210" name="Freeform 10"/>
              <p:cNvSpPr>
                <a:spLocks/>
              </p:cNvSpPr>
              <p:nvPr/>
            </p:nvSpPr>
            <p:spPr bwMode="auto">
              <a:xfrm>
                <a:off x="3039" y="2134"/>
                <a:ext cx="367" cy="516"/>
              </a:xfrm>
              <a:custGeom>
                <a:avLst/>
                <a:gdLst/>
                <a:ahLst/>
                <a:cxnLst>
                  <a:cxn ang="0">
                    <a:pos x="0" y="0"/>
                  </a:cxn>
                  <a:cxn ang="0">
                    <a:pos x="366" y="0"/>
                  </a:cxn>
                  <a:cxn ang="0">
                    <a:pos x="366" y="515"/>
                  </a:cxn>
                  <a:cxn ang="0">
                    <a:pos x="0" y="515"/>
                  </a:cxn>
                  <a:cxn ang="0">
                    <a:pos x="0" y="0"/>
                  </a:cxn>
                </a:cxnLst>
                <a:rect l="0" t="0" r="r" b="b"/>
                <a:pathLst>
                  <a:path w="367" h="516">
                    <a:moveTo>
                      <a:pt x="0" y="0"/>
                    </a:moveTo>
                    <a:lnTo>
                      <a:pt x="366" y="0"/>
                    </a:lnTo>
                    <a:lnTo>
                      <a:pt x="366" y="515"/>
                    </a:lnTo>
                    <a:lnTo>
                      <a:pt x="0" y="515"/>
                    </a:lnTo>
                    <a:lnTo>
                      <a:pt x="0" y="0"/>
                    </a:lnTo>
                  </a:path>
                </a:pathLst>
              </a:custGeom>
              <a:solidFill>
                <a:srgbClr val="CCFFCC"/>
              </a:solidFill>
              <a:ln w="12700" cap="rnd" cmpd="sng">
                <a:solidFill>
                  <a:schemeClr val="bg1"/>
                </a:solidFill>
                <a:prstDash val="solid"/>
                <a:round/>
                <a:headEnd type="none" w="med" len="med"/>
                <a:tailEnd type="none" w="med" len="med"/>
              </a:ln>
              <a:effectLst/>
            </p:spPr>
            <p:txBody>
              <a:bodyPr/>
              <a:lstStyle/>
              <a:p>
                <a:endParaRPr lang="en-US"/>
              </a:p>
            </p:txBody>
          </p:sp>
          <p:sp>
            <p:nvSpPr>
              <p:cNvPr id="51211" name="Freeform 11"/>
              <p:cNvSpPr>
                <a:spLocks/>
              </p:cNvSpPr>
              <p:nvPr/>
            </p:nvSpPr>
            <p:spPr bwMode="auto">
              <a:xfrm>
                <a:off x="3405" y="2224"/>
                <a:ext cx="374" cy="426"/>
              </a:xfrm>
              <a:custGeom>
                <a:avLst/>
                <a:gdLst/>
                <a:ahLst/>
                <a:cxnLst>
                  <a:cxn ang="0">
                    <a:pos x="0" y="0"/>
                  </a:cxn>
                  <a:cxn ang="0">
                    <a:pos x="373" y="0"/>
                  </a:cxn>
                  <a:cxn ang="0">
                    <a:pos x="373" y="425"/>
                  </a:cxn>
                  <a:cxn ang="0">
                    <a:pos x="0" y="425"/>
                  </a:cxn>
                  <a:cxn ang="0">
                    <a:pos x="0" y="0"/>
                  </a:cxn>
                </a:cxnLst>
                <a:rect l="0" t="0" r="r" b="b"/>
                <a:pathLst>
                  <a:path w="374" h="426">
                    <a:moveTo>
                      <a:pt x="0" y="0"/>
                    </a:moveTo>
                    <a:lnTo>
                      <a:pt x="373" y="0"/>
                    </a:lnTo>
                    <a:lnTo>
                      <a:pt x="373" y="425"/>
                    </a:lnTo>
                    <a:lnTo>
                      <a:pt x="0" y="425"/>
                    </a:lnTo>
                    <a:lnTo>
                      <a:pt x="0" y="0"/>
                    </a:lnTo>
                  </a:path>
                </a:pathLst>
              </a:custGeom>
              <a:solidFill>
                <a:srgbClr val="CCFFCC"/>
              </a:solidFill>
              <a:ln w="12700" cap="rnd" cmpd="sng">
                <a:solidFill>
                  <a:schemeClr val="bg1"/>
                </a:solidFill>
                <a:prstDash val="solid"/>
                <a:round/>
                <a:headEnd type="none" w="med" len="med"/>
                <a:tailEnd type="none" w="med" len="med"/>
              </a:ln>
              <a:effectLst/>
            </p:spPr>
            <p:txBody>
              <a:bodyPr/>
              <a:lstStyle/>
              <a:p>
                <a:endParaRPr lang="en-US"/>
              </a:p>
            </p:txBody>
          </p:sp>
          <p:sp>
            <p:nvSpPr>
              <p:cNvPr id="51212" name="Freeform 12"/>
              <p:cNvSpPr>
                <a:spLocks/>
              </p:cNvSpPr>
              <p:nvPr/>
            </p:nvSpPr>
            <p:spPr bwMode="auto">
              <a:xfrm>
                <a:off x="3778" y="2365"/>
                <a:ext cx="365" cy="285"/>
              </a:xfrm>
              <a:custGeom>
                <a:avLst/>
                <a:gdLst/>
                <a:ahLst/>
                <a:cxnLst>
                  <a:cxn ang="0">
                    <a:pos x="0" y="0"/>
                  </a:cxn>
                  <a:cxn ang="0">
                    <a:pos x="364" y="0"/>
                  </a:cxn>
                  <a:cxn ang="0">
                    <a:pos x="364" y="284"/>
                  </a:cxn>
                  <a:cxn ang="0">
                    <a:pos x="0" y="284"/>
                  </a:cxn>
                  <a:cxn ang="0">
                    <a:pos x="0" y="0"/>
                  </a:cxn>
                </a:cxnLst>
                <a:rect l="0" t="0" r="r" b="b"/>
                <a:pathLst>
                  <a:path w="365" h="285">
                    <a:moveTo>
                      <a:pt x="0" y="0"/>
                    </a:moveTo>
                    <a:lnTo>
                      <a:pt x="364" y="0"/>
                    </a:lnTo>
                    <a:lnTo>
                      <a:pt x="364" y="284"/>
                    </a:lnTo>
                    <a:lnTo>
                      <a:pt x="0" y="284"/>
                    </a:lnTo>
                    <a:lnTo>
                      <a:pt x="0" y="0"/>
                    </a:lnTo>
                  </a:path>
                </a:pathLst>
              </a:custGeom>
              <a:solidFill>
                <a:srgbClr val="CCFFCC"/>
              </a:solidFill>
              <a:ln w="12700" cap="rnd" cmpd="sng">
                <a:solidFill>
                  <a:schemeClr val="bg1"/>
                </a:solidFill>
                <a:prstDash val="solid"/>
                <a:round/>
                <a:headEnd type="none" w="med" len="med"/>
                <a:tailEnd type="none" w="med" len="med"/>
              </a:ln>
              <a:effectLst/>
            </p:spPr>
            <p:txBody>
              <a:bodyPr/>
              <a:lstStyle/>
              <a:p>
                <a:endParaRPr lang="en-US"/>
              </a:p>
            </p:txBody>
          </p:sp>
        </p:grpSp>
        <p:sp>
          <p:nvSpPr>
            <p:cNvPr id="51214" name="Line 14"/>
            <p:cNvSpPr>
              <a:spLocks noChangeShapeType="1"/>
            </p:cNvSpPr>
            <p:nvPr/>
          </p:nvSpPr>
          <p:spPr bwMode="auto">
            <a:xfrm>
              <a:off x="1563" y="1692"/>
              <a:ext cx="0" cy="932"/>
            </a:xfrm>
            <a:prstGeom prst="line">
              <a:avLst/>
            </a:prstGeom>
            <a:noFill/>
            <a:ln w="12700">
              <a:solidFill>
                <a:schemeClr val="bg1"/>
              </a:solidFill>
              <a:round/>
              <a:headEnd/>
              <a:tailEnd/>
            </a:ln>
            <a:effectLst/>
          </p:spPr>
          <p:txBody>
            <a:bodyPr wrap="none" anchor="ctr"/>
            <a:lstStyle/>
            <a:p>
              <a:endParaRPr lang="en-US"/>
            </a:p>
          </p:txBody>
        </p:sp>
        <p:sp>
          <p:nvSpPr>
            <p:cNvPr id="51215" name="Line 15"/>
            <p:cNvSpPr>
              <a:spLocks noChangeShapeType="1"/>
            </p:cNvSpPr>
            <p:nvPr/>
          </p:nvSpPr>
          <p:spPr bwMode="auto">
            <a:xfrm>
              <a:off x="1537" y="2628"/>
              <a:ext cx="52" cy="0"/>
            </a:xfrm>
            <a:prstGeom prst="line">
              <a:avLst/>
            </a:prstGeom>
            <a:noFill/>
            <a:ln w="12700">
              <a:solidFill>
                <a:schemeClr val="bg1"/>
              </a:solidFill>
              <a:round/>
              <a:headEnd/>
              <a:tailEnd/>
            </a:ln>
            <a:effectLst/>
          </p:spPr>
          <p:txBody>
            <a:bodyPr wrap="none" anchor="ctr"/>
            <a:lstStyle/>
            <a:p>
              <a:endParaRPr lang="en-US"/>
            </a:p>
          </p:txBody>
        </p:sp>
        <p:sp>
          <p:nvSpPr>
            <p:cNvPr id="51216" name="Line 16"/>
            <p:cNvSpPr>
              <a:spLocks noChangeShapeType="1"/>
            </p:cNvSpPr>
            <p:nvPr/>
          </p:nvSpPr>
          <p:spPr bwMode="auto">
            <a:xfrm>
              <a:off x="1537" y="2395"/>
              <a:ext cx="52" cy="0"/>
            </a:xfrm>
            <a:prstGeom prst="line">
              <a:avLst/>
            </a:prstGeom>
            <a:noFill/>
            <a:ln w="12700">
              <a:solidFill>
                <a:schemeClr val="bg1"/>
              </a:solidFill>
              <a:round/>
              <a:headEnd/>
              <a:tailEnd/>
            </a:ln>
            <a:effectLst/>
          </p:spPr>
          <p:txBody>
            <a:bodyPr wrap="none" anchor="ctr"/>
            <a:lstStyle/>
            <a:p>
              <a:endParaRPr lang="en-US"/>
            </a:p>
          </p:txBody>
        </p:sp>
        <p:sp>
          <p:nvSpPr>
            <p:cNvPr id="51217" name="Line 17"/>
            <p:cNvSpPr>
              <a:spLocks noChangeShapeType="1"/>
            </p:cNvSpPr>
            <p:nvPr/>
          </p:nvSpPr>
          <p:spPr bwMode="auto">
            <a:xfrm>
              <a:off x="1537" y="2164"/>
              <a:ext cx="52" cy="0"/>
            </a:xfrm>
            <a:prstGeom prst="line">
              <a:avLst/>
            </a:prstGeom>
            <a:noFill/>
            <a:ln w="12700">
              <a:solidFill>
                <a:schemeClr val="bg1"/>
              </a:solidFill>
              <a:round/>
              <a:headEnd/>
              <a:tailEnd/>
            </a:ln>
            <a:effectLst/>
          </p:spPr>
          <p:txBody>
            <a:bodyPr wrap="none" anchor="ctr"/>
            <a:lstStyle/>
            <a:p>
              <a:endParaRPr lang="en-US"/>
            </a:p>
          </p:txBody>
        </p:sp>
        <p:sp>
          <p:nvSpPr>
            <p:cNvPr id="51218" name="Line 18"/>
            <p:cNvSpPr>
              <a:spLocks noChangeShapeType="1"/>
            </p:cNvSpPr>
            <p:nvPr/>
          </p:nvSpPr>
          <p:spPr bwMode="auto">
            <a:xfrm>
              <a:off x="1537" y="1919"/>
              <a:ext cx="52" cy="0"/>
            </a:xfrm>
            <a:prstGeom prst="line">
              <a:avLst/>
            </a:prstGeom>
            <a:noFill/>
            <a:ln w="12700">
              <a:solidFill>
                <a:schemeClr val="bg1"/>
              </a:solidFill>
              <a:round/>
              <a:headEnd/>
              <a:tailEnd/>
            </a:ln>
            <a:effectLst/>
          </p:spPr>
          <p:txBody>
            <a:bodyPr wrap="none" anchor="ctr"/>
            <a:lstStyle/>
            <a:p>
              <a:endParaRPr lang="en-US"/>
            </a:p>
          </p:txBody>
        </p:sp>
        <p:sp>
          <p:nvSpPr>
            <p:cNvPr id="51219" name="Line 19"/>
            <p:cNvSpPr>
              <a:spLocks noChangeShapeType="1"/>
            </p:cNvSpPr>
            <p:nvPr/>
          </p:nvSpPr>
          <p:spPr bwMode="auto">
            <a:xfrm>
              <a:off x="1537" y="1688"/>
              <a:ext cx="52" cy="0"/>
            </a:xfrm>
            <a:prstGeom prst="line">
              <a:avLst/>
            </a:prstGeom>
            <a:noFill/>
            <a:ln w="12700">
              <a:solidFill>
                <a:schemeClr val="bg1"/>
              </a:solidFill>
              <a:round/>
              <a:headEnd/>
              <a:tailEnd/>
            </a:ln>
            <a:effectLst/>
          </p:spPr>
          <p:txBody>
            <a:bodyPr wrap="none" anchor="ctr"/>
            <a:lstStyle/>
            <a:p>
              <a:endParaRPr lang="en-US"/>
            </a:p>
          </p:txBody>
        </p:sp>
        <p:sp>
          <p:nvSpPr>
            <p:cNvPr id="51220" name="Line 20"/>
            <p:cNvSpPr>
              <a:spLocks noChangeShapeType="1"/>
            </p:cNvSpPr>
            <p:nvPr/>
          </p:nvSpPr>
          <p:spPr bwMode="auto">
            <a:xfrm>
              <a:off x="1567" y="2628"/>
              <a:ext cx="2946" cy="0"/>
            </a:xfrm>
            <a:prstGeom prst="line">
              <a:avLst/>
            </a:prstGeom>
            <a:noFill/>
            <a:ln w="12700">
              <a:solidFill>
                <a:schemeClr val="bg1"/>
              </a:solidFill>
              <a:round/>
              <a:headEnd/>
              <a:tailEnd/>
            </a:ln>
            <a:effectLst/>
          </p:spPr>
          <p:txBody>
            <a:bodyPr wrap="none" anchor="ctr"/>
            <a:lstStyle/>
            <a:p>
              <a:endParaRPr lang="en-US"/>
            </a:p>
          </p:txBody>
        </p:sp>
        <p:sp>
          <p:nvSpPr>
            <p:cNvPr id="51221" name="Line 21"/>
            <p:cNvSpPr>
              <a:spLocks noChangeShapeType="1"/>
            </p:cNvSpPr>
            <p:nvPr/>
          </p:nvSpPr>
          <p:spPr bwMode="auto">
            <a:xfrm flipV="1">
              <a:off x="1563" y="2585"/>
              <a:ext cx="0" cy="86"/>
            </a:xfrm>
            <a:prstGeom prst="line">
              <a:avLst/>
            </a:prstGeom>
            <a:noFill/>
            <a:ln w="12700">
              <a:solidFill>
                <a:schemeClr val="bg1"/>
              </a:solidFill>
              <a:round/>
              <a:headEnd/>
              <a:tailEnd/>
            </a:ln>
            <a:effectLst/>
          </p:spPr>
          <p:txBody>
            <a:bodyPr wrap="none" anchor="ctr"/>
            <a:lstStyle/>
            <a:p>
              <a:endParaRPr lang="en-US"/>
            </a:p>
          </p:txBody>
        </p:sp>
        <p:sp>
          <p:nvSpPr>
            <p:cNvPr id="51222" name="Rectangle 22"/>
            <p:cNvSpPr>
              <a:spLocks noChangeArrowheads="1"/>
            </p:cNvSpPr>
            <p:nvPr/>
          </p:nvSpPr>
          <p:spPr bwMode="auto">
            <a:xfrm>
              <a:off x="1810" y="1099"/>
              <a:ext cx="1750" cy="18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300" b="1" i="0">
                  <a:solidFill>
                    <a:srgbClr val="000000"/>
                  </a:solidFill>
                  <a:latin typeface="Arial" pitchFamily="34" charset="0"/>
                </a:rPr>
                <a:t>Sampling Distribution Histogram</a:t>
              </a:r>
            </a:p>
          </p:txBody>
        </p:sp>
        <p:sp>
          <p:nvSpPr>
            <p:cNvPr id="51223" name="Rectangle 23"/>
            <p:cNvSpPr>
              <a:spLocks noChangeArrowheads="1"/>
            </p:cNvSpPr>
            <p:nvPr/>
          </p:nvSpPr>
          <p:spPr bwMode="auto">
            <a:xfrm>
              <a:off x="1357" y="2499"/>
              <a:ext cx="171" cy="170"/>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100" b="1" i="0">
                  <a:solidFill>
                    <a:srgbClr val="000000"/>
                  </a:solidFill>
                  <a:latin typeface="Arial" pitchFamily="34" charset="0"/>
                </a:rPr>
                <a:t>0</a:t>
              </a:r>
            </a:p>
          </p:txBody>
        </p:sp>
        <p:sp>
          <p:nvSpPr>
            <p:cNvPr id="51224" name="Rectangle 24"/>
            <p:cNvSpPr>
              <a:spLocks noChangeArrowheads="1"/>
            </p:cNvSpPr>
            <p:nvPr/>
          </p:nvSpPr>
          <p:spPr bwMode="auto">
            <a:xfrm>
              <a:off x="1357" y="2268"/>
              <a:ext cx="171" cy="170"/>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100" b="1" i="0">
                  <a:solidFill>
                    <a:srgbClr val="000000"/>
                  </a:solidFill>
                  <a:latin typeface="Arial" pitchFamily="34" charset="0"/>
                </a:rPr>
                <a:t>5</a:t>
              </a:r>
            </a:p>
          </p:txBody>
        </p:sp>
        <p:sp>
          <p:nvSpPr>
            <p:cNvPr id="51225" name="Rectangle 25"/>
            <p:cNvSpPr>
              <a:spLocks noChangeArrowheads="1"/>
            </p:cNvSpPr>
            <p:nvPr/>
          </p:nvSpPr>
          <p:spPr bwMode="auto">
            <a:xfrm>
              <a:off x="1299" y="2036"/>
              <a:ext cx="220" cy="170"/>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100" b="1" i="0">
                  <a:solidFill>
                    <a:srgbClr val="000000"/>
                  </a:solidFill>
                  <a:latin typeface="Arial" pitchFamily="34" charset="0"/>
                </a:rPr>
                <a:t>10</a:t>
              </a:r>
            </a:p>
          </p:txBody>
        </p:sp>
        <p:sp>
          <p:nvSpPr>
            <p:cNvPr id="51226" name="Rectangle 26"/>
            <p:cNvSpPr>
              <a:spLocks noChangeArrowheads="1"/>
            </p:cNvSpPr>
            <p:nvPr/>
          </p:nvSpPr>
          <p:spPr bwMode="auto">
            <a:xfrm>
              <a:off x="1299" y="1791"/>
              <a:ext cx="220" cy="170"/>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100" b="1" i="0">
                  <a:solidFill>
                    <a:srgbClr val="000000"/>
                  </a:solidFill>
                  <a:latin typeface="Arial" pitchFamily="34" charset="0"/>
                </a:rPr>
                <a:t>15</a:t>
              </a:r>
            </a:p>
          </p:txBody>
        </p:sp>
        <p:sp>
          <p:nvSpPr>
            <p:cNvPr id="51227" name="Rectangle 27"/>
            <p:cNvSpPr>
              <a:spLocks noChangeArrowheads="1"/>
            </p:cNvSpPr>
            <p:nvPr/>
          </p:nvSpPr>
          <p:spPr bwMode="auto">
            <a:xfrm>
              <a:off x="1299" y="1560"/>
              <a:ext cx="220" cy="170"/>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100" b="1" i="0">
                  <a:solidFill>
                    <a:srgbClr val="000000"/>
                  </a:solidFill>
                  <a:latin typeface="Arial" pitchFamily="34" charset="0"/>
                </a:rPr>
                <a:t>20</a:t>
              </a:r>
            </a:p>
          </p:txBody>
        </p:sp>
        <p:sp>
          <p:nvSpPr>
            <p:cNvPr id="51228" name="Rectangle 28"/>
            <p:cNvSpPr>
              <a:spLocks noChangeArrowheads="1"/>
            </p:cNvSpPr>
            <p:nvPr/>
          </p:nvSpPr>
          <p:spPr bwMode="auto">
            <a:xfrm>
              <a:off x="1368" y="2705"/>
              <a:ext cx="342" cy="170"/>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100" b="1" i="0">
                  <a:solidFill>
                    <a:srgbClr val="000000"/>
                  </a:solidFill>
                  <a:latin typeface="Arial" pitchFamily="34" charset="0"/>
                </a:rPr>
                <a:t>53.75</a:t>
              </a:r>
            </a:p>
          </p:txBody>
        </p:sp>
        <p:sp>
          <p:nvSpPr>
            <p:cNvPr id="51229" name="Rectangle 29"/>
            <p:cNvSpPr>
              <a:spLocks noChangeArrowheads="1"/>
            </p:cNvSpPr>
            <p:nvPr/>
          </p:nvSpPr>
          <p:spPr bwMode="auto">
            <a:xfrm>
              <a:off x="1741" y="2705"/>
              <a:ext cx="342" cy="170"/>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100" b="1" i="0">
                  <a:solidFill>
                    <a:srgbClr val="000000"/>
                  </a:solidFill>
                  <a:latin typeface="Arial" pitchFamily="34" charset="0"/>
                </a:rPr>
                <a:t>56.25</a:t>
              </a:r>
            </a:p>
          </p:txBody>
        </p:sp>
        <p:sp>
          <p:nvSpPr>
            <p:cNvPr id="51230" name="Rectangle 30"/>
            <p:cNvSpPr>
              <a:spLocks noChangeArrowheads="1"/>
            </p:cNvSpPr>
            <p:nvPr/>
          </p:nvSpPr>
          <p:spPr bwMode="auto">
            <a:xfrm>
              <a:off x="2105" y="2705"/>
              <a:ext cx="342" cy="170"/>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100" b="1" i="0">
                  <a:solidFill>
                    <a:srgbClr val="000000"/>
                  </a:solidFill>
                  <a:latin typeface="Arial" pitchFamily="34" charset="0"/>
                </a:rPr>
                <a:t>58.75</a:t>
              </a:r>
            </a:p>
          </p:txBody>
        </p:sp>
        <p:sp>
          <p:nvSpPr>
            <p:cNvPr id="51231" name="Rectangle 31"/>
            <p:cNvSpPr>
              <a:spLocks noChangeArrowheads="1"/>
            </p:cNvSpPr>
            <p:nvPr/>
          </p:nvSpPr>
          <p:spPr bwMode="auto">
            <a:xfrm>
              <a:off x="2480" y="2705"/>
              <a:ext cx="342" cy="170"/>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100" b="1" i="0">
                  <a:solidFill>
                    <a:srgbClr val="000000"/>
                  </a:solidFill>
                  <a:latin typeface="Arial" pitchFamily="34" charset="0"/>
                </a:rPr>
                <a:t>61.25</a:t>
              </a:r>
            </a:p>
          </p:txBody>
        </p:sp>
        <p:sp>
          <p:nvSpPr>
            <p:cNvPr id="51232" name="Rectangle 32"/>
            <p:cNvSpPr>
              <a:spLocks noChangeArrowheads="1"/>
            </p:cNvSpPr>
            <p:nvPr/>
          </p:nvSpPr>
          <p:spPr bwMode="auto">
            <a:xfrm>
              <a:off x="2844" y="2705"/>
              <a:ext cx="342" cy="170"/>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100" b="1" i="0">
                  <a:solidFill>
                    <a:srgbClr val="000000"/>
                  </a:solidFill>
                  <a:latin typeface="Arial" pitchFamily="34" charset="0"/>
                </a:rPr>
                <a:t>63.75</a:t>
              </a:r>
            </a:p>
          </p:txBody>
        </p:sp>
        <p:sp>
          <p:nvSpPr>
            <p:cNvPr id="51233" name="Rectangle 33"/>
            <p:cNvSpPr>
              <a:spLocks noChangeArrowheads="1"/>
            </p:cNvSpPr>
            <p:nvPr/>
          </p:nvSpPr>
          <p:spPr bwMode="auto">
            <a:xfrm>
              <a:off x="3219" y="2705"/>
              <a:ext cx="342" cy="170"/>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100" b="1" i="0">
                  <a:solidFill>
                    <a:srgbClr val="000000"/>
                  </a:solidFill>
                  <a:latin typeface="Arial" pitchFamily="34" charset="0"/>
                </a:rPr>
                <a:t>66.25</a:t>
              </a:r>
            </a:p>
          </p:txBody>
        </p:sp>
        <p:sp>
          <p:nvSpPr>
            <p:cNvPr id="51234" name="Rectangle 34"/>
            <p:cNvSpPr>
              <a:spLocks noChangeArrowheads="1"/>
            </p:cNvSpPr>
            <p:nvPr/>
          </p:nvSpPr>
          <p:spPr bwMode="auto">
            <a:xfrm>
              <a:off x="3583" y="2705"/>
              <a:ext cx="342" cy="170"/>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100" b="1" i="0">
                  <a:solidFill>
                    <a:srgbClr val="000000"/>
                  </a:solidFill>
                  <a:latin typeface="Arial" pitchFamily="34" charset="0"/>
                </a:rPr>
                <a:t>68.75</a:t>
              </a:r>
            </a:p>
          </p:txBody>
        </p:sp>
        <p:sp>
          <p:nvSpPr>
            <p:cNvPr id="51235" name="Rectangle 35"/>
            <p:cNvSpPr>
              <a:spLocks noChangeArrowheads="1"/>
            </p:cNvSpPr>
            <p:nvPr/>
          </p:nvSpPr>
          <p:spPr bwMode="auto">
            <a:xfrm>
              <a:off x="3958" y="2705"/>
              <a:ext cx="342" cy="170"/>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100" b="1" i="0">
                  <a:solidFill>
                    <a:srgbClr val="000000"/>
                  </a:solidFill>
                  <a:latin typeface="Arial" pitchFamily="34" charset="0"/>
                </a:rPr>
                <a:t>71.25</a:t>
              </a:r>
            </a:p>
          </p:txBody>
        </p:sp>
        <p:sp>
          <p:nvSpPr>
            <p:cNvPr id="51236" name="Rectangle 36"/>
            <p:cNvSpPr>
              <a:spLocks noChangeArrowheads="1"/>
            </p:cNvSpPr>
            <p:nvPr/>
          </p:nvSpPr>
          <p:spPr bwMode="auto">
            <a:xfrm rot="16200000">
              <a:off x="810" y="2269"/>
              <a:ext cx="568" cy="170"/>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100" b="1" i="0">
                  <a:solidFill>
                    <a:srgbClr val="000000"/>
                  </a:solidFill>
                  <a:latin typeface="Arial" pitchFamily="34" charset="0"/>
                </a:rPr>
                <a:t>Frequency</a:t>
              </a: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5325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53252" name="Rectangle 4"/>
          <p:cNvSpPr>
            <a:spLocks noGrp="1" noChangeArrowheads="1"/>
          </p:cNvSpPr>
          <p:nvPr>
            <p:ph type="title"/>
          </p:nvPr>
        </p:nvSpPr>
        <p:spPr>
          <a:noFill/>
          <a:ln/>
        </p:spPr>
        <p:txBody>
          <a:bodyPr lIns="90488" tIns="44450" rIns="90488" bIns="44450"/>
          <a:lstStyle/>
          <a:p>
            <a:r>
              <a:rPr lang="en-US"/>
              <a:t>1,800 Randomly Selected Values </a:t>
            </a:r>
            <a:br>
              <a:rPr lang="en-US"/>
            </a:br>
            <a:r>
              <a:rPr lang="en-US"/>
              <a:t>from an Exponential Distribution</a:t>
            </a:r>
          </a:p>
        </p:txBody>
      </p:sp>
      <p:grpSp>
        <p:nvGrpSpPr>
          <p:cNvPr id="53344" name="Group 96"/>
          <p:cNvGrpSpPr>
            <a:grpSpLocks/>
          </p:cNvGrpSpPr>
          <p:nvPr/>
        </p:nvGrpSpPr>
        <p:grpSpPr bwMode="auto">
          <a:xfrm>
            <a:off x="1338263" y="2352675"/>
            <a:ext cx="7196137" cy="3552825"/>
            <a:chOff x="843" y="1482"/>
            <a:chExt cx="4533" cy="2238"/>
          </a:xfrm>
        </p:grpSpPr>
        <p:sp>
          <p:nvSpPr>
            <p:cNvPr id="53253" name="Rectangle 5"/>
            <p:cNvSpPr>
              <a:spLocks noChangeArrowheads="1"/>
            </p:cNvSpPr>
            <p:nvPr/>
          </p:nvSpPr>
          <p:spPr bwMode="auto">
            <a:xfrm>
              <a:off x="843" y="1482"/>
              <a:ext cx="4533" cy="2238"/>
            </a:xfrm>
            <a:prstGeom prst="rect">
              <a:avLst/>
            </a:prstGeom>
            <a:solidFill>
              <a:srgbClr val="CCFFCC"/>
            </a:solidFill>
            <a:ln w="76200">
              <a:solidFill>
                <a:schemeClr val="bg1"/>
              </a:solidFill>
              <a:miter lim="800000"/>
              <a:headEnd/>
              <a:tailEnd/>
            </a:ln>
            <a:effectLst/>
          </p:spPr>
          <p:txBody>
            <a:bodyPr wrap="none" anchor="ctr"/>
            <a:lstStyle/>
            <a:p>
              <a:endParaRPr lang="en-US"/>
            </a:p>
          </p:txBody>
        </p:sp>
        <p:grpSp>
          <p:nvGrpSpPr>
            <p:cNvPr id="53343" name="Group 95"/>
            <p:cNvGrpSpPr>
              <a:grpSpLocks/>
            </p:cNvGrpSpPr>
            <p:nvPr/>
          </p:nvGrpSpPr>
          <p:grpSpPr bwMode="auto">
            <a:xfrm>
              <a:off x="952" y="1518"/>
              <a:ext cx="4334" cy="2197"/>
              <a:chOff x="952" y="1518"/>
              <a:chExt cx="4334" cy="2197"/>
            </a:xfrm>
          </p:grpSpPr>
          <p:grpSp>
            <p:nvGrpSpPr>
              <p:cNvPr id="53341" name="Group 93"/>
              <p:cNvGrpSpPr>
                <a:grpSpLocks/>
              </p:cNvGrpSpPr>
              <p:nvPr/>
            </p:nvGrpSpPr>
            <p:grpSpPr bwMode="auto">
              <a:xfrm>
                <a:off x="1217" y="1518"/>
                <a:ext cx="4069" cy="2197"/>
                <a:chOff x="1217" y="1518"/>
                <a:chExt cx="4069" cy="2197"/>
              </a:xfrm>
            </p:grpSpPr>
            <p:grpSp>
              <p:nvGrpSpPr>
                <p:cNvPr id="53339" name="Group 91"/>
                <p:cNvGrpSpPr>
                  <a:grpSpLocks/>
                </p:cNvGrpSpPr>
                <p:nvPr/>
              </p:nvGrpSpPr>
              <p:grpSpPr bwMode="auto">
                <a:xfrm>
                  <a:off x="1217" y="1518"/>
                  <a:ext cx="4069" cy="2030"/>
                  <a:chOff x="1217" y="1518"/>
                  <a:chExt cx="4069" cy="2030"/>
                </a:xfrm>
              </p:grpSpPr>
              <p:sp>
                <p:nvSpPr>
                  <p:cNvPr id="53254" name="Rectangle 6"/>
                  <p:cNvSpPr>
                    <a:spLocks noChangeArrowheads="1"/>
                  </p:cNvSpPr>
                  <p:nvPr/>
                </p:nvSpPr>
                <p:spPr bwMode="auto">
                  <a:xfrm>
                    <a:off x="4537" y="3318"/>
                    <a:ext cx="176" cy="2"/>
                  </a:xfrm>
                  <a:prstGeom prst="rect">
                    <a:avLst/>
                  </a:prstGeom>
                  <a:solidFill>
                    <a:srgbClr val="CCFFCC"/>
                  </a:solidFill>
                  <a:ln w="12700">
                    <a:solidFill>
                      <a:schemeClr val="bg1"/>
                    </a:solidFill>
                    <a:miter lim="800000"/>
                    <a:headEnd/>
                    <a:tailEnd/>
                  </a:ln>
                  <a:effectLst/>
                </p:spPr>
                <p:txBody>
                  <a:bodyPr wrap="none" anchor="ctr"/>
                  <a:lstStyle/>
                  <a:p>
                    <a:endParaRPr lang="en-US"/>
                  </a:p>
                </p:txBody>
              </p:sp>
              <p:grpSp>
                <p:nvGrpSpPr>
                  <p:cNvPr id="53274" name="Group 26"/>
                  <p:cNvGrpSpPr>
                    <a:grpSpLocks/>
                  </p:cNvGrpSpPr>
                  <p:nvPr/>
                </p:nvGrpSpPr>
                <p:grpSpPr bwMode="auto">
                  <a:xfrm>
                    <a:off x="1527" y="1674"/>
                    <a:ext cx="3536" cy="1642"/>
                    <a:chOff x="1527" y="1674"/>
                    <a:chExt cx="3536" cy="1642"/>
                  </a:xfrm>
                </p:grpSpPr>
                <p:sp>
                  <p:nvSpPr>
                    <p:cNvPr id="53255" name="Rectangle 7"/>
                    <p:cNvSpPr>
                      <a:spLocks noChangeArrowheads="1"/>
                    </p:cNvSpPr>
                    <p:nvPr/>
                  </p:nvSpPr>
                  <p:spPr bwMode="auto">
                    <a:xfrm>
                      <a:off x="1527" y="1674"/>
                      <a:ext cx="168" cy="1642"/>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3256" name="Rectangle 8"/>
                    <p:cNvSpPr>
                      <a:spLocks noChangeArrowheads="1"/>
                    </p:cNvSpPr>
                    <p:nvPr/>
                  </p:nvSpPr>
                  <p:spPr bwMode="auto">
                    <a:xfrm>
                      <a:off x="1704" y="2123"/>
                      <a:ext cx="168" cy="1193"/>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3257" name="Rectangle 9"/>
                    <p:cNvSpPr>
                      <a:spLocks noChangeArrowheads="1"/>
                    </p:cNvSpPr>
                    <p:nvPr/>
                  </p:nvSpPr>
                  <p:spPr bwMode="auto">
                    <a:xfrm>
                      <a:off x="1881" y="2485"/>
                      <a:ext cx="168" cy="831"/>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3258" name="Rectangle 10"/>
                    <p:cNvSpPr>
                      <a:spLocks noChangeArrowheads="1"/>
                    </p:cNvSpPr>
                    <p:nvPr/>
                  </p:nvSpPr>
                  <p:spPr bwMode="auto">
                    <a:xfrm>
                      <a:off x="2059" y="2647"/>
                      <a:ext cx="168" cy="669"/>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3259" name="Rectangle 11"/>
                    <p:cNvSpPr>
                      <a:spLocks noChangeArrowheads="1"/>
                    </p:cNvSpPr>
                    <p:nvPr/>
                  </p:nvSpPr>
                  <p:spPr bwMode="auto">
                    <a:xfrm>
                      <a:off x="2236" y="2696"/>
                      <a:ext cx="168" cy="620"/>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3260" name="Rectangle 12"/>
                    <p:cNvSpPr>
                      <a:spLocks noChangeArrowheads="1"/>
                    </p:cNvSpPr>
                    <p:nvPr/>
                  </p:nvSpPr>
                  <p:spPr bwMode="auto">
                    <a:xfrm>
                      <a:off x="2413" y="2881"/>
                      <a:ext cx="168" cy="435"/>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3261" name="Rectangle 13"/>
                    <p:cNvSpPr>
                      <a:spLocks noChangeArrowheads="1"/>
                    </p:cNvSpPr>
                    <p:nvPr/>
                  </p:nvSpPr>
                  <p:spPr bwMode="auto">
                    <a:xfrm>
                      <a:off x="2590" y="3036"/>
                      <a:ext cx="168" cy="280"/>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3262" name="Rectangle 14"/>
                    <p:cNvSpPr>
                      <a:spLocks noChangeArrowheads="1"/>
                    </p:cNvSpPr>
                    <p:nvPr/>
                  </p:nvSpPr>
                  <p:spPr bwMode="auto">
                    <a:xfrm>
                      <a:off x="2768" y="3051"/>
                      <a:ext cx="168" cy="265"/>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3263" name="Rectangle 15"/>
                    <p:cNvSpPr>
                      <a:spLocks noChangeArrowheads="1"/>
                    </p:cNvSpPr>
                    <p:nvPr/>
                  </p:nvSpPr>
                  <p:spPr bwMode="auto">
                    <a:xfrm>
                      <a:off x="2945" y="3137"/>
                      <a:ext cx="168" cy="179"/>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3264" name="Rectangle 16"/>
                    <p:cNvSpPr>
                      <a:spLocks noChangeArrowheads="1"/>
                    </p:cNvSpPr>
                    <p:nvPr/>
                  </p:nvSpPr>
                  <p:spPr bwMode="auto">
                    <a:xfrm>
                      <a:off x="3122" y="3216"/>
                      <a:ext cx="168" cy="100"/>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3265" name="Rectangle 17"/>
                    <p:cNvSpPr>
                      <a:spLocks noChangeArrowheads="1"/>
                    </p:cNvSpPr>
                    <p:nvPr/>
                  </p:nvSpPr>
                  <p:spPr bwMode="auto">
                    <a:xfrm>
                      <a:off x="3299" y="3194"/>
                      <a:ext cx="168" cy="122"/>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3266" name="Rectangle 18"/>
                    <p:cNvSpPr>
                      <a:spLocks noChangeArrowheads="1"/>
                    </p:cNvSpPr>
                    <p:nvPr/>
                  </p:nvSpPr>
                  <p:spPr bwMode="auto">
                    <a:xfrm>
                      <a:off x="3477" y="3220"/>
                      <a:ext cx="168" cy="96"/>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3267" name="Rectangle 19"/>
                    <p:cNvSpPr>
                      <a:spLocks noChangeArrowheads="1"/>
                    </p:cNvSpPr>
                    <p:nvPr/>
                  </p:nvSpPr>
                  <p:spPr bwMode="auto">
                    <a:xfrm>
                      <a:off x="3654" y="3265"/>
                      <a:ext cx="168" cy="51"/>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3268" name="Rectangle 20"/>
                    <p:cNvSpPr>
                      <a:spLocks noChangeArrowheads="1"/>
                    </p:cNvSpPr>
                    <p:nvPr/>
                  </p:nvSpPr>
                  <p:spPr bwMode="auto">
                    <a:xfrm>
                      <a:off x="3832" y="3277"/>
                      <a:ext cx="167" cy="39"/>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3269" name="Rectangle 21"/>
                    <p:cNvSpPr>
                      <a:spLocks noChangeArrowheads="1"/>
                    </p:cNvSpPr>
                    <p:nvPr/>
                  </p:nvSpPr>
                  <p:spPr bwMode="auto">
                    <a:xfrm>
                      <a:off x="4009" y="3295"/>
                      <a:ext cx="167" cy="21"/>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3270" name="Rectangle 22"/>
                    <p:cNvSpPr>
                      <a:spLocks noChangeArrowheads="1"/>
                    </p:cNvSpPr>
                    <p:nvPr/>
                  </p:nvSpPr>
                  <p:spPr bwMode="auto">
                    <a:xfrm>
                      <a:off x="4186" y="3310"/>
                      <a:ext cx="168" cy="6"/>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3271" name="Rectangle 23"/>
                    <p:cNvSpPr>
                      <a:spLocks noChangeArrowheads="1"/>
                    </p:cNvSpPr>
                    <p:nvPr/>
                  </p:nvSpPr>
                  <p:spPr bwMode="auto">
                    <a:xfrm>
                      <a:off x="4363" y="3314"/>
                      <a:ext cx="168" cy="2"/>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3272" name="Rectangle 24"/>
                    <p:cNvSpPr>
                      <a:spLocks noChangeArrowheads="1"/>
                    </p:cNvSpPr>
                    <p:nvPr/>
                  </p:nvSpPr>
                  <p:spPr bwMode="auto">
                    <a:xfrm>
                      <a:off x="4718" y="3310"/>
                      <a:ext cx="168" cy="6"/>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3273" name="Rectangle 25"/>
                    <p:cNvSpPr>
                      <a:spLocks noChangeArrowheads="1"/>
                    </p:cNvSpPr>
                    <p:nvPr/>
                  </p:nvSpPr>
                  <p:spPr bwMode="auto">
                    <a:xfrm>
                      <a:off x="4895" y="3269"/>
                      <a:ext cx="168" cy="47"/>
                    </a:xfrm>
                    <a:prstGeom prst="rect">
                      <a:avLst/>
                    </a:prstGeom>
                    <a:solidFill>
                      <a:srgbClr val="CCFFCC"/>
                    </a:solidFill>
                    <a:ln w="12700">
                      <a:solidFill>
                        <a:schemeClr val="bg1"/>
                      </a:solidFill>
                      <a:miter lim="800000"/>
                      <a:headEnd/>
                      <a:tailEnd/>
                    </a:ln>
                    <a:effectLst/>
                  </p:spPr>
                  <p:txBody>
                    <a:bodyPr wrap="none" anchor="ctr"/>
                    <a:lstStyle/>
                    <a:p>
                      <a:endParaRPr lang="en-US"/>
                    </a:p>
                  </p:txBody>
                </p:sp>
              </p:grpSp>
              <p:sp>
                <p:nvSpPr>
                  <p:cNvPr id="53275" name="Line 27"/>
                  <p:cNvSpPr>
                    <a:spLocks noChangeShapeType="1"/>
                  </p:cNvSpPr>
                  <p:nvPr/>
                </p:nvSpPr>
                <p:spPr bwMode="auto">
                  <a:xfrm flipV="1">
                    <a:off x="1524" y="1622"/>
                    <a:ext cx="0" cy="1704"/>
                  </a:xfrm>
                  <a:prstGeom prst="line">
                    <a:avLst/>
                  </a:prstGeom>
                  <a:noFill/>
                  <a:ln w="12700">
                    <a:solidFill>
                      <a:schemeClr val="bg1"/>
                    </a:solidFill>
                    <a:round/>
                    <a:headEnd/>
                    <a:tailEnd/>
                  </a:ln>
                  <a:effectLst/>
                </p:spPr>
                <p:txBody>
                  <a:bodyPr wrap="none" anchor="ctr"/>
                  <a:lstStyle/>
                  <a:p>
                    <a:endParaRPr lang="en-US"/>
                  </a:p>
                </p:txBody>
              </p:sp>
              <p:sp>
                <p:nvSpPr>
                  <p:cNvPr id="53276" name="Line 28"/>
                  <p:cNvSpPr>
                    <a:spLocks noChangeShapeType="1"/>
                  </p:cNvSpPr>
                  <p:nvPr/>
                </p:nvSpPr>
                <p:spPr bwMode="auto">
                  <a:xfrm>
                    <a:off x="1504" y="3322"/>
                    <a:ext cx="40" cy="0"/>
                  </a:xfrm>
                  <a:prstGeom prst="line">
                    <a:avLst/>
                  </a:prstGeom>
                  <a:noFill/>
                  <a:ln w="12700">
                    <a:solidFill>
                      <a:schemeClr val="bg1"/>
                    </a:solidFill>
                    <a:round/>
                    <a:headEnd/>
                    <a:tailEnd/>
                  </a:ln>
                  <a:effectLst/>
                </p:spPr>
                <p:txBody>
                  <a:bodyPr wrap="none" anchor="ctr"/>
                  <a:lstStyle/>
                  <a:p>
                    <a:endParaRPr lang="en-US"/>
                  </a:p>
                </p:txBody>
              </p:sp>
              <p:sp>
                <p:nvSpPr>
                  <p:cNvPr id="53277" name="Line 29"/>
                  <p:cNvSpPr>
                    <a:spLocks noChangeShapeType="1"/>
                  </p:cNvSpPr>
                  <p:nvPr/>
                </p:nvSpPr>
                <p:spPr bwMode="auto">
                  <a:xfrm>
                    <a:off x="1504" y="3134"/>
                    <a:ext cx="40" cy="0"/>
                  </a:xfrm>
                  <a:prstGeom prst="line">
                    <a:avLst/>
                  </a:prstGeom>
                  <a:noFill/>
                  <a:ln w="12700">
                    <a:solidFill>
                      <a:schemeClr val="bg1"/>
                    </a:solidFill>
                    <a:round/>
                    <a:headEnd/>
                    <a:tailEnd/>
                  </a:ln>
                  <a:effectLst/>
                </p:spPr>
                <p:txBody>
                  <a:bodyPr wrap="none" anchor="ctr"/>
                  <a:lstStyle/>
                  <a:p>
                    <a:endParaRPr lang="en-US"/>
                  </a:p>
                </p:txBody>
              </p:sp>
              <p:sp>
                <p:nvSpPr>
                  <p:cNvPr id="53278" name="Line 30"/>
                  <p:cNvSpPr>
                    <a:spLocks noChangeShapeType="1"/>
                  </p:cNvSpPr>
                  <p:nvPr/>
                </p:nvSpPr>
                <p:spPr bwMode="auto">
                  <a:xfrm>
                    <a:off x="1504" y="2945"/>
                    <a:ext cx="40" cy="0"/>
                  </a:xfrm>
                  <a:prstGeom prst="line">
                    <a:avLst/>
                  </a:prstGeom>
                  <a:noFill/>
                  <a:ln w="12700">
                    <a:solidFill>
                      <a:schemeClr val="bg1"/>
                    </a:solidFill>
                    <a:round/>
                    <a:headEnd/>
                    <a:tailEnd/>
                  </a:ln>
                  <a:effectLst/>
                </p:spPr>
                <p:txBody>
                  <a:bodyPr wrap="none" anchor="ctr"/>
                  <a:lstStyle/>
                  <a:p>
                    <a:endParaRPr lang="en-US"/>
                  </a:p>
                </p:txBody>
              </p:sp>
              <p:sp>
                <p:nvSpPr>
                  <p:cNvPr id="53279" name="Line 31"/>
                  <p:cNvSpPr>
                    <a:spLocks noChangeShapeType="1"/>
                  </p:cNvSpPr>
                  <p:nvPr/>
                </p:nvSpPr>
                <p:spPr bwMode="auto">
                  <a:xfrm>
                    <a:off x="1504" y="2757"/>
                    <a:ext cx="40" cy="0"/>
                  </a:xfrm>
                  <a:prstGeom prst="line">
                    <a:avLst/>
                  </a:prstGeom>
                  <a:noFill/>
                  <a:ln w="12700">
                    <a:solidFill>
                      <a:schemeClr val="bg1"/>
                    </a:solidFill>
                    <a:round/>
                    <a:headEnd/>
                    <a:tailEnd/>
                  </a:ln>
                  <a:effectLst/>
                </p:spPr>
                <p:txBody>
                  <a:bodyPr wrap="none" anchor="ctr"/>
                  <a:lstStyle/>
                  <a:p>
                    <a:endParaRPr lang="en-US"/>
                  </a:p>
                </p:txBody>
              </p:sp>
              <p:sp>
                <p:nvSpPr>
                  <p:cNvPr id="53280" name="Line 32"/>
                  <p:cNvSpPr>
                    <a:spLocks noChangeShapeType="1"/>
                  </p:cNvSpPr>
                  <p:nvPr/>
                </p:nvSpPr>
                <p:spPr bwMode="auto">
                  <a:xfrm>
                    <a:off x="1504" y="2569"/>
                    <a:ext cx="40" cy="0"/>
                  </a:xfrm>
                  <a:prstGeom prst="line">
                    <a:avLst/>
                  </a:prstGeom>
                  <a:noFill/>
                  <a:ln w="12700">
                    <a:solidFill>
                      <a:schemeClr val="bg1"/>
                    </a:solidFill>
                    <a:round/>
                    <a:headEnd/>
                    <a:tailEnd/>
                  </a:ln>
                  <a:effectLst/>
                </p:spPr>
                <p:txBody>
                  <a:bodyPr wrap="none" anchor="ctr"/>
                  <a:lstStyle/>
                  <a:p>
                    <a:endParaRPr lang="en-US"/>
                  </a:p>
                </p:txBody>
              </p:sp>
              <p:sp>
                <p:nvSpPr>
                  <p:cNvPr id="53281" name="Line 33"/>
                  <p:cNvSpPr>
                    <a:spLocks noChangeShapeType="1"/>
                  </p:cNvSpPr>
                  <p:nvPr/>
                </p:nvSpPr>
                <p:spPr bwMode="auto">
                  <a:xfrm>
                    <a:off x="1504" y="2380"/>
                    <a:ext cx="40" cy="0"/>
                  </a:xfrm>
                  <a:prstGeom prst="line">
                    <a:avLst/>
                  </a:prstGeom>
                  <a:noFill/>
                  <a:ln w="12700">
                    <a:solidFill>
                      <a:schemeClr val="bg1"/>
                    </a:solidFill>
                    <a:round/>
                    <a:headEnd/>
                    <a:tailEnd/>
                  </a:ln>
                  <a:effectLst/>
                </p:spPr>
                <p:txBody>
                  <a:bodyPr wrap="none" anchor="ctr"/>
                  <a:lstStyle/>
                  <a:p>
                    <a:endParaRPr lang="en-US"/>
                  </a:p>
                </p:txBody>
              </p:sp>
              <p:sp>
                <p:nvSpPr>
                  <p:cNvPr id="53282" name="Line 34"/>
                  <p:cNvSpPr>
                    <a:spLocks noChangeShapeType="1"/>
                  </p:cNvSpPr>
                  <p:nvPr/>
                </p:nvSpPr>
                <p:spPr bwMode="auto">
                  <a:xfrm>
                    <a:off x="1504" y="2192"/>
                    <a:ext cx="40" cy="0"/>
                  </a:xfrm>
                  <a:prstGeom prst="line">
                    <a:avLst/>
                  </a:prstGeom>
                  <a:noFill/>
                  <a:ln w="12700">
                    <a:solidFill>
                      <a:schemeClr val="bg1"/>
                    </a:solidFill>
                    <a:round/>
                    <a:headEnd/>
                    <a:tailEnd/>
                  </a:ln>
                  <a:effectLst/>
                </p:spPr>
                <p:txBody>
                  <a:bodyPr wrap="none" anchor="ctr"/>
                  <a:lstStyle/>
                  <a:p>
                    <a:endParaRPr lang="en-US"/>
                  </a:p>
                </p:txBody>
              </p:sp>
              <p:sp>
                <p:nvSpPr>
                  <p:cNvPr id="53283" name="Line 35"/>
                  <p:cNvSpPr>
                    <a:spLocks noChangeShapeType="1"/>
                  </p:cNvSpPr>
                  <p:nvPr/>
                </p:nvSpPr>
                <p:spPr bwMode="auto">
                  <a:xfrm>
                    <a:off x="1504" y="2003"/>
                    <a:ext cx="40" cy="0"/>
                  </a:xfrm>
                  <a:prstGeom prst="line">
                    <a:avLst/>
                  </a:prstGeom>
                  <a:noFill/>
                  <a:ln w="12700">
                    <a:solidFill>
                      <a:schemeClr val="bg1"/>
                    </a:solidFill>
                    <a:round/>
                    <a:headEnd/>
                    <a:tailEnd/>
                  </a:ln>
                  <a:effectLst/>
                </p:spPr>
                <p:txBody>
                  <a:bodyPr wrap="none" anchor="ctr"/>
                  <a:lstStyle/>
                  <a:p>
                    <a:endParaRPr lang="en-US"/>
                  </a:p>
                </p:txBody>
              </p:sp>
              <p:sp>
                <p:nvSpPr>
                  <p:cNvPr id="53284" name="Line 36"/>
                  <p:cNvSpPr>
                    <a:spLocks noChangeShapeType="1"/>
                  </p:cNvSpPr>
                  <p:nvPr/>
                </p:nvSpPr>
                <p:spPr bwMode="auto">
                  <a:xfrm>
                    <a:off x="1504" y="1815"/>
                    <a:ext cx="40" cy="0"/>
                  </a:xfrm>
                  <a:prstGeom prst="line">
                    <a:avLst/>
                  </a:prstGeom>
                  <a:noFill/>
                  <a:ln w="12700">
                    <a:solidFill>
                      <a:schemeClr val="bg1"/>
                    </a:solidFill>
                    <a:round/>
                    <a:headEnd/>
                    <a:tailEnd/>
                  </a:ln>
                  <a:effectLst/>
                </p:spPr>
                <p:txBody>
                  <a:bodyPr wrap="none" anchor="ctr"/>
                  <a:lstStyle/>
                  <a:p>
                    <a:endParaRPr lang="en-US"/>
                  </a:p>
                </p:txBody>
              </p:sp>
              <p:sp>
                <p:nvSpPr>
                  <p:cNvPr id="53285" name="Line 37"/>
                  <p:cNvSpPr>
                    <a:spLocks noChangeShapeType="1"/>
                  </p:cNvSpPr>
                  <p:nvPr/>
                </p:nvSpPr>
                <p:spPr bwMode="auto">
                  <a:xfrm>
                    <a:off x="1504" y="1626"/>
                    <a:ext cx="40" cy="0"/>
                  </a:xfrm>
                  <a:prstGeom prst="line">
                    <a:avLst/>
                  </a:prstGeom>
                  <a:noFill/>
                  <a:ln w="12700">
                    <a:solidFill>
                      <a:schemeClr val="bg1"/>
                    </a:solidFill>
                    <a:round/>
                    <a:headEnd/>
                    <a:tailEnd/>
                  </a:ln>
                  <a:effectLst/>
                </p:spPr>
                <p:txBody>
                  <a:bodyPr wrap="none" anchor="ctr"/>
                  <a:lstStyle/>
                  <a:p>
                    <a:endParaRPr lang="en-US"/>
                  </a:p>
                </p:txBody>
              </p:sp>
              <p:sp>
                <p:nvSpPr>
                  <p:cNvPr id="53286" name="Line 38"/>
                  <p:cNvSpPr>
                    <a:spLocks noChangeShapeType="1"/>
                  </p:cNvSpPr>
                  <p:nvPr/>
                </p:nvSpPr>
                <p:spPr bwMode="auto">
                  <a:xfrm>
                    <a:off x="1528" y="3322"/>
                    <a:ext cx="3537" cy="0"/>
                  </a:xfrm>
                  <a:prstGeom prst="line">
                    <a:avLst/>
                  </a:prstGeom>
                  <a:noFill/>
                  <a:ln w="12700">
                    <a:solidFill>
                      <a:schemeClr val="bg1"/>
                    </a:solidFill>
                    <a:round/>
                    <a:headEnd/>
                    <a:tailEnd/>
                  </a:ln>
                  <a:effectLst/>
                </p:spPr>
                <p:txBody>
                  <a:bodyPr wrap="none" anchor="ctr"/>
                  <a:lstStyle/>
                  <a:p>
                    <a:endParaRPr lang="en-US"/>
                  </a:p>
                </p:txBody>
              </p:sp>
              <p:sp>
                <p:nvSpPr>
                  <p:cNvPr id="53287" name="Line 39"/>
                  <p:cNvSpPr>
                    <a:spLocks noChangeShapeType="1"/>
                  </p:cNvSpPr>
                  <p:nvPr/>
                </p:nvSpPr>
                <p:spPr bwMode="auto">
                  <a:xfrm flipV="1">
                    <a:off x="1524" y="3294"/>
                    <a:ext cx="0" cy="56"/>
                  </a:xfrm>
                  <a:prstGeom prst="line">
                    <a:avLst/>
                  </a:prstGeom>
                  <a:noFill/>
                  <a:ln w="12700">
                    <a:solidFill>
                      <a:schemeClr val="bg1"/>
                    </a:solidFill>
                    <a:round/>
                    <a:headEnd/>
                    <a:tailEnd/>
                  </a:ln>
                  <a:effectLst/>
                </p:spPr>
                <p:txBody>
                  <a:bodyPr wrap="none" anchor="ctr"/>
                  <a:lstStyle/>
                  <a:p>
                    <a:endParaRPr lang="en-US"/>
                  </a:p>
                </p:txBody>
              </p:sp>
              <p:sp>
                <p:nvSpPr>
                  <p:cNvPr id="53288" name="Line 40"/>
                  <p:cNvSpPr>
                    <a:spLocks noChangeShapeType="1"/>
                  </p:cNvSpPr>
                  <p:nvPr/>
                </p:nvSpPr>
                <p:spPr bwMode="auto">
                  <a:xfrm flipV="1">
                    <a:off x="1701" y="3294"/>
                    <a:ext cx="0" cy="56"/>
                  </a:xfrm>
                  <a:prstGeom prst="line">
                    <a:avLst/>
                  </a:prstGeom>
                  <a:noFill/>
                  <a:ln w="12700">
                    <a:solidFill>
                      <a:schemeClr val="bg1"/>
                    </a:solidFill>
                    <a:round/>
                    <a:headEnd/>
                    <a:tailEnd/>
                  </a:ln>
                  <a:effectLst/>
                </p:spPr>
                <p:txBody>
                  <a:bodyPr wrap="none" anchor="ctr"/>
                  <a:lstStyle/>
                  <a:p>
                    <a:endParaRPr lang="en-US"/>
                  </a:p>
                </p:txBody>
              </p:sp>
              <p:sp>
                <p:nvSpPr>
                  <p:cNvPr id="53289" name="Line 41"/>
                  <p:cNvSpPr>
                    <a:spLocks noChangeShapeType="1"/>
                  </p:cNvSpPr>
                  <p:nvPr/>
                </p:nvSpPr>
                <p:spPr bwMode="auto">
                  <a:xfrm flipV="1">
                    <a:off x="1878" y="3294"/>
                    <a:ext cx="0" cy="56"/>
                  </a:xfrm>
                  <a:prstGeom prst="line">
                    <a:avLst/>
                  </a:prstGeom>
                  <a:noFill/>
                  <a:ln w="12700">
                    <a:solidFill>
                      <a:schemeClr val="bg1"/>
                    </a:solidFill>
                    <a:round/>
                    <a:headEnd/>
                    <a:tailEnd/>
                  </a:ln>
                  <a:effectLst/>
                </p:spPr>
                <p:txBody>
                  <a:bodyPr wrap="none" anchor="ctr"/>
                  <a:lstStyle/>
                  <a:p>
                    <a:endParaRPr lang="en-US"/>
                  </a:p>
                </p:txBody>
              </p:sp>
              <p:sp>
                <p:nvSpPr>
                  <p:cNvPr id="53290" name="Line 42"/>
                  <p:cNvSpPr>
                    <a:spLocks noChangeShapeType="1"/>
                  </p:cNvSpPr>
                  <p:nvPr/>
                </p:nvSpPr>
                <p:spPr bwMode="auto">
                  <a:xfrm flipV="1">
                    <a:off x="2056" y="3294"/>
                    <a:ext cx="0" cy="56"/>
                  </a:xfrm>
                  <a:prstGeom prst="line">
                    <a:avLst/>
                  </a:prstGeom>
                  <a:noFill/>
                  <a:ln w="12700">
                    <a:solidFill>
                      <a:schemeClr val="bg1"/>
                    </a:solidFill>
                    <a:round/>
                    <a:headEnd/>
                    <a:tailEnd/>
                  </a:ln>
                  <a:effectLst/>
                </p:spPr>
                <p:txBody>
                  <a:bodyPr wrap="none" anchor="ctr"/>
                  <a:lstStyle/>
                  <a:p>
                    <a:endParaRPr lang="en-US"/>
                  </a:p>
                </p:txBody>
              </p:sp>
              <p:sp>
                <p:nvSpPr>
                  <p:cNvPr id="53291" name="Line 43"/>
                  <p:cNvSpPr>
                    <a:spLocks noChangeShapeType="1"/>
                  </p:cNvSpPr>
                  <p:nvPr/>
                </p:nvSpPr>
                <p:spPr bwMode="auto">
                  <a:xfrm flipV="1">
                    <a:off x="2233" y="3294"/>
                    <a:ext cx="0" cy="56"/>
                  </a:xfrm>
                  <a:prstGeom prst="line">
                    <a:avLst/>
                  </a:prstGeom>
                  <a:noFill/>
                  <a:ln w="12700">
                    <a:solidFill>
                      <a:schemeClr val="bg1"/>
                    </a:solidFill>
                    <a:round/>
                    <a:headEnd/>
                    <a:tailEnd/>
                  </a:ln>
                  <a:effectLst/>
                </p:spPr>
                <p:txBody>
                  <a:bodyPr wrap="none" anchor="ctr"/>
                  <a:lstStyle/>
                  <a:p>
                    <a:endParaRPr lang="en-US"/>
                  </a:p>
                </p:txBody>
              </p:sp>
              <p:sp>
                <p:nvSpPr>
                  <p:cNvPr id="53292" name="Line 44"/>
                  <p:cNvSpPr>
                    <a:spLocks noChangeShapeType="1"/>
                  </p:cNvSpPr>
                  <p:nvPr/>
                </p:nvSpPr>
                <p:spPr bwMode="auto">
                  <a:xfrm flipV="1">
                    <a:off x="2410" y="3294"/>
                    <a:ext cx="0" cy="56"/>
                  </a:xfrm>
                  <a:prstGeom prst="line">
                    <a:avLst/>
                  </a:prstGeom>
                  <a:noFill/>
                  <a:ln w="12700">
                    <a:solidFill>
                      <a:schemeClr val="bg1"/>
                    </a:solidFill>
                    <a:round/>
                    <a:headEnd/>
                    <a:tailEnd/>
                  </a:ln>
                  <a:effectLst/>
                </p:spPr>
                <p:txBody>
                  <a:bodyPr wrap="none" anchor="ctr"/>
                  <a:lstStyle/>
                  <a:p>
                    <a:endParaRPr lang="en-US"/>
                  </a:p>
                </p:txBody>
              </p:sp>
              <p:sp>
                <p:nvSpPr>
                  <p:cNvPr id="53293" name="Line 45"/>
                  <p:cNvSpPr>
                    <a:spLocks noChangeShapeType="1"/>
                  </p:cNvSpPr>
                  <p:nvPr/>
                </p:nvSpPr>
                <p:spPr bwMode="auto">
                  <a:xfrm flipV="1">
                    <a:off x="2587" y="3294"/>
                    <a:ext cx="0" cy="56"/>
                  </a:xfrm>
                  <a:prstGeom prst="line">
                    <a:avLst/>
                  </a:prstGeom>
                  <a:noFill/>
                  <a:ln w="12700">
                    <a:solidFill>
                      <a:schemeClr val="bg1"/>
                    </a:solidFill>
                    <a:round/>
                    <a:headEnd/>
                    <a:tailEnd/>
                  </a:ln>
                  <a:effectLst/>
                </p:spPr>
                <p:txBody>
                  <a:bodyPr wrap="none" anchor="ctr"/>
                  <a:lstStyle/>
                  <a:p>
                    <a:endParaRPr lang="en-US"/>
                  </a:p>
                </p:txBody>
              </p:sp>
              <p:sp>
                <p:nvSpPr>
                  <p:cNvPr id="53294" name="Line 46"/>
                  <p:cNvSpPr>
                    <a:spLocks noChangeShapeType="1"/>
                  </p:cNvSpPr>
                  <p:nvPr/>
                </p:nvSpPr>
                <p:spPr bwMode="auto">
                  <a:xfrm flipV="1">
                    <a:off x="2765" y="3294"/>
                    <a:ext cx="0" cy="56"/>
                  </a:xfrm>
                  <a:prstGeom prst="line">
                    <a:avLst/>
                  </a:prstGeom>
                  <a:noFill/>
                  <a:ln w="12700">
                    <a:solidFill>
                      <a:schemeClr val="bg1"/>
                    </a:solidFill>
                    <a:round/>
                    <a:headEnd/>
                    <a:tailEnd/>
                  </a:ln>
                  <a:effectLst/>
                </p:spPr>
                <p:txBody>
                  <a:bodyPr wrap="none" anchor="ctr"/>
                  <a:lstStyle/>
                  <a:p>
                    <a:endParaRPr lang="en-US"/>
                  </a:p>
                </p:txBody>
              </p:sp>
              <p:sp>
                <p:nvSpPr>
                  <p:cNvPr id="53295" name="Line 47"/>
                  <p:cNvSpPr>
                    <a:spLocks noChangeShapeType="1"/>
                  </p:cNvSpPr>
                  <p:nvPr/>
                </p:nvSpPr>
                <p:spPr bwMode="auto">
                  <a:xfrm flipV="1">
                    <a:off x="2942" y="3294"/>
                    <a:ext cx="0" cy="56"/>
                  </a:xfrm>
                  <a:prstGeom prst="line">
                    <a:avLst/>
                  </a:prstGeom>
                  <a:noFill/>
                  <a:ln w="12700">
                    <a:solidFill>
                      <a:schemeClr val="bg1"/>
                    </a:solidFill>
                    <a:round/>
                    <a:headEnd/>
                    <a:tailEnd/>
                  </a:ln>
                  <a:effectLst/>
                </p:spPr>
                <p:txBody>
                  <a:bodyPr wrap="none" anchor="ctr"/>
                  <a:lstStyle/>
                  <a:p>
                    <a:endParaRPr lang="en-US"/>
                  </a:p>
                </p:txBody>
              </p:sp>
              <p:sp>
                <p:nvSpPr>
                  <p:cNvPr id="53296" name="Line 48"/>
                  <p:cNvSpPr>
                    <a:spLocks noChangeShapeType="1"/>
                  </p:cNvSpPr>
                  <p:nvPr/>
                </p:nvSpPr>
                <p:spPr bwMode="auto">
                  <a:xfrm flipV="1">
                    <a:off x="3120" y="3294"/>
                    <a:ext cx="0" cy="56"/>
                  </a:xfrm>
                  <a:prstGeom prst="line">
                    <a:avLst/>
                  </a:prstGeom>
                  <a:noFill/>
                  <a:ln w="12700">
                    <a:solidFill>
                      <a:schemeClr val="bg1"/>
                    </a:solidFill>
                    <a:round/>
                    <a:headEnd/>
                    <a:tailEnd/>
                  </a:ln>
                  <a:effectLst/>
                </p:spPr>
                <p:txBody>
                  <a:bodyPr wrap="none" anchor="ctr"/>
                  <a:lstStyle/>
                  <a:p>
                    <a:endParaRPr lang="en-US"/>
                  </a:p>
                </p:txBody>
              </p:sp>
              <p:sp>
                <p:nvSpPr>
                  <p:cNvPr id="53297" name="Line 49"/>
                  <p:cNvSpPr>
                    <a:spLocks noChangeShapeType="1"/>
                  </p:cNvSpPr>
                  <p:nvPr/>
                </p:nvSpPr>
                <p:spPr bwMode="auto">
                  <a:xfrm flipV="1">
                    <a:off x="3297" y="3294"/>
                    <a:ext cx="0" cy="56"/>
                  </a:xfrm>
                  <a:prstGeom prst="line">
                    <a:avLst/>
                  </a:prstGeom>
                  <a:noFill/>
                  <a:ln w="12700">
                    <a:solidFill>
                      <a:schemeClr val="bg1"/>
                    </a:solidFill>
                    <a:round/>
                    <a:headEnd/>
                    <a:tailEnd/>
                  </a:ln>
                  <a:effectLst/>
                </p:spPr>
                <p:txBody>
                  <a:bodyPr wrap="none" anchor="ctr"/>
                  <a:lstStyle/>
                  <a:p>
                    <a:endParaRPr lang="en-US"/>
                  </a:p>
                </p:txBody>
              </p:sp>
              <p:sp>
                <p:nvSpPr>
                  <p:cNvPr id="53298" name="Line 50"/>
                  <p:cNvSpPr>
                    <a:spLocks noChangeShapeType="1"/>
                  </p:cNvSpPr>
                  <p:nvPr/>
                </p:nvSpPr>
                <p:spPr bwMode="auto">
                  <a:xfrm flipV="1">
                    <a:off x="3474" y="3294"/>
                    <a:ext cx="0" cy="56"/>
                  </a:xfrm>
                  <a:prstGeom prst="line">
                    <a:avLst/>
                  </a:prstGeom>
                  <a:noFill/>
                  <a:ln w="12700">
                    <a:solidFill>
                      <a:schemeClr val="bg1"/>
                    </a:solidFill>
                    <a:round/>
                    <a:headEnd/>
                    <a:tailEnd/>
                  </a:ln>
                  <a:effectLst/>
                </p:spPr>
                <p:txBody>
                  <a:bodyPr wrap="none" anchor="ctr"/>
                  <a:lstStyle/>
                  <a:p>
                    <a:endParaRPr lang="en-US"/>
                  </a:p>
                </p:txBody>
              </p:sp>
              <p:sp>
                <p:nvSpPr>
                  <p:cNvPr id="53299" name="Line 51"/>
                  <p:cNvSpPr>
                    <a:spLocks noChangeShapeType="1"/>
                  </p:cNvSpPr>
                  <p:nvPr/>
                </p:nvSpPr>
                <p:spPr bwMode="auto">
                  <a:xfrm flipV="1">
                    <a:off x="3651" y="3294"/>
                    <a:ext cx="0" cy="56"/>
                  </a:xfrm>
                  <a:prstGeom prst="line">
                    <a:avLst/>
                  </a:prstGeom>
                  <a:noFill/>
                  <a:ln w="12700">
                    <a:solidFill>
                      <a:schemeClr val="bg1"/>
                    </a:solidFill>
                    <a:round/>
                    <a:headEnd/>
                    <a:tailEnd/>
                  </a:ln>
                  <a:effectLst/>
                </p:spPr>
                <p:txBody>
                  <a:bodyPr wrap="none" anchor="ctr"/>
                  <a:lstStyle/>
                  <a:p>
                    <a:endParaRPr lang="en-US"/>
                  </a:p>
                </p:txBody>
              </p:sp>
              <p:sp>
                <p:nvSpPr>
                  <p:cNvPr id="53300" name="Line 52"/>
                  <p:cNvSpPr>
                    <a:spLocks noChangeShapeType="1"/>
                  </p:cNvSpPr>
                  <p:nvPr/>
                </p:nvSpPr>
                <p:spPr bwMode="auto">
                  <a:xfrm flipV="1">
                    <a:off x="3829" y="3294"/>
                    <a:ext cx="0" cy="56"/>
                  </a:xfrm>
                  <a:prstGeom prst="line">
                    <a:avLst/>
                  </a:prstGeom>
                  <a:noFill/>
                  <a:ln w="12700">
                    <a:solidFill>
                      <a:schemeClr val="bg1"/>
                    </a:solidFill>
                    <a:round/>
                    <a:headEnd/>
                    <a:tailEnd/>
                  </a:ln>
                  <a:effectLst/>
                </p:spPr>
                <p:txBody>
                  <a:bodyPr wrap="none" anchor="ctr"/>
                  <a:lstStyle/>
                  <a:p>
                    <a:endParaRPr lang="en-US"/>
                  </a:p>
                </p:txBody>
              </p:sp>
              <p:sp>
                <p:nvSpPr>
                  <p:cNvPr id="53301" name="Line 53"/>
                  <p:cNvSpPr>
                    <a:spLocks noChangeShapeType="1"/>
                  </p:cNvSpPr>
                  <p:nvPr/>
                </p:nvSpPr>
                <p:spPr bwMode="auto">
                  <a:xfrm flipV="1">
                    <a:off x="4006" y="3294"/>
                    <a:ext cx="0" cy="56"/>
                  </a:xfrm>
                  <a:prstGeom prst="line">
                    <a:avLst/>
                  </a:prstGeom>
                  <a:noFill/>
                  <a:ln w="12700">
                    <a:solidFill>
                      <a:schemeClr val="bg1"/>
                    </a:solidFill>
                    <a:round/>
                    <a:headEnd/>
                    <a:tailEnd/>
                  </a:ln>
                  <a:effectLst/>
                </p:spPr>
                <p:txBody>
                  <a:bodyPr wrap="none" anchor="ctr"/>
                  <a:lstStyle/>
                  <a:p>
                    <a:endParaRPr lang="en-US"/>
                  </a:p>
                </p:txBody>
              </p:sp>
              <p:sp>
                <p:nvSpPr>
                  <p:cNvPr id="53302" name="Line 54"/>
                  <p:cNvSpPr>
                    <a:spLocks noChangeShapeType="1"/>
                  </p:cNvSpPr>
                  <p:nvPr/>
                </p:nvSpPr>
                <p:spPr bwMode="auto">
                  <a:xfrm flipV="1">
                    <a:off x="4183" y="3294"/>
                    <a:ext cx="0" cy="56"/>
                  </a:xfrm>
                  <a:prstGeom prst="line">
                    <a:avLst/>
                  </a:prstGeom>
                  <a:noFill/>
                  <a:ln w="12700">
                    <a:solidFill>
                      <a:schemeClr val="bg1"/>
                    </a:solidFill>
                    <a:round/>
                    <a:headEnd/>
                    <a:tailEnd/>
                  </a:ln>
                  <a:effectLst/>
                </p:spPr>
                <p:txBody>
                  <a:bodyPr wrap="none" anchor="ctr"/>
                  <a:lstStyle/>
                  <a:p>
                    <a:endParaRPr lang="en-US"/>
                  </a:p>
                </p:txBody>
              </p:sp>
              <p:sp>
                <p:nvSpPr>
                  <p:cNvPr id="53303" name="Line 55"/>
                  <p:cNvSpPr>
                    <a:spLocks noChangeShapeType="1"/>
                  </p:cNvSpPr>
                  <p:nvPr/>
                </p:nvSpPr>
                <p:spPr bwMode="auto">
                  <a:xfrm flipV="1">
                    <a:off x="4360" y="3294"/>
                    <a:ext cx="0" cy="56"/>
                  </a:xfrm>
                  <a:prstGeom prst="line">
                    <a:avLst/>
                  </a:prstGeom>
                  <a:noFill/>
                  <a:ln w="12700">
                    <a:solidFill>
                      <a:schemeClr val="bg1"/>
                    </a:solidFill>
                    <a:round/>
                    <a:headEnd/>
                    <a:tailEnd/>
                  </a:ln>
                  <a:effectLst/>
                </p:spPr>
                <p:txBody>
                  <a:bodyPr wrap="none" anchor="ctr"/>
                  <a:lstStyle/>
                  <a:p>
                    <a:endParaRPr lang="en-US"/>
                  </a:p>
                </p:txBody>
              </p:sp>
              <p:sp>
                <p:nvSpPr>
                  <p:cNvPr id="53304" name="Line 56"/>
                  <p:cNvSpPr>
                    <a:spLocks noChangeShapeType="1"/>
                  </p:cNvSpPr>
                  <p:nvPr/>
                </p:nvSpPr>
                <p:spPr bwMode="auto">
                  <a:xfrm flipV="1">
                    <a:off x="4538" y="3294"/>
                    <a:ext cx="0" cy="56"/>
                  </a:xfrm>
                  <a:prstGeom prst="line">
                    <a:avLst/>
                  </a:prstGeom>
                  <a:noFill/>
                  <a:ln w="12700">
                    <a:solidFill>
                      <a:schemeClr val="bg1"/>
                    </a:solidFill>
                    <a:round/>
                    <a:headEnd/>
                    <a:tailEnd/>
                  </a:ln>
                  <a:effectLst/>
                </p:spPr>
                <p:txBody>
                  <a:bodyPr wrap="none" anchor="ctr"/>
                  <a:lstStyle/>
                  <a:p>
                    <a:endParaRPr lang="en-US"/>
                  </a:p>
                </p:txBody>
              </p:sp>
              <p:sp>
                <p:nvSpPr>
                  <p:cNvPr id="53305" name="Line 57"/>
                  <p:cNvSpPr>
                    <a:spLocks noChangeShapeType="1"/>
                  </p:cNvSpPr>
                  <p:nvPr/>
                </p:nvSpPr>
                <p:spPr bwMode="auto">
                  <a:xfrm flipV="1">
                    <a:off x="4715" y="3294"/>
                    <a:ext cx="0" cy="56"/>
                  </a:xfrm>
                  <a:prstGeom prst="line">
                    <a:avLst/>
                  </a:prstGeom>
                  <a:noFill/>
                  <a:ln w="12700">
                    <a:solidFill>
                      <a:schemeClr val="bg1"/>
                    </a:solidFill>
                    <a:round/>
                    <a:headEnd/>
                    <a:tailEnd/>
                  </a:ln>
                  <a:effectLst/>
                </p:spPr>
                <p:txBody>
                  <a:bodyPr wrap="none" anchor="ctr"/>
                  <a:lstStyle/>
                  <a:p>
                    <a:endParaRPr lang="en-US"/>
                  </a:p>
                </p:txBody>
              </p:sp>
              <p:sp>
                <p:nvSpPr>
                  <p:cNvPr id="53306" name="Line 58"/>
                  <p:cNvSpPr>
                    <a:spLocks noChangeShapeType="1"/>
                  </p:cNvSpPr>
                  <p:nvPr/>
                </p:nvSpPr>
                <p:spPr bwMode="auto">
                  <a:xfrm flipV="1">
                    <a:off x="4892" y="3294"/>
                    <a:ext cx="0" cy="56"/>
                  </a:xfrm>
                  <a:prstGeom prst="line">
                    <a:avLst/>
                  </a:prstGeom>
                  <a:noFill/>
                  <a:ln w="12700">
                    <a:solidFill>
                      <a:schemeClr val="bg1"/>
                    </a:solidFill>
                    <a:round/>
                    <a:headEnd/>
                    <a:tailEnd/>
                  </a:ln>
                  <a:effectLst/>
                </p:spPr>
                <p:txBody>
                  <a:bodyPr wrap="none" anchor="ctr"/>
                  <a:lstStyle/>
                  <a:p>
                    <a:endParaRPr lang="en-US"/>
                  </a:p>
                </p:txBody>
              </p:sp>
              <p:sp>
                <p:nvSpPr>
                  <p:cNvPr id="53307" name="Line 59"/>
                  <p:cNvSpPr>
                    <a:spLocks noChangeShapeType="1"/>
                  </p:cNvSpPr>
                  <p:nvPr/>
                </p:nvSpPr>
                <p:spPr bwMode="auto">
                  <a:xfrm flipV="1">
                    <a:off x="5069" y="3294"/>
                    <a:ext cx="0" cy="56"/>
                  </a:xfrm>
                  <a:prstGeom prst="line">
                    <a:avLst/>
                  </a:prstGeom>
                  <a:noFill/>
                  <a:ln w="12700">
                    <a:solidFill>
                      <a:schemeClr val="bg1"/>
                    </a:solidFill>
                    <a:round/>
                    <a:headEnd/>
                    <a:tailEnd/>
                  </a:ln>
                  <a:effectLst/>
                </p:spPr>
                <p:txBody>
                  <a:bodyPr wrap="none" anchor="ctr"/>
                  <a:lstStyle/>
                  <a:p>
                    <a:endParaRPr lang="en-US"/>
                  </a:p>
                </p:txBody>
              </p:sp>
              <p:sp>
                <p:nvSpPr>
                  <p:cNvPr id="53308" name="Rectangle 60"/>
                  <p:cNvSpPr>
                    <a:spLocks noChangeArrowheads="1"/>
                  </p:cNvSpPr>
                  <p:nvPr/>
                </p:nvSpPr>
                <p:spPr bwMode="auto">
                  <a:xfrm>
                    <a:off x="1335" y="3214"/>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a:t>
                    </a:r>
                  </a:p>
                </p:txBody>
              </p:sp>
              <p:sp>
                <p:nvSpPr>
                  <p:cNvPr id="53309" name="Rectangle 61"/>
                  <p:cNvSpPr>
                    <a:spLocks noChangeArrowheads="1"/>
                  </p:cNvSpPr>
                  <p:nvPr/>
                </p:nvSpPr>
                <p:spPr bwMode="auto">
                  <a:xfrm>
                    <a:off x="1276" y="3025"/>
                    <a:ext cx="246"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50</a:t>
                    </a:r>
                  </a:p>
                </p:txBody>
              </p:sp>
              <p:sp>
                <p:nvSpPr>
                  <p:cNvPr id="53310" name="Rectangle 62"/>
                  <p:cNvSpPr>
                    <a:spLocks noChangeArrowheads="1"/>
                  </p:cNvSpPr>
                  <p:nvPr/>
                </p:nvSpPr>
                <p:spPr bwMode="auto">
                  <a:xfrm>
                    <a:off x="1217" y="2837"/>
                    <a:ext cx="308"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100</a:t>
                    </a:r>
                  </a:p>
                </p:txBody>
              </p:sp>
              <p:sp>
                <p:nvSpPr>
                  <p:cNvPr id="53311" name="Rectangle 63"/>
                  <p:cNvSpPr>
                    <a:spLocks noChangeArrowheads="1"/>
                  </p:cNvSpPr>
                  <p:nvPr/>
                </p:nvSpPr>
                <p:spPr bwMode="auto">
                  <a:xfrm>
                    <a:off x="1217" y="2648"/>
                    <a:ext cx="308"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150</a:t>
                    </a:r>
                  </a:p>
                </p:txBody>
              </p:sp>
              <p:sp>
                <p:nvSpPr>
                  <p:cNvPr id="53312" name="Rectangle 64"/>
                  <p:cNvSpPr>
                    <a:spLocks noChangeArrowheads="1"/>
                  </p:cNvSpPr>
                  <p:nvPr/>
                </p:nvSpPr>
                <p:spPr bwMode="auto">
                  <a:xfrm>
                    <a:off x="1217" y="2460"/>
                    <a:ext cx="308"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200</a:t>
                    </a:r>
                  </a:p>
                </p:txBody>
              </p:sp>
              <p:sp>
                <p:nvSpPr>
                  <p:cNvPr id="53313" name="Rectangle 65"/>
                  <p:cNvSpPr>
                    <a:spLocks noChangeArrowheads="1"/>
                  </p:cNvSpPr>
                  <p:nvPr/>
                </p:nvSpPr>
                <p:spPr bwMode="auto">
                  <a:xfrm>
                    <a:off x="1217" y="2272"/>
                    <a:ext cx="308"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250</a:t>
                    </a:r>
                  </a:p>
                </p:txBody>
              </p:sp>
              <p:sp>
                <p:nvSpPr>
                  <p:cNvPr id="53314" name="Rectangle 66"/>
                  <p:cNvSpPr>
                    <a:spLocks noChangeArrowheads="1"/>
                  </p:cNvSpPr>
                  <p:nvPr/>
                </p:nvSpPr>
                <p:spPr bwMode="auto">
                  <a:xfrm>
                    <a:off x="1217" y="2083"/>
                    <a:ext cx="308"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300</a:t>
                    </a:r>
                  </a:p>
                </p:txBody>
              </p:sp>
              <p:sp>
                <p:nvSpPr>
                  <p:cNvPr id="53315" name="Rectangle 67"/>
                  <p:cNvSpPr>
                    <a:spLocks noChangeArrowheads="1"/>
                  </p:cNvSpPr>
                  <p:nvPr/>
                </p:nvSpPr>
                <p:spPr bwMode="auto">
                  <a:xfrm>
                    <a:off x="1217" y="1896"/>
                    <a:ext cx="308"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350</a:t>
                    </a:r>
                  </a:p>
                </p:txBody>
              </p:sp>
              <p:sp>
                <p:nvSpPr>
                  <p:cNvPr id="53316" name="Rectangle 68"/>
                  <p:cNvSpPr>
                    <a:spLocks noChangeArrowheads="1"/>
                  </p:cNvSpPr>
                  <p:nvPr/>
                </p:nvSpPr>
                <p:spPr bwMode="auto">
                  <a:xfrm>
                    <a:off x="1217" y="1707"/>
                    <a:ext cx="308"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400</a:t>
                    </a:r>
                  </a:p>
                </p:txBody>
              </p:sp>
              <p:sp>
                <p:nvSpPr>
                  <p:cNvPr id="53317" name="Rectangle 69"/>
                  <p:cNvSpPr>
                    <a:spLocks noChangeArrowheads="1"/>
                  </p:cNvSpPr>
                  <p:nvPr/>
                </p:nvSpPr>
                <p:spPr bwMode="auto">
                  <a:xfrm>
                    <a:off x="1217" y="1518"/>
                    <a:ext cx="308"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450</a:t>
                    </a:r>
                  </a:p>
                </p:txBody>
              </p:sp>
              <p:sp>
                <p:nvSpPr>
                  <p:cNvPr id="53318" name="Rectangle 70"/>
                  <p:cNvSpPr>
                    <a:spLocks noChangeArrowheads="1"/>
                  </p:cNvSpPr>
                  <p:nvPr/>
                </p:nvSpPr>
                <p:spPr bwMode="auto">
                  <a:xfrm>
                    <a:off x="1402" y="3330"/>
                    <a:ext cx="193"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0</a:t>
                    </a:r>
                  </a:p>
                </p:txBody>
              </p:sp>
              <p:sp>
                <p:nvSpPr>
                  <p:cNvPr id="53319" name="Rectangle 71"/>
                  <p:cNvSpPr>
                    <a:spLocks noChangeArrowheads="1"/>
                  </p:cNvSpPr>
                  <p:nvPr/>
                </p:nvSpPr>
                <p:spPr bwMode="auto">
                  <a:xfrm>
                    <a:off x="1588" y="3330"/>
                    <a:ext cx="229"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.5</a:t>
                    </a:r>
                  </a:p>
                </p:txBody>
              </p:sp>
              <p:sp>
                <p:nvSpPr>
                  <p:cNvPr id="53320" name="Rectangle 72"/>
                  <p:cNvSpPr>
                    <a:spLocks noChangeArrowheads="1"/>
                  </p:cNvSpPr>
                  <p:nvPr/>
                </p:nvSpPr>
                <p:spPr bwMode="auto">
                  <a:xfrm>
                    <a:off x="1774" y="3330"/>
                    <a:ext cx="193"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1</a:t>
                    </a:r>
                  </a:p>
                </p:txBody>
              </p:sp>
              <p:sp>
                <p:nvSpPr>
                  <p:cNvPr id="53321" name="Rectangle 73"/>
                  <p:cNvSpPr>
                    <a:spLocks noChangeArrowheads="1"/>
                  </p:cNvSpPr>
                  <p:nvPr/>
                </p:nvSpPr>
                <p:spPr bwMode="auto">
                  <a:xfrm>
                    <a:off x="1915" y="3330"/>
                    <a:ext cx="300"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1.5</a:t>
                    </a:r>
                  </a:p>
                </p:txBody>
              </p:sp>
              <p:sp>
                <p:nvSpPr>
                  <p:cNvPr id="53322" name="Rectangle 74"/>
                  <p:cNvSpPr>
                    <a:spLocks noChangeArrowheads="1"/>
                  </p:cNvSpPr>
                  <p:nvPr/>
                </p:nvSpPr>
                <p:spPr bwMode="auto">
                  <a:xfrm>
                    <a:off x="2146" y="3330"/>
                    <a:ext cx="193"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2</a:t>
                    </a:r>
                  </a:p>
                </p:txBody>
              </p:sp>
              <p:sp>
                <p:nvSpPr>
                  <p:cNvPr id="53323" name="Rectangle 75"/>
                  <p:cNvSpPr>
                    <a:spLocks noChangeArrowheads="1"/>
                  </p:cNvSpPr>
                  <p:nvPr/>
                </p:nvSpPr>
                <p:spPr bwMode="auto">
                  <a:xfrm>
                    <a:off x="2278" y="3330"/>
                    <a:ext cx="300"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2.5</a:t>
                    </a:r>
                  </a:p>
                </p:txBody>
              </p:sp>
              <p:sp>
                <p:nvSpPr>
                  <p:cNvPr id="53324" name="Rectangle 76"/>
                  <p:cNvSpPr>
                    <a:spLocks noChangeArrowheads="1"/>
                  </p:cNvSpPr>
                  <p:nvPr/>
                </p:nvSpPr>
                <p:spPr bwMode="auto">
                  <a:xfrm>
                    <a:off x="2518" y="3330"/>
                    <a:ext cx="193"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3</a:t>
                    </a:r>
                  </a:p>
                </p:txBody>
              </p:sp>
              <p:sp>
                <p:nvSpPr>
                  <p:cNvPr id="53325" name="Rectangle 77"/>
                  <p:cNvSpPr>
                    <a:spLocks noChangeArrowheads="1"/>
                  </p:cNvSpPr>
                  <p:nvPr/>
                </p:nvSpPr>
                <p:spPr bwMode="auto">
                  <a:xfrm>
                    <a:off x="2623" y="3330"/>
                    <a:ext cx="300"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3.5</a:t>
                    </a:r>
                  </a:p>
                </p:txBody>
              </p:sp>
              <p:sp>
                <p:nvSpPr>
                  <p:cNvPr id="53326" name="Rectangle 78"/>
                  <p:cNvSpPr>
                    <a:spLocks noChangeArrowheads="1"/>
                  </p:cNvSpPr>
                  <p:nvPr/>
                </p:nvSpPr>
                <p:spPr bwMode="auto">
                  <a:xfrm>
                    <a:off x="2871" y="3330"/>
                    <a:ext cx="193"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4</a:t>
                    </a:r>
                  </a:p>
                </p:txBody>
              </p:sp>
              <p:sp>
                <p:nvSpPr>
                  <p:cNvPr id="53327" name="Rectangle 79"/>
                  <p:cNvSpPr>
                    <a:spLocks noChangeArrowheads="1"/>
                  </p:cNvSpPr>
                  <p:nvPr/>
                </p:nvSpPr>
                <p:spPr bwMode="auto">
                  <a:xfrm>
                    <a:off x="2994" y="3330"/>
                    <a:ext cx="300"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4.5</a:t>
                    </a:r>
                  </a:p>
                </p:txBody>
              </p:sp>
              <p:sp>
                <p:nvSpPr>
                  <p:cNvPr id="53328" name="Rectangle 80"/>
                  <p:cNvSpPr>
                    <a:spLocks noChangeArrowheads="1"/>
                  </p:cNvSpPr>
                  <p:nvPr/>
                </p:nvSpPr>
                <p:spPr bwMode="auto">
                  <a:xfrm>
                    <a:off x="3225" y="3330"/>
                    <a:ext cx="193"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5</a:t>
                    </a:r>
                  </a:p>
                </p:txBody>
              </p:sp>
              <p:sp>
                <p:nvSpPr>
                  <p:cNvPr id="53329" name="Rectangle 81"/>
                  <p:cNvSpPr>
                    <a:spLocks noChangeArrowheads="1"/>
                  </p:cNvSpPr>
                  <p:nvPr/>
                </p:nvSpPr>
                <p:spPr bwMode="auto">
                  <a:xfrm>
                    <a:off x="3366" y="3330"/>
                    <a:ext cx="300"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5.5</a:t>
                    </a:r>
                  </a:p>
                </p:txBody>
              </p:sp>
              <p:sp>
                <p:nvSpPr>
                  <p:cNvPr id="53330" name="Rectangle 82"/>
                  <p:cNvSpPr>
                    <a:spLocks noChangeArrowheads="1"/>
                  </p:cNvSpPr>
                  <p:nvPr/>
                </p:nvSpPr>
                <p:spPr bwMode="auto">
                  <a:xfrm>
                    <a:off x="3588" y="3330"/>
                    <a:ext cx="193"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6</a:t>
                    </a:r>
                  </a:p>
                </p:txBody>
              </p:sp>
              <p:sp>
                <p:nvSpPr>
                  <p:cNvPr id="53331" name="Rectangle 83"/>
                  <p:cNvSpPr>
                    <a:spLocks noChangeArrowheads="1"/>
                  </p:cNvSpPr>
                  <p:nvPr/>
                </p:nvSpPr>
                <p:spPr bwMode="auto">
                  <a:xfrm>
                    <a:off x="3693" y="3330"/>
                    <a:ext cx="300"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6.5</a:t>
                    </a:r>
                  </a:p>
                </p:txBody>
              </p:sp>
              <p:sp>
                <p:nvSpPr>
                  <p:cNvPr id="53332" name="Rectangle 84"/>
                  <p:cNvSpPr>
                    <a:spLocks noChangeArrowheads="1"/>
                  </p:cNvSpPr>
                  <p:nvPr/>
                </p:nvSpPr>
                <p:spPr bwMode="auto">
                  <a:xfrm>
                    <a:off x="3933" y="3330"/>
                    <a:ext cx="193"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7</a:t>
                    </a:r>
                  </a:p>
                </p:txBody>
              </p:sp>
              <p:sp>
                <p:nvSpPr>
                  <p:cNvPr id="53333" name="Rectangle 85"/>
                  <p:cNvSpPr>
                    <a:spLocks noChangeArrowheads="1"/>
                  </p:cNvSpPr>
                  <p:nvPr/>
                </p:nvSpPr>
                <p:spPr bwMode="auto">
                  <a:xfrm>
                    <a:off x="4047" y="3330"/>
                    <a:ext cx="300"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7.5</a:t>
                    </a:r>
                  </a:p>
                </p:txBody>
              </p:sp>
              <p:sp>
                <p:nvSpPr>
                  <p:cNvPr id="53334" name="Rectangle 86"/>
                  <p:cNvSpPr>
                    <a:spLocks noChangeArrowheads="1"/>
                  </p:cNvSpPr>
                  <p:nvPr/>
                </p:nvSpPr>
                <p:spPr bwMode="auto">
                  <a:xfrm>
                    <a:off x="4296" y="3330"/>
                    <a:ext cx="193"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8</a:t>
                    </a:r>
                  </a:p>
                </p:txBody>
              </p:sp>
              <p:sp>
                <p:nvSpPr>
                  <p:cNvPr id="53335" name="Rectangle 87"/>
                  <p:cNvSpPr>
                    <a:spLocks noChangeArrowheads="1"/>
                  </p:cNvSpPr>
                  <p:nvPr/>
                </p:nvSpPr>
                <p:spPr bwMode="auto">
                  <a:xfrm>
                    <a:off x="4419" y="3330"/>
                    <a:ext cx="300"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8.5</a:t>
                    </a:r>
                  </a:p>
                </p:txBody>
              </p:sp>
              <p:sp>
                <p:nvSpPr>
                  <p:cNvPr id="53336" name="Rectangle 88"/>
                  <p:cNvSpPr>
                    <a:spLocks noChangeArrowheads="1"/>
                  </p:cNvSpPr>
                  <p:nvPr/>
                </p:nvSpPr>
                <p:spPr bwMode="auto">
                  <a:xfrm>
                    <a:off x="4641" y="3330"/>
                    <a:ext cx="193"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9</a:t>
                    </a:r>
                  </a:p>
                </p:txBody>
              </p:sp>
              <p:sp>
                <p:nvSpPr>
                  <p:cNvPr id="53337" name="Rectangle 89"/>
                  <p:cNvSpPr>
                    <a:spLocks noChangeArrowheads="1"/>
                  </p:cNvSpPr>
                  <p:nvPr/>
                </p:nvSpPr>
                <p:spPr bwMode="auto">
                  <a:xfrm>
                    <a:off x="4773" y="3330"/>
                    <a:ext cx="300"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9.5</a:t>
                    </a:r>
                  </a:p>
                </p:txBody>
              </p:sp>
              <p:sp>
                <p:nvSpPr>
                  <p:cNvPr id="53338" name="Rectangle 90"/>
                  <p:cNvSpPr>
                    <a:spLocks noChangeArrowheads="1"/>
                  </p:cNvSpPr>
                  <p:nvPr/>
                </p:nvSpPr>
                <p:spPr bwMode="auto">
                  <a:xfrm>
                    <a:off x="5022" y="3330"/>
                    <a:ext cx="264"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10</a:t>
                    </a:r>
                  </a:p>
                </p:txBody>
              </p:sp>
            </p:grpSp>
            <p:sp>
              <p:nvSpPr>
                <p:cNvPr id="53340" name="Rectangle 92"/>
                <p:cNvSpPr>
                  <a:spLocks noChangeArrowheads="1"/>
                </p:cNvSpPr>
                <p:nvPr/>
              </p:nvSpPr>
              <p:spPr bwMode="auto">
                <a:xfrm>
                  <a:off x="4731" y="3478"/>
                  <a:ext cx="218" cy="237"/>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800" b="1" i="0">
                      <a:solidFill>
                        <a:schemeClr val="bg2"/>
                      </a:solidFill>
                      <a:latin typeface="Arial" pitchFamily="34" charset="0"/>
                    </a:rPr>
                    <a:t>X</a:t>
                  </a:r>
                </a:p>
              </p:txBody>
            </p:sp>
          </p:grpSp>
          <p:sp>
            <p:nvSpPr>
              <p:cNvPr id="53342" name="Rectangle 94"/>
              <p:cNvSpPr>
                <a:spLocks noChangeArrowheads="1"/>
              </p:cNvSpPr>
              <p:nvPr/>
            </p:nvSpPr>
            <p:spPr bwMode="auto">
              <a:xfrm>
                <a:off x="952" y="1570"/>
                <a:ext cx="210" cy="1621"/>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800" b="1" i="0">
                    <a:solidFill>
                      <a:schemeClr val="bg2"/>
                    </a:solidFill>
                    <a:latin typeface="Arial" pitchFamily="34" charset="0"/>
                  </a:rPr>
                  <a:t>F</a:t>
                </a:r>
              </a:p>
              <a:p>
                <a:r>
                  <a:rPr lang="en-US" sz="1800" b="1" i="0">
                    <a:solidFill>
                      <a:schemeClr val="bg2"/>
                    </a:solidFill>
                    <a:latin typeface="Arial" pitchFamily="34" charset="0"/>
                  </a:rPr>
                  <a:t>r</a:t>
                </a:r>
              </a:p>
              <a:p>
                <a:r>
                  <a:rPr lang="en-US" sz="1800" b="1" i="0">
                    <a:solidFill>
                      <a:schemeClr val="bg2"/>
                    </a:solidFill>
                    <a:latin typeface="Arial" pitchFamily="34" charset="0"/>
                  </a:rPr>
                  <a:t>e</a:t>
                </a:r>
              </a:p>
              <a:p>
                <a:r>
                  <a:rPr lang="en-US" sz="1800" b="1" i="0">
                    <a:solidFill>
                      <a:schemeClr val="bg2"/>
                    </a:solidFill>
                    <a:latin typeface="Arial" pitchFamily="34" charset="0"/>
                  </a:rPr>
                  <a:t>q</a:t>
                </a:r>
              </a:p>
              <a:p>
                <a:r>
                  <a:rPr lang="en-US" sz="1800" b="1" i="0">
                    <a:solidFill>
                      <a:schemeClr val="bg2"/>
                    </a:solidFill>
                    <a:latin typeface="Arial" pitchFamily="34" charset="0"/>
                  </a:rPr>
                  <a:t>u</a:t>
                </a:r>
              </a:p>
              <a:p>
                <a:r>
                  <a:rPr lang="en-US" sz="1800" b="1" i="0">
                    <a:solidFill>
                      <a:schemeClr val="bg2"/>
                    </a:solidFill>
                    <a:latin typeface="Arial" pitchFamily="34" charset="0"/>
                  </a:rPr>
                  <a:t>e</a:t>
                </a:r>
              </a:p>
              <a:p>
                <a:r>
                  <a:rPr lang="en-US" sz="1800" b="1" i="0">
                    <a:solidFill>
                      <a:schemeClr val="bg2"/>
                    </a:solidFill>
                    <a:latin typeface="Arial" pitchFamily="34" charset="0"/>
                  </a:rPr>
                  <a:t>n</a:t>
                </a:r>
              </a:p>
              <a:p>
                <a:r>
                  <a:rPr lang="en-US" sz="1800" b="1" i="0">
                    <a:solidFill>
                      <a:schemeClr val="bg2"/>
                    </a:solidFill>
                    <a:latin typeface="Arial" pitchFamily="34" charset="0"/>
                  </a:rPr>
                  <a:t>c</a:t>
                </a:r>
              </a:p>
              <a:p>
                <a:r>
                  <a:rPr lang="en-US" sz="1800" b="1" i="0">
                    <a:solidFill>
                      <a:schemeClr val="bg2"/>
                    </a:solidFill>
                    <a:latin typeface="Arial" pitchFamily="34" charset="0"/>
                  </a:rPr>
                  <a:t>y</a:t>
                </a:r>
              </a:p>
            </p:txBody>
          </p:sp>
        </p:gr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5529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55300" name="Rectangle 4"/>
          <p:cNvSpPr>
            <a:spLocks noGrp="1" noChangeArrowheads="1"/>
          </p:cNvSpPr>
          <p:nvPr>
            <p:ph type="title"/>
          </p:nvPr>
        </p:nvSpPr>
        <p:spPr>
          <a:noFill/>
          <a:ln/>
        </p:spPr>
        <p:txBody>
          <a:bodyPr lIns="90488" tIns="44450" rIns="90488" bIns="44450"/>
          <a:lstStyle/>
          <a:p>
            <a:r>
              <a:rPr lang="en-US"/>
              <a:t>Means of 60 Samples (</a:t>
            </a:r>
            <a:r>
              <a:rPr lang="en-US" i="1"/>
              <a:t>n</a:t>
            </a:r>
            <a:r>
              <a:rPr lang="en-US"/>
              <a:t> = 2) </a:t>
            </a:r>
            <a:br>
              <a:rPr lang="en-US"/>
            </a:br>
            <a:r>
              <a:rPr lang="en-US"/>
              <a:t>from an Exponential Distribution</a:t>
            </a:r>
          </a:p>
        </p:txBody>
      </p:sp>
      <p:grpSp>
        <p:nvGrpSpPr>
          <p:cNvPr id="55381" name="Group 85"/>
          <p:cNvGrpSpPr>
            <a:grpSpLocks/>
          </p:cNvGrpSpPr>
          <p:nvPr/>
        </p:nvGrpSpPr>
        <p:grpSpPr bwMode="auto">
          <a:xfrm>
            <a:off x="457200" y="1828800"/>
            <a:ext cx="8101013" cy="4414838"/>
            <a:chOff x="273" y="1248"/>
            <a:chExt cx="5103" cy="2781"/>
          </a:xfrm>
        </p:grpSpPr>
        <p:sp>
          <p:nvSpPr>
            <p:cNvPr id="55301" name="Rectangle 5"/>
            <p:cNvSpPr>
              <a:spLocks noChangeArrowheads="1"/>
            </p:cNvSpPr>
            <p:nvPr/>
          </p:nvSpPr>
          <p:spPr bwMode="auto">
            <a:xfrm>
              <a:off x="273" y="1248"/>
              <a:ext cx="5103" cy="2760"/>
            </a:xfrm>
            <a:prstGeom prst="rect">
              <a:avLst/>
            </a:prstGeom>
            <a:solidFill>
              <a:srgbClr val="CCFFCC"/>
            </a:solidFill>
            <a:ln w="76200">
              <a:solidFill>
                <a:schemeClr val="bg1"/>
              </a:solidFill>
              <a:miter lim="800000"/>
              <a:headEnd/>
              <a:tailEnd/>
            </a:ln>
            <a:effectLst/>
          </p:spPr>
          <p:txBody>
            <a:bodyPr wrap="none" anchor="ctr"/>
            <a:lstStyle/>
            <a:p>
              <a:endParaRPr lang="en-US"/>
            </a:p>
          </p:txBody>
        </p:sp>
        <p:grpSp>
          <p:nvGrpSpPr>
            <p:cNvPr id="55380" name="Group 84"/>
            <p:cNvGrpSpPr>
              <a:grpSpLocks/>
            </p:cNvGrpSpPr>
            <p:nvPr/>
          </p:nvGrpSpPr>
          <p:grpSpPr bwMode="auto">
            <a:xfrm>
              <a:off x="286" y="1438"/>
              <a:ext cx="5014" cy="2591"/>
              <a:chOff x="286" y="1438"/>
              <a:chExt cx="5014" cy="2591"/>
            </a:xfrm>
          </p:grpSpPr>
          <p:sp>
            <p:nvSpPr>
              <p:cNvPr id="55302" name="Rectangle 6"/>
              <p:cNvSpPr>
                <a:spLocks noChangeArrowheads="1"/>
              </p:cNvSpPr>
              <p:nvPr/>
            </p:nvSpPr>
            <p:spPr bwMode="auto">
              <a:xfrm>
                <a:off x="286" y="1438"/>
                <a:ext cx="210" cy="1621"/>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800" b="1" i="0">
                    <a:solidFill>
                      <a:schemeClr val="bg2"/>
                    </a:solidFill>
                    <a:latin typeface="Arial" pitchFamily="34" charset="0"/>
                  </a:rPr>
                  <a:t>F</a:t>
                </a:r>
              </a:p>
              <a:p>
                <a:r>
                  <a:rPr lang="en-US" sz="1800" b="1" i="0">
                    <a:solidFill>
                      <a:schemeClr val="bg2"/>
                    </a:solidFill>
                    <a:latin typeface="Arial" pitchFamily="34" charset="0"/>
                  </a:rPr>
                  <a:t>r</a:t>
                </a:r>
              </a:p>
              <a:p>
                <a:r>
                  <a:rPr lang="en-US" sz="1800" b="1" i="0">
                    <a:solidFill>
                      <a:schemeClr val="bg2"/>
                    </a:solidFill>
                    <a:latin typeface="Arial" pitchFamily="34" charset="0"/>
                  </a:rPr>
                  <a:t>e</a:t>
                </a:r>
              </a:p>
              <a:p>
                <a:r>
                  <a:rPr lang="en-US" sz="1800" b="1" i="0">
                    <a:solidFill>
                      <a:schemeClr val="bg2"/>
                    </a:solidFill>
                    <a:latin typeface="Arial" pitchFamily="34" charset="0"/>
                  </a:rPr>
                  <a:t>q</a:t>
                </a:r>
              </a:p>
              <a:p>
                <a:r>
                  <a:rPr lang="en-US" sz="1800" b="1" i="0">
                    <a:solidFill>
                      <a:schemeClr val="bg2"/>
                    </a:solidFill>
                    <a:latin typeface="Arial" pitchFamily="34" charset="0"/>
                  </a:rPr>
                  <a:t>u</a:t>
                </a:r>
              </a:p>
              <a:p>
                <a:r>
                  <a:rPr lang="en-US" sz="1800" b="1" i="0">
                    <a:solidFill>
                      <a:schemeClr val="bg2"/>
                    </a:solidFill>
                    <a:latin typeface="Arial" pitchFamily="34" charset="0"/>
                  </a:rPr>
                  <a:t>e</a:t>
                </a:r>
              </a:p>
              <a:p>
                <a:r>
                  <a:rPr lang="en-US" sz="1800" b="1" i="0">
                    <a:solidFill>
                      <a:schemeClr val="bg2"/>
                    </a:solidFill>
                    <a:latin typeface="Arial" pitchFamily="34" charset="0"/>
                  </a:rPr>
                  <a:t>n</a:t>
                </a:r>
              </a:p>
              <a:p>
                <a:r>
                  <a:rPr lang="en-US" sz="1800" b="1" i="0">
                    <a:solidFill>
                      <a:schemeClr val="bg2"/>
                    </a:solidFill>
                    <a:latin typeface="Arial" pitchFamily="34" charset="0"/>
                  </a:rPr>
                  <a:t>c</a:t>
                </a:r>
              </a:p>
              <a:p>
                <a:r>
                  <a:rPr lang="en-US" sz="1800" b="1" i="0">
                    <a:solidFill>
                      <a:schemeClr val="bg2"/>
                    </a:solidFill>
                    <a:latin typeface="Arial" pitchFamily="34" charset="0"/>
                  </a:rPr>
                  <a:t>y</a:t>
                </a:r>
              </a:p>
            </p:txBody>
          </p:sp>
          <p:grpSp>
            <p:nvGrpSpPr>
              <p:cNvPr id="55379" name="Group 83"/>
              <p:cNvGrpSpPr>
                <a:grpSpLocks/>
              </p:cNvGrpSpPr>
              <p:nvPr/>
            </p:nvGrpSpPr>
            <p:grpSpPr bwMode="auto">
              <a:xfrm>
                <a:off x="449" y="1456"/>
                <a:ext cx="4851" cy="2573"/>
                <a:chOff x="449" y="1456"/>
                <a:chExt cx="4851" cy="2573"/>
              </a:xfrm>
            </p:grpSpPr>
            <p:grpSp>
              <p:nvGrpSpPr>
                <p:cNvPr id="55375" name="Group 79"/>
                <p:cNvGrpSpPr>
                  <a:grpSpLocks/>
                </p:cNvGrpSpPr>
                <p:nvPr/>
              </p:nvGrpSpPr>
              <p:grpSpPr bwMode="auto">
                <a:xfrm>
                  <a:off x="449" y="1456"/>
                  <a:ext cx="4851" cy="2403"/>
                  <a:chOff x="449" y="1456"/>
                  <a:chExt cx="4851" cy="2403"/>
                </a:xfrm>
              </p:grpSpPr>
              <p:sp>
                <p:nvSpPr>
                  <p:cNvPr id="55303" name="Rectangle 7"/>
                  <p:cNvSpPr>
                    <a:spLocks noChangeArrowheads="1"/>
                  </p:cNvSpPr>
                  <p:nvPr/>
                </p:nvSpPr>
                <p:spPr bwMode="auto">
                  <a:xfrm>
                    <a:off x="636" y="3171"/>
                    <a:ext cx="260" cy="449"/>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5304" name="Rectangle 8"/>
                  <p:cNvSpPr>
                    <a:spLocks noChangeArrowheads="1"/>
                  </p:cNvSpPr>
                  <p:nvPr/>
                </p:nvSpPr>
                <p:spPr bwMode="auto">
                  <a:xfrm>
                    <a:off x="910" y="2478"/>
                    <a:ext cx="260" cy="1142"/>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5305" name="Rectangle 9"/>
                  <p:cNvSpPr>
                    <a:spLocks noChangeArrowheads="1"/>
                  </p:cNvSpPr>
                  <p:nvPr/>
                </p:nvSpPr>
                <p:spPr bwMode="auto">
                  <a:xfrm>
                    <a:off x="1185" y="3171"/>
                    <a:ext cx="260" cy="449"/>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5306" name="Rectangle 10"/>
                  <p:cNvSpPr>
                    <a:spLocks noChangeArrowheads="1"/>
                  </p:cNvSpPr>
                  <p:nvPr/>
                </p:nvSpPr>
                <p:spPr bwMode="auto">
                  <a:xfrm>
                    <a:off x="1459" y="1554"/>
                    <a:ext cx="261" cy="2066"/>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5307" name="Rectangle 11"/>
                  <p:cNvSpPr>
                    <a:spLocks noChangeArrowheads="1"/>
                  </p:cNvSpPr>
                  <p:nvPr/>
                </p:nvSpPr>
                <p:spPr bwMode="auto">
                  <a:xfrm>
                    <a:off x="1734" y="2478"/>
                    <a:ext cx="261" cy="1142"/>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5308" name="Rectangle 12"/>
                  <p:cNvSpPr>
                    <a:spLocks noChangeArrowheads="1"/>
                  </p:cNvSpPr>
                  <p:nvPr/>
                </p:nvSpPr>
                <p:spPr bwMode="auto">
                  <a:xfrm>
                    <a:off x="2009" y="2478"/>
                    <a:ext cx="260" cy="1142"/>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5309" name="Rectangle 13"/>
                  <p:cNvSpPr>
                    <a:spLocks noChangeArrowheads="1"/>
                  </p:cNvSpPr>
                  <p:nvPr/>
                </p:nvSpPr>
                <p:spPr bwMode="auto">
                  <a:xfrm>
                    <a:off x="2284" y="2478"/>
                    <a:ext cx="260" cy="1142"/>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5310" name="Rectangle 14"/>
                  <p:cNvSpPr>
                    <a:spLocks noChangeArrowheads="1"/>
                  </p:cNvSpPr>
                  <p:nvPr/>
                </p:nvSpPr>
                <p:spPr bwMode="auto">
                  <a:xfrm>
                    <a:off x="2558" y="2478"/>
                    <a:ext cx="261" cy="1142"/>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5311" name="Rectangle 15"/>
                  <p:cNvSpPr>
                    <a:spLocks noChangeArrowheads="1"/>
                  </p:cNvSpPr>
                  <p:nvPr/>
                </p:nvSpPr>
                <p:spPr bwMode="auto">
                  <a:xfrm>
                    <a:off x="2832" y="2478"/>
                    <a:ext cx="261" cy="1142"/>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5312" name="Rectangle 16"/>
                  <p:cNvSpPr>
                    <a:spLocks noChangeArrowheads="1"/>
                  </p:cNvSpPr>
                  <p:nvPr/>
                </p:nvSpPr>
                <p:spPr bwMode="auto">
                  <a:xfrm>
                    <a:off x="3107" y="2940"/>
                    <a:ext cx="261" cy="680"/>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5313" name="Rectangle 17"/>
                  <p:cNvSpPr>
                    <a:spLocks noChangeArrowheads="1"/>
                  </p:cNvSpPr>
                  <p:nvPr/>
                </p:nvSpPr>
                <p:spPr bwMode="auto">
                  <a:xfrm>
                    <a:off x="3382" y="2478"/>
                    <a:ext cx="261" cy="1142"/>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5314" name="Rectangle 18"/>
                  <p:cNvSpPr>
                    <a:spLocks noChangeArrowheads="1"/>
                  </p:cNvSpPr>
                  <p:nvPr/>
                </p:nvSpPr>
                <p:spPr bwMode="auto">
                  <a:xfrm>
                    <a:off x="3656" y="2940"/>
                    <a:ext cx="261" cy="680"/>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5315" name="Rectangle 19"/>
                  <p:cNvSpPr>
                    <a:spLocks noChangeArrowheads="1"/>
                  </p:cNvSpPr>
                  <p:nvPr/>
                </p:nvSpPr>
                <p:spPr bwMode="auto">
                  <a:xfrm>
                    <a:off x="3931" y="2709"/>
                    <a:ext cx="260" cy="911"/>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5316" name="Rectangle 20"/>
                  <p:cNvSpPr>
                    <a:spLocks noChangeArrowheads="1"/>
                  </p:cNvSpPr>
                  <p:nvPr/>
                </p:nvSpPr>
                <p:spPr bwMode="auto">
                  <a:xfrm>
                    <a:off x="4205" y="3402"/>
                    <a:ext cx="261" cy="218"/>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5317" name="Rectangle 21"/>
                  <p:cNvSpPr>
                    <a:spLocks noChangeArrowheads="1"/>
                  </p:cNvSpPr>
                  <p:nvPr/>
                </p:nvSpPr>
                <p:spPr bwMode="auto">
                  <a:xfrm>
                    <a:off x="5029" y="3402"/>
                    <a:ext cx="260" cy="218"/>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5318" name="Line 22"/>
                  <p:cNvSpPr>
                    <a:spLocks noChangeShapeType="1"/>
                  </p:cNvSpPr>
                  <p:nvPr/>
                </p:nvSpPr>
                <p:spPr bwMode="auto">
                  <a:xfrm flipV="1">
                    <a:off x="632" y="1546"/>
                    <a:ext cx="0" cy="2087"/>
                  </a:xfrm>
                  <a:prstGeom prst="line">
                    <a:avLst/>
                  </a:prstGeom>
                  <a:noFill/>
                  <a:ln w="12700">
                    <a:solidFill>
                      <a:schemeClr val="bg1"/>
                    </a:solidFill>
                    <a:round/>
                    <a:headEnd/>
                    <a:tailEnd/>
                  </a:ln>
                  <a:effectLst/>
                </p:spPr>
                <p:txBody>
                  <a:bodyPr wrap="none" anchor="ctr"/>
                  <a:lstStyle/>
                  <a:p>
                    <a:endParaRPr lang="en-US"/>
                  </a:p>
                </p:txBody>
              </p:sp>
              <p:sp>
                <p:nvSpPr>
                  <p:cNvPr id="55319" name="Line 23"/>
                  <p:cNvSpPr>
                    <a:spLocks noChangeShapeType="1"/>
                  </p:cNvSpPr>
                  <p:nvPr/>
                </p:nvSpPr>
                <p:spPr bwMode="auto">
                  <a:xfrm>
                    <a:off x="604" y="3629"/>
                    <a:ext cx="56" cy="0"/>
                  </a:xfrm>
                  <a:prstGeom prst="line">
                    <a:avLst/>
                  </a:prstGeom>
                  <a:noFill/>
                  <a:ln w="12700">
                    <a:solidFill>
                      <a:schemeClr val="bg1"/>
                    </a:solidFill>
                    <a:round/>
                    <a:headEnd/>
                    <a:tailEnd/>
                  </a:ln>
                  <a:effectLst/>
                </p:spPr>
                <p:txBody>
                  <a:bodyPr wrap="none" anchor="ctr"/>
                  <a:lstStyle/>
                  <a:p>
                    <a:endParaRPr lang="en-US"/>
                  </a:p>
                </p:txBody>
              </p:sp>
              <p:sp>
                <p:nvSpPr>
                  <p:cNvPr id="55320" name="Line 24"/>
                  <p:cNvSpPr>
                    <a:spLocks noChangeShapeType="1"/>
                  </p:cNvSpPr>
                  <p:nvPr/>
                </p:nvSpPr>
                <p:spPr bwMode="auto">
                  <a:xfrm>
                    <a:off x="604" y="3398"/>
                    <a:ext cx="56" cy="0"/>
                  </a:xfrm>
                  <a:prstGeom prst="line">
                    <a:avLst/>
                  </a:prstGeom>
                  <a:noFill/>
                  <a:ln w="12700">
                    <a:solidFill>
                      <a:schemeClr val="bg1"/>
                    </a:solidFill>
                    <a:round/>
                    <a:headEnd/>
                    <a:tailEnd/>
                  </a:ln>
                  <a:effectLst/>
                </p:spPr>
                <p:txBody>
                  <a:bodyPr wrap="none" anchor="ctr"/>
                  <a:lstStyle/>
                  <a:p>
                    <a:endParaRPr lang="en-US"/>
                  </a:p>
                </p:txBody>
              </p:sp>
              <p:sp>
                <p:nvSpPr>
                  <p:cNvPr id="55321" name="Line 25"/>
                  <p:cNvSpPr>
                    <a:spLocks noChangeShapeType="1"/>
                  </p:cNvSpPr>
                  <p:nvPr/>
                </p:nvSpPr>
                <p:spPr bwMode="auto">
                  <a:xfrm>
                    <a:off x="604" y="3167"/>
                    <a:ext cx="56" cy="0"/>
                  </a:xfrm>
                  <a:prstGeom prst="line">
                    <a:avLst/>
                  </a:prstGeom>
                  <a:noFill/>
                  <a:ln w="12700">
                    <a:solidFill>
                      <a:schemeClr val="bg1"/>
                    </a:solidFill>
                    <a:round/>
                    <a:headEnd/>
                    <a:tailEnd/>
                  </a:ln>
                  <a:effectLst/>
                </p:spPr>
                <p:txBody>
                  <a:bodyPr wrap="none" anchor="ctr"/>
                  <a:lstStyle/>
                  <a:p>
                    <a:endParaRPr lang="en-US"/>
                  </a:p>
                </p:txBody>
              </p:sp>
              <p:sp>
                <p:nvSpPr>
                  <p:cNvPr id="55322" name="Line 26"/>
                  <p:cNvSpPr>
                    <a:spLocks noChangeShapeType="1"/>
                  </p:cNvSpPr>
                  <p:nvPr/>
                </p:nvSpPr>
                <p:spPr bwMode="auto">
                  <a:xfrm>
                    <a:off x="604" y="2936"/>
                    <a:ext cx="56" cy="0"/>
                  </a:xfrm>
                  <a:prstGeom prst="line">
                    <a:avLst/>
                  </a:prstGeom>
                  <a:noFill/>
                  <a:ln w="12700">
                    <a:solidFill>
                      <a:schemeClr val="bg1"/>
                    </a:solidFill>
                    <a:round/>
                    <a:headEnd/>
                    <a:tailEnd/>
                  </a:ln>
                  <a:effectLst/>
                </p:spPr>
                <p:txBody>
                  <a:bodyPr wrap="none" anchor="ctr"/>
                  <a:lstStyle/>
                  <a:p>
                    <a:endParaRPr lang="en-US"/>
                  </a:p>
                </p:txBody>
              </p:sp>
              <p:sp>
                <p:nvSpPr>
                  <p:cNvPr id="55323" name="Line 27"/>
                  <p:cNvSpPr>
                    <a:spLocks noChangeShapeType="1"/>
                  </p:cNvSpPr>
                  <p:nvPr/>
                </p:nvSpPr>
                <p:spPr bwMode="auto">
                  <a:xfrm>
                    <a:off x="604" y="2705"/>
                    <a:ext cx="56" cy="0"/>
                  </a:xfrm>
                  <a:prstGeom prst="line">
                    <a:avLst/>
                  </a:prstGeom>
                  <a:noFill/>
                  <a:ln w="12700">
                    <a:solidFill>
                      <a:schemeClr val="bg1"/>
                    </a:solidFill>
                    <a:round/>
                    <a:headEnd/>
                    <a:tailEnd/>
                  </a:ln>
                  <a:effectLst/>
                </p:spPr>
                <p:txBody>
                  <a:bodyPr wrap="none" anchor="ctr"/>
                  <a:lstStyle/>
                  <a:p>
                    <a:endParaRPr lang="en-US"/>
                  </a:p>
                </p:txBody>
              </p:sp>
              <p:sp>
                <p:nvSpPr>
                  <p:cNvPr id="55324" name="Line 28"/>
                  <p:cNvSpPr>
                    <a:spLocks noChangeShapeType="1"/>
                  </p:cNvSpPr>
                  <p:nvPr/>
                </p:nvSpPr>
                <p:spPr bwMode="auto">
                  <a:xfrm>
                    <a:off x="604" y="2474"/>
                    <a:ext cx="56" cy="0"/>
                  </a:xfrm>
                  <a:prstGeom prst="line">
                    <a:avLst/>
                  </a:prstGeom>
                  <a:noFill/>
                  <a:ln w="12700">
                    <a:solidFill>
                      <a:schemeClr val="bg1"/>
                    </a:solidFill>
                    <a:round/>
                    <a:headEnd/>
                    <a:tailEnd/>
                  </a:ln>
                  <a:effectLst/>
                </p:spPr>
                <p:txBody>
                  <a:bodyPr wrap="none" anchor="ctr"/>
                  <a:lstStyle/>
                  <a:p>
                    <a:endParaRPr lang="en-US"/>
                  </a:p>
                </p:txBody>
              </p:sp>
              <p:sp>
                <p:nvSpPr>
                  <p:cNvPr id="55325" name="Line 29"/>
                  <p:cNvSpPr>
                    <a:spLocks noChangeShapeType="1"/>
                  </p:cNvSpPr>
                  <p:nvPr/>
                </p:nvSpPr>
                <p:spPr bwMode="auto">
                  <a:xfrm>
                    <a:off x="604" y="2243"/>
                    <a:ext cx="56" cy="0"/>
                  </a:xfrm>
                  <a:prstGeom prst="line">
                    <a:avLst/>
                  </a:prstGeom>
                  <a:noFill/>
                  <a:ln w="12700">
                    <a:solidFill>
                      <a:schemeClr val="bg1"/>
                    </a:solidFill>
                    <a:round/>
                    <a:headEnd/>
                    <a:tailEnd/>
                  </a:ln>
                  <a:effectLst/>
                </p:spPr>
                <p:txBody>
                  <a:bodyPr wrap="none" anchor="ctr"/>
                  <a:lstStyle/>
                  <a:p>
                    <a:endParaRPr lang="en-US"/>
                  </a:p>
                </p:txBody>
              </p:sp>
              <p:sp>
                <p:nvSpPr>
                  <p:cNvPr id="55326" name="Line 30"/>
                  <p:cNvSpPr>
                    <a:spLocks noChangeShapeType="1"/>
                  </p:cNvSpPr>
                  <p:nvPr/>
                </p:nvSpPr>
                <p:spPr bwMode="auto">
                  <a:xfrm>
                    <a:off x="604" y="2012"/>
                    <a:ext cx="56" cy="0"/>
                  </a:xfrm>
                  <a:prstGeom prst="line">
                    <a:avLst/>
                  </a:prstGeom>
                  <a:noFill/>
                  <a:ln w="12700">
                    <a:solidFill>
                      <a:schemeClr val="bg1"/>
                    </a:solidFill>
                    <a:round/>
                    <a:headEnd/>
                    <a:tailEnd/>
                  </a:ln>
                  <a:effectLst/>
                </p:spPr>
                <p:txBody>
                  <a:bodyPr wrap="none" anchor="ctr"/>
                  <a:lstStyle/>
                  <a:p>
                    <a:endParaRPr lang="en-US"/>
                  </a:p>
                </p:txBody>
              </p:sp>
              <p:sp>
                <p:nvSpPr>
                  <p:cNvPr id="55327" name="Line 31"/>
                  <p:cNvSpPr>
                    <a:spLocks noChangeShapeType="1"/>
                  </p:cNvSpPr>
                  <p:nvPr/>
                </p:nvSpPr>
                <p:spPr bwMode="auto">
                  <a:xfrm>
                    <a:off x="604" y="1782"/>
                    <a:ext cx="56" cy="0"/>
                  </a:xfrm>
                  <a:prstGeom prst="line">
                    <a:avLst/>
                  </a:prstGeom>
                  <a:noFill/>
                  <a:ln w="12700">
                    <a:solidFill>
                      <a:schemeClr val="bg1"/>
                    </a:solidFill>
                    <a:round/>
                    <a:headEnd/>
                    <a:tailEnd/>
                  </a:ln>
                  <a:effectLst/>
                </p:spPr>
                <p:txBody>
                  <a:bodyPr wrap="none" anchor="ctr"/>
                  <a:lstStyle/>
                  <a:p>
                    <a:endParaRPr lang="en-US"/>
                  </a:p>
                </p:txBody>
              </p:sp>
              <p:sp>
                <p:nvSpPr>
                  <p:cNvPr id="55328" name="Line 32"/>
                  <p:cNvSpPr>
                    <a:spLocks noChangeShapeType="1"/>
                  </p:cNvSpPr>
                  <p:nvPr/>
                </p:nvSpPr>
                <p:spPr bwMode="auto">
                  <a:xfrm>
                    <a:off x="604" y="1550"/>
                    <a:ext cx="56" cy="0"/>
                  </a:xfrm>
                  <a:prstGeom prst="line">
                    <a:avLst/>
                  </a:prstGeom>
                  <a:noFill/>
                  <a:ln w="12700">
                    <a:solidFill>
                      <a:schemeClr val="bg1"/>
                    </a:solidFill>
                    <a:round/>
                    <a:headEnd/>
                    <a:tailEnd/>
                  </a:ln>
                  <a:effectLst/>
                </p:spPr>
                <p:txBody>
                  <a:bodyPr wrap="none" anchor="ctr"/>
                  <a:lstStyle/>
                  <a:p>
                    <a:endParaRPr lang="en-US"/>
                  </a:p>
                </p:txBody>
              </p:sp>
              <p:sp>
                <p:nvSpPr>
                  <p:cNvPr id="55329" name="Line 33"/>
                  <p:cNvSpPr>
                    <a:spLocks noChangeShapeType="1"/>
                  </p:cNvSpPr>
                  <p:nvPr/>
                </p:nvSpPr>
                <p:spPr bwMode="auto">
                  <a:xfrm>
                    <a:off x="636" y="3629"/>
                    <a:ext cx="4660" cy="0"/>
                  </a:xfrm>
                  <a:prstGeom prst="line">
                    <a:avLst/>
                  </a:prstGeom>
                  <a:noFill/>
                  <a:ln w="12700">
                    <a:solidFill>
                      <a:schemeClr val="bg1"/>
                    </a:solidFill>
                    <a:round/>
                    <a:headEnd/>
                    <a:tailEnd/>
                  </a:ln>
                  <a:effectLst/>
                </p:spPr>
                <p:txBody>
                  <a:bodyPr wrap="none" anchor="ctr"/>
                  <a:lstStyle/>
                  <a:p>
                    <a:endParaRPr lang="en-US"/>
                  </a:p>
                </p:txBody>
              </p:sp>
              <p:sp>
                <p:nvSpPr>
                  <p:cNvPr id="55330" name="Line 34"/>
                  <p:cNvSpPr>
                    <a:spLocks noChangeShapeType="1"/>
                  </p:cNvSpPr>
                  <p:nvPr/>
                </p:nvSpPr>
                <p:spPr bwMode="auto">
                  <a:xfrm flipV="1">
                    <a:off x="632" y="3595"/>
                    <a:ext cx="0" cy="67"/>
                  </a:xfrm>
                  <a:prstGeom prst="line">
                    <a:avLst/>
                  </a:prstGeom>
                  <a:noFill/>
                  <a:ln w="12700">
                    <a:solidFill>
                      <a:schemeClr val="bg1"/>
                    </a:solidFill>
                    <a:round/>
                    <a:headEnd/>
                    <a:tailEnd/>
                  </a:ln>
                  <a:effectLst/>
                </p:spPr>
                <p:txBody>
                  <a:bodyPr wrap="none" anchor="ctr"/>
                  <a:lstStyle/>
                  <a:p>
                    <a:endParaRPr lang="en-US"/>
                  </a:p>
                </p:txBody>
              </p:sp>
              <p:sp>
                <p:nvSpPr>
                  <p:cNvPr id="55331" name="Line 35"/>
                  <p:cNvSpPr>
                    <a:spLocks noChangeShapeType="1"/>
                  </p:cNvSpPr>
                  <p:nvPr/>
                </p:nvSpPr>
                <p:spPr bwMode="auto">
                  <a:xfrm flipV="1">
                    <a:off x="906" y="3595"/>
                    <a:ext cx="0" cy="67"/>
                  </a:xfrm>
                  <a:prstGeom prst="line">
                    <a:avLst/>
                  </a:prstGeom>
                  <a:noFill/>
                  <a:ln w="12700">
                    <a:solidFill>
                      <a:schemeClr val="bg1"/>
                    </a:solidFill>
                    <a:round/>
                    <a:headEnd/>
                    <a:tailEnd/>
                  </a:ln>
                  <a:effectLst/>
                </p:spPr>
                <p:txBody>
                  <a:bodyPr wrap="none" anchor="ctr"/>
                  <a:lstStyle/>
                  <a:p>
                    <a:endParaRPr lang="en-US"/>
                  </a:p>
                </p:txBody>
              </p:sp>
              <p:sp>
                <p:nvSpPr>
                  <p:cNvPr id="55332" name="Line 36"/>
                  <p:cNvSpPr>
                    <a:spLocks noChangeShapeType="1"/>
                  </p:cNvSpPr>
                  <p:nvPr/>
                </p:nvSpPr>
                <p:spPr bwMode="auto">
                  <a:xfrm flipV="1">
                    <a:off x="1181" y="3595"/>
                    <a:ext cx="0" cy="67"/>
                  </a:xfrm>
                  <a:prstGeom prst="line">
                    <a:avLst/>
                  </a:prstGeom>
                  <a:noFill/>
                  <a:ln w="12700">
                    <a:solidFill>
                      <a:schemeClr val="bg1"/>
                    </a:solidFill>
                    <a:round/>
                    <a:headEnd/>
                    <a:tailEnd/>
                  </a:ln>
                  <a:effectLst/>
                </p:spPr>
                <p:txBody>
                  <a:bodyPr wrap="none" anchor="ctr"/>
                  <a:lstStyle/>
                  <a:p>
                    <a:endParaRPr lang="en-US"/>
                  </a:p>
                </p:txBody>
              </p:sp>
              <p:sp>
                <p:nvSpPr>
                  <p:cNvPr id="55333" name="Line 37"/>
                  <p:cNvSpPr>
                    <a:spLocks noChangeShapeType="1"/>
                  </p:cNvSpPr>
                  <p:nvPr/>
                </p:nvSpPr>
                <p:spPr bwMode="auto">
                  <a:xfrm flipV="1">
                    <a:off x="1455" y="3595"/>
                    <a:ext cx="0" cy="67"/>
                  </a:xfrm>
                  <a:prstGeom prst="line">
                    <a:avLst/>
                  </a:prstGeom>
                  <a:noFill/>
                  <a:ln w="12700">
                    <a:solidFill>
                      <a:schemeClr val="bg1"/>
                    </a:solidFill>
                    <a:round/>
                    <a:headEnd/>
                    <a:tailEnd/>
                  </a:ln>
                  <a:effectLst/>
                </p:spPr>
                <p:txBody>
                  <a:bodyPr wrap="none" anchor="ctr"/>
                  <a:lstStyle/>
                  <a:p>
                    <a:endParaRPr lang="en-US"/>
                  </a:p>
                </p:txBody>
              </p:sp>
              <p:sp>
                <p:nvSpPr>
                  <p:cNvPr id="55334" name="Line 38"/>
                  <p:cNvSpPr>
                    <a:spLocks noChangeShapeType="1"/>
                  </p:cNvSpPr>
                  <p:nvPr/>
                </p:nvSpPr>
                <p:spPr bwMode="auto">
                  <a:xfrm flipV="1">
                    <a:off x="1730" y="3595"/>
                    <a:ext cx="0" cy="67"/>
                  </a:xfrm>
                  <a:prstGeom prst="line">
                    <a:avLst/>
                  </a:prstGeom>
                  <a:noFill/>
                  <a:ln w="12700">
                    <a:solidFill>
                      <a:schemeClr val="bg1"/>
                    </a:solidFill>
                    <a:round/>
                    <a:headEnd/>
                    <a:tailEnd/>
                  </a:ln>
                  <a:effectLst/>
                </p:spPr>
                <p:txBody>
                  <a:bodyPr wrap="none" anchor="ctr"/>
                  <a:lstStyle/>
                  <a:p>
                    <a:endParaRPr lang="en-US"/>
                  </a:p>
                </p:txBody>
              </p:sp>
              <p:sp>
                <p:nvSpPr>
                  <p:cNvPr id="55335" name="Line 39"/>
                  <p:cNvSpPr>
                    <a:spLocks noChangeShapeType="1"/>
                  </p:cNvSpPr>
                  <p:nvPr/>
                </p:nvSpPr>
                <p:spPr bwMode="auto">
                  <a:xfrm flipV="1">
                    <a:off x="2005" y="3595"/>
                    <a:ext cx="0" cy="67"/>
                  </a:xfrm>
                  <a:prstGeom prst="line">
                    <a:avLst/>
                  </a:prstGeom>
                  <a:noFill/>
                  <a:ln w="12700">
                    <a:solidFill>
                      <a:schemeClr val="bg1"/>
                    </a:solidFill>
                    <a:round/>
                    <a:headEnd/>
                    <a:tailEnd/>
                  </a:ln>
                  <a:effectLst/>
                </p:spPr>
                <p:txBody>
                  <a:bodyPr wrap="none" anchor="ctr"/>
                  <a:lstStyle/>
                  <a:p>
                    <a:endParaRPr lang="en-US"/>
                  </a:p>
                </p:txBody>
              </p:sp>
              <p:sp>
                <p:nvSpPr>
                  <p:cNvPr id="55336" name="Line 40"/>
                  <p:cNvSpPr>
                    <a:spLocks noChangeShapeType="1"/>
                  </p:cNvSpPr>
                  <p:nvPr/>
                </p:nvSpPr>
                <p:spPr bwMode="auto">
                  <a:xfrm flipV="1">
                    <a:off x="2280" y="3595"/>
                    <a:ext cx="0" cy="67"/>
                  </a:xfrm>
                  <a:prstGeom prst="line">
                    <a:avLst/>
                  </a:prstGeom>
                  <a:noFill/>
                  <a:ln w="12700">
                    <a:solidFill>
                      <a:schemeClr val="bg1"/>
                    </a:solidFill>
                    <a:round/>
                    <a:headEnd/>
                    <a:tailEnd/>
                  </a:ln>
                  <a:effectLst/>
                </p:spPr>
                <p:txBody>
                  <a:bodyPr wrap="none" anchor="ctr"/>
                  <a:lstStyle/>
                  <a:p>
                    <a:endParaRPr lang="en-US"/>
                  </a:p>
                </p:txBody>
              </p:sp>
              <p:sp>
                <p:nvSpPr>
                  <p:cNvPr id="55337" name="Line 41"/>
                  <p:cNvSpPr>
                    <a:spLocks noChangeShapeType="1"/>
                  </p:cNvSpPr>
                  <p:nvPr/>
                </p:nvSpPr>
                <p:spPr bwMode="auto">
                  <a:xfrm flipV="1">
                    <a:off x="2554" y="3595"/>
                    <a:ext cx="0" cy="67"/>
                  </a:xfrm>
                  <a:prstGeom prst="line">
                    <a:avLst/>
                  </a:prstGeom>
                  <a:noFill/>
                  <a:ln w="12700">
                    <a:solidFill>
                      <a:schemeClr val="bg1"/>
                    </a:solidFill>
                    <a:round/>
                    <a:headEnd/>
                    <a:tailEnd/>
                  </a:ln>
                  <a:effectLst/>
                </p:spPr>
                <p:txBody>
                  <a:bodyPr wrap="none" anchor="ctr"/>
                  <a:lstStyle/>
                  <a:p>
                    <a:endParaRPr lang="en-US"/>
                  </a:p>
                </p:txBody>
              </p:sp>
              <p:sp>
                <p:nvSpPr>
                  <p:cNvPr id="55338" name="Line 42"/>
                  <p:cNvSpPr>
                    <a:spLocks noChangeShapeType="1"/>
                  </p:cNvSpPr>
                  <p:nvPr/>
                </p:nvSpPr>
                <p:spPr bwMode="auto">
                  <a:xfrm flipV="1">
                    <a:off x="2828" y="3595"/>
                    <a:ext cx="0" cy="67"/>
                  </a:xfrm>
                  <a:prstGeom prst="line">
                    <a:avLst/>
                  </a:prstGeom>
                  <a:noFill/>
                  <a:ln w="12700">
                    <a:solidFill>
                      <a:schemeClr val="bg1"/>
                    </a:solidFill>
                    <a:round/>
                    <a:headEnd/>
                    <a:tailEnd/>
                  </a:ln>
                  <a:effectLst/>
                </p:spPr>
                <p:txBody>
                  <a:bodyPr wrap="none" anchor="ctr"/>
                  <a:lstStyle/>
                  <a:p>
                    <a:endParaRPr lang="en-US"/>
                  </a:p>
                </p:txBody>
              </p:sp>
              <p:sp>
                <p:nvSpPr>
                  <p:cNvPr id="55339" name="Line 43"/>
                  <p:cNvSpPr>
                    <a:spLocks noChangeShapeType="1"/>
                  </p:cNvSpPr>
                  <p:nvPr/>
                </p:nvSpPr>
                <p:spPr bwMode="auto">
                  <a:xfrm flipV="1">
                    <a:off x="3103" y="3595"/>
                    <a:ext cx="0" cy="67"/>
                  </a:xfrm>
                  <a:prstGeom prst="line">
                    <a:avLst/>
                  </a:prstGeom>
                  <a:noFill/>
                  <a:ln w="12700">
                    <a:solidFill>
                      <a:schemeClr val="bg1"/>
                    </a:solidFill>
                    <a:round/>
                    <a:headEnd/>
                    <a:tailEnd/>
                  </a:ln>
                  <a:effectLst/>
                </p:spPr>
                <p:txBody>
                  <a:bodyPr wrap="none" anchor="ctr"/>
                  <a:lstStyle/>
                  <a:p>
                    <a:endParaRPr lang="en-US"/>
                  </a:p>
                </p:txBody>
              </p:sp>
              <p:sp>
                <p:nvSpPr>
                  <p:cNvPr id="55340" name="Line 44"/>
                  <p:cNvSpPr>
                    <a:spLocks noChangeShapeType="1"/>
                  </p:cNvSpPr>
                  <p:nvPr/>
                </p:nvSpPr>
                <p:spPr bwMode="auto">
                  <a:xfrm flipV="1">
                    <a:off x="3378" y="3595"/>
                    <a:ext cx="0" cy="67"/>
                  </a:xfrm>
                  <a:prstGeom prst="line">
                    <a:avLst/>
                  </a:prstGeom>
                  <a:noFill/>
                  <a:ln w="12700">
                    <a:solidFill>
                      <a:schemeClr val="bg1"/>
                    </a:solidFill>
                    <a:round/>
                    <a:headEnd/>
                    <a:tailEnd/>
                  </a:ln>
                  <a:effectLst/>
                </p:spPr>
                <p:txBody>
                  <a:bodyPr wrap="none" anchor="ctr"/>
                  <a:lstStyle/>
                  <a:p>
                    <a:endParaRPr lang="en-US"/>
                  </a:p>
                </p:txBody>
              </p:sp>
              <p:sp>
                <p:nvSpPr>
                  <p:cNvPr id="55341" name="Line 45"/>
                  <p:cNvSpPr>
                    <a:spLocks noChangeShapeType="1"/>
                  </p:cNvSpPr>
                  <p:nvPr/>
                </p:nvSpPr>
                <p:spPr bwMode="auto">
                  <a:xfrm flipV="1">
                    <a:off x="3652" y="3595"/>
                    <a:ext cx="0" cy="67"/>
                  </a:xfrm>
                  <a:prstGeom prst="line">
                    <a:avLst/>
                  </a:prstGeom>
                  <a:noFill/>
                  <a:ln w="12700">
                    <a:solidFill>
                      <a:schemeClr val="bg1"/>
                    </a:solidFill>
                    <a:round/>
                    <a:headEnd/>
                    <a:tailEnd/>
                  </a:ln>
                  <a:effectLst/>
                </p:spPr>
                <p:txBody>
                  <a:bodyPr wrap="none" anchor="ctr"/>
                  <a:lstStyle/>
                  <a:p>
                    <a:endParaRPr lang="en-US"/>
                  </a:p>
                </p:txBody>
              </p:sp>
              <p:sp>
                <p:nvSpPr>
                  <p:cNvPr id="55342" name="Line 46"/>
                  <p:cNvSpPr>
                    <a:spLocks noChangeShapeType="1"/>
                  </p:cNvSpPr>
                  <p:nvPr/>
                </p:nvSpPr>
                <p:spPr bwMode="auto">
                  <a:xfrm flipV="1">
                    <a:off x="3927" y="3595"/>
                    <a:ext cx="0" cy="67"/>
                  </a:xfrm>
                  <a:prstGeom prst="line">
                    <a:avLst/>
                  </a:prstGeom>
                  <a:noFill/>
                  <a:ln w="12700">
                    <a:solidFill>
                      <a:schemeClr val="bg1"/>
                    </a:solidFill>
                    <a:round/>
                    <a:headEnd/>
                    <a:tailEnd/>
                  </a:ln>
                  <a:effectLst/>
                </p:spPr>
                <p:txBody>
                  <a:bodyPr wrap="none" anchor="ctr"/>
                  <a:lstStyle/>
                  <a:p>
                    <a:endParaRPr lang="en-US"/>
                  </a:p>
                </p:txBody>
              </p:sp>
              <p:sp>
                <p:nvSpPr>
                  <p:cNvPr id="55343" name="Line 47"/>
                  <p:cNvSpPr>
                    <a:spLocks noChangeShapeType="1"/>
                  </p:cNvSpPr>
                  <p:nvPr/>
                </p:nvSpPr>
                <p:spPr bwMode="auto">
                  <a:xfrm flipV="1">
                    <a:off x="4201" y="3595"/>
                    <a:ext cx="0" cy="67"/>
                  </a:xfrm>
                  <a:prstGeom prst="line">
                    <a:avLst/>
                  </a:prstGeom>
                  <a:noFill/>
                  <a:ln w="12700">
                    <a:solidFill>
                      <a:schemeClr val="bg1"/>
                    </a:solidFill>
                    <a:round/>
                    <a:headEnd/>
                    <a:tailEnd/>
                  </a:ln>
                  <a:effectLst/>
                </p:spPr>
                <p:txBody>
                  <a:bodyPr wrap="none" anchor="ctr"/>
                  <a:lstStyle/>
                  <a:p>
                    <a:endParaRPr lang="en-US"/>
                  </a:p>
                </p:txBody>
              </p:sp>
              <p:sp>
                <p:nvSpPr>
                  <p:cNvPr id="55344" name="Line 48"/>
                  <p:cNvSpPr>
                    <a:spLocks noChangeShapeType="1"/>
                  </p:cNvSpPr>
                  <p:nvPr/>
                </p:nvSpPr>
                <p:spPr bwMode="auto">
                  <a:xfrm flipV="1">
                    <a:off x="4475" y="3595"/>
                    <a:ext cx="0" cy="67"/>
                  </a:xfrm>
                  <a:prstGeom prst="line">
                    <a:avLst/>
                  </a:prstGeom>
                  <a:noFill/>
                  <a:ln w="12700">
                    <a:solidFill>
                      <a:schemeClr val="bg1"/>
                    </a:solidFill>
                    <a:round/>
                    <a:headEnd/>
                    <a:tailEnd/>
                  </a:ln>
                  <a:effectLst/>
                </p:spPr>
                <p:txBody>
                  <a:bodyPr wrap="none" anchor="ctr"/>
                  <a:lstStyle/>
                  <a:p>
                    <a:endParaRPr lang="en-US"/>
                  </a:p>
                </p:txBody>
              </p:sp>
              <p:sp>
                <p:nvSpPr>
                  <p:cNvPr id="55345" name="Line 49"/>
                  <p:cNvSpPr>
                    <a:spLocks noChangeShapeType="1"/>
                  </p:cNvSpPr>
                  <p:nvPr/>
                </p:nvSpPr>
                <p:spPr bwMode="auto">
                  <a:xfrm flipV="1">
                    <a:off x="4750" y="3595"/>
                    <a:ext cx="0" cy="67"/>
                  </a:xfrm>
                  <a:prstGeom prst="line">
                    <a:avLst/>
                  </a:prstGeom>
                  <a:noFill/>
                  <a:ln w="12700">
                    <a:solidFill>
                      <a:schemeClr val="bg1"/>
                    </a:solidFill>
                    <a:round/>
                    <a:headEnd/>
                    <a:tailEnd/>
                  </a:ln>
                  <a:effectLst/>
                </p:spPr>
                <p:txBody>
                  <a:bodyPr wrap="none" anchor="ctr"/>
                  <a:lstStyle/>
                  <a:p>
                    <a:endParaRPr lang="en-US"/>
                  </a:p>
                </p:txBody>
              </p:sp>
              <p:sp>
                <p:nvSpPr>
                  <p:cNvPr id="55346" name="Line 50"/>
                  <p:cNvSpPr>
                    <a:spLocks noChangeShapeType="1"/>
                  </p:cNvSpPr>
                  <p:nvPr/>
                </p:nvSpPr>
                <p:spPr bwMode="auto">
                  <a:xfrm flipV="1">
                    <a:off x="5025" y="3595"/>
                    <a:ext cx="0" cy="67"/>
                  </a:xfrm>
                  <a:prstGeom prst="line">
                    <a:avLst/>
                  </a:prstGeom>
                  <a:noFill/>
                  <a:ln w="12700">
                    <a:solidFill>
                      <a:schemeClr val="bg1"/>
                    </a:solidFill>
                    <a:round/>
                    <a:headEnd/>
                    <a:tailEnd/>
                  </a:ln>
                  <a:effectLst/>
                </p:spPr>
                <p:txBody>
                  <a:bodyPr wrap="none" anchor="ctr"/>
                  <a:lstStyle/>
                  <a:p>
                    <a:endParaRPr lang="en-US"/>
                  </a:p>
                </p:txBody>
              </p:sp>
              <p:sp>
                <p:nvSpPr>
                  <p:cNvPr id="55347" name="Line 51"/>
                  <p:cNvSpPr>
                    <a:spLocks noChangeShapeType="1"/>
                  </p:cNvSpPr>
                  <p:nvPr/>
                </p:nvSpPr>
                <p:spPr bwMode="auto">
                  <a:xfrm flipV="1">
                    <a:off x="5300" y="3595"/>
                    <a:ext cx="0" cy="67"/>
                  </a:xfrm>
                  <a:prstGeom prst="line">
                    <a:avLst/>
                  </a:prstGeom>
                  <a:noFill/>
                  <a:ln w="12700">
                    <a:solidFill>
                      <a:schemeClr val="bg1"/>
                    </a:solidFill>
                    <a:round/>
                    <a:headEnd/>
                    <a:tailEnd/>
                  </a:ln>
                  <a:effectLst/>
                </p:spPr>
                <p:txBody>
                  <a:bodyPr wrap="none" anchor="ctr"/>
                  <a:lstStyle/>
                  <a:p>
                    <a:endParaRPr lang="en-US"/>
                  </a:p>
                </p:txBody>
              </p:sp>
              <p:sp>
                <p:nvSpPr>
                  <p:cNvPr id="55348" name="Rectangle 52"/>
                  <p:cNvSpPr>
                    <a:spLocks noChangeArrowheads="1"/>
                  </p:cNvSpPr>
                  <p:nvPr/>
                </p:nvSpPr>
                <p:spPr bwMode="auto">
                  <a:xfrm>
                    <a:off x="449" y="3533"/>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a:t>
                    </a:r>
                  </a:p>
                </p:txBody>
              </p:sp>
              <p:sp>
                <p:nvSpPr>
                  <p:cNvPr id="55349" name="Rectangle 53"/>
                  <p:cNvSpPr>
                    <a:spLocks noChangeArrowheads="1"/>
                  </p:cNvSpPr>
                  <p:nvPr/>
                </p:nvSpPr>
                <p:spPr bwMode="auto">
                  <a:xfrm>
                    <a:off x="449" y="3302"/>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a:t>
                    </a:r>
                  </a:p>
                </p:txBody>
              </p:sp>
              <p:sp>
                <p:nvSpPr>
                  <p:cNvPr id="55350" name="Rectangle 54"/>
                  <p:cNvSpPr>
                    <a:spLocks noChangeArrowheads="1"/>
                  </p:cNvSpPr>
                  <p:nvPr/>
                </p:nvSpPr>
                <p:spPr bwMode="auto">
                  <a:xfrm>
                    <a:off x="449" y="3071"/>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a:t>
                    </a:r>
                  </a:p>
                </p:txBody>
              </p:sp>
              <p:sp>
                <p:nvSpPr>
                  <p:cNvPr id="55351" name="Rectangle 55"/>
                  <p:cNvSpPr>
                    <a:spLocks noChangeArrowheads="1"/>
                  </p:cNvSpPr>
                  <p:nvPr/>
                </p:nvSpPr>
                <p:spPr bwMode="auto">
                  <a:xfrm>
                    <a:off x="449" y="2840"/>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a:t>
                    </a:r>
                  </a:p>
                </p:txBody>
              </p:sp>
              <p:sp>
                <p:nvSpPr>
                  <p:cNvPr id="55352" name="Rectangle 56"/>
                  <p:cNvSpPr>
                    <a:spLocks noChangeArrowheads="1"/>
                  </p:cNvSpPr>
                  <p:nvPr/>
                </p:nvSpPr>
                <p:spPr bwMode="auto">
                  <a:xfrm>
                    <a:off x="449" y="2609"/>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4</a:t>
                    </a:r>
                  </a:p>
                </p:txBody>
              </p:sp>
              <p:sp>
                <p:nvSpPr>
                  <p:cNvPr id="55353" name="Rectangle 57"/>
                  <p:cNvSpPr>
                    <a:spLocks noChangeArrowheads="1"/>
                  </p:cNvSpPr>
                  <p:nvPr/>
                </p:nvSpPr>
                <p:spPr bwMode="auto">
                  <a:xfrm>
                    <a:off x="449" y="2378"/>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5</a:t>
                    </a:r>
                  </a:p>
                </p:txBody>
              </p:sp>
              <p:sp>
                <p:nvSpPr>
                  <p:cNvPr id="55354" name="Rectangle 58"/>
                  <p:cNvSpPr>
                    <a:spLocks noChangeArrowheads="1"/>
                  </p:cNvSpPr>
                  <p:nvPr/>
                </p:nvSpPr>
                <p:spPr bwMode="auto">
                  <a:xfrm>
                    <a:off x="449" y="2147"/>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6</a:t>
                    </a:r>
                  </a:p>
                </p:txBody>
              </p:sp>
              <p:sp>
                <p:nvSpPr>
                  <p:cNvPr id="55355" name="Rectangle 59"/>
                  <p:cNvSpPr>
                    <a:spLocks noChangeArrowheads="1"/>
                  </p:cNvSpPr>
                  <p:nvPr/>
                </p:nvSpPr>
                <p:spPr bwMode="auto">
                  <a:xfrm>
                    <a:off x="449" y="1917"/>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7</a:t>
                    </a:r>
                  </a:p>
                </p:txBody>
              </p:sp>
              <p:sp>
                <p:nvSpPr>
                  <p:cNvPr id="55356" name="Rectangle 60"/>
                  <p:cNvSpPr>
                    <a:spLocks noChangeArrowheads="1"/>
                  </p:cNvSpPr>
                  <p:nvPr/>
                </p:nvSpPr>
                <p:spPr bwMode="auto">
                  <a:xfrm>
                    <a:off x="449" y="1687"/>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8</a:t>
                    </a:r>
                  </a:p>
                </p:txBody>
              </p:sp>
              <p:sp>
                <p:nvSpPr>
                  <p:cNvPr id="55357" name="Rectangle 61"/>
                  <p:cNvSpPr>
                    <a:spLocks noChangeArrowheads="1"/>
                  </p:cNvSpPr>
                  <p:nvPr/>
                </p:nvSpPr>
                <p:spPr bwMode="auto">
                  <a:xfrm>
                    <a:off x="449" y="1456"/>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9</a:t>
                    </a:r>
                  </a:p>
                </p:txBody>
              </p:sp>
              <p:sp>
                <p:nvSpPr>
                  <p:cNvPr id="55358" name="Rectangle 62"/>
                  <p:cNvSpPr>
                    <a:spLocks noChangeArrowheads="1"/>
                  </p:cNvSpPr>
                  <p:nvPr/>
                </p:nvSpPr>
                <p:spPr bwMode="auto">
                  <a:xfrm>
                    <a:off x="495" y="3661"/>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0.00</a:t>
                    </a:r>
                  </a:p>
                </p:txBody>
              </p:sp>
              <p:sp>
                <p:nvSpPr>
                  <p:cNvPr id="55359" name="Rectangle 63"/>
                  <p:cNvSpPr>
                    <a:spLocks noChangeArrowheads="1"/>
                  </p:cNvSpPr>
                  <p:nvPr/>
                </p:nvSpPr>
                <p:spPr bwMode="auto">
                  <a:xfrm>
                    <a:off x="770" y="3661"/>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0.25</a:t>
                    </a:r>
                  </a:p>
                </p:txBody>
              </p:sp>
              <p:sp>
                <p:nvSpPr>
                  <p:cNvPr id="55360" name="Rectangle 64"/>
                  <p:cNvSpPr>
                    <a:spLocks noChangeArrowheads="1"/>
                  </p:cNvSpPr>
                  <p:nvPr/>
                </p:nvSpPr>
                <p:spPr bwMode="auto">
                  <a:xfrm>
                    <a:off x="1044" y="3661"/>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0.50</a:t>
                    </a:r>
                  </a:p>
                </p:txBody>
              </p:sp>
              <p:sp>
                <p:nvSpPr>
                  <p:cNvPr id="55361" name="Rectangle 65"/>
                  <p:cNvSpPr>
                    <a:spLocks noChangeArrowheads="1"/>
                  </p:cNvSpPr>
                  <p:nvPr/>
                </p:nvSpPr>
                <p:spPr bwMode="auto">
                  <a:xfrm>
                    <a:off x="1318" y="3661"/>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0.75</a:t>
                    </a:r>
                  </a:p>
                </p:txBody>
              </p:sp>
              <p:sp>
                <p:nvSpPr>
                  <p:cNvPr id="55362" name="Rectangle 66"/>
                  <p:cNvSpPr>
                    <a:spLocks noChangeArrowheads="1"/>
                  </p:cNvSpPr>
                  <p:nvPr/>
                </p:nvSpPr>
                <p:spPr bwMode="auto">
                  <a:xfrm>
                    <a:off x="1593" y="3661"/>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1.00</a:t>
                    </a:r>
                  </a:p>
                </p:txBody>
              </p:sp>
              <p:sp>
                <p:nvSpPr>
                  <p:cNvPr id="55363" name="Rectangle 67"/>
                  <p:cNvSpPr>
                    <a:spLocks noChangeArrowheads="1"/>
                  </p:cNvSpPr>
                  <p:nvPr/>
                </p:nvSpPr>
                <p:spPr bwMode="auto">
                  <a:xfrm>
                    <a:off x="1868" y="3661"/>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1.25</a:t>
                    </a:r>
                  </a:p>
                </p:txBody>
              </p:sp>
              <p:sp>
                <p:nvSpPr>
                  <p:cNvPr id="55364" name="Rectangle 68"/>
                  <p:cNvSpPr>
                    <a:spLocks noChangeArrowheads="1"/>
                  </p:cNvSpPr>
                  <p:nvPr/>
                </p:nvSpPr>
                <p:spPr bwMode="auto">
                  <a:xfrm>
                    <a:off x="2143" y="3661"/>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1.50</a:t>
                    </a:r>
                  </a:p>
                </p:txBody>
              </p:sp>
              <p:sp>
                <p:nvSpPr>
                  <p:cNvPr id="55365" name="Rectangle 69"/>
                  <p:cNvSpPr>
                    <a:spLocks noChangeArrowheads="1"/>
                  </p:cNvSpPr>
                  <p:nvPr/>
                </p:nvSpPr>
                <p:spPr bwMode="auto">
                  <a:xfrm>
                    <a:off x="2417" y="3661"/>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1.75</a:t>
                    </a:r>
                  </a:p>
                </p:txBody>
              </p:sp>
              <p:sp>
                <p:nvSpPr>
                  <p:cNvPr id="55366" name="Rectangle 70"/>
                  <p:cNvSpPr>
                    <a:spLocks noChangeArrowheads="1"/>
                  </p:cNvSpPr>
                  <p:nvPr/>
                </p:nvSpPr>
                <p:spPr bwMode="auto">
                  <a:xfrm>
                    <a:off x="2691" y="3661"/>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2.00</a:t>
                    </a:r>
                  </a:p>
                </p:txBody>
              </p:sp>
              <p:sp>
                <p:nvSpPr>
                  <p:cNvPr id="55367" name="Rectangle 71"/>
                  <p:cNvSpPr>
                    <a:spLocks noChangeArrowheads="1"/>
                  </p:cNvSpPr>
                  <p:nvPr/>
                </p:nvSpPr>
                <p:spPr bwMode="auto">
                  <a:xfrm>
                    <a:off x="2965" y="3661"/>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2.25</a:t>
                    </a:r>
                  </a:p>
                </p:txBody>
              </p:sp>
              <p:sp>
                <p:nvSpPr>
                  <p:cNvPr id="55368" name="Rectangle 72"/>
                  <p:cNvSpPr>
                    <a:spLocks noChangeArrowheads="1"/>
                  </p:cNvSpPr>
                  <p:nvPr/>
                </p:nvSpPr>
                <p:spPr bwMode="auto">
                  <a:xfrm>
                    <a:off x="3240" y="3661"/>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2.50</a:t>
                    </a:r>
                  </a:p>
                </p:txBody>
              </p:sp>
              <p:sp>
                <p:nvSpPr>
                  <p:cNvPr id="55369" name="Rectangle 73"/>
                  <p:cNvSpPr>
                    <a:spLocks noChangeArrowheads="1"/>
                  </p:cNvSpPr>
                  <p:nvPr/>
                </p:nvSpPr>
                <p:spPr bwMode="auto">
                  <a:xfrm>
                    <a:off x="3515" y="3661"/>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2.75</a:t>
                    </a:r>
                  </a:p>
                </p:txBody>
              </p:sp>
              <p:sp>
                <p:nvSpPr>
                  <p:cNvPr id="55370" name="Rectangle 74"/>
                  <p:cNvSpPr>
                    <a:spLocks noChangeArrowheads="1"/>
                  </p:cNvSpPr>
                  <p:nvPr/>
                </p:nvSpPr>
                <p:spPr bwMode="auto">
                  <a:xfrm>
                    <a:off x="3789" y="3661"/>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3.00</a:t>
                    </a:r>
                  </a:p>
                </p:txBody>
              </p:sp>
              <p:sp>
                <p:nvSpPr>
                  <p:cNvPr id="55371" name="Rectangle 75"/>
                  <p:cNvSpPr>
                    <a:spLocks noChangeArrowheads="1"/>
                  </p:cNvSpPr>
                  <p:nvPr/>
                </p:nvSpPr>
                <p:spPr bwMode="auto">
                  <a:xfrm>
                    <a:off x="4063" y="3661"/>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3.25</a:t>
                    </a:r>
                  </a:p>
                </p:txBody>
              </p:sp>
              <p:sp>
                <p:nvSpPr>
                  <p:cNvPr id="55372" name="Rectangle 76"/>
                  <p:cNvSpPr>
                    <a:spLocks noChangeArrowheads="1"/>
                  </p:cNvSpPr>
                  <p:nvPr/>
                </p:nvSpPr>
                <p:spPr bwMode="auto">
                  <a:xfrm>
                    <a:off x="4338" y="3661"/>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3.50</a:t>
                    </a:r>
                  </a:p>
                </p:txBody>
              </p:sp>
              <p:sp>
                <p:nvSpPr>
                  <p:cNvPr id="55373" name="Rectangle 77"/>
                  <p:cNvSpPr>
                    <a:spLocks noChangeArrowheads="1"/>
                  </p:cNvSpPr>
                  <p:nvPr/>
                </p:nvSpPr>
                <p:spPr bwMode="auto">
                  <a:xfrm>
                    <a:off x="4612" y="3661"/>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3.75</a:t>
                    </a:r>
                  </a:p>
                </p:txBody>
              </p:sp>
              <p:sp>
                <p:nvSpPr>
                  <p:cNvPr id="55374" name="Rectangle 78"/>
                  <p:cNvSpPr>
                    <a:spLocks noChangeArrowheads="1"/>
                  </p:cNvSpPr>
                  <p:nvPr/>
                </p:nvSpPr>
                <p:spPr bwMode="auto">
                  <a:xfrm>
                    <a:off x="4887" y="3661"/>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4.00</a:t>
                    </a:r>
                  </a:p>
                </p:txBody>
              </p:sp>
            </p:grpSp>
            <p:grpSp>
              <p:nvGrpSpPr>
                <p:cNvPr id="55378" name="Group 82"/>
                <p:cNvGrpSpPr>
                  <a:grpSpLocks/>
                </p:cNvGrpSpPr>
                <p:nvPr/>
              </p:nvGrpSpPr>
              <p:grpSpPr bwMode="auto">
                <a:xfrm>
                  <a:off x="4989" y="3811"/>
                  <a:ext cx="193" cy="218"/>
                  <a:chOff x="4989" y="3811"/>
                  <a:chExt cx="193" cy="218"/>
                </a:xfrm>
              </p:grpSpPr>
              <p:sp>
                <p:nvSpPr>
                  <p:cNvPr id="55376" name="Rectangle 80"/>
                  <p:cNvSpPr>
                    <a:spLocks noChangeArrowheads="1"/>
                  </p:cNvSpPr>
                  <p:nvPr/>
                </p:nvSpPr>
                <p:spPr bwMode="auto">
                  <a:xfrm>
                    <a:off x="4989" y="3811"/>
                    <a:ext cx="193"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x</a:t>
                    </a:r>
                  </a:p>
                </p:txBody>
              </p:sp>
              <p:sp>
                <p:nvSpPr>
                  <p:cNvPr id="55377" name="Line 81"/>
                  <p:cNvSpPr>
                    <a:spLocks noChangeShapeType="1"/>
                  </p:cNvSpPr>
                  <p:nvPr/>
                </p:nvSpPr>
                <p:spPr bwMode="auto">
                  <a:xfrm>
                    <a:off x="5054" y="3870"/>
                    <a:ext cx="56" cy="0"/>
                  </a:xfrm>
                  <a:prstGeom prst="line">
                    <a:avLst/>
                  </a:prstGeom>
                  <a:noFill/>
                  <a:ln w="25400">
                    <a:solidFill>
                      <a:schemeClr val="bg1"/>
                    </a:solidFill>
                    <a:round/>
                    <a:headEnd/>
                    <a:tailEnd/>
                  </a:ln>
                  <a:effectLst/>
                </p:spPr>
                <p:txBody>
                  <a:bodyPr wrap="none" anchor="ctr"/>
                  <a:lstStyle/>
                  <a:p>
                    <a:endParaRPr lang="en-US"/>
                  </a:p>
                </p:txBody>
              </p:sp>
            </p:grpSp>
          </p:grpSp>
        </p:gr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5734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57348" name="Rectangle 4"/>
          <p:cNvSpPr>
            <a:spLocks noGrp="1" noChangeArrowheads="1"/>
          </p:cNvSpPr>
          <p:nvPr>
            <p:ph type="title"/>
          </p:nvPr>
        </p:nvSpPr>
        <p:spPr>
          <a:noFill/>
          <a:ln/>
        </p:spPr>
        <p:txBody>
          <a:bodyPr lIns="90488" tIns="44450" rIns="90488" bIns="44450"/>
          <a:lstStyle/>
          <a:p>
            <a:r>
              <a:rPr lang="en-US"/>
              <a:t>Means of 60 Samples (</a:t>
            </a:r>
            <a:r>
              <a:rPr lang="en-US" i="1"/>
              <a:t>n</a:t>
            </a:r>
            <a:r>
              <a:rPr lang="en-US"/>
              <a:t> = 5) </a:t>
            </a:r>
            <a:br>
              <a:rPr lang="en-US"/>
            </a:br>
            <a:r>
              <a:rPr lang="en-US"/>
              <a:t>from an Exponential Distribution</a:t>
            </a:r>
          </a:p>
        </p:txBody>
      </p:sp>
      <p:grpSp>
        <p:nvGrpSpPr>
          <p:cNvPr id="57427" name="Group 83"/>
          <p:cNvGrpSpPr>
            <a:grpSpLocks/>
          </p:cNvGrpSpPr>
          <p:nvPr/>
        </p:nvGrpSpPr>
        <p:grpSpPr bwMode="auto">
          <a:xfrm>
            <a:off x="457200" y="1676400"/>
            <a:ext cx="8101013" cy="4414838"/>
            <a:chOff x="273" y="1248"/>
            <a:chExt cx="5103" cy="2781"/>
          </a:xfrm>
        </p:grpSpPr>
        <p:sp>
          <p:nvSpPr>
            <p:cNvPr id="57349" name="Rectangle 5"/>
            <p:cNvSpPr>
              <a:spLocks noChangeArrowheads="1"/>
            </p:cNvSpPr>
            <p:nvPr/>
          </p:nvSpPr>
          <p:spPr bwMode="auto">
            <a:xfrm>
              <a:off x="273" y="1248"/>
              <a:ext cx="5103" cy="2760"/>
            </a:xfrm>
            <a:prstGeom prst="rect">
              <a:avLst/>
            </a:prstGeom>
            <a:solidFill>
              <a:srgbClr val="CCFFCC"/>
            </a:solidFill>
            <a:ln w="76200">
              <a:solidFill>
                <a:schemeClr val="bg1"/>
              </a:solidFill>
              <a:miter lim="800000"/>
              <a:headEnd/>
              <a:tailEnd/>
            </a:ln>
            <a:effectLst/>
          </p:spPr>
          <p:txBody>
            <a:bodyPr wrap="none" anchor="ctr"/>
            <a:lstStyle/>
            <a:p>
              <a:endParaRPr lang="en-US"/>
            </a:p>
          </p:txBody>
        </p:sp>
        <p:sp>
          <p:nvSpPr>
            <p:cNvPr id="57350" name="Rectangle 6"/>
            <p:cNvSpPr>
              <a:spLocks noChangeArrowheads="1"/>
            </p:cNvSpPr>
            <p:nvPr/>
          </p:nvSpPr>
          <p:spPr bwMode="auto">
            <a:xfrm>
              <a:off x="286" y="1438"/>
              <a:ext cx="210" cy="1621"/>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800" b="1" i="0">
                  <a:solidFill>
                    <a:schemeClr val="bg2"/>
                  </a:solidFill>
                  <a:latin typeface="Arial" pitchFamily="34" charset="0"/>
                </a:rPr>
                <a:t>F</a:t>
              </a:r>
            </a:p>
            <a:p>
              <a:r>
                <a:rPr lang="en-US" sz="1800" b="1" i="0">
                  <a:solidFill>
                    <a:schemeClr val="bg2"/>
                  </a:solidFill>
                  <a:latin typeface="Arial" pitchFamily="34" charset="0"/>
                </a:rPr>
                <a:t>r</a:t>
              </a:r>
            </a:p>
            <a:p>
              <a:r>
                <a:rPr lang="en-US" sz="1800" b="1" i="0">
                  <a:solidFill>
                    <a:schemeClr val="bg2"/>
                  </a:solidFill>
                  <a:latin typeface="Arial" pitchFamily="34" charset="0"/>
                </a:rPr>
                <a:t>e</a:t>
              </a:r>
            </a:p>
            <a:p>
              <a:r>
                <a:rPr lang="en-US" sz="1800" b="1" i="0">
                  <a:solidFill>
                    <a:schemeClr val="bg2"/>
                  </a:solidFill>
                  <a:latin typeface="Arial" pitchFamily="34" charset="0"/>
                </a:rPr>
                <a:t>q</a:t>
              </a:r>
            </a:p>
            <a:p>
              <a:r>
                <a:rPr lang="en-US" sz="1800" b="1" i="0">
                  <a:solidFill>
                    <a:schemeClr val="bg2"/>
                  </a:solidFill>
                  <a:latin typeface="Arial" pitchFamily="34" charset="0"/>
                </a:rPr>
                <a:t>u</a:t>
              </a:r>
            </a:p>
            <a:p>
              <a:r>
                <a:rPr lang="en-US" sz="1800" b="1" i="0">
                  <a:solidFill>
                    <a:schemeClr val="bg2"/>
                  </a:solidFill>
                  <a:latin typeface="Arial" pitchFamily="34" charset="0"/>
                </a:rPr>
                <a:t>e</a:t>
              </a:r>
            </a:p>
            <a:p>
              <a:r>
                <a:rPr lang="en-US" sz="1800" b="1" i="0">
                  <a:solidFill>
                    <a:schemeClr val="bg2"/>
                  </a:solidFill>
                  <a:latin typeface="Arial" pitchFamily="34" charset="0"/>
                </a:rPr>
                <a:t>n</a:t>
              </a:r>
            </a:p>
            <a:p>
              <a:r>
                <a:rPr lang="en-US" sz="1800" b="1" i="0">
                  <a:solidFill>
                    <a:schemeClr val="bg2"/>
                  </a:solidFill>
                  <a:latin typeface="Arial" pitchFamily="34" charset="0"/>
                </a:rPr>
                <a:t>c</a:t>
              </a:r>
            </a:p>
            <a:p>
              <a:r>
                <a:rPr lang="en-US" sz="1800" b="1" i="0">
                  <a:solidFill>
                    <a:schemeClr val="bg2"/>
                  </a:solidFill>
                  <a:latin typeface="Arial" pitchFamily="34" charset="0"/>
                </a:rPr>
                <a:t>y</a:t>
              </a:r>
            </a:p>
          </p:txBody>
        </p:sp>
        <p:grpSp>
          <p:nvGrpSpPr>
            <p:cNvPr id="57353" name="Group 9"/>
            <p:cNvGrpSpPr>
              <a:grpSpLocks/>
            </p:cNvGrpSpPr>
            <p:nvPr/>
          </p:nvGrpSpPr>
          <p:grpSpPr bwMode="auto">
            <a:xfrm>
              <a:off x="4989" y="3811"/>
              <a:ext cx="193" cy="218"/>
              <a:chOff x="4989" y="3811"/>
              <a:chExt cx="193" cy="218"/>
            </a:xfrm>
          </p:grpSpPr>
          <p:sp>
            <p:nvSpPr>
              <p:cNvPr id="57351" name="Rectangle 7"/>
              <p:cNvSpPr>
                <a:spLocks noChangeArrowheads="1"/>
              </p:cNvSpPr>
              <p:nvPr/>
            </p:nvSpPr>
            <p:spPr bwMode="auto">
              <a:xfrm>
                <a:off x="4989" y="3811"/>
                <a:ext cx="193"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x</a:t>
                </a:r>
              </a:p>
            </p:txBody>
          </p:sp>
          <p:sp>
            <p:nvSpPr>
              <p:cNvPr id="57352" name="Line 8"/>
              <p:cNvSpPr>
                <a:spLocks noChangeShapeType="1"/>
              </p:cNvSpPr>
              <p:nvPr/>
            </p:nvSpPr>
            <p:spPr bwMode="auto">
              <a:xfrm>
                <a:off x="5054" y="3870"/>
                <a:ext cx="56" cy="0"/>
              </a:xfrm>
              <a:prstGeom prst="line">
                <a:avLst/>
              </a:prstGeom>
              <a:noFill/>
              <a:ln w="25400">
                <a:solidFill>
                  <a:schemeClr val="bg1"/>
                </a:solidFill>
                <a:round/>
                <a:headEnd/>
                <a:tailEnd/>
              </a:ln>
              <a:effectLst/>
            </p:spPr>
            <p:txBody>
              <a:bodyPr wrap="none" anchor="ctr"/>
              <a:lstStyle/>
              <a:p>
                <a:endParaRPr lang="en-US"/>
              </a:p>
            </p:txBody>
          </p:sp>
        </p:grpSp>
        <p:grpSp>
          <p:nvGrpSpPr>
            <p:cNvPr id="57426" name="Group 82"/>
            <p:cNvGrpSpPr>
              <a:grpSpLocks/>
            </p:cNvGrpSpPr>
            <p:nvPr/>
          </p:nvGrpSpPr>
          <p:grpSpPr bwMode="auto">
            <a:xfrm>
              <a:off x="503" y="1381"/>
              <a:ext cx="4681" cy="2477"/>
              <a:chOff x="503" y="1381"/>
              <a:chExt cx="4681" cy="2477"/>
            </a:xfrm>
          </p:grpSpPr>
          <p:sp>
            <p:nvSpPr>
              <p:cNvPr id="57354" name="Rectangle 10"/>
              <p:cNvSpPr>
                <a:spLocks noChangeArrowheads="1"/>
              </p:cNvSpPr>
              <p:nvPr/>
            </p:nvSpPr>
            <p:spPr bwMode="auto">
              <a:xfrm>
                <a:off x="1251" y="3197"/>
                <a:ext cx="249" cy="416"/>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7355" name="Rectangle 11"/>
              <p:cNvSpPr>
                <a:spLocks noChangeArrowheads="1"/>
              </p:cNvSpPr>
              <p:nvPr/>
            </p:nvSpPr>
            <p:spPr bwMode="auto">
              <a:xfrm>
                <a:off x="1513" y="2553"/>
                <a:ext cx="248" cy="1060"/>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7356" name="Rectangle 12"/>
              <p:cNvSpPr>
                <a:spLocks noChangeArrowheads="1"/>
              </p:cNvSpPr>
              <p:nvPr/>
            </p:nvSpPr>
            <p:spPr bwMode="auto">
              <a:xfrm>
                <a:off x="1775" y="1479"/>
                <a:ext cx="249" cy="2134"/>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7357" name="Rectangle 13"/>
              <p:cNvSpPr>
                <a:spLocks noChangeArrowheads="1"/>
              </p:cNvSpPr>
              <p:nvPr/>
            </p:nvSpPr>
            <p:spPr bwMode="auto">
              <a:xfrm>
                <a:off x="2038" y="1909"/>
                <a:ext cx="248" cy="1704"/>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7358" name="Rectangle 14"/>
              <p:cNvSpPr>
                <a:spLocks noChangeArrowheads="1"/>
              </p:cNvSpPr>
              <p:nvPr/>
            </p:nvSpPr>
            <p:spPr bwMode="auto">
              <a:xfrm>
                <a:off x="2300" y="2768"/>
                <a:ext cx="249" cy="845"/>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7359" name="Rectangle 15"/>
              <p:cNvSpPr>
                <a:spLocks noChangeArrowheads="1"/>
              </p:cNvSpPr>
              <p:nvPr/>
            </p:nvSpPr>
            <p:spPr bwMode="auto">
              <a:xfrm>
                <a:off x="2563" y="1479"/>
                <a:ext cx="249" cy="2134"/>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7360" name="Rectangle 16"/>
              <p:cNvSpPr>
                <a:spLocks noChangeArrowheads="1"/>
              </p:cNvSpPr>
              <p:nvPr/>
            </p:nvSpPr>
            <p:spPr bwMode="auto">
              <a:xfrm>
                <a:off x="2826" y="2768"/>
                <a:ext cx="248" cy="845"/>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7361" name="Rectangle 17"/>
              <p:cNvSpPr>
                <a:spLocks noChangeArrowheads="1"/>
              </p:cNvSpPr>
              <p:nvPr/>
            </p:nvSpPr>
            <p:spPr bwMode="auto">
              <a:xfrm>
                <a:off x="3088" y="2553"/>
                <a:ext cx="249" cy="1060"/>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7362" name="Rectangle 18"/>
              <p:cNvSpPr>
                <a:spLocks noChangeArrowheads="1"/>
              </p:cNvSpPr>
              <p:nvPr/>
            </p:nvSpPr>
            <p:spPr bwMode="auto">
              <a:xfrm>
                <a:off x="3351" y="2553"/>
                <a:ext cx="248" cy="1060"/>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7363" name="Rectangle 19"/>
              <p:cNvSpPr>
                <a:spLocks noChangeArrowheads="1"/>
              </p:cNvSpPr>
              <p:nvPr/>
            </p:nvSpPr>
            <p:spPr bwMode="auto">
              <a:xfrm>
                <a:off x="3614" y="3197"/>
                <a:ext cx="248" cy="416"/>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7364" name="Rectangle 20"/>
              <p:cNvSpPr>
                <a:spLocks noChangeArrowheads="1"/>
              </p:cNvSpPr>
              <p:nvPr/>
            </p:nvSpPr>
            <p:spPr bwMode="auto">
              <a:xfrm>
                <a:off x="3876" y="2982"/>
                <a:ext cx="249" cy="631"/>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7365" name="Rectangle 21"/>
              <p:cNvSpPr>
                <a:spLocks noChangeArrowheads="1"/>
              </p:cNvSpPr>
              <p:nvPr/>
            </p:nvSpPr>
            <p:spPr bwMode="auto">
              <a:xfrm>
                <a:off x="4138" y="3412"/>
                <a:ext cx="248" cy="201"/>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7366" name="Rectangle 22"/>
              <p:cNvSpPr>
                <a:spLocks noChangeArrowheads="1"/>
              </p:cNvSpPr>
              <p:nvPr/>
            </p:nvSpPr>
            <p:spPr bwMode="auto">
              <a:xfrm>
                <a:off x="4400" y="3412"/>
                <a:ext cx="249" cy="201"/>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7367" name="Line 23"/>
              <p:cNvSpPr>
                <a:spLocks noChangeShapeType="1"/>
              </p:cNvSpPr>
              <p:nvPr/>
            </p:nvSpPr>
            <p:spPr bwMode="auto">
              <a:xfrm flipV="1">
                <a:off x="721" y="1471"/>
                <a:ext cx="0" cy="2156"/>
              </a:xfrm>
              <a:prstGeom prst="line">
                <a:avLst/>
              </a:prstGeom>
              <a:noFill/>
              <a:ln w="12700">
                <a:solidFill>
                  <a:schemeClr val="bg1"/>
                </a:solidFill>
                <a:round/>
                <a:headEnd/>
                <a:tailEnd/>
              </a:ln>
              <a:effectLst/>
            </p:spPr>
            <p:txBody>
              <a:bodyPr wrap="none" anchor="ctr"/>
              <a:lstStyle/>
              <a:p>
                <a:endParaRPr lang="en-US"/>
              </a:p>
            </p:txBody>
          </p:sp>
          <p:sp>
            <p:nvSpPr>
              <p:cNvPr id="57368" name="Line 24"/>
              <p:cNvSpPr>
                <a:spLocks noChangeShapeType="1"/>
              </p:cNvSpPr>
              <p:nvPr/>
            </p:nvSpPr>
            <p:spPr bwMode="auto">
              <a:xfrm>
                <a:off x="695" y="3623"/>
                <a:ext cx="53" cy="0"/>
              </a:xfrm>
              <a:prstGeom prst="line">
                <a:avLst/>
              </a:prstGeom>
              <a:noFill/>
              <a:ln w="12700">
                <a:solidFill>
                  <a:schemeClr val="bg1"/>
                </a:solidFill>
                <a:round/>
                <a:headEnd/>
                <a:tailEnd/>
              </a:ln>
              <a:effectLst/>
            </p:spPr>
            <p:txBody>
              <a:bodyPr wrap="none" anchor="ctr"/>
              <a:lstStyle/>
              <a:p>
                <a:endParaRPr lang="en-US"/>
              </a:p>
            </p:txBody>
          </p:sp>
          <p:sp>
            <p:nvSpPr>
              <p:cNvPr id="57369" name="Line 25"/>
              <p:cNvSpPr>
                <a:spLocks noChangeShapeType="1"/>
              </p:cNvSpPr>
              <p:nvPr/>
            </p:nvSpPr>
            <p:spPr bwMode="auto">
              <a:xfrm>
                <a:off x="695" y="3408"/>
                <a:ext cx="53" cy="0"/>
              </a:xfrm>
              <a:prstGeom prst="line">
                <a:avLst/>
              </a:prstGeom>
              <a:noFill/>
              <a:ln w="12700">
                <a:solidFill>
                  <a:schemeClr val="bg1"/>
                </a:solidFill>
                <a:round/>
                <a:headEnd/>
                <a:tailEnd/>
              </a:ln>
              <a:effectLst/>
            </p:spPr>
            <p:txBody>
              <a:bodyPr wrap="none" anchor="ctr"/>
              <a:lstStyle/>
              <a:p>
                <a:endParaRPr lang="en-US"/>
              </a:p>
            </p:txBody>
          </p:sp>
          <p:sp>
            <p:nvSpPr>
              <p:cNvPr id="57370" name="Line 26"/>
              <p:cNvSpPr>
                <a:spLocks noChangeShapeType="1"/>
              </p:cNvSpPr>
              <p:nvPr/>
            </p:nvSpPr>
            <p:spPr bwMode="auto">
              <a:xfrm>
                <a:off x="695" y="3193"/>
                <a:ext cx="53" cy="0"/>
              </a:xfrm>
              <a:prstGeom prst="line">
                <a:avLst/>
              </a:prstGeom>
              <a:noFill/>
              <a:ln w="12700">
                <a:solidFill>
                  <a:schemeClr val="bg1"/>
                </a:solidFill>
                <a:round/>
                <a:headEnd/>
                <a:tailEnd/>
              </a:ln>
              <a:effectLst/>
            </p:spPr>
            <p:txBody>
              <a:bodyPr wrap="none" anchor="ctr"/>
              <a:lstStyle/>
              <a:p>
                <a:endParaRPr lang="en-US"/>
              </a:p>
            </p:txBody>
          </p:sp>
          <p:sp>
            <p:nvSpPr>
              <p:cNvPr id="57371" name="Line 27"/>
              <p:cNvSpPr>
                <a:spLocks noChangeShapeType="1"/>
              </p:cNvSpPr>
              <p:nvPr/>
            </p:nvSpPr>
            <p:spPr bwMode="auto">
              <a:xfrm>
                <a:off x="695" y="2978"/>
                <a:ext cx="53" cy="0"/>
              </a:xfrm>
              <a:prstGeom prst="line">
                <a:avLst/>
              </a:prstGeom>
              <a:noFill/>
              <a:ln w="12700">
                <a:solidFill>
                  <a:schemeClr val="bg1"/>
                </a:solidFill>
                <a:round/>
                <a:headEnd/>
                <a:tailEnd/>
              </a:ln>
              <a:effectLst/>
            </p:spPr>
            <p:txBody>
              <a:bodyPr wrap="none" anchor="ctr"/>
              <a:lstStyle/>
              <a:p>
                <a:endParaRPr lang="en-US"/>
              </a:p>
            </p:txBody>
          </p:sp>
          <p:sp>
            <p:nvSpPr>
              <p:cNvPr id="57372" name="Line 28"/>
              <p:cNvSpPr>
                <a:spLocks noChangeShapeType="1"/>
              </p:cNvSpPr>
              <p:nvPr/>
            </p:nvSpPr>
            <p:spPr bwMode="auto">
              <a:xfrm>
                <a:off x="695" y="2764"/>
                <a:ext cx="53" cy="0"/>
              </a:xfrm>
              <a:prstGeom prst="line">
                <a:avLst/>
              </a:prstGeom>
              <a:noFill/>
              <a:ln w="12700">
                <a:solidFill>
                  <a:schemeClr val="bg1"/>
                </a:solidFill>
                <a:round/>
                <a:headEnd/>
                <a:tailEnd/>
              </a:ln>
              <a:effectLst/>
            </p:spPr>
            <p:txBody>
              <a:bodyPr wrap="none" anchor="ctr"/>
              <a:lstStyle/>
              <a:p>
                <a:endParaRPr lang="en-US"/>
              </a:p>
            </p:txBody>
          </p:sp>
          <p:sp>
            <p:nvSpPr>
              <p:cNvPr id="57373" name="Line 29"/>
              <p:cNvSpPr>
                <a:spLocks noChangeShapeType="1"/>
              </p:cNvSpPr>
              <p:nvPr/>
            </p:nvSpPr>
            <p:spPr bwMode="auto">
              <a:xfrm>
                <a:off x="695" y="2549"/>
                <a:ext cx="53" cy="0"/>
              </a:xfrm>
              <a:prstGeom prst="line">
                <a:avLst/>
              </a:prstGeom>
              <a:noFill/>
              <a:ln w="12700">
                <a:solidFill>
                  <a:schemeClr val="bg1"/>
                </a:solidFill>
                <a:round/>
                <a:headEnd/>
                <a:tailEnd/>
              </a:ln>
              <a:effectLst/>
            </p:spPr>
            <p:txBody>
              <a:bodyPr wrap="none" anchor="ctr"/>
              <a:lstStyle/>
              <a:p>
                <a:endParaRPr lang="en-US"/>
              </a:p>
            </p:txBody>
          </p:sp>
          <p:sp>
            <p:nvSpPr>
              <p:cNvPr id="57374" name="Line 30"/>
              <p:cNvSpPr>
                <a:spLocks noChangeShapeType="1"/>
              </p:cNvSpPr>
              <p:nvPr/>
            </p:nvSpPr>
            <p:spPr bwMode="auto">
              <a:xfrm>
                <a:off x="695" y="2334"/>
                <a:ext cx="53" cy="0"/>
              </a:xfrm>
              <a:prstGeom prst="line">
                <a:avLst/>
              </a:prstGeom>
              <a:noFill/>
              <a:ln w="12700">
                <a:solidFill>
                  <a:schemeClr val="bg1"/>
                </a:solidFill>
                <a:round/>
                <a:headEnd/>
                <a:tailEnd/>
              </a:ln>
              <a:effectLst/>
            </p:spPr>
            <p:txBody>
              <a:bodyPr wrap="none" anchor="ctr"/>
              <a:lstStyle/>
              <a:p>
                <a:endParaRPr lang="en-US"/>
              </a:p>
            </p:txBody>
          </p:sp>
          <p:sp>
            <p:nvSpPr>
              <p:cNvPr id="57375" name="Line 31"/>
              <p:cNvSpPr>
                <a:spLocks noChangeShapeType="1"/>
              </p:cNvSpPr>
              <p:nvPr/>
            </p:nvSpPr>
            <p:spPr bwMode="auto">
              <a:xfrm>
                <a:off x="695" y="2120"/>
                <a:ext cx="53" cy="0"/>
              </a:xfrm>
              <a:prstGeom prst="line">
                <a:avLst/>
              </a:prstGeom>
              <a:noFill/>
              <a:ln w="12700">
                <a:solidFill>
                  <a:schemeClr val="bg1"/>
                </a:solidFill>
                <a:round/>
                <a:headEnd/>
                <a:tailEnd/>
              </a:ln>
              <a:effectLst/>
            </p:spPr>
            <p:txBody>
              <a:bodyPr wrap="none" anchor="ctr"/>
              <a:lstStyle/>
              <a:p>
                <a:endParaRPr lang="en-US"/>
              </a:p>
            </p:txBody>
          </p:sp>
          <p:sp>
            <p:nvSpPr>
              <p:cNvPr id="57376" name="Line 32"/>
              <p:cNvSpPr>
                <a:spLocks noChangeShapeType="1"/>
              </p:cNvSpPr>
              <p:nvPr/>
            </p:nvSpPr>
            <p:spPr bwMode="auto">
              <a:xfrm>
                <a:off x="695" y="1905"/>
                <a:ext cx="53" cy="0"/>
              </a:xfrm>
              <a:prstGeom prst="line">
                <a:avLst/>
              </a:prstGeom>
              <a:noFill/>
              <a:ln w="12700">
                <a:solidFill>
                  <a:schemeClr val="bg1"/>
                </a:solidFill>
                <a:round/>
                <a:headEnd/>
                <a:tailEnd/>
              </a:ln>
              <a:effectLst/>
            </p:spPr>
            <p:txBody>
              <a:bodyPr wrap="none" anchor="ctr"/>
              <a:lstStyle/>
              <a:p>
                <a:endParaRPr lang="en-US"/>
              </a:p>
            </p:txBody>
          </p:sp>
          <p:sp>
            <p:nvSpPr>
              <p:cNvPr id="57377" name="Line 33"/>
              <p:cNvSpPr>
                <a:spLocks noChangeShapeType="1"/>
              </p:cNvSpPr>
              <p:nvPr/>
            </p:nvSpPr>
            <p:spPr bwMode="auto">
              <a:xfrm>
                <a:off x="695" y="1690"/>
                <a:ext cx="53" cy="0"/>
              </a:xfrm>
              <a:prstGeom prst="line">
                <a:avLst/>
              </a:prstGeom>
              <a:noFill/>
              <a:ln w="12700">
                <a:solidFill>
                  <a:schemeClr val="bg1"/>
                </a:solidFill>
                <a:round/>
                <a:headEnd/>
                <a:tailEnd/>
              </a:ln>
              <a:effectLst/>
            </p:spPr>
            <p:txBody>
              <a:bodyPr wrap="none" anchor="ctr"/>
              <a:lstStyle/>
              <a:p>
                <a:endParaRPr lang="en-US"/>
              </a:p>
            </p:txBody>
          </p:sp>
          <p:sp>
            <p:nvSpPr>
              <p:cNvPr id="57378" name="Line 34"/>
              <p:cNvSpPr>
                <a:spLocks noChangeShapeType="1"/>
              </p:cNvSpPr>
              <p:nvPr/>
            </p:nvSpPr>
            <p:spPr bwMode="auto">
              <a:xfrm>
                <a:off x="695" y="1475"/>
                <a:ext cx="53" cy="0"/>
              </a:xfrm>
              <a:prstGeom prst="line">
                <a:avLst/>
              </a:prstGeom>
              <a:noFill/>
              <a:ln w="12700">
                <a:solidFill>
                  <a:schemeClr val="bg1"/>
                </a:solidFill>
                <a:round/>
                <a:headEnd/>
                <a:tailEnd/>
              </a:ln>
              <a:effectLst/>
            </p:spPr>
            <p:txBody>
              <a:bodyPr wrap="none" anchor="ctr"/>
              <a:lstStyle/>
              <a:p>
                <a:endParaRPr lang="en-US"/>
              </a:p>
            </p:txBody>
          </p:sp>
          <p:sp>
            <p:nvSpPr>
              <p:cNvPr id="57379" name="Line 35"/>
              <p:cNvSpPr>
                <a:spLocks noChangeShapeType="1"/>
              </p:cNvSpPr>
              <p:nvPr/>
            </p:nvSpPr>
            <p:spPr bwMode="auto">
              <a:xfrm>
                <a:off x="725" y="3623"/>
                <a:ext cx="4455" cy="0"/>
              </a:xfrm>
              <a:prstGeom prst="line">
                <a:avLst/>
              </a:prstGeom>
              <a:noFill/>
              <a:ln w="12700">
                <a:solidFill>
                  <a:schemeClr val="bg1"/>
                </a:solidFill>
                <a:round/>
                <a:headEnd/>
                <a:tailEnd/>
              </a:ln>
              <a:effectLst/>
            </p:spPr>
            <p:txBody>
              <a:bodyPr wrap="none" anchor="ctr"/>
              <a:lstStyle/>
              <a:p>
                <a:endParaRPr lang="en-US"/>
              </a:p>
            </p:txBody>
          </p:sp>
          <p:sp>
            <p:nvSpPr>
              <p:cNvPr id="57380" name="Line 36"/>
              <p:cNvSpPr>
                <a:spLocks noChangeShapeType="1"/>
              </p:cNvSpPr>
              <p:nvPr/>
            </p:nvSpPr>
            <p:spPr bwMode="auto">
              <a:xfrm flipV="1">
                <a:off x="721" y="3587"/>
                <a:ext cx="0" cy="70"/>
              </a:xfrm>
              <a:prstGeom prst="line">
                <a:avLst/>
              </a:prstGeom>
              <a:noFill/>
              <a:ln w="12700">
                <a:solidFill>
                  <a:schemeClr val="bg1"/>
                </a:solidFill>
                <a:round/>
                <a:headEnd/>
                <a:tailEnd/>
              </a:ln>
              <a:effectLst/>
            </p:spPr>
            <p:txBody>
              <a:bodyPr wrap="none" anchor="ctr"/>
              <a:lstStyle/>
              <a:p>
                <a:endParaRPr lang="en-US"/>
              </a:p>
            </p:txBody>
          </p:sp>
          <p:sp>
            <p:nvSpPr>
              <p:cNvPr id="57381" name="Line 37"/>
              <p:cNvSpPr>
                <a:spLocks noChangeShapeType="1"/>
              </p:cNvSpPr>
              <p:nvPr/>
            </p:nvSpPr>
            <p:spPr bwMode="auto">
              <a:xfrm flipV="1">
                <a:off x="984" y="3587"/>
                <a:ext cx="0" cy="70"/>
              </a:xfrm>
              <a:prstGeom prst="line">
                <a:avLst/>
              </a:prstGeom>
              <a:noFill/>
              <a:ln w="12700">
                <a:solidFill>
                  <a:schemeClr val="bg1"/>
                </a:solidFill>
                <a:round/>
                <a:headEnd/>
                <a:tailEnd/>
              </a:ln>
              <a:effectLst/>
            </p:spPr>
            <p:txBody>
              <a:bodyPr wrap="none" anchor="ctr"/>
              <a:lstStyle/>
              <a:p>
                <a:endParaRPr lang="en-US"/>
              </a:p>
            </p:txBody>
          </p:sp>
          <p:sp>
            <p:nvSpPr>
              <p:cNvPr id="57382" name="Line 38"/>
              <p:cNvSpPr>
                <a:spLocks noChangeShapeType="1"/>
              </p:cNvSpPr>
              <p:nvPr/>
            </p:nvSpPr>
            <p:spPr bwMode="auto">
              <a:xfrm flipV="1">
                <a:off x="1247" y="3587"/>
                <a:ext cx="0" cy="70"/>
              </a:xfrm>
              <a:prstGeom prst="line">
                <a:avLst/>
              </a:prstGeom>
              <a:noFill/>
              <a:ln w="12700">
                <a:solidFill>
                  <a:schemeClr val="bg1"/>
                </a:solidFill>
                <a:round/>
                <a:headEnd/>
                <a:tailEnd/>
              </a:ln>
              <a:effectLst/>
            </p:spPr>
            <p:txBody>
              <a:bodyPr wrap="none" anchor="ctr"/>
              <a:lstStyle/>
              <a:p>
                <a:endParaRPr lang="en-US"/>
              </a:p>
            </p:txBody>
          </p:sp>
          <p:sp>
            <p:nvSpPr>
              <p:cNvPr id="57383" name="Line 39"/>
              <p:cNvSpPr>
                <a:spLocks noChangeShapeType="1"/>
              </p:cNvSpPr>
              <p:nvPr/>
            </p:nvSpPr>
            <p:spPr bwMode="auto">
              <a:xfrm flipV="1">
                <a:off x="1509" y="3587"/>
                <a:ext cx="0" cy="70"/>
              </a:xfrm>
              <a:prstGeom prst="line">
                <a:avLst/>
              </a:prstGeom>
              <a:noFill/>
              <a:ln w="12700">
                <a:solidFill>
                  <a:schemeClr val="bg1"/>
                </a:solidFill>
                <a:round/>
                <a:headEnd/>
                <a:tailEnd/>
              </a:ln>
              <a:effectLst/>
            </p:spPr>
            <p:txBody>
              <a:bodyPr wrap="none" anchor="ctr"/>
              <a:lstStyle/>
              <a:p>
                <a:endParaRPr lang="en-US"/>
              </a:p>
            </p:txBody>
          </p:sp>
          <p:sp>
            <p:nvSpPr>
              <p:cNvPr id="57384" name="Line 40"/>
              <p:cNvSpPr>
                <a:spLocks noChangeShapeType="1"/>
              </p:cNvSpPr>
              <p:nvPr/>
            </p:nvSpPr>
            <p:spPr bwMode="auto">
              <a:xfrm flipV="1">
                <a:off x="1771" y="3587"/>
                <a:ext cx="0" cy="70"/>
              </a:xfrm>
              <a:prstGeom prst="line">
                <a:avLst/>
              </a:prstGeom>
              <a:noFill/>
              <a:ln w="12700">
                <a:solidFill>
                  <a:schemeClr val="bg1"/>
                </a:solidFill>
                <a:round/>
                <a:headEnd/>
                <a:tailEnd/>
              </a:ln>
              <a:effectLst/>
            </p:spPr>
            <p:txBody>
              <a:bodyPr wrap="none" anchor="ctr"/>
              <a:lstStyle/>
              <a:p>
                <a:endParaRPr lang="en-US"/>
              </a:p>
            </p:txBody>
          </p:sp>
          <p:sp>
            <p:nvSpPr>
              <p:cNvPr id="57385" name="Line 41"/>
              <p:cNvSpPr>
                <a:spLocks noChangeShapeType="1"/>
              </p:cNvSpPr>
              <p:nvPr/>
            </p:nvSpPr>
            <p:spPr bwMode="auto">
              <a:xfrm flipV="1">
                <a:off x="2034" y="3587"/>
                <a:ext cx="0" cy="70"/>
              </a:xfrm>
              <a:prstGeom prst="line">
                <a:avLst/>
              </a:prstGeom>
              <a:noFill/>
              <a:ln w="12700">
                <a:solidFill>
                  <a:schemeClr val="bg1"/>
                </a:solidFill>
                <a:round/>
                <a:headEnd/>
                <a:tailEnd/>
              </a:ln>
              <a:effectLst/>
            </p:spPr>
            <p:txBody>
              <a:bodyPr wrap="none" anchor="ctr"/>
              <a:lstStyle/>
              <a:p>
                <a:endParaRPr lang="en-US"/>
              </a:p>
            </p:txBody>
          </p:sp>
          <p:sp>
            <p:nvSpPr>
              <p:cNvPr id="57386" name="Line 42"/>
              <p:cNvSpPr>
                <a:spLocks noChangeShapeType="1"/>
              </p:cNvSpPr>
              <p:nvPr/>
            </p:nvSpPr>
            <p:spPr bwMode="auto">
              <a:xfrm flipV="1">
                <a:off x="2296" y="3587"/>
                <a:ext cx="0" cy="70"/>
              </a:xfrm>
              <a:prstGeom prst="line">
                <a:avLst/>
              </a:prstGeom>
              <a:noFill/>
              <a:ln w="12700">
                <a:solidFill>
                  <a:schemeClr val="bg1"/>
                </a:solidFill>
                <a:round/>
                <a:headEnd/>
                <a:tailEnd/>
              </a:ln>
              <a:effectLst/>
            </p:spPr>
            <p:txBody>
              <a:bodyPr wrap="none" anchor="ctr"/>
              <a:lstStyle/>
              <a:p>
                <a:endParaRPr lang="en-US"/>
              </a:p>
            </p:txBody>
          </p:sp>
          <p:sp>
            <p:nvSpPr>
              <p:cNvPr id="57387" name="Line 43"/>
              <p:cNvSpPr>
                <a:spLocks noChangeShapeType="1"/>
              </p:cNvSpPr>
              <p:nvPr/>
            </p:nvSpPr>
            <p:spPr bwMode="auto">
              <a:xfrm flipV="1">
                <a:off x="2559" y="3587"/>
                <a:ext cx="0" cy="70"/>
              </a:xfrm>
              <a:prstGeom prst="line">
                <a:avLst/>
              </a:prstGeom>
              <a:noFill/>
              <a:ln w="12700">
                <a:solidFill>
                  <a:schemeClr val="bg1"/>
                </a:solidFill>
                <a:round/>
                <a:headEnd/>
                <a:tailEnd/>
              </a:ln>
              <a:effectLst/>
            </p:spPr>
            <p:txBody>
              <a:bodyPr wrap="none" anchor="ctr"/>
              <a:lstStyle/>
              <a:p>
                <a:endParaRPr lang="en-US"/>
              </a:p>
            </p:txBody>
          </p:sp>
          <p:sp>
            <p:nvSpPr>
              <p:cNvPr id="57388" name="Line 44"/>
              <p:cNvSpPr>
                <a:spLocks noChangeShapeType="1"/>
              </p:cNvSpPr>
              <p:nvPr/>
            </p:nvSpPr>
            <p:spPr bwMode="auto">
              <a:xfrm flipV="1">
                <a:off x="2822" y="3587"/>
                <a:ext cx="0" cy="70"/>
              </a:xfrm>
              <a:prstGeom prst="line">
                <a:avLst/>
              </a:prstGeom>
              <a:noFill/>
              <a:ln w="12700">
                <a:solidFill>
                  <a:schemeClr val="bg1"/>
                </a:solidFill>
                <a:round/>
                <a:headEnd/>
                <a:tailEnd/>
              </a:ln>
              <a:effectLst/>
            </p:spPr>
            <p:txBody>
              <a:bodyPr wrap="none" anchor="ctr"/>
              <a:lstStyle/>
              <a:p>
                <a:endParaRPr lang="en-US"/>
              </a:p>
            </p:txBody>
          </p:sp>
          <p:sp>
            <p:nvSpPr>
              <p:cNvPr id="57389" name="Line 45"/>
              <p:cNvSpPr>
                <a:spLocks noChangeShapeType="1"/>
              </p:cNvSpPr>
              <p:nvPr/>
            </p:nvSpPr>
            <p:spPr bwMode="auto">
              <a:xfrm flipV="1">
                <a:off x="3084" y="3587"/>
                <a:ext cx="0" cy="70"/>
              </a:xfrm>
              <a:prstGeom prst="line">
                <a:avLst/>
              </a:prstGeom>
              <a:noFill/>
              <a:ln w="12700">
                <a:solidFill>
                  <a:schemeClr val="bg1"/>
                </a:solidFill>
                <a:round/>
                <a:headEnd/>
                <a:tailEnd/>
              </a:ln>
              <a:effectLst/>
            </p:spPr>
            <p:txBody>
              <a:bodyPr wrap="none" anchor="ctr"/>
              <a:lstStyle/>
              <a:p>
                <a:endParaRPr lang="en-US"/>
              </a:p>
            </p:txBody>
          </p:sp>
          <p:sp>
            <p:nvSpPr>
              <p:cNvPr id="57390" name="Line 46"/>
              <p:cNvSpPr>
                <a:spLocks noChangeShapeType="1"/>
              </p:cNvSpPr>
              <p:nvPr/>
            </p:nvSpPr>
            <p:spPr bwMode="auto">
              <a:xfrm flipV="1">
                <a:off x="3347" y="3587"/>
                <a:ext cx="0" cy="70"/>
              </a:xfrm>
              <a:prstGeom prst="line">
                <a:avLst/>
              </a:prstGeom>
              <a:noFill/>
              <a:ln w="12700">
                <a:solidFill>
                  <a:schemeClr val="bg1"/>
                </a:solidFill>
                <a:round/>
                <a:headEnd/>
                <a:tailEnd/>
              </a:ln>
              <a:effectLst/>
            </p:spPr>
            <p:txBody>
              <a:bodyPr wrap="none" anchor="ctr"/>
              <a:lstStyle/>
              <a:p>
                <a:endParaRPr lang="en-US"/>
              </a:p>
            </p:txBody>
          </p:sp>
          <p:sp>
            <p:nvSpPr>
              <p:cNvPr id="57391" name="Line 47"/>
              <p:cNvSpPr>
                <a:spLocks noChangeShapeType="1"/>
              </p:cNvSpPr>
              <p:nvPr/>
            </p:nvSpPr>
            <p:spPr bwMode="auto">
              <a:xfrm flipV="1">
                <a:off x="3610" y="3587"/>
                <a:ext cx="0" cy="70"/>
              </a:xfrm>
              <a:prstGeom prst="line">
                <a:avLst/>
              </a:prstGeom>
              <a:noFill/>
              <a:ln w="12700">
                <a:solidFill>
                  <a:schemeClr val="bg1"/>
                </a:solidFill>
                <a:round/>
                <a:headEnd/>
                <a:tailEnd/>
              </a:ln>
              <a:effectLst/>
            </p:spPr>
            <p:txBody>
              <a:bodyPr wrap="none" anchor="ctr"/>
              <a:lstStyle/>
              <a:p>
                <a:endParaRPr lang="en-US"/>
              </a:p>
            </p:txBody>
          </p:sp>
          <p:sp>
            <p:nvSpPr>
              <p:cNvPr id="57392" name="Line 48"/>
              <p:cNvSpPr>
                <a:spLocks noChangeShapeType="1"/>
              </p:cNvSpPr>
              <p:nvPr/>
            </p:nvSpPr>
            <p:spPr bwMode="auto">
              <a:xfrm flipV="1">
                <a:off x="3872" y="3587"/>
                <a:ext cx="0" cy="70"/>
              </a:xfrm>
              <a:prstGeom prst="line">
                <a:avLst/>
              </a:prstGeom>
              <a:noFill/>
              <a:ln w="12700">
                <a:solidFill>
                  <a:schemeClr val="bg1"/>
                </a:solidFill>
                <a:round/>
                <a:headEnd/>
                <a:tailEnd/>
              </a:ln>
              <a:effectLst/>
            </p:spPr>
            <p:txBody>
              <a:bodyPr wrap="none" anchor="ctr"/>
              <a:lstStyle/>
              <a:p>
                <a:endParaRPr lang="en-US"/>
              </a:p>
            </p:txBody>
          </p:sp>
          <p:sp>
            <p:nvSpPr>
              <p:cNvPr id="57393" name="Line 49"/>
              <p:cNvSpPr>
                <a:spLocks noChangeShapeType="1"/>
              </p:cNvSpPr>
              <p:nvPr/>
            </p:nvSpPr>
            <p:spPr bwMode="auto">
              <a:xfrm flipV="1">
                <a:off x="4134" y="3587"/>
                <a:ext cx="0" cy="70"/>
              </a:xfrm>
              <a:prstGeom prst="line">
                <a:avLst/>
              </a:prstGeom>
              <a:noFill/>
              <a:ln w="12700">
                <a:solidFill>
                  <a:schemeClr val="bg1"/>
                </a:solidFill>
                <a:round/>
                <a:headEnd/>
                <a:tailEnd/>
              </a:ln>
              <a:effectLst/>
            </p:spPr>
            <p:txBody>
              <a:bodyPr wrap="none" anchor="ctr"/>
              <a:lstStyle/>
              <a:p>
                <a:endParaRPr lang="en-US"/>
              </a:p>
            </p:txBody>
          </p:sp>
          <p:sp>
            <p:nvSpPr>
              <p:cNvPr id="57394" name="Line 50"/>
              <p:cNvSpPr>
                <a:spLocks noChangeShapeType="1"/>
              </p:cNvSpPr>
              <p:nvPr/>
            </p:nvSpPr>
            <p:spPr bwMode="auto">
              <a:xfrm flipV="1">
                <a:off x="4396" y="3587"/>
                <a:ext cx="0" cy="70"/>
              </a:xfrm>
              <a:prstGeom prst="line">
                <a:avLst/>
              </a:prstGeom>
              <a:noFill/>
              <a:ln w="12700">
                <a:solidFill>
                  <a:schemeClr val="bg1"/>
                </a:solidFill>
                <a:round/>
                <a:headEnd/>
                <a:tailEnd/>
              </a:ln>
              <a:effectLst/>
            </p:spPr>
            <p:txBody>
              <a:bodyPr wrap="none" anchor="ctr"/>
              <a:lstStyle/>
              <a:p>
                <a:endParaRPr lang="en-US"/>
              </a:p>
            </p:txBody>
          </p:sp>
          <p:sp>
            <p:nvSpPr>
              <p:cNvPr id="57395" name="Line 51"/>
              <p:cNvSpPr>
                <a:spLocks noChangeShapeType="1"/>
              </p:cNvSpPr>
              <p:nvPr/>
            </p:nvSpPr>
            <p:spPr bwMode="auto">
              <a:xfrm flipV="1">
                <a:off x="4659" y="3587"/>
                <a:ext cx="0" cy="70"/>
              </a:xfrm>
              <a:prstGeom prst="line">
                <a:avLst/>
              </a:prstGeom>
              <a:noFill/>
              <a:ln w="12700">
                <a:solidFill>
                  <a:schemeClr val="bg1"/>
                </a:solidFill>
                <a:round/>
                <a:headEnd/>
                <a:tailEnd/>
              </a:ln>
              <a:effectLst/>
            </p:spPr>
            <p:txBody>
              <a:bodyPr wrap="none" anchor="ctr"/>
              <a:lstStyle/>
              <a:p>
                <a:endParaRPr lang="en-US"/>
              </a:p>
            </p:txBody>
          </p:sp>
          <p:sp>
            <p:nvSpPr>
              <p:cNvPr id="57396" name="Line 52"/>
              <p:cNvSpPr>
                <a:spLocks noChangeShapeType="1"/>
              </p:cNvSpPr>
              <p:nvPr/>
            </p:nvSpPr>
            <p:spPr bwMode="auto">
              <a:xfrm flipV="1">
                <a:off x="4922" y="3587"/>
                <a:ext cx="0" cy="70"/>
              </a:xfrm>
              <a:prstGeom prst="line">
                <a:avLst/>
              </a:prstGeom>
              <a:noFill/>
              <a:ln w="12700">
                <a:solidFill>
                  <a:schemeClr val="bg1"/>
                </a:solidFill>
                <a:round/>
                <a:headEnd/>
                <a:tailEnd/>
              </a:ln>
              <a:effectLst/>
            </p:spPr>
            <p:txBody>
              <a:bodyPr wrap="none" anchor="ctr"/>
              <a:lstStyle/>
              <a:p>
                <a:endParaRPr lang="en-US"/>
              </a:p>
            </p:txBody>
          </p:sp>
          <p:sp>
            <p:nvSpPr>
              <p:cNvPr id="57397" name="Line 53"/>
              <p:cNvSpPr>
                <a:spLocks noChangeShapeType="1"/>
              </p:cNvSpPr>
              <p:nvPr/>
            </p:nvSpPr>
            <p:spPr bwMode="auto">
              <a:xfrm flipV="1">
                <a:off x="5184" y="3587"/>
                <a:ext cx="0" cy="70"/>
              </a:xfrm>
              <a:prstGeom prst="line">
                <a:avLst/>
              </a:prstGeom>
              <a:noFill/>
              <a:ln w="12700">
                <a:solidFill>
                  <a:schemeClr val="bg1"/>
                </a:solidFill>
                <a:round/>
                <a:headEnd/>
                <a:tailEnd/>
              </a:ln>
              <a:effectLst/>
            </p:spPr>
            <p:txBody>
              <a:bodyPr wrap="none" anchor="ctr"/>
              <a:lstStyle/>
              <a:p>
                <a:endParaRPr lang="en-US"/>
              </a:p>
            </p:txBody>
          </p:sp>
          <p:sp>
            <p:nvSpPr>
              <p:cNvPr id="57398" name="Rectangle 54"/>
              <p:cNvSpPr>
                <a:spLocks noChangeArrowheads="1"/>
              </p:cNvSpPr>
              <p:nvPr/>
            </p:nvSpPr>
            <p:spPr bwMode="auto">
              <a:xfrm>
                <a:off x="543" y="3528"/>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a:t>
                </a:r>
              </a:p>
            </p:txBody>
          </p:sp>
          <p:sp>
            <p:nvSpPr>
              <p:cNvPr id="57399" name="Rectangle 55"/>
              <p:cNvSpPr>
                <a:spLocks noChangeArrowheads="1"/>
              </p:cNvSpPr>
              <p:nvPr/>
            </p:nvSpPr>
            <p:spPr bwMode="auto">
              <a:xfrm>
                <a:off x="543" y="3314"/>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a:t>
                </a:r>
              </a:p>
            </p:txBody>
          </p:sp>
          <p:sp>
            <p:nvSpPr>
              <p:cNvPr id="57400" name="Rectangle 56"/>
              <p:cNvSpPr>
                <a:spLocks noChangeArrowheads="1"/>
              </p:cNvSpPr>
              <p:nvPr/>
            </p:nvSpPr>
            <p:spPr bwMode="auto">
              <a:xfrm>
                <a:off x="543" y="3099"/>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a:t>
                </a:r>
              </a:p>
            </p:txBody>
          </p:sp>
          <p:sp>
            <p:nvSpPr>
              <p:cNvPr id="57401" name="Rectangle 57"/>
              <p:cNvSpPr>
                <a:spLocks noChangeArrowheads="1"/>
              </p:cNvSpPr>
              <p:nvPr/>
            </p:nvSpPr>
            <p:spPr bwMode="auto">
              <a:xfrm>
                <a:off x="543" y="2884"/>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a:t>
                </a:r>
              </a:p>
            </p:txBody>
          </p:sp>
          <p:sp>
            <p:nvSpPr>
              <p:cNvPr id="57402" name="Rectangle 58"/>
              <p:cNvSpPr>
                <a:spLocks noChangeArrowheads="1"/>
              </p:cNvSpPr>
              <p:nvPr/>
            </p:nvSpPr>
            <p:spPr bwMode="auto">
              <a:xfrm>
                <a:off x="543" y="2669"/>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4</a:t>
                </a:r>
              </a:p>
            </p:txBody>
          </p:sp>
          <p:sp>
            <p:nvSpPr>
              <p:cNvPr id="57403" name="Rectangle 59"/>
              <p:cNvSpPr>
                <a:spLocks noChangeArrowheads="1"/>
              </p:cNvSpPr>
              <p:nvPr/>
            </p:nvSpPr>
            <p:spPr bwMode="auto">
              <a:xfrm>
                <a:off x="543" y="2454"/>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5</a:t>
                </a:r>
              </a:p>
            </p:txBody>
          </p:sp>
          <p:sp>
            <p:nvSpPr>
              <p:cNvPr id="57404" name="Rectangle 60"/>
              <p:cNvSpPr>
                <a:spLocks noChangeArrowheads="1"/>
              </p:cNvSpPr>
              <p:nvPr/>
            </p:nvSpPr>
            <p:spPr bwMode="auto">
              <a:xfrm>
                <a:off x="543" y="2239"/>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6</a:t>
                </a:r>
              </a:p>
            </p:txBody>
          </p:sp>
          <p:sp>
            <p:nvSpPr>
              <p:cNvPr id="57405" name="Rectangle 61"/>
              <p:cNvSpPr>
                <a:spLocks noChangeArrowheads="1"/>
              </p:cNvSpPr>
              <p:nvPr/>
            </p:nvSpPr>
            <p:spPr bwMode="auto">
              <a:xfrm>
                <a:off x="543" y="2026"/>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7</a:t>
                </a:r>
              </a:p>
            </p:txBody>
          </p:sp>
          <p:sp>
            <p:nvSpPr>
              <p:cNvPr id="57406" name="Rectangle 62"/>
              <p:cNvSpPr>
                <a:spLocks noChangeArrowheads="1"/>
              </p:cNvSpPr>
              <p:nvPr/>
            </p:nvSpPr>
            <p:spPr bwMode="auto">
              <a:xfrm>
                <a:off x="543" y="1812"/>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8</a:t>
                </a:r>
              </a:p>
            </p:txBody>
          </p:sp>
          <p:sp>
            <p:nvSpPr>
              <p:cNvPr id="57407" name="Rectangle 63"/>
              <p:cNvSpPr>
                <a:spLocks noChangeArrowheads="1"/>
              </p:cNvSpPr>
              <p:nvPr/>
            </p:nvSpPr>
            <p:spPr bwMode="auto">
              <a:xfrm>
                <a:off x="543" y="1597"/>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9</a:t>
                </a:r>
              </a:p>
            </p:txBody>
          </p:sp>
          <p:sp>
            <p:nvSpPr>
              <p:cNvPr id="57408" name="Rectangle 64"/>
              <p:cNvSpPr>
                <a:spLocks noChangeArrowheads="1"/>
              </p:cNvSpPr>
              <p:nvPr/>
            </p:nvSpPr>
            <p:spPr bwMode="auto">
              <a:xfrm>
                <a:off x="503" y="1381"/>
                <a:ext cx="246"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10</a:t>
                </a:r>
              </a:p>
            </p:txBody>
          </p:sp>
          <p:sp>
            <p:nvSpPr>
              <p:cNvPr id="57409" name="Rectangle 65"/>
              <p:cNvSpPr>
                <a:spLocks noChangeArrowheads="1"/>
              </p:cNvSpPr>
              <p:nvPr/>
            </p:nvSpPr>
            <p:spPr bwMode="auto">
              <a:xfrm>
                <a:off x="581" y="3660"/>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0.00</a:t>
                </a:r>
              </a:p>
            </p:txBody>
          </p:sp>
          <p:sp>
            <p:nvSpPr>
              <p:cNvPr id="57410" name="Rectangle 66"/>
              <p:cNvSpPr>
                <a:spLocks noChangeArrowheads="1"/>
              </p:cNvSpPr>
              <p:nvPr/>
            </p:nvSpPr>
            <p:spPr bwMode="auto">
              <a:xfrm>
                <a:off x="843" y="3660"/>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0.25</a:t>
                </a:r>
              </a:p>
            </p:txBody>
          </p:sp>
          <p:sp>
            <p:nvSpPr>
              <p:cNvPr id="57411" name="Rectangle 67"/>
              <p:cNvSpPr>
                <a:spLocks noChangeArrowheads="1"/>
              </p:cNvSpPr>
              <p:nvPr/>
            </p:nvSpPr>
            <p:spPr bwMode="auto">
              <a:xfrm>
                <a:off x="1106" y="3660"/>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0.50</a:t>
                </a:r>
              </a:p>
            </p:txBody>
          </p:sp>
          <p:sp>
            <p:nvSpPr>
              <p:cNvPr id="57412" name="Rectangle 68"/>
              <p:cNvSpPr>
                <a:spLocks noChangeArrowheads="1"/>
              </p:cNvSpPr>
              <p:nvPr/>
            </p:nvSpPr>
            <p:spPr bwMode="auto">
              <a:xfrm>
                <a:off x="1369" y="3660"/>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0.75</a:t>
                </a:r>
              </a:p>
            </p:txBody>
          </p:sp>
          <p:sp>
            <p:nvSpPr>
              <p:cNvPr id="57413" name="Rectangle 69"/>
              <p:cNvSpPr>
                <a:spLocks noChangeArrowheads="1"/>
              </p:cNvSpPr>
              <p:nvPr/>
            </p:nvSpPr>
            <p:spPr bwMode="auto">
              <a:xfrm>
                <a:off x="1631" y="3660"/>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1.00</a:t>
                </a:r>
              </a:p>
            </p:txBody>
          </p:sp>
          <p:sp>
            <p:nvSpPr>
              <p:cNvPr id="57414" name="Rectangle 70"/>
              <p:cNvSpPr>
                <a:spLocks noChangeArrowheads="1"/>
              </p:cNvSpPr>
              <p:nvPr/>
            </p:nvSpPr>
            <p:spPr bwMode="auto">
              <a:xfrm>
                <a:off x="1894" y="3660"/>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1.25</a:t>
                </a:r>
              </a:p>
            </p:txBody>
          </p:sp>
          <p:sp>
            <p:nvSpPr>
              <p:cNvPr id="57415" name="Rectangle 71"/>
              <p:cNvSpPr>
                <a:spLocks noChangeArrowheads="1"/>
              </p:cNvSpPr>
              <p:nvPr/>
            </p:nvSpPr>
            <p:spPr bwMode="auto">
              <a:xfrm>
                <a:off x="2155" y="3660"/>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1.50</a:t>
                </a:r>
              </a:p>
            </p:txBody>
          </p:sp>
          <p:sp>
            <p:nvSpPr>
              <p:cNvPr id="57416" name="Rectangle 72"/>
              <p:cNvSpPr>
                <a:spLocks noChangeArrowheads="1"/>
              </p:cNvSpPr>
              <p:nvPr/>
            </p:nvSpPr>
            <p:spPr bwMode="auto">
              <a:xfrm>
                <a:off x="2418" y="3660"/>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1.75</a:t>
                </a:r>
              </a:p>
            </p:txBody>
          </p:sp>
          <p:sp>
            <p:nvSpPr>
              <p:cNvPr id="57417" name="Rectangle 73"/>
              <p:cNvSpPr>
                <a:spLocks noChangeArrowheads="1"/>
              </p:cNvSpPr>
              <p:nvPr/>
            </p:nvSpPr>
            <p:spPr bwMode="auto">
              <a:xfrm>
                <a:off x="2682" y="3660"/>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2.00</a:t>
                </a:r>
              </a:p>
            </p:txBody>
          </p:sp>
          <p:sp>
            <p:nvSpPr>
              <p:cNvPr id="57418" name="Rectangle 74"/>
              <p:cNvSpPr>
                <a:spLocks noChangeArrowheads="1"/>
              </p:cNvSpPr>
              <p:nvPr/>
            </p:nvSpPr>
            <p:spPr bwMode="auto">
              <a:xfrm>
                <a:off x="2943" y="3660"/>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2.25</a:t>
                </a:r>
              </a:p>
            </p:txBody>
          </p:sp>
          <p:sp>
            <p:nvSpPr>
              <p:cNvPr id="57419" name="Rectangle 75"/>
              <p:cNvSpPr>
                <a:spLocks noChangeArrowheads="1"/>
              </p:cNvSpPr>
              <p:nvPr/>
            </p:nvSpPr>
            <p:spPr bwMode="auto">
              <a:xfrm>
                <a:off x="3205" y="3660"/>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2.50</a:t>
                </a:r>
              </a:p>
            </p:txBody>
          </p:sp>
          <p:sp>
            <p:nvSpPr>
              <p:cNvPr id="57420" name="Rectangle 76"/>
              <p:cNvSpPr>
                <a:spLocks noChangeArrowheads="1"/>
              </p:cNvSpPr>
              <p:nvPr/>
            </p:nvSpPr>
            <p:spPr bwMode="auto">
              <a:xfrm>
                <a:off x="3467" y="3660"/>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2.75</a:t>
                </a:r>
              </a:p>
            </p:txBody>
          </p:sp>
          <p:sp>
            <p:nvSpPr>
              <p:cNvPr id="57421" name="Rectangle 77"/>
              <p:cNvSpPr>
                <a:spLocks noChangeArrowheads="1"/>
              </p:cNvSpPr>
              <p:nvPr/>
            </p:nvSpPr>
            <p:spPr bwMode="auto">
              <a:xfrm>
                <a:off x="3730" y="3660"/>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3.00</a:t>
                </a:r>
              </a:p>
            </p:txBody>
          </p:sp>
          <p:sp>
            <p:nvSpPr>
              <p:cNvPr id="57422" name="Rectangle 78"/>
              <p:cNvSpPr>
                <a:spLocks noChangeArrowheads="1"/>
              </p:cNvSpPr>
              <p:nvPr/>
            </p:nvSpPr>
            <p:spPr bwMode="auto">
              <a:xfrm>
                <a:off x="3993" y="3660"/>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3.25</a:t>
                </a:r>
              </a:p>
            </p:txBody>
          </p:sp>
          <p:sp>
            <p:nvSpPr>
              <p:cNvPr id="57423" name="Rectangle 79"/>
              <p:cNvSpPr>
                <a:spLocks noChangeArrowheads="1"/>
              </p:cNvSpPr>
              <p:nvPr/>
            </p:nvSpPr>
            <p:spPr bwMode="auto">
              <a:xfrm>
                <a:off x="4255" y="3660"/>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3.50</a:t>
                </a:r>
              </a:p>
            </p:txBody>
          </p:sp>
          <p:sp>
            <p:nvSpPr>
              <p:cNvPr id="57424" name="Rectangle 80"/>
              <p:cNvSpPr>
                <a:spLocks noChangeArrowheads="1"/>
              </p:cNvSpPr>
              <p:nvPr/>
            </p:nvSpPr>
            <p:spPr bwMode="auto">
              <a:xfrm>
                <a:off x="4518" y="3660"/>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3.75</a:t>
                </a:r>
              </a:p>
            </p:txBody>
          </p:sp>
          <p:sp>
            <p:nvSpPr>
              <p:cNvPr id="57425" name="Rectangle 81"/>
              <p:cNvSpPr>
                <a:spLocks noChangeArrowheads="1"/>
              </p:cNvSpPr>
              <p:nvPr/>
            </p:nvSpPr>
            <p:spPr bwMode="auto">
              <a:xfrm>
                <a:off x="4780" y="3660"/>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4.00</a:t>
                </a:r>
              </a:p>
            </p:txBody>
          </p:sp>
        </p:gr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5939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59396" name="Rectangle 4"/>
          <p:cNvSpPr>
            <a:spLocks noGrp="1" noChangeArrowheads="1"/>
          </p:cNvSpPr>
          <p:nvPr>
            <p:ph type="title"/>
          </p:nvPr>
        </p:nvSpPr>
        <p:spPr>
          <a:noFill/>
          <a:ln/>
        </p:spPr>
        <p:txBody>
          <a:bodyPr lIns="90488" tIns="44450" rIns="90488" bIns="44450"/>
          <a:lstStyle/>
          <a:p>
            <a:r>
              <a:rPr lang="en-US"/>
              <a:t>Means of 60 Samples (</a:t>
            </a:r>
            <a:r>
              <a:rPr lang="en-US" i="1"/>
              <a:t>n</a:t>
            </a:r>
            <a:r>
              <a:rPr lang="en-US"/>
              <a:t> = 30) </a:t>
            </a:r>
            <a:br>
              <a:rPr lang="en-US"/>
            </a:br>
            <a:r>
              <a:rPr lang="en-US"/>
              <a:t>from an Exponential Distribution</a:t>
            </a:r>
          </a:p>
        </p:txBody>
      </p:sp>
      <p:grpSp>
        <p:nvGrpSpPr>
          <p:cNvPr id="59459" name="Group 67"/>
          <p:cNvGrpSpPr>
            <a:grpSpLocks/>
          </p:cNvGrpSpPr>
          <p:nvPr/>
        </p:nvGrpSpPr>
        <p:grpSpPr bwMode="auto">
          <a:xfrm>
            <a:off x="533400" y="1676400"/>
            <a:ext cx="8101013" cy="4419600"/>
            <a:chOff x="291" y="1248"/>
            <a:chExt cx="5103" cy="2760"/>
          </a:xfrm>
        </p:grpSpPr>
        <p:sp>
          <p:nvSpPr>
            <p:cNvPr id="59397" name="Rectangle 5"/>
            <p:cNvSpPr>
              <a:spLocks noChangeArrowheads="1"/>
            </p:cNvSpPr>
            <p:nvPr/>
          </p:nvSpPr>
          <p:spPr bwMode="auto">
            <a:xfrm>
              <a:off x="291" y="1248"/>
              <a:ext cx="5103" cy="2760"/>
            </a:xfrm>
            <a:prstGeom prst="rect">
              <a:avLst/>
            </a:prstGeom>
            <a:solidFill>
              <a:srgbClr val="CCFFCC"/>
            </a:solidFill>
            <a:ln w="76200">
              <a:solidFill>
                <a:schemeClr val="bg1"/>
              </a:solidFill>
              <a:miter lim="800000"/>
              <a:headEnd/>
              <a:tailEnd/>
            </a:ln>
            <a:effectLst/>
          </p:spPr>
          <p:txBody>
            <a:bodyPr wrap="none" anchor="ctr"/>
            <a:lstStyle/>
            <a:p>
              <a:endParaRPr lang="en-US"/>
            </a:p>
          </p:txBody>
        </p:sp>
        <p:grpSp>
          <p:nvGrpSpPr>
            <p:cNvPr id="59457" name="Group 65"/>
            <p:cNvGrpSpPr>
              <a:grpSpLocks/>
            </p:cNvGrpSpPr>
            <p:nvPr/>
          </p:nvGrpSpPr>
          <p:grpSpPr bwMode="auto">
            <a:xfrm>
              <a:off x="340" y="1280"/>
              <a:ext cx="4951" cy="2693"/>
              <a:chOff x="340" y="1280"/>
              <a:chExt cx="4951" cy="2693"/>
            </a:xfrm>
          </p:grpSpPr>
          <p:grpSp>
            <p:nvGrpSpPr>
              <p:cNvPr id="59454" name="Group 62"/>
              <p:cNvGrpSpPr>
                <a:grpSpLocks/>
              </p:cNvGrpSpPr>
              <p:nvPr/>
            </p:nvGrpSpPr>
            <p:grpSpPr bwMode="auto">
              <a:xfrm>
                <a:off x="481" y="1280"/>
                <a:ext cx="4810" cy="2515"/>
                <a:chOff x="481" y="1280"/>
                <a:chExt cx="4810" cy="2515"/>
              </a:xfrm>
            </p:grpSpPr>
            <p:sp>
              <p:nvSpPr>
                <p:cNvPr id="59398" name="Rectangle 6"/>
                <p:cNvSpPr>
                  <a:spLocks noChangeArrowheads="1"/>
                </p:cNvSpPr>
                <p:nvPr/>
              </p:nvSpPr>
              <p:spPr bwMode="auto">
                <a:xfrm>
                  <a:off x="1784" y="3393"/>
                  <a:ext cx="336" cy="121"/>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9399" name="Rectangle 7"/>
                <p:cNvSpPr>
                  <a:spLocks noChangeArrowheads="1"/>
                </p:cNvSpPr>
                <p:nvPr/>
              </p:nvSpPr>
              <p:spPr bwMode="auto">
                <a:xfrm>
                  <a:off x="2134" y="3124"/>
                  <a:ext cx="337" cy="390"/>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9400" name="Rectangle 8"/>
                <p:cNvSpPr>
                  <a:spLocks noChangeArrowheads="1"/>
                </p:cNvSpPr>
                <p:nvPr/>
              </p:nvSpPr>
              <p:spPr bwMode="auto">
                <a:xfrm>
                  <a:off x="2485" y="2182"/>
                  <a:ext cx="337" cy="1332"/>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9401" name="Rectangle 9"/>
                <p:cNvSpPr>
                  <a:spLocks noChangeArrowheads="1"/>
                </p:cNvSpPr>
                <p:nvPr/>
              </p:nvSpPr>
              <p:spPr bwMode="auto">
                <a:xfrm>
                  <a:off x="2836" y="1510"/>
                  <a:ext cx="338" cy="2004"/>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9402" name="Rectangle 10"/>
                <p:cNvSpPr>
                  <a:spLocks noChangeArrowheads="1"/>
                </p:cNvSpPr>
                <p:nvPr/>
              </p:nvSpPr>
              <p:spPr bwMode="auto">
                <a:xfrm>
                  <a:off x="3188" y="1779"/>
                  <a:ext cx="336" cy="1735"/>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9403" name="Rectangle 11"/>
                <p:cNvSpPr>
                  <a:spLocks noChangeArrowheads="1"/>
                </p:cNvSpPr>
                <p:nvPr/>
              </p:nvSpPr>
              <p:spPr bwMode="auto">
                <a:xfrm>
                  <a:off x="3539" y="2317"/>
                  <a:ext cx="337" cy="1197"/>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9404" name="Rectangle 12"/>
                <p:cNvSpPr>
                  <a:spLocks noChangeArrowheads="1"/>
                </p:cNvSpPr>
                <p:nvPr/>
              </p:nvSpPr>
              <p:spPr bwMode="auto">
                <a:xfrm>
                  <a:off x="3890" y="2855"/>
                  <a:ext cx="337" cy="659"/>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9405" name="Rectangle 13"/>
                <p:cNvSpPr>
                  <a:spLocks noChangeArrowheads="1"/>
                </p:cNvSpPr>
                <p:nvPr/>
              </p:nvSpPr>
              <p:spPr bwMode="auto">
                <a:xfrm>
                  <a:off x="4241" y="3124"/>
                  <a:ext cx="338" cy="390"/>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9406" name="Rectangle 14"/>
                <p:cNvSpPr>
                  <a:spLocks noChangeArrowheads="1"/>
                </p:cNvSpPr>
                <p:nvPr/>
              </p:nvSpPr>
              <p:spPr bwMode="auto">
                <a:xfrm>
                  <a:off x="4593" y="3393"/>
                  <a:ext cx="337" cy="121"/>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59407" name="Line 15"/>
                <p:cNvSpPr>
                  <a:spLocks noChangeShapeType="1"/>
                </p:cNvSpPr>
                <p:nvPr/>
              </p:nvSpPr>
              <p:spPr bwMode="auto">
                <a:xfrm flipV="1">
                  <a:off x="725" y="1367"/>
                  <a:ext cx="0" cy="2160"/>
                </a:xfrm>
                <a:prstGeom prst="line">
                  <a:avLst/>
                </a:prstGeom>
                <a:noFill/>
                <a:ln w="12700">
                  <a:solidFill>
                    <a:schemeClr val="bg1"/>
                  </a:solidFill>
                  <a:round/>
                  <a:headEnd/>
                  <a:tailEnd/>
                </a:ln>
                <a:effectLst/>
              </p:spPr>
              <p:txBody>
                <a:bodyPr wrap="none" anchor="ctr"/>
                <a:lstStyle/>
                <a:p>
                  <a:endParaRPr lang="en-US"/>
                </a:p>
              </p:txBody>
            </p:sp>
            <p:sp>
              <p:nvSpPr>
                <p:cNvPr id="59408" name="Line 16"/>
                <p:cNvSpPr>
                  <a:spLocks noChangeShapeType="1"/>
                </p:cNvSpPr>
                <p:nvPr/>
              </p:nvSpPr>
              <p:spPr bwMode="auto">
                <a:xfrm>
                  <a:off x="698" y="3523"/>
                  <a:ext cx="54" cy="0"/>
                </a:xfrm>
                <a:prstGeom prst="line">
                  <a:avLst/>
                </a:prstGeom>
                <a:noFill/>
                <a:ln w="12700">
                  <a:solidFill>
                    <a:schemeClr val="bg1"/>
                  </a:solidFill>
                  <a:round/>
                  <a:headEnd/>
                  <a:tailEnd/>
                </a:ln>
                <a:effectLst/>
              </p:spPr>
              <p:txBody>
                <a:bodyPr wrap="none" anchor="ctr"/>
                <a:lstStyle/>
                <a:p>
                  <a:endParaRPr lang="en-US"/>
                </a:p>
              </p:txBody>
            </p:sp>
            <p:sp>
              <p:nvSpPr>
                <p:cNvPr id="59409" name="Line 17"/>
                <p:cNvSpPr>
                  <a:spLocks noChangeShapeType="1"/>
                </p:cNvSpPr>
                <p:nvPr/>
              </p:nvSpPr>
              <p:spPr bwMode="auto">
                <a:xfrm>
                  <a:off x="698" y="3254"/>
                  <a:ext cx="54" cy="0"/>
                </a:xfrm>
                <a:prstGeom prst="line">
                  <a:avLst/>
                </a:prstGeom>
                <a:noFill/>
                <a:ln w="12700">
                  <a:solidFill>
                    <a:schemeClr val="bg1"/>
                  </a:solidFill>
                  <a:round/>
                  <a:headEnd/>
                  <a:tailEnd/>
                </a:ln>
                <a:effectLst/>
              </p:spPr>
              <p:txBody>
                <a:bodyPr wrap="none" anchor="ctr"/>
                <a:lstStyle/>
                <a:p>
                  <a:endParaRPr lang="en-US"/>
                </a:p>
              </p:txBody>
            </p:sp>
            <p:sp>
              <p:nvSpPr>
                <p:cNvPr id="59410" name="Line 18"/>
                <p:cNvSpPr>
                  <a:spLocks noChangeShapeType="1"/>
                </p:cNvSpPr>
                <p:nvPr/>
              </p:nvSpPr>
              <p:spPr bwMode="auto">
                <a:xfrm>
                  <a:off x="698" y="2986"/>
                  <a:ext cx="54" cy="0"/>
                </a:xfrm>
                <a:prstGeom prst="line">
                  <a:avLst/>
                </a:prstGeom>
                <a:noFill/>
                <a:ln w="12700">
                  <a:solidFill>
                    <a:schemeClr val="bg1"/>
                  </a:solidFill>
                  <a:round/>
                  <a:headEnd/>
                  <a:tailEnd/>
                </a:ln>
                <a:effectLst/>
              </p:spPr>
              <p:txBody>
                <a:bodyPr wrap="none" anchor="ctr"/>
                <a:lstStyle/>
                <a:p>
                  <a:endParaRPr lang="en-US"/>
                </a:p>
              </p:txBody>
            </p:sp>
            <p:sp>
              <p:nvSpPr>
                <p:cNvPr id="59411" name="Line 19"/>
                <p:cNvSpPr>
                  <a:spLocks noChangeShapeType="1"/>
                </p:cNvSpPr>
                <p:nvPr/>
              </p:nvSpPr>
              <p:spPr bwMode="auto">
                <a:xfrm>
                  <a:off x="698" y="2716"/>
                  <a:ext cx="54" cy="0"/>
                </a:xfrm>
                <a:prstGeom prst="line">
                  <a:avLst/>
                </a:prstGeom>
                <a:noFill/>
                <a:ln w="12700">
                  <a:solidFill>
                    <a:schemeClr val="bg1"/>
                  </a:solidFill>
                  <a:round/>
                  <a:headEnd/>
                  <a:tailEnd/>
                </a:ln>
                <a:effectLst/>
              </p:spPr>
              <p:txBody>
                <a:bodyPr wrap="none" anchor="ctr"/>
                <a:lstStyle/>
                <a:p>
                  <a:endParaRPr lang="en-US"/>
                </a:p>
              </p:txBody>
            </p:sp>
            <p:sp>
              <p:nvSpPr>
                <p:cNvPr id="59412" name="Line 20"/>
                <p:cNvSpPr>
                  <a:spLocks noChangeShapeType="1"/>
                </p:cNvSpPr>
                <p:nvPr/>
              </p:nvSpPr>
              <p:spPr bwMode="auto">
                <a:xfrm>
                  <a:off x="698" y="2448"/>
                  <a:ext cx="54" cy="0"/>
                </a:xfrm>
                <a:prstGeom prst="line">
                  <a:avLst/>
                </a:prstGeom>
                <a:noFill/>
                <a:ln w="12700">
                  <a:solidFill>
                    <a:schemeClr val="bg1"/>
                  </a:solidFill>
                  <a:round/>
                  <a:headEnd/>
                  <a:tailEnd/>
                </a:ln>
                <a:effectLst/>
              </p:spPr>
              <p:txBody>
                <a:bodyPr wrap="none" anchor="ctr"/>
                <a:lstStyle/>
                <a:p>
                  <a:endParaRPr lang="en-US"/>
                </a:p>
              </p:txBody>
            </p:sp>
            <p:sp>
              <p:nvSpPr>
                <p:cNvPr id="59413" name="Line 21"/>
                <p:cNvSpPr>
                  <a:spLocks noChangeShapeType="1"/>
                </p:cNvSpPr>
                <p:nvPr/>
              </p:nvSpPr>
              <p:spPr bwMode="auto">
                <a:xfrm>
                  <a:off x="698" y="2178"/>
                  <a:ext cx="54" cy="0"/>
                </a:xfrm>
                <a:prstGeom prst="line">
                  <a:avLst/>
                </a:prstGeom>
                <a:noFill/>
                <a:ln w="12700">
                  <a:solidFill>
                    <a:schemeClr val="bg1"/>
                  </a:solidFill>
                  <a:round/>
                  <a:headEnd/>
                  <a:tailEnd/>
                </a:ln>
                <a:effectLst/>
              </p:spPr>
              <p:txBody>
                <a:bodyPr wrap="none" anchor="ctr"/>
                <a:lstStyle/>
                <a:p>
                  <a:endParaRPr lang="en-US"/>
                </a:p>
              </p:txBody>
            </p:sp>
            <p:sp>
              <p:nvSpPr>
                <p:cNvPr id="59414" name="Line 22"/>
                <p:cNvSpPr>
                  <a:spLocks noChangeShapeType="1"/>
                </p:cNvSpPr>
                <p:nvPr/>
              </p:nvSpPr>
              <p:spPr bwMode="auto">
                <a:xfrm>
                  <a:off x="698" y="1909"/>
                  <a:ext cx="54" cy="0"/>
                </a:xfrm>
                <a:prstGeom prst="line">
                  <a:avLst/>
                </a:prstGeom>
                <a:noFill/>
                <a:ln w="12700">
                  <a:solidFill>
                    <a:schemeClr val="bg1"/>
                  </a:solidFill>
                  <a:round/>
                  <a:headEnd/>
                  <a:tailEnd/>
                </a:ln>
                <a:effectLst/>
              </p:spPr>
              <p:txBody>
                <a:bodyPr wrap="none" anchor="ctr"/>
                <a:lstStyle/>
                <a:p>
                  <a:endParaRPr lang="en-US"/>
                </a:p>
              </p:txBody>
            </p:sp>
            <p:sp>
              <p:nvSpPr>
                <p:cNvPr id="59415" name="Line 23"/>
                <p:cNvSpPr>
                  <a:spLocks noChangeShapeType="1"/>
                </p:cNvSpPr>
                <p:nvPr/>
              </p:nvSpPr>
              <p:spPr bwMode="auto">
                <a:xfrm>
                  <a:off x="698" y="1641"/>
                  <a:ext cx="54" cy="0"/>
                </a:xfrm>
                <a:prstGeom prst="line">
                  <a:avLst/>
                </a:prstGeom>
                <a:noFill/>
                <a:ln w="12700">
                  <a:solidFill>
                    <a:schemeClr val="bg1"/>
                  </a:solidFill>
                  <a:round/>
                  <a:headEnd/>
                  <a:tailEnd/>
                </a:ln>
                <a:effectLst/>
              </p:spPr>
              <p:txBody>
                <a:bodyPr wrap="none" anchor="ctr"/>
                <a:lstStyle/>
                <a:p>
                  <a:endParaRPr lang="en-US"/>
                </a:p>
              </p:txBody>
            </p:sp>
            <p:sp>
              <p:nvSpPr>
                <p:cNvPr id="59416" name="Line 24"/>
                <p:cNvSpPr>
                  <a:spLocks noChangeShapeType="1"/>
                </p:cNvSpPr>
                <p:nvPr/>
              </p:nvSpPr>
              <p:spPr bwMode="auto">
                <a:xfrm>
                  <a:off x="698" y="1371"/>
                  <a:ext cx="54" cy="0"/>
                </a:xfrm>
                <a:prstGeom prst="line">
                  <a:avLst/>
                </a:prstGeom>
                <a:noFill/>
                <a:ln w="12700">
                  <a:solidFill>
                    <a:schemeClr val="bg1"/>
                  </a:solidFill>
                  <a:round/>
                  <a:headEnd/>
                  <a:tailEnd/>
                </a:ln>
                <a:effectLst/>
              </p:spPr>
              <p:txBody>
                <a:bodyPr wrap="none" anchor="ctr"/>
                <a:lstStyle/>
                <a:p>
                  <a:endParaRPr lang="en-US"/>
                </a:p>
              </p:txBody>
            </p:sp>
            <p:sp>
              <p:nvSpPr>
                <p:cNvPr id="59417" name="Line 25"/>
                <p:cNvSpPr>
                  <a:spLocks noChangeShapeType="1"/>
                </p:cNvSpPr>
                <p:nvPr/>
              </p:nvSpPr>
              <p:spPr bwMode="auto">
                <a:xfrm>
                  <a:off x="729" y="3523"/>
                  <a:ext cx="4558" cy="0"/>
                </a:xfrm>
                <a:prstGeom prst="line">
                  <a:avLst/>
                </a:prstGeom>
                <a:noFill/>
                <a:ln w="12700">
                  <a:solidFill>
                    <a:schemeClr val="bg1"/>
                  </a:solidFill>
                  <a:round/>
                  <a:headEnd/>
                  <a:tailEnd/>
                </a:ln>
                <a:effectLst/>
              </p:spPr>
              <p:txBody>
                <a:bodyPr wrap="none" anchor="ctr"/>
                <a:lstStyle/>
                <a:p>
                  <a:endParaRPr lang="en-US"/>
                </a:p>
              </p:txBody>
            </p:sp>
            <p:sp>
              <p:nvSpPr>
                <p:cNvPr id="59418" name="Line 26"/>
                <p:cNvSpPr>
                  <a:spLocks noChangeShapeType="1"/>
                </p:cNvSpPr>
                <p:nvPr/>
              </p:nvSpPr>
              <p:spPr bwMode="auto">
                <a:xfrm flipV="1">
                  <a:off x="725" y="3489"/>
                  <a:ext cx="0" cy="69"/>
                </a:xfrm>
                <a:prstGeom prst="line">
                  <a:avLst/>
                </a:prstGeom>
                <a:noFill/>
                <a:ln w="12700">
                  <a:solidFill>
                    <a:schemeClr val="bg1"/>
                  </a:solidFill>
                  <a:round/>
                  <a:headEnd/>
                  <a:tailEnd/>
                </a:ln>
                <a:effectLst/>
              </p:spPr>
              <p:txBody>
                <a:bodyPr wrap="none" anchor="ctr"/>
                <a:lstStyle/>
                <a:p>
                  <a:endParaRPr lang="en-US"/>
                </a:p>
              </p:txBody>
            </p:sp>
            <p:sp>
              <p:nvSpPr>
                <p:cNvPr id="59419" name="Line 27"/>
                <p:cNvSpPr>
                  <a:spLocks noChangeShapeType="1"/>
                </p:cNvSpPr>
                <p:nvPr/>
              </p:nvSpPr>
              <p:spPr bwMode="auto">
                <a:xfrm flipV="1">
                  <a:off x="1076" y="3489"/>
                  <a:ext cx="0" cy="69"/>
                </a:xfrm>
                <a:prstGeom prst="line">
                  <a:avLst/>
                </a:prstGeom>
                <a:noFill/>
                <a:ln w="12700">
                  <a:solidFill>
                    <a:schemeClr val="bg1"/>
                  </a:solidFill>
                  <a:round/>
                  <a:headEnd/>
                  <a:tailEnd/>
                </a:ln>
                <a:effectLst/>
              </p:spPr>
              <p:txBody>
                <a:bodyPr wrap="none" anchor="ctr"/>
                <a:lstStyle/>
                <a:p>
                  <a:endParaRPr lang="en-US"/>
                </a:p>
              </p:txBody>
            </p:sp>
            <p:sp>
              <p:nvSpPr>
                <p:cNvPr id="59420" name="Line 28"/>
                <p:cNvSpPr>
                  <a:spLocks noChangeShapeType="1"/>
                </p:cNvSpPr>
                <p:nvPr/>
              </p:nvSpPr>
              <p:spPr bwMode="auto">
                <a:xfrm flipV="1">
                  <a:off x="1427" y="3489"/>
                  <a:ext cx="0" cy="69"/>
                </a:xfrm>
                <a:prstGeom prst="line">
                  <a:avLst/>
                </a:prstGeom>
                <a:noFill/>
                <a:ln w="12700">
                  <a:solidFill>
                    <a:schemeClr val="bg1"/>
                  </a:solidFill>
                  <a:round/>
                  <a:headEnd/>
                  <a:tailEnd/>
                </a:ln>
                <a:effectLst/>
              </p:spPr>
              <p:txBody>
                <a:bodyPr wrap="none" anchor="ctr"/>
                <a:lstStyle/>
                <a:p>
                  <a:endParaRPr lang="en-US"/>
                </a:p>
              </p:txBody>
            </p:sp>
            <p:sp>
              <p:nvSpPr>
                <p:cNvPr id="59421" name="Line 29"/>
                <p:cNvSpPr>
                  <a:spLocks noChangeShapeType="1"/>
                </p:cNvSpPr>
                <p:nvPr/>
              </p:nvSpPr>
              <p:spPr bwMode="auto">
                <a:xfrm flipV="1">
                  <a:off x="1780" y="3489"/>
                  <a:ext cx="0" cy="69"/>
                </a:xfrm>
                <a:prstGeom prst="line">
                  <a:avLst/>
                </a:prstGeom>
                <a:noFill/>
                <a:ln w="12700">
                  <a:solidFill>
                    <a:schemeClr val="bg1"/>
                  </a:solidFill>
                  <a:round/>
                  <a:headEnd/>
                  <a:tailEnd/>
                </a:ln>
                <a:effectLst/>
              </p:spPr>
              <p:txBody>
                <a:bodyPr wrap="none" anchor="ctr"/>
                <a:lstStyle/>
                <a:p>
                  <a:endParaRPr lang="en-US"/>
                </a:p>
              </p:txBody>
            </p:sp>
            <p:sp>
              <p:nvSpPr>
                <p:cNvPr id="59422" name="Line 30"/>
                <p:cNvSpPr>
                  <a:spLocks noChangeShapeType="1"/>
                </p:cNvSpPr>
                <p:nvPr/>
              </p:nvSpPr>
              <p:spPr bwMode="auto">
                <a:xfrm flipV="1">
                  <a:off x="2130" y="3489"/>
                  <a:ext cx="0" cy="69"/>
                </a:xfrm>
                <a:prstGeom prst="line">
                  <a:avLst/>
                </a:prstGeom>
                <a:noFill/>
                <a:ln w="12700">
                  <a:solidFill>
                    <a:schemeClr val="bg1"/>
                  </a:solidFill>
                  <a:round/>
                  <a:headEnd/>
                  <a:tailEnd/>
                </a:ln>
                <a:effectLst/>
              </p:spPr>
              <p:txBody>
                <a:bodyPr wrap="none" anchor="ctr"/>
                <a:lstStyle/>
                <a:p>
                  <a:endParaRPr lang="en-US"/>
                </a:p>
              </p:txBody>
            </p:sp>
            <p:sp>
              <p:nvSpPr>
                <p:cNvPr id="59423" name="Line 31"/>
                <p:cNvSpPr>
                  <a:spLocks noChangeShapeType="1"/>
                </p:cNvSpPr>
                <p:nvPr/>
              </p:nvSpPr>
              <p:spPr bwMode="auto">
                <a:xfrm flipV="1">
                  <a:off x="2481" y="3489"/>
                  <a:ext cx="0" cy="69"/>
                </a:xfrm>
                <a:prstGeom prst="line">
                  <a:avLst/>
                </a:prstGeom>
                <a:noFill/>
                <a:ln w="12700">
                  <a:solidFill>
                    <a:schemeClr val="bg1"/>
                  </a:solidFill>
                  <a:round/>
                  <a:headEnd/>
                  <a:tailEnd/>
                </a:ln>
                <a:effectLst/>
              </p:spPr>
              <p:txBody>
                <a:bodyPr wrap="none" anchor="ctr"/>
                <a:lstStyle/>
                <a:p>
                  <a:endParaRPr lang="en-US"/>
                </a:p>
              </p:txBody>
            </p:sp>
            <p:sp>
              <p:nvSpPr>
                <p:cNvPr id="59424" name="Line 32"/>
                <p:cNvSpPr>
                  <a:spLocks noChangeShapeType="1"/>
                </p:cNvSpPr>
                <p:nvPr/>
              </p:nvSpPr>
              <p:spPr bwMode="auto">
                <a:xfrm flipV="1">
                  <a:off x="2832" y="3489"/>
                  <a:ext cx="0" cy="69"/>
                </a:xfrm>
                <a:prstGeom prst="line">
                  <a:avLst/>
                </a:prstGeom>
                <a:noFill/>
                <a:ln w="12700">
                  <a:solidFill>
                    <a:schemeClr val="bg1"/>
                  </a:solidFill>
                  <a:round/>
                  <a:headEnd/>
                  <a:tailEnd/>
                </a:ln>
                <a:effectLst/>
              </p:spPr>
              <p:txBody>
                <a:bodyPr wrap="none" anchor="ctr"/>
                <a:lstStyle/>
                <a:p>
                  <a:endParaRPr lang="en-US"/>
                </a:p>
              </p:txBody>
            </p:sp>
            <p:sp>
              <p:nvSpPr>
                <p:cNvPr id="59425" name="Line 33"/>
                <p:cNvSpPr>
                  <a:spLocks noChangeShapeType="1"/>
                </p:cNvSpPr>
                <p:nvPr/>
              </p:nvSpPr>
              <p:spPr bwMode="auto">
                <a:xfrm flipV="1">
                  <a:off x="3184" y="3489"/>
                  <a:ext cx="0" cy="69"/>
                </a:xfrm>
                <a:prstGeom prst="line">
                  <a:avLst/>
                </a:prstGeom>
                <a:noFill/>
                <a:ln w="12700">
                  <a:solidFill>
                    <a:schemeClr val="bg1"/>
                  </a:solidFill>
                  <a:round/>
                  <a:headEnd/>
                  <a:tailEnd/>
                </a:ln>
                <a:effectLst/>
              </p:spPr>
              <p:txBody>
                <a:bodyPr wrap="none" anchor="ctr"/>
                <a:lstStyle/>
                <a:p>
                  <a:endParaRPr lang="en-US"/>
                </a:p>
              </p:txBody>
            </p:sp>
            <p:sp>
              <p:nvSpPr>
                <p:cNvPr id="59426" name="Line 34"/>
                <p:cNvSpPr>
                  <a:spLocks noChangeShapeType="1"/>
                </p:cNvSpPr>
                <p:nvPr/>
              </p:nvSpPr>
              <p:spPr bwMode="auto">
                <a:xfrm flipV="1">
                  <a:off x="3535" y="3489"/>
                  <a:ext cx="0" cy="69"/>
                </a:xfrm>
                <a:prstGeom prst="line">
                  <a:avLst/>
                </a:prstGeom>
                <a:noFill/>
                <a:ln w="12700">
                  <a:solidFill>
                    <a:schemeClr val="bg1"/>
                  </a:solidFill>
                  <a:round/>
                  <a:headEnd/>
                  <a:tailEnd/>
                </a:ln>
                <a:effectLst/>
              </p:spPr>
              <p:txBody>
                <a:bodyPr wrap="none" anchor="ctr"/>
                <a:lstStyle/>
                <a:p>
                  <a:endParaRPr lang="en-US"/>
                </a:p>
              </p:txBody>
            </p:sp>
            <p:sp>
              <p:nvSpPr>
                <p:cNvPr id="59427" name="Line 35"/>
                <p:cNvSpPr>
                  <a:spLocks noChangeShapeType="1"/>
                </p:cNvSpPr>
                <p:nvPr/>
              </p:nvSpPr>
              <p:spPr bwMode="auto">
                <a:xfrm flipV="1">
                  <a:off x="3886" y="3489"/>
                  <a:ext cx="0" cy="69"/>
                </a:xfrm>
                <a:prstGeom prst="line">
                  <a:avLst/>
                </a:prstGeom>
                <a:noFill/>
                <a:ln w="12700">
                  <a:solidFill>
                    <a:schemeClr val="bg1"/>
                  </a:solidFill>
                  <a:round/>
                  <a:headEnd/>
                  <a:tailEnd/>
                </a:ln>
                <a:effectLst/>
              </p:spPr>
              <p:txBody>
                <a:bodyPr wrap="none" anchor="ctr"/>
                <a:lstStyle/>
                <a:p>
                  <a:endParaRPr lang="en-US"/>
                </a:p>
              </p:txBody>
            </p:sp>
            <p:sp>
              <p:nvSpPr>
                <p:cNvPr id="59428" name="Line 36"/>
                <p:cNvSpPr>
                  <a:spLocks noChangeShapeType="1"/>
                </p:cNvSpPr>
                <p:nvPr/>
              </p:nvSpPr>
              <p:spPr bwMode="auto">
                <a:xfrm flipV="1">
                  <a:off x="4237" y="3489"/>
                  <a:ext cx="0" cy="69"/>
                </a:xfrm>
                <a:prstGeom prst="line">
                  <a:avLst/>
                </a:prstGeom>
                <a:noFill/>
                <a:ln w="12700">
                  <a:solidFill>
                    <a:schemeClr val="bg1"/>
                  </a:solidFill>
                  <a:round/>
                  <a:headEnd/>
                  <a:tailEnd/>
                </a:ln>
                <a:effectLst/>
              </p:spPr>
              <p:txBody>
                <a:bodyPr wrap="none" anchor="ctr"/>
                <a:lstStyle/>
                <a:p>
                  <a:endParaRPr lang="en-US"/>
                </a:p>
              </p:txBody>
            </p:sp>
            <p:sp>
              <p:nvSpPr>
                <p:cNvPr id="59429" name="Line 37"/>
                <p:cNvSpPr>
                  <a:spLocks noChangeShapeType="1"/>
                </p:cNvSpPr>
                <p:nvPr/>
              </p:nvSpPr>
              <p:spPr bwMode="auto">
                <a:xfrm flipV="1">
                  <a:off x="4589" y="3489"/>
                  <a:ext cx="0" cy="69"/>
                </a:xfrm>
                <a:prstGeom prst="line">
                  <a:avLst/>
                </a:prstGeom>
                <a:noFill/>
                <a:ln w="12700">
                  <a:solidFill>
                    <a:schemeClr val="bg1"/>
                  </a:solidFill>
                  <a:round/>
                  <a:headEnd/>
                  <a:tailEnd/>
                </a:ln>
                <a:effectLst/>
              </p:spPr>
              <p:txBody>
                <a:bodyPr wrap="none" anchor="ctr"/>
                <a:lstStyle/>
                <a:p>
                  <a:endParaRPr lang="en-US"/>
                </a:p>
              </p:txBody>
            </p:sp>
            <p:sp>
              <p:nvSpPr>
                <p:cNvPr id="59430" name="Line 38"/>
                <p:cNvSpPr>
                  <a:spLocks noChangeShapeType="1"/>
                </p:cNvSpPr>
                <p:nvPr/>
              </p:nvSpPr>
              <p:spPr bwMode="auto">
                <a:xfrm flipV="1">
                  <a:off x="4940" y="3489"/>
                  <a:ext cx="0" cy="69"/>
                </a:xfrm>
                <a:prstGeom prst="line">
                  <a:avLst/>
                </a:prstGeom>
                <a:noFill/>
                <a:ln w="12700">
                  <a:solidFill>
                    <a:schemeClr val="bg1"/>
                  </a:solidFill>
                  <a:round/>
                  <a:headEnd/>
                  <a:tailEnd/>
                </a:ln>
                <a:effectLst/>
              </p:spPr>
              <p:txBody>
                <a:bodyPr wrap="none" anchor="ctr"/>
                <a:lstStyle/>
                <a:p>
                  <a:endParaRPr lang="en-US"/>
                </a:p>
              </p:txBody>
            </p:sp>
            <p:sp>
              <p:nvSpPr>
                <p:cNvPr id="59431" name="Line 39"/>
                <p:cNvSpPr>
                  <a:spLocks noChangeShapeType="1"/>
                </p:cNvSpPr>
                <p:nvPr/>
              </p:nvSpPr>
              <p:spPr bwMode="auto">
                <a:xfrm flipV="1">
                  <a:off x="5291" y="3489"/>
                  <a:ext cx="0" cy="69"/>
                </a:xfrm>
                <a:prstGeom prst="line">
                  <a:avLst/>
                </a:prstGeom>
                <a:noFill/>
                <a:ln w="12700">
                  <a:solidFill>
                    <a:schemeClr val="bg1"/>
                  </a:solidFill>
                  <a:round/>
                  <a:headEnd/>
                  <a:tailEnd/>
                </a:ln>
                <a:effectLst/>
              </p:spPr>
              <p:txBody>
                <a:bodyPr wrap="none" anchor="ctr"/>
                <a:lstStyle/>
                <a:p>
                  <a:endParaRPr lang="en-US"/>
                </a:p>
              </p:txBody>
            </p:sp>
            <p:sp>
              <p:nvSpPr>
                <p:cNvPr id="59432" name="Rectangle 40"/>
                <p:cNvSpPr>
                  <a:spLocks noChangeArrowheads="1"/>
                </p:cNvSpPr>
                <p:nvPr/>
              </p:nvSpPr>
              <p:spPr bwMode="auto">
                <a:xfrm>
                  <a:off x="532" y="3431"/>
                  <a:ext cx="184"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a:t>
                  </a:r>
                </a:p>
              </p:txBody>
            </p:sp>
            <p:sp>
              <p:nvSpPr>
                <p:cNvPr id="59433" name="Rectangle 41"/>
                <p:cNvSpPr>
                  <a:spLocks noChangeArrowheads="1"/>
                </p:cNvSpPr>
                <p:nvPr/>
              </p:nvSpPr>
              <p:spPr bwMode="auto">
                <a:xfrm>
                  <a:off x="532" y="3162"/>
                  <a:ext cx="184"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a:t>
                  </a:r>
                </a:p>
              </p:txBody>
            </p:sp>
            <p:sp>
              <p:nvSpPr>
                <p:cNvPr id="59434" name="Rectangle 42"/>
                <p:cNvSpPr>
                  <a:spLocks noChangeArrowheads="1"/>
                </p:cNvSpPr>
                <p:nvPr/>
              </p:nvSpPr>
              <p:spPr bwMode="auto">
                <a:xfrm>
                  <a:off x="532" y="2893"/>
                  <a:ext cx="184"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4</a:t>
                  </a:r>
                </a:p>
              </p:txBody>
            </p:sp>
            <p:sp>
              <p:nvSpPr>
                <p:cNvPr id="59435" name="Rectangle 43"/>
                <p:cNvSpPr>
                  <a:spLocks noChangeArrowheads="1"/>
                </p:cNvSpPr>
                <p:nvPr/>
              </p:nvSpPr>
              <p:spPr bwMode="auto">
                <a:xfrm>
                  <a:off x="532" y="2625"/>
                  <a:ext cx="184" cy="197"/>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6</a:t>
                  </a:r>
                </a:p>
              </p:txBody>
            </p:sp>
            <p:sp>
              <p:nvSpPr>
                <p:cNvPr id="59436" name="Rectangle 44"/>
                <p:cNvSpPr>
                  <a:spLocks noChangeArrowheads="1"/>
                </p:cNvSpPr>
                <p:nvPr/>
              </p:nvSpPr>
              <p:spPr bwMode="auto">
                <a:xfrm>
                  <a:off x="532" y="2353"/>
                  <a:ext cx="184"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8</a:t>
                  </a:r>
                </a:p>
              </p:txBody>
            </p:sp>
            <p:sp>
              <p:nvSpPr>
                <p:cNvPr id="59437" name="Rectangle 45"/>
                <p:cNvSpPr>
                  <a:spLocks noChangeArrowheads="1"/>
                </p:cNvSpPr>
                <p:nvPr/>
              </p:nvSpPr>
              <p:spPr bwMode="auto">
                <a:xfrm>
                  <a:off x="481" y="2087"/>
                  <a:ext cx="246"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10</a:t>
                  </a:r>
                </a:p>
              </p:txBody>
            </p:sp>
            <p:sp>
              <p:nvSpPr>
                <p:cNvPr id="59438" name="Rectangle 46"/>
                <p:cNvSpPr>
                  <a:spLocks noChangeArrowheads="1"/>
                </p:cNvSpPr>
                <p:nvPr/>
              </p:nvSpPr>
              <p:spPr bwMode="auto">
                <a:xfrm>
                  <a:off x="481" y="1819"/>
                  <a:ext cx="246" cy="197"/>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12</a:t>
                  </a:r>
                </a:p>
              </p:txBody>
            </p:sp>
            <p:sp>
              <p:nvSpPr>
                <p:cNvPr id="59439" name="Rectangle 47"/>
                <p:cNvSpPr>
                  <a:spLocks noChangeArrowheads="1"/>
                </p:cNvSpPr>
                <p:nvPr/>
              </p:nvSpPr>
              <p:spPr bwMode="auto">
                <a:xfrm>
                  <a:off x="481" y="1547"/>
                  <a:ext cx="246"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14</a:t>
                  </a:r>
                </a:p>
              </p:txBody>
            </p:sp>
            <p:sp>
              <p:nvSpPr>
                <p:cNvPr id="59440" name="Rectangle 48"/>
                <p:cNvSpPr>
                  <a:spLocks noChangeArrowheads="1"/>
                </p:cNvSpPr>
                <p:nvPr/>
              </p:nvSpPr>
              <p:spPr bwMode="auto">
                <a:xfrm>
                  <a:off x="481" y="1280"/>
                  <a:ext cx="246"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16</a:t>
                  </a:r>
                </a:p>
              </p:txBody>
            </p:sp>
            <p:sp>
              <p:nvSpPr>
                <p:cNvPr id="59441" name="Rectangle 49"/>
                <p:cNvSpPr>
                  <a:spLocks noChangeArrowheads="1"/>
                </p:cNvSpPr>
                <p:nvPr/>
              </p:nvSpPr>
              <p:spPr bwMode="auto">
                <a:xfrm>
                  <a:off x="590" y="3599"/>
                  <a:ext cx="339"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0.00</a:t>
                  </a:r>
                </a:p>
              </p:txBody>
            </p:sp>
            <p:sp>
              <p:nvSpPr>
                <p:cNvPr id="59442" name="Rectangle 50"/>
                <p:cNvSpPr>
                  <a:spLocks noChangeArrowheads="1"/>
                </p:cNvSpPr>
                <p:nvPr/>
              </p:nvSpPr>
              <p:spPr bwMode="auto">
                <a:xfrm>
                  <a:off x="940" y="3599"/>
                  <a:ext cx="339"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0.25</a:t>
                  </a:r>
                </a:p>
              </p:txBody>
            </p:sp>
            <p:sp>
              <p:nvSpPr>
                <p:cNvPr id="59443" name="Rectangle 51"/>
                <p:cNvSpPr>
                  <a:spLocks noChangeArrowheads="1"/>
                </p:cNvSpPr>
                <p:nvPr/>
              </p:nvSpPr>
              <p:spPr bwMode="auto">
                <a:xfrm>
                  <a:off x="1292" y="3599"/>
                  <a:ext cx="339"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0.50</a:t>
                  </a:r>
                </a:p>
              </p:txBody>
            </p:sp>
            <p:sp>
              <p:nvSpPr>
                <p:cNvPr id="59444" name="Rectangle 52"/>
                <p:cNvSpPr>
                  <a:spLocks noChangeArrowheads="1"/>
                </p:cNvSpPr>
                <p:nvPr/>
              </p:nvSpPr>
              <p:spPr bwMode="auto">
                <a:xfrm>
                  <a:off x="1644" y="3599"/>
                  <a:ext cx="339"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0.75</a:t>
                  </a:r>
                </a:p>
              </p:txBody>
            </p:sp>
            <p:sp>
              <p:nvSpPr>
                <p:cNvPr id="59445" name="Rectangle 53"/>
                <p:cNvSpPr>
                  <a:spLocks noChangeArrowheads="1"/>
                </p:cNvSpPr>
                <p:nvPr/>
              </p:nvSpPr>
              <p:spPr bwMode="auto">
                <a:xfrm>
                  <a:off x="1995" y="3599"/>
                  <a:ext cx="339"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1.00</a:t>
                  </a:r>
                </a:p>
              </p:txBody>
            </p:sp>
            <p:sp>
              <p:nvSpPr>
                <p:cNvPr id="59446" name="Rectangle 54"/>
                <p:cNvSpPr>
                  <a:spLocks noChangeArrowheads="1"/>
                </p:cNvSpPr>
                <p:nvPr/>
              </p:nvSpPr>
              <p:spPr bwMode="auto">
                <a:xfrm>
                  <a:off x="2346" y="3599"/>
                  <a:ext cx="339"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1.25</a:t>
                  </a:r>
                </a:p>
              </p:txBody>
            </p:sp>
            <p:sp>
              <p:nvSpPr>
                <p:cNvPr id="59447" name="Rectangle 55"/>
                <p:cNvSpPr>
                  <a:spLocks noChangeArrowheads="1"/>
                </p:cNvSpPr>
                <p:nvPr/>
              </p:nvSpPr>
              <p:spPr bwMode="auto">
                <a:xfrm>
                  <a:off x="2698" y="3599"/>
                  <a:ext cx="339"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1.50</a:t>
                  </a:r>
                </a:p>
              </p:txBody>
            </p:sp>
            <p:sp>
              <p:nvSpPr>
                <p:cNvPr id="59448" name="Rectangle 56"/>
                <p:cNvSpPr>
                  <a:spLocks noChangeArrowheads="1"/>
                </p:cNvSpPr>
                <p:nvPr/>
              </p:nvSpPr>
              <p:spPr bwMode="auto">
                <a:xfrm>
                  <a:off x="3047" y="3599"/>
                  <a:ext cx="339"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1.75</a:t>
                  </a:r>
                </a:p>
              </p:txBody>
            </p:sp>
            <p:sp>
              <p:nvSpPr>
                <p:cNvPr id="59449" name="Rectangle 57"/>
                <p:cNvSpPr>
                  <a:spLocks noChangeArrowheads="1"/>
                </p:cNvSpPr>
                <p:nvPr/>
              </p:nvSpPr>
              <p:spPr bwMode="auto">
                <a:xfrm>
                  <a:off x="3398" y="3599"/>
                  <a:ext cx="339"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2.00</a:t>
                  </a:r>
                </a:p>
              </p:txBody>
            </p:sp>
            <p:sp>
              <p:nvSpPr>
                <p:cNvPr id="59450" name="Rectangle 58"/>
                <p:cNvSpPr>
                  <a:spLocks noChangeArrowheads="1"/>
                </p:cNvSpPr>
                <p:nvPr/>
              </p:nvSpPr>
              <p:spPr bwMode="auto">
                <a:xfrm>
                  <a:off x="3749" y="3599"/>
                  <a:ext cx="339"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2.25</a:t>
                  </a:r>
                </a:p>
              </p:txBody>
            </p:sp>
            <p:sp>
              <p:nvSpPr>
                <p:cNvPr id="59451" name="Rectangle 59"/>
                <p:cNvSpPr>
                  <a:spLocks noChangeArrowheads="1"/>
                </p:cNvSpPr>
                <p:nvPr/>
              </p:nvSpPr>
              <p:spPr bwMode="auto">
                <a:xfrm>
                  <a:off x="4101" y="3599"/>
                  <a:ext cx="339"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2.50</a:t>
                  </a:r>
                </a:p>
              </p:txBody>
            </p:sp>
            <p:sp>
              <p:nvSpPr>
                <p:cNvPr id="59452" name="Rectangle 60"/>
                <p:cNvSpPr>
                  <a:spLocks noChangeArrowheads="1"/>
                </p:cNvSpPr>
                <p:nvPr/>
              </p:nvSpPr>
              <p:spPr bwMode="auto">
                <a:xfrm>
                  <a:off x="4453" y="3599"/>
                  <a:ext cx="339"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2.75</a:t>
                  </a:r>
                </a:p>
              </p:txBody>
            </p:sp>
            <p:sp>
              <p:nvSpPr>
                <p:cNvPr id="59453" name="Rectangle 61"/>
                <p:cNvSpPr>
                  <a:spLocks noChangeArrowheads="1"/>
                </p:cNvSpPr>
                <p:nvPr/>
              </p:nvSpPr>
              <p:spPr bwMode="auto">
                <a:xfrm>
                  <a:off x="4803" y="3599"/>
                  <a:ext cx="339" cy="19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3.00</a:t>
                  </a:r>
                </a:p>
              </p:txBody>
            </p:sp>
          </p:grpSp>
          <p:sp>
            <p:nvSpPr>
              <p:cNvPr id="59455" name="Rectangle 63"/>
              <p:cNvSpPr>
                <a:spLocks noChangeArrowheads="1"/>
              </p:cNvSpPr>
              <p:nvPr/>
            </p:nvSpPr>
            <p:spPr bwMode="auto">
              <a:xfrm>
                <a:off x="340" y="1436"/>
                <a:ext cx="210" cy="160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800" b="1" i="0">
                    <a:solidFill>
                      <a:schemeClr val="bg2"/>
                    </a:solidFill>
                    <a:latin typeface="Arial" pitchFamily="34" charset="0"/>
                  </a:rPr>
                  <a:t>F</a:t>
                </a:r>
              </a:p>
              <a:p>
                <a:r>
                  <a:rPr lang="en-US" sz="1800" b="1" i="0">
                    <a:solidFill>
                      <a:schemeClr val="bg2"/>
                    </a:solidFill>
                    <a:latin typeface="Arial" pitchFamily="34" charset="0"/>
                  </a:rPr>
                  <a:t>r</a:t>
                </a:r>
              </a:p>
              <a:p>
                <a:r>
                  <a:rPr lang="en-US" sz="1800" b="1" i="0">
                    <a:solidFill>
                      <a:schemeClr val="bg2"/>
                    </a:solidFill>
                    <a:latin typeface="Arial" pitchFamily="34" charset="0"/>
                  </a:rPr>
                  <a:t>e</a:t>
                </a:r>
              </a:p>
              <a:p>
                <a:r>
                  <a:rPr lang="en-US" sz="1800" b="1" i="0">
                    <a:solidFill>
                      <a:schemeClr val="bg2"/>
                    </a:solidFill>
                    <a:latin typeface="Arial" pitchFamily="34" charset="0"/>
                  </a:rPr>
                  <a:t>q</a:t>
                </a:r>
              </a:p>
              <a:p>
                <a:r>
                  <a:rPr lang="en-US" sz="1800" b="1" i="0">
                    <a:solidFill>
                      <a:schemeClr val="bg2"/>
                    </a:solidFill>
                    <a:latin typeface="Arial" pitchFamily="34" charset="0"/>
                  </a:rPr>
                  <a:t>u</a:t>
                </a:r>
              </a:p>
              <a:p>
                <a:r>
                  <a:rPr lang="en-US" sz="1800" b="1" i="0">
                    <a:solidFill>
                      <a:schemeClr val="bg2"/>
                    </a:solidFill>
                    <a:latin typeface="Arial" pitchFamily="34" charset="0"/>
                  </a:rPr>
                  <a:t>e</a:t>
                </a:r>
              </a:p>
              <a:p>
                <a:r>
                  <a:rPr lang="en-US" sz="1800" b="1" i="0">
                    <a:solidFill>
                      <a:schemeClr val="bg2"/>
                    </a:solidFill>
                    <a:latin typeface="Arial" pitchFamily="34" charset="0"/>
                  </a:rPr>
                  <a:t>n</a:t>
                </a:r>
              </a:p>
              <a:p>
                <a:r>
                  <a:rPr lang="en-US" sz="1800" b="1" i="0">
                    <a:solidFill>
                      <a:schemeClr val="bg2"/>
                    </a:solidFill>
                    <a:latin typeface="Arial" pitchFamily="34" charset="0"/>
                  </a:rPr>
                  <a:t>c</a:t>
                </a:r>
              </a:p>
              <a:p>
                <a:r>
                  <a:rPr lang="en-US" sz="1800" b="1" i="0">
                    <a:solidFill>
                      <a:schemeClr val="bg2"/>
                    </a:solidFill>
                    <a:latin typeface="Arial" pitchFamily="34" charset="0"/>
                  </a:rPr>
                  <a:t>y</a:t>
                </a:r>
              </a:p>
            </p:txBody>
          </p:sp>
          <p:sp>
            <p:nvSpPr>
              <p:cNvPr id="59456" name="Rectangle 64"/>
              <p:cNvSpPr>
                <a:spLocks noChangeArrowheads="1"/>
              </p:cNvSpPr>
              <p:nvPr/>
            </p:nvSpPr>
            <p:spPr bwMode="auto">
              <a:xfrm>
                <a:off x="4989" y="3757"/>
                <a:ext cx="193" cy="216"/>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x</a:t>
                </a:r>
              </a:p>
            </p:txBody>
          </p:sp>
        </p:grpSp>
        <p:sp>
          <p:nvSpPr>
            <p:cNvPr id="59458" name="Line 66"/>
            <p:cNvSpPr>
              <a:spLocks noChangeShapeType="1"/>
            </p:cNvSpPr>
            <p:nvPr/>
          </p:nvSpPr>
          <p:spPr bwMode="auto">
            <a:xfrm flipH="1">
              <a:off x="5029" y="3810"/>
              <a:ext cx="91" cy="0"/>
            </a:xfrm>
            <a:prstGeom prst="line">
              <a:avLst/>
            </a:prstGeom>
            <a:noFill/>
            <a:ln w="25400">
              <a:solidFill>
                <a:schemeClr val="bg1"/>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6144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61444" name="Rectangle 4"/>
          <p:cNvSpPr>
            <a:spLocks noGrp="1" noChangeArrowheads="1"/>
          </p:cNvSpPr>
          <p:nvPr>
            <p:ph type="title"/>
          </p:nvPr>
        </p:nvSpPr>
        <p:spPr>
          <a:noFill/>
          <a:ln/>
        </p:spPr>
        <p:txBody>
          <a:bodyPr lIns="90488" tIns="44450" rIns="90488" bIns="44450"/>
          <a:lstStyle/>
          <a:p>
            <a:r>
              <a:rPr lang="en-US"/>
              <a:t>1,800 Randomly Selected Values </a:t>
            </a:r>
            <a:br>
              <a:rPr lang="en-US"/>
            </a:br>
            <a:r>
              <a:rPr lang="en-US"/>
              <a:t>from a Uniform Distribution</a:t>
            </a:r>
          </a:p>
        </p:txBody>
      </p:sp>
      <p:grpSp>
        <p:nvGrpSpPr>
          <p:cNvPr id="61495" name="Group 55"/>
          <p:cNvGrpSpPr>
            <a:grpSpLocks/>
          </p:cNvGrpSpPr>
          <p:nvPr/>
        </p:nvGrpSpPr>
        <p:grpSpPr bwMode="auto">
          <a:xfrm>
            <a:off x="1338263" y="2352675"/>
            <a:ext cx="7196137" cy="3552825"/>
            <a:chOff x="843" y="1482"/>
            <a:chExt cx="4533" cy="2238"/>
          </a:xfrm>
        </p:grpSpPr>
        <p:grpSp>
          <p:nvGrpSpPr>
            <p:cNvPr id="61448" name="Group 8"/>
            <p:cNvGrpSpPr>
              <a:grpSpLocks/>
            </p:cNvGrpSpPr>
            <p:nvPr/>
          </p:nvGrpSpPr>
          <p:grpSpPr bwMode="auto">
            <a:xfrm>
              <a:off x="843" y="1482"/>
              <a:ext cx="4533" cy="2238"/>
              <a:chOff x="843" y="1482"/>
              <a:chExt cx="4533" cy="2238"/>
            </a:xfrm>
          </p:grpSpPr>
          <p:sp>
            <p:nvSpPr>
              <p:cNvPr id="61445" name="Rectangle 5"/>
              <p:cNvSpPr>
                <a:spLocks noChangeArrowheads="1"/>
              </p:cNvSpPr>
              <p:nvPr/>
            </p:nvSpPr>
            <p:spPr bwMode="auto">
              <a:xfrm>
                <a:off x="843" y="1482"/>
                <a:ext cx="4533" cy="2238"/>
              </a:xfrm>
              <a:prstGeom prst="rect">
                <a:avLst/>
              </a:prstGeom>
              <a:solidFill>
                <a:srgbClr val="CCFFCC"/>
              </a:solidFill>
              <a:ln w="76200">
                <a:solidFill>
                  <a:schemeClr val="bg1"/>
                </a:solidFill>
                <a:miter lim="800000"/>
                <a:headEnd/>
                <a:tailEnd/>
              </a:ln>
              <a:effectLst/>
            </p:spPr>
            <p:txBody>
              <a:bodyPr wrap="none" anchor="ctr"/>
              <a:lstStyle/>
              <a:p>
                <a:endParaRPr lang="en-US"/>
              </a:p>
            </p:txBody>
          </p:sp>
          <p:sp>
            <p:nvSpPr>
              <p:cNvPr id="61446" name="Rectangle 6"/>
              <p:cNvSpPr>
                <a:spLocks noChangeArrowheads="1"/>
              </p:cNvSpPr>
              <p:nvPr/>
            </p:nvSpPr>
            <p:spPr bwMode="auto">
              <a:xfrm>
                <a:off x="4731" y="3478"/>
                <a:ext cx="218" cy="237"/>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800" b="1" i="0">
                    <a:solidFill>
                      <a:schemeClr val="bg2"/>
                    </a:solidFill>
                    <a:latin typeface="Arial" pitchFamily="34" charset="0"/>
                  </a:rPr>
                  <a:t>X</a:t>
                </a:r>
              </a:p>
            </p:txBody>
          </p:sp>
          <p:sp>
            <p:nvSpPr>
              <p:cNvPr id="61447" name="Rectangle 7"/>
              <p:cNvSpPr>
                <a:spLocks noChangeArrowheads="1"/>
              </p:cNvSpPr>
              <p:nvPr/>
            </p:nvSpPr>
            <p:spPr bwMode="auto">
              <a:xfrm>
                <a:off x="952" y="1570"/>
                <a:ext cx="210" cy="1621"/>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800" b="1" i="0">
                    <a:solidFill>
                      <a:schemeClr val="bg2"/>
                    </a:solidFill>
                    <a:latin typeface="Arial" pitchFamily="34" charset="0"/>
                  </a:rPr>
                  <a:t>F</a:t>
                </a:r>
              </a:p>
              <a:p>
                <a:r>
                  <a:rPr lang="en-US" sz="1800" b="1" i="0">
                    <a:solidFill>
                      <a:schemeClr val="bg2"/>
                    </a:solidFill>
                    <a:latin typeface="Arial" pitchFamily="34" charset="0"/>
                  </a:rPr>
                  <a:t>r</a:t>
                </a:r>
              </a:p>
              <a:p>
                <a:r>
                  <a:rPr lang="en-US" sz="1800" b="1" i="0">
                    <a:solidFill>
                      <a:schemeClr val="bg2"/>
                    </a:solidFill>
                    <a:latin typeface="Arial" pitchFamily="34" charset="0"/>
                  </a:rPr>
                  <a:t>e</a:t>
                </a:r>
              </a:p>
              <a:p>
                <a:r>
                  <a:rPr lang="en-US" sz="1800" b="1" i="0">
                    <a:solidFill>
                      <a:schemeClr val="bg2"/>
                    </a:solidFill>
                    <a:latin typeface="Arial" pitchFamily="34" charset="0"/>
                  </a:rPr>
                  <a:t>q</a:t>
                </a:r>
              </a:p>
              <a:p>
                <a:r>
                  <a:rPr lang="en-US" sz="1800" b="1" i="0">
                    <a:solidFill>
                      <a:schemeClr val="bg2"/>
                    </a:solidFill>
                    <a:latin typeface="Arial" pitchFamily="34" charset="0"/>
                  </a:rPr>
                  <a:t>u</a:t>
                </a:r>
              </a:p>
              <a:p>
                <a:r>
                  <a:rPr lang="en-US" sz="1800" b="1" i="0">
                    <a:solidFill>
                      <a:schemeClr val="bg2"/>
                    </a:solidFill>
                    <a:latin typeface="Arial" pitchFamily="34" charset="0"/>
                  </a:rPr>
                  <a:t>e</a:t>
                </a:r>
              </a:p>
              <a:p>
                <a:r>
                  <a:rPr lang="en-US" sz="1800" b="1" i="0">
                    <a:solidFill>
                      <a:schemeClr val="bg2"/>
                    </a:solidFill>
                    <a:latin typeface="Arial" pitchFamily="34" charset="0"/>
                  </a:rPr>
                  <a:t>n</a:t>
                </a:r>
              </a:p>
              <a:p>
                <a:r>
                  <a:rPr lang="en-US" sz="1800" b="1" i="0">
                    <a:solidFill>
                      <a:schemeClr val="bg2"/>
                    </a:solidFill>
                    <a:latin typeface="Arial" pitchFamily="34" charset="0"/>
                  </a:rPr>
                  <a:t>c</a:t>
                </a:r>
              </a:p>
              <a:p>
                <a:r>
                  <a:rPr lang="en-US" sz="1800" b="1" i="0">
                    <a:solidFill>
                      <a:schemeClr val="bg2"/>
                    </a:solidFill>
                    <a:latin typeface="Arial" pitchFamily="34" charset="0"/>
                  </a:rPr>
                  <a:t>y</a:t>
                </a:r>
              </a:p>
            </p:txBody>
          </p:sp>
        </p:grpSp>
        <p:grpSp>
          <p:nvGrpSpPr>
            <p:cNvPr id="61494" name="Group 54"/>
            <p:cNvGrpSpPr>
              <a:grpSpLocks/>
            </p:cNvGrpSpPr>
            <p:nvPr/>
          </p:nvGrpSpPr>
          <p:grpSpPr bwMode="auto">
            <a:xfrm>
              <a:off x="1113" y="1630"/>
              <a:ext cx="3999" cy="1951"/>
              <a:chOff x="1113" y="1630"/>
              <a:chExt cx="3999" cy="1951"/>
            </a:xfrm>
          </p:grpSpPr>
          <p:sp>
            <p:nvSpPr>
              <p:cNvPr id="61449" name="Rectangle 9"/>
              <p:cNvSpPr>
                <a:spLocks noChangeArrowheads="1"/>
              </p:cNvSpPr>
              <p:nvPr/>
            </p:nvSpPr>
            <p:spPr bwMode="auto">
              <a:xfrm>
                <a:off x="2068" y="1791"/>
                <a:ext cx="325" cy="1558"/>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1450" name="Rectangle 10"/>
              <p:cNvSpPr>
                <a:spLocks noChangeArrowheads="1"/>
              </p:cNvSpPr>
              <p:nvPr/>
            </p:nvSpPr>
            <p:spPr bwMode="auto">
              <a:xfrm>
                <a:off x="2407" y="1954"/>
                <a:ext cx="325" cy="1395"/>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1451" name="Rectangle 11"/>
              <p:cNvSpPr>
                <a:spLocks noChangeArrowheads="1"/>
              </p:cNvSpPr>
              <p:nvPr/>
            </p:nvSpPr>
            <p:spPr bwMode="auto">
              <a:xfrm>
                <a:off x="2746" y="1974"/>
                <a:ext cx="324" cy="1375"/>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1452" name="Rectangle 12"/>
              <p:cNvSpPr>
                <a:spLocks noChangeArrowheads="1"/>
              </p:cNvSpPr>
              <p:nvPr/>
            </p:nvSpPr>
            <p:spPr bwMode="auto">
              <a:xfrm>
                <a:off x="3084" y="2006"/>
                <a:ext cx="325" cy="1343"/>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1453" name="Rectangle 13"/>
              <p:cNvSpPr>
                <a:spLocks noChangeArrowheads="1"/>
              </p:cNvSpPr>
              <p:nvPr/>
            </p:nvSpPr>
            <p:spPr bwMode="auto">
              <a:xfrm>
                <a:off x="3423" y="2032"/>
                <a:ext cx="324" cy="1317"/>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1454" name="Rectangle 14"/>
              <p:cNvSpPr>
                <a:spLocks noChangeArrowheads="1"/>
              </p:cNvSpPr>
              <p:nvPr/>
            </p:nvSpPr>
            <p:spPr bwMode="auto">
              <a:xfrm>
                <a:off x="3762" y="1778"/>
                <a:ext cx="324" cy="1571"/>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1455" name="Rectangle 15"/>
              <p:cNvSpPr>
                <a:spLocks noChangeArrowheads="1"/>
              </p:cNvSpPr>
              <p:nvPr/>
            </p:nvSpPr>
            <p:spPr bwMode="auto">
              <a:xfrm>
                <a:off x="4100" y="1823"/>
                <a:ext cx="325" cy="1526"/>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1456" name="Rectangle 16"/>
              <p:cNvSpPr>
                <a:spLocks noChangeArrowheads="1"/>
              </p:cNvSpPr>
              <p:nvPr/>
            </p:nvSpPr>
            <p:spPr bwMode="auto">
              <a:xfrm>
                <a:off x="4439" y="1804"/>
                <a:ext cx="325" cy="1545"/>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1457" name="Line 17"/>
              <p:cNvSpPr>
                <a:spLocks noChangeShapeType="1"/>
              </p:cNvSpPr>
              <p:nvPr/>
            </p:nvSpPr>
            <p:spPr bwMode="auto">
              <a:xfrm flipV="1">
                <a:off x="1387" y="1724"/>
                <a:ext cx="0" cy="1639"/>
              </a:xfrm>
              <a:prstGeom prst="line">
                <a:avLst/>
              </a:prstGeom>
              <a:noFill/>
              <a:ln w="12700">
                <a:solidFill>
                  <a:schemeClr val="bg1"/>
                </a:solidFill>
                <a:round/>
                <a:headEnd/>
                <a:tailEnd/>
              </a:ln>
              <a:effectLst/>
            </p:spPr>
            <p:txBody>
              <a:bodyPr wrap="none" anchor="ctr"/>
              <a:lstStyle/>
              <a:p>
                <a:endParaRPr lang="en-US"/>
              </a:p>
            </p:txBody>
          </p:sp>
          <p:sp>
            <p:nvSpPr>
              <p:cNvPr id="61458" name="Line 18"/>
              <p:cNvSpPr>
                <a:spLocks noChangeShapeType="1"/>
              </p:cNvSpPr>
              <p:nvPr/>
            </p:nvSpPr>
            <p:spPr bwMode="auto">
              <a:xfrm>
                <a:off x="1366" y="3359"/>
                <a:ext cx="43" cy="0"/>
              </a:xfrm>
              <a:prstGeom prst="line">
                <a:avLst/>
              </a:prstGeom>
              <a:noFill/>
              <a:ln w="12700">
                <a:solidFill>
                  <a:schemeClr val="bg1"/>
                </a:solidFill>
                <a:round/>
                <a:headEnd/>
                <a:tailEnd/>
              </a:ln>
              <a:effectLst/>
            </p:spPr>
            <p:txBody>
              <a:bodyPr wrap="none" anchor="ctr"/>
              <a:lstStyle/>
              <a:p>
                <a:endParaRPr lang="en-US"/>
              </a:p>
            </p:txBody>
          </p:sp>
          <p:sp>
            <p:nvSpPr>
              <p:cNvPr id="61459" name="Line 19"/>
              <p:cNvSpPr>
                <a:spLocks noChangeShapeType="1"/>
              </p:cNvSpPr>
              <p:nvPr/>
            </p:nvSpPr>
            <p:spPr bwMode="auto">
              <a:xfrm>
                <a:off x="1366" y="3033"/>
                <a:ext cx="43" cy="0"/>
              </a:xfrm>
              <a:prstGeom prst="line">
                <a:avLst/>
              </a:prstGeom>
              <a:noFill/>
              <a:ln w="12700">
                <a:solidFill>
                  <a:schemeClr val="bg1"/>
                </a:solidFill>
                <a:round/>
                <a:headEnd/>
                <a:tailEnd/>
              </a:ln>
              <a:effectLst/>
            </p:spPr>
            <p:txBody>
              <a:bodyPr wrap="none" anchor="ctr"/>
              <a:lstStyle/>
              <a:p>
                <a:endParaRPr lang="en-US"/>
              </a:p>
            </p:txBody>
          </p:sp>
          <p:sp>
            <p:nvSpPr>
              <p:cNvPr id="61460" name="Line 20"/>
              <p:cNvSpPr>
                <a:spLocks noChangeShapeType="1"/>
              </p:cNvSpPr>
              <p:nvPr/>
            </p:nvSpPr>
            <p:spPr bwMode="auto">
              <a:xfrm>
                <a:off x="1366" y="2707"/>
                <a:ext cx="43" cy="0"/>
              </a:xfrm>
              <a:prstGeom prst="line">
                <a:avLst/>
              </a:prstGeom>
              <a:noFill/>
              <a:ln w="12700">
                <a:solidFill>
                  <a:schemeClr val="bg1"/>
                </a:solidFill>
                <a:round/>
                <a:headEnd/>
                <a:tailEnd/>
              </a:ln>
              <a:effectLst/>
            </p:spPr>
            <p:txBody>
              <a:bodyPr wrap="none" anchor="ctr"/>
              <a:lstStyle/>
              <a:p>
                <a:endParaRPr lang="en-US"/>
              </a:p>
            </p:txBody>
          </p:sp>
          <p:sp>
            <p:nvSpPr>
              <p:cNvPr id="61461" name="Line 21"/>
              <p:cNvSpPr>
                <a:spLocks noChangeShapeType="1"/>
              </p:cNvSpPr>
              <p:nvPr/>
            </p:nvSpPr>
            <p:spPr bwMode="auto">
              <a:xfrm>
                <a:off x="1366" y="2381"/>
                <a:ext cx="43" cy="0"/>
              </a:xfrm>
              <a:prstGeom prst="line">
                <a:avLst/>
              </a:prstGeom>
              <a:noFill/>
              <a:ln w="12700">
                <a:solidFill>
                  <a:schemeClr val="bg1"/>
                </a:solidFill>
                <a:round/>
                <a:headEnd/>
                <a:tailEnd/>
              </a:ln>
              <a:effectLst/>
            </p:spPr>
            <p:txBody>
              <a:bodyPr wrap="none" anchor="ctr"/>
              <a:lstStyle/>
              <a:p>
                <a:endParaRPr lang="en-US"/>
              </a:p>
            </p:txBody>
          </p:sp>
          <p:sp>
            <p:nvSpPr>
              <p:cNvPr id="61462" name="Line 22"/>
              <p:cNvSpPr>
                <a:spLocks noChangeShapeType="1"/>
              </p:cNvSpPr>
              <p:nvPr/>
            </p:nvSpPr>
            <p:spPr bwMode="auto">
              <a:xfrm>
                <a:off x="1366" y="2054"/>
                <a:ext cx="43" cy="0"/>
              </a:xfrm>
              <a:prstGeom prst="line">
                <a:avLst/>
              </a:prstGeom>
              <a:noFill/>
              <a:ln w="12700">
                <a:solidFill>
                  <a:schemeClr val="bg1"/>
                </a:solidFill>
                <a:round/>
                <a:headEnd/>
                <a:tailEnd/>
              </a:ln>
              <a:effectLst/>
            </p:spPr>
            <p:txBody>
              <a:bodyPr wrap="none" anchor="ctr"/>
              <a:lstStyle/>
              <a:p>
                <a:endParaRPr lang="en-US"/>
              </a:p>
            </p:txBody>
          </p:sp>
          <p:sp>
            <p:nvSpPr>
              <p:cNvPr id="61463" name="Line 23"/>
              <p:cNvSpPr>
                <a:spLocks noChangeShapeType="1"/>
              </p:cNvSpPr>
              <p:nvPr/>
            </p:nvSpPr>
            <p:spPr bwMode="auto">
              <a:xfrm>
                <a:off x="1366" y="1728"/>
                <a:ext cx="43" cy="0"/>
              </a:xfrm>
              <a:prstGeom prst="line">
                <a:avLst/>
              </a:prstGeom>
              <a:noFill/>
              <a:ln w="12700">
                <a:solidFill>
                  <a:schemeClr val="bg1"/>
                </a:solidFill>
                <a:round/>
                <a:headEnd/>
                <a:tailEnd/>
              </a:ln>
              <a:effectLst/>
            </p:spPr>
            <p:txBody>
              <a:bodyPr wrap="none" anchor="ctr"/>
              <a:lstStyle/>
              <a:p>
                <a:endParaRPr lang="en-US"/>
              </a:p>
            </p:txBody>
          </p:sp>
          <p:sp>
            <p:nvSpPr>
              <p:cNvPr id="61464" name="Line 24"/>
              <p:cNvSpPr>
                <a:spLocks noChangeShapeType="1"/>
              </p:cNvSpPr>
              <p:nvPr/>
            </p:nvSpPr>
            <p:spPr bwMode="auto">
              <a:xfrm>
                <a:off x="1391" y="3359"/>
                <a:ext cx="3717" cy="0"/>
              </a:xfrm>
              <a:prstGeom prst="line">
                <a:avLst/>
              </a:prstGeom>
              <a:noFill/>
              <a:ln w="12700">
                <a:solidFill>
                  <a:schemeClr val="bg1"/>
                </a:solidFill>
                <a:round/>
                <a:headEnd/>
                <a:tailEnd/>
              </a:ln>
              <a:effectLst/>
            </p:spPr>
            <p:txBody>
              <a:bodyPr wrap="none" anchor="ctr"/>
              <a:lstStyle/>
              <a:p>
                <a:endParaRPr lang="en-US"/>
              </a:p>
            </p:txBody>
          </p:sp>
          <p:sp>
            <p:nvSpPr>
              <p:cNvPr id="61465" name="Line 25"/>
              <p:cNvSpPr>
                <a:spLocks noChangeShapeType="1"/>
              </p:cNvSpPr>
              <p:nvPr/>
            </p:nvSpPr>
            <p:spPr bwMode="auto">
              <a:xfrm flipV="1">
                <a:off x="1387" y="3332"/>
                <a:ext cx="0" cy="54"/>
              </a:xfrm>
              <a:prstGeom prst="line">
                <a:avLst/>
              </a:prstGeom>
              <a:noFill/>
              <a:ln w="12700">
                <a:solidFill>
                  <a:schemeClr val="bg1"/>
                </a:solidFill>
                <a:round/>
                <a:headEnd/>
                <a:tailEnd/>
              </a:ln>
              <a:effectLst/>
            </p:spPr>
            <p:txBody>
              <a:bodyPr wrap="none" anchor="ctr"/>
              <a:lstStyle/>
              <a:p>
                <a:endParaRPr lang="en-US"/>
              </a:p>
            </p:txBody>
          </p:sp>
          <p:sp>
            <p:nvSpPr>
              <p:cNvPr id="61466" name="Line 26"/>
              <p:cNvSpPr>
                <a:spLocks noChangeShapeType="1"/>
              </p:cNvSpPr>
              <p:nvPr/>
            </p:nvSpPr>
            <p:spPr bwMode="auto">
              <a:xfrm flipV="1">
                <a:off x="1726" y="3332"/>
                <a:ext cx="0" cy="54"/>
              </a:xfrm>
              <a:prstGeom prst="line">
                <a:avLst/>
              </a:prstGeom>
              <a:noFill/>
              <a:ln w="12700">
                <a:solidFill>
                  <a:schemeClr val="bg1"/>
                </a:solidFill>
                <a:round/>
                <a:headEnd/>
                <a:tailEnd/>
              </a:ln>
              <a:effectLst/>
            </p:spPr>
            <p:txBody>
              <a:bodyPr wrap="none" anchor="ctr"/>
              <a:lstStyle/>
              <a:p>
                <a:endParaRPr lang="en-US"/>
              </a:p>
            </p:txBody>
          </p:sp>
          <p:sp>
            <p:nvSpPr>
              <p:cNvPr id="61467" name="Line 27"/>
              <p:cNvSpPr>
                <a:spLocks noChangeShapeType="1"/>
              </p:cNvSpPr>
              <p:nvPr/>
            </p:nvSpPr>
            <p:spPr bwMode="auto">
              <a:xfrm flipV="1">
                <a:off x="2064" y="3332"/>
                <a:ext cx="0" cy="54"/>
              </a:xfrm>
              <a:prstGeom prst="line">
                <a:avLst/>
              </a:prstGeom>
              <a:noFill/>
              <a:ln w="12700">
                <a:solidFill>
                  <a:schemeClr val="bg1"/>
                </a:solidFill>
                <a:round/>
                <a:headEnd/>
                <a:tailEnd/>
              </a:ln>
              <a:effectLst/>
            </p:spPr>
            <p:txBody>
              <a:bodyPr wrap="none" anchor="ctr"/>
              <a:lstStyle/>
              <a:p>
                <a:endParaRPr lang="en-US"/>
              </a:p>
            </p:txBody>
          </p:sp>
          <p:sp>
            <p:nvSpPr>
              <p:cNvPr id="61468" name="Line 28"/>
              <p:cNvSpPr>
                <a:spLocks noChangeShapeType="1"/>
              </p:cNvSpPr>
              <p:nvPr/>
            </p:nvSpPr>
            <p:spPr bwMode="auto">
              <a:xfrm flipV="1">
                <a:off x="2403" y="3332"/>
                <a:ext cx="0" cy="54"/>
              </a:xfrm>
              <a:prstGeom prst="line">
                <a:avLst/>
              </a:prstGeom>
              <a:noFill/>
              <a:ln w="12700">
                <a:solidFill>
                  <a:schemeClr val="bg1"/>
                </a:solidFill>
                <a:round/>
                <a:headEnd/>
                <a:tailEnd/>
              </a:ln>
              <a:effectLst/>
            </p:spPr>
            <p:txBody>
              <a:bodyPr wrap="none" anchor="ctr"/>
              <a:lstStyle/>
              <a:p>
                <a:endParaRPr lang="en-US"/>
              </a:p>
            </p:txBody>
          </p:sp>
          <p:sp>
            <p:nvSpPr>
              <p:cNvPr id="61469" name="Line 29"/>
              <p:cNvSpPr>
                <a:spLocks noChangeShapeType="1"/>
              </p:cNvSpPr>
              <p:nvPr/>
            </p:nvSpPr>
            <p:spPr bwMode="auto">
              <a:xfrm flipV="1">
                <a:off x="2742" y="3332"/>
                <a:ext cx="0" cy="54"/>
              </a:xfrm>
              <a:prstGeom prst="line">
                <a:avLst/>
              </a:prstGeom>
              <a:noFill/>
              <a:ln w="12700">
                <a:solidFill>
                  <a:schemeClr val="bg1"/>
                </a:solidFill>
                <a:round/>
                <a:headEnd/>
                <a:tailEnd/>
              </a:ln>
              <a:effectLst/>
            </p:spPr>
            <p:txBody>
              <a:bodyPr wrap="none" anchor="ctr"/>
              <a:lstStyle/>
              <a:p>
                <a:endParaRPr lang="en-US"/>
              </a:p>
            </p:txBody>
          </p:sp>
          <p:sp>
            <p:nvSpPr>
              <p:cNvPr id="61470" name="Line 30"/>
              <p:cNvSpPr>
                <a:spLocks noChangeShapeType="1"/>
              </p:cNvSpPr>
              <p:nvPr/>
            </p:nvSpPr>
            <p:spPr bwMode="auto">
              <a:xfrm flipV="1">
                <a:off x="3080" y="3332"/>
                <a:ext cx="0" cy="54"/>
              </a:xfrm>
              <a:prstGeom prst="line">
                <a:avLst/>
              </a:prstGeom>
              <a:noFill/>
              <a:ln w="12700">
                <a:solidFill>
                  <a:schemeClr val="bg1"/>
                </a:solidFill>
                <a:round/>
                <a:headEnd/>
                <a:tailEnd/>
              </a:ln>
              <a:effectLst/>
            </p:spPr>
            <p:txBody>
              <a:bodyPr wrap="none" anchor="ctr"/>
              <a:lstStyle/>
              <a:p>
                <a:endParaRPr lang="en-US"/>
              </a:p>
            </p:txBody>
          </p:sp>
          <p:sp>
            <p:nvSpPr>
              <p:cNvPr id="61471" name="Line 31"/>
              <p:cNvSpPr>
                <a:spLocks noChangeShapeType="1"/>
              </p:cNvSpPr>
              <p:nvPr/>
            </p:nvSpPr>
            <p:spPr bwMode="auto">
              <a:xfrm flipV="1">
                <a:off x="3419" y="3332"/>
                <a:ext cx="0" cy="54"/>
              </a:xfrm>
              <a:prstGeom prst="line">
                <a:avLst/>
              </a:prstGeom>
              <a:noFill/>
              <a:ln w="12700">
                <a:solidFill>
                  <a:schemeClr val="bg1"/>
                </a:solidFill>
                <a:round/>
                <a:headEnd/>
                <a:tailEnd/>
              </a:ln>
              <a:effectLst/>
            </p:spPr>
            <p:txBody>
              <a:bodyPr wrap="none" anchor="ctr"/>
              <a:lstStyle/>
              <a:p>
                <a:endParaRPr lang="en-US"/>
              </a:p>
            </p:txBody>
          </p:sp>
          <p:sp>
            <p:nvSpPr>
              <p:cNvPr id="61472" name="Line 32"/>
              <p:cNvSpPr>
                <a:spLocks noChangeShapeType="1"/>
              </p:cNvSpPr>
              <p:nvPr/>
            </p:nvSpPr>
            <p:spPr bwMode="auto">
              <a:xfrm flipV="1">
                <a:off x="3758" y="3332"/>
                <a:ext cx="0" cy="54"/>
              </a:xfrm>
              <a:prstGeom prst="line">
                <a:avLst/>
              </a:prstGeom>
              <a:noFill/>
              <a:ln w="12700">
                <a:solidFill>
                  <a:schemeClr val="bg1"/>
                </a:solidFill>
                <a:round/>
                <a:headEnd/>
                <a:tailEnd/>
              </a:ln>
              <a:effectLst/>
            </p:spPr>
            <p:txBody>
              <a:bodyPr wrap="none" anchor="ctr"/>
              <a:lstStyle/>
              <a:p>
                <a:endParaRPr lang="en-US"/>
              </a:p>
            </p:txBody>
          </p:sp>
          <p:sp>
            <p:nvSpPr>
              <p:cNvPr id="61473" name="Line 33"/>
              <p:cNvSpPr>
                <a:spLocks noChangeShapeType="1"/>
              </p:cNvSpPr>
              <p:nvPr/>
            </p:nvSpPr>
            <p:spPr bwMode="auto">
              <a:xfrm flipV="1">
                <a:off x="4096" y="3332"/>
                <a:ext cx="0" cy="54"/>
              </a:xfrm>
              <a:prstGeom prst="line">
                <a:avLst/>
              </a:prstGeom>
              <a:noFill/>
              <a:ln w="12700">
                <a:solidFill>
                  <a:schemeClr val="bg1"/>
                </a:solidFill>
                <a:round/>
                <a:headEnd/>
                <a:tailEnd/>
              </a:ln>
              <a:effectLst/>
            </p:spPr>
            <p:txBody>
              <a:bodyPr wrap="none" anchor="ctr"/>
              <a:lstStyle/>
              <a:p>
                <a:endParaRPr lang="en-US"/>
              </a:p>
            </p:txBody>
          </p:sp>
          <p:sp>
            <p:nvSpPr>
              <p:cNvPr id="61474" name="Line 34"/>
              <p:cNvSpPr>
                <a:spLocks noChangeShapeType="1"/>
              </p:cNvSpPr>
              <p:nvPr/>
            </p:nvSpPr>
            <p:spPr bwMode="auto">
              <a:xfrm flipV="1">
                <a:off x="4435" y="3332"/>
                <a:ext cx="0" cy="54"/>
              </a:xfrm>
              <a:prstGeom prst="line">
                <a:avLst/>
              </a:prstGeom>
              <a:noFill/>
              <a:ln w="12700">
                <a:solidFill>
                  <a:schemeClr val="bg1"/>
                </a:solidFill>
                <a:round/>
                <a:headEnd/>
                <a:tailEnd/>
              </a:ln>
              <a:effectLst/>
            </p:spPr>
            <p:txBody>
              <a:bodyPr wrap="none" anchor="ctr"/>
              <a:lstStyle/>
              <a:p>
                <a:endParaRPr lang="en-US"/>
              </a:p>
            </p:txBody>
          </p:sp>
          <p:sp>
            <p:nvSpPr>
              <p:cNvPr id="61475" name="Line 35"/>
              <p:cNvSpPr>
                <a:spLocks noChangeShapeType="1"/>
              </p:cNvSpPr>
              <p:nvPr/>
            </p:nvSpPr>
            <p:spPr bwMode="auto">
              <a:xfrm flipV="1">
                <a:off x="4774" y="3332"/>
                <a:ext cx="0" cy="54"/>
              </a:xfrm>
              <a:prstGeom prst="line">
                <a:avLst/>
              </a:prstGeom>
              <a:noFill/>
              <a:ln w="12700">
                <a:solidFill>
                  <a:schemeClr val="bg1"/>
                </a:solidFill>
                <a:round/>
                <a:headEnd/>
                <a:tailEnd/>
              </a:ln>
              <a:effectLst/>
            </p:spPr>
            <p:txBody>
              <a:bodyPr wrap="none" anchor="ctr"/>
              <a:lstStyle/>
              <a:p>
                <a:endParaRPr lang="en-US"/>
              </a:p>
            </p:txBody>
          </p:sp>
          <p:sp>
            <p:nvSpPr>
              <p:cNvPr id="61476" name="Line 36"/>
              <p:cNvSpPr>
                <a:spLocks noChangeShapeType="1"/>
              </p:cNvSpPr>
              <p:nvPr/>
            </p:nvSpPr>
            <p:spPr bwMode="auto">
              <a:xfrm flipV="1">
                <a:off x="5112" y="3332"/>
                <a:ext cx="0" cy="54"/>
              </a:xfrm>
              <a:prstGeom prst="line">
                <a:avLst/>
              </a:prstGeom>
              <a:noFill/>
              <a:ln w="12700">
                <a:solidFill>
                  <a:schemeClr val="bg1"/>
                </a:solidFill>
                <a:round/>
                <a:headEnd/>
                <a:tailEnd/>
              </a:ln>
              <a:effectLst/>
            </p:spPr>
            <p:txBody>
              <a:bodyPr wrap="none" anchor="ctr"/>
              <a:lstStyle/>
              <a:p>
                <a:endParaRPr lang="en-US"/>
              </a:p>
            </p:txBody>
          </p:sp>
          <p:sp>
            <p:nvSpPr>
              <p:cNvPr id="61477" name="Rectangle 37"/>
              <p:cNvSpPr>
                <a:spLocks noChangeArrowheads="1"/>
              </p:cNvSpPr>
              <p:nvPr/>
            </p:nvSpPr>
            <p:spPr bwMode="auto">
              <a:xfrm>
                <a:off x="1209" y="3260"/>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a:t>
                </a:r>
              </a:p>
            </p:txBody>
          </p:sp>
          <p:sp>
            <p:nvSpPr>
              <p:cNvPr id="61478" name="Rectangle 38"/>
              <p:cNvSpPr>
                <a:spLocks noChangeArrowheads="1"/>
              </p:cNvSpPr>
              <p:nvPr/>
            </p:nvSpPr>
            <p:spPr bwMode="auto">
              <a:xfrm>
                <a:off x="1161" y="2934"/>
                <a:ext cx="246"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50</a:t>
                </a:r>
              </a:p>
            </p:txBody>
          </p:sp>
          <p:sp>
            <p:nvSpPr>
              <p:cNvPr id="61479" name="Rectangle 39"/>
              <p:cNvSpPr>
                <a:spLocks noChangeArrowheads="1"/>
              </p:cNvSpPr>
              <p:nvPr/>
            </p:nvSpPr>
            <p:spPr bwMode="auto">
              <a:xfrm>
                <a:off x="1113" y="2608"/>
                <a:ext cx="308"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100</a:t>
                </a:r>
              </a:p>
            </p:txBody>
          </p:sp>
          <p:sp>
            <p:nvSpPr>
              <p:cNvPr id="61480" name="Rectangle 40"/>
              <p:cNvSpPr>
                <a:spLocks noChangeArrowheads="1"/>
              </p:cNvSpPr>
              <p:nvPr/>
            </p:nvSpPr>
            <p:spPr bwMode="auto">
              <a:xfrm>
                <a:off x="1113" y="2282"/>
                <a:ext cx="308"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150</a:t>
                </a:r>
              </a:p>
            </p:txBody>
          </p:sp>
          <p:sp>
            <p:nvSpPr>
              <p:cNvPr id="61481" name="Rectangle 41"/>
              <p:cNvSpPr>
                <a:spLocks noChangeArrowheads="1"/>
              </p:cNvSpPr>
              <p:nvPr/>
            </p:nvSpPr>
            <p:spPr bwMode="auto">
              <a:xfrm>
                <a:off x="1113" y="1956"/>
                <a:ext cx="308"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200</a:t>
                </a:r>
              </a:p>
            </p:txBody>
          </p:sp>
          <p:sp>
            <p:nvSpPr>
              <p:cNvPr id="61482" name="Rectangle 42"/>
              <p:cNvSpPr>
                <a:spLocks noChangeArrowheads="1"/>
              </p:cNvSpPr>
              <p:nvPr/>
            </p:nvSpPr>
            <p:spPr bwMode="auto">
              <a:xfrm>
                <a:off x="1113" y="1630"/>
                <a:ext cx="308"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250</a:t>
                </a:r>
              </a:p>
            </p:txBody>
          </p:sp>
          <p:sp>
            <p:nvSpPr>
              <p:cNvPr id="61483" name="Rectangle 43"/>
              <p:cNvSpPr>
                <a:spLocks noChangeArrowheads="1"/>
              </p:cNvSpPr>
              <p:nvPr/>
            </p:nvSpPr>
            <p:spPr bwMode="auto">
              <a:xfrm>
                <a:off x="1236" y="3383"/>
                <a:ext cx="277"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0.0</a:t>
                </a:r>
              </a:p>
            </p:txBody>
          </p:sp>
          <p:sp>
            <p:nvSpPr>
              <p:cNvPr id="61484" name="Rectangle 44"/>
              <p:cNvSpPr>
                <a:spLocks noChangeArrowheads="1"/>
              </p:cNvSpPr>
              <p:nvPr/>
            </p:nvSpPr>
            <p:spPr bwMode="auto">
              <a:xfrm>
                <a:off x="1574" y="3383"/>
                <a:ext cx="277"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0.5</a:t>
                </a:r>
              </a:p>
            </p:txBody>
          </p:sp>
          <p:sp>
            <p:nvSpPr>
              <p:cNvPr id="61485" name="Rectangle 45"/>
              <p:cNvSpPr>
                <a:spLocks noChangeArrowheads="1"/>
              </p:cNvSpPr>
              <p:nvPr/>
            </p:nvSpPr>
            <p:spPr bwMode="auto">
              <a:xfrm>
                <a:off x="1913" y="3383"/>
                <a:ext cx="277"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1.0</a:t>
                </a:r>
              </a:p>
            </p:txBody>
          </p:sp>
          <p:sp>
            <p:nvSpPr>
              <p:cNvPr id="61486" name="Rectangle 46"/>
              <p:cNvSpPr>
                <a:spLocks noChangeArrowheads="1"/>
              </p:cNvSpPr>
              <p:nvPr/>
            </p:nvSpPr>
            <p:spPr bwMode="auto">
              <a:xfrm>
                <a:off x="2252" y="3383"/>
                <a:ext cx="277"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1.5</a:t>
                </a:r>
              </a:p>
            </p:txBody>
          </p:sp>
          <p:sp>
            <p:nvSpPr>
              <p:cNvPr id="61487" name="Rectangle 47"/>
              <p:cNvSpPr>
                <a:spLocks noChangeArrowheads="1"/>
              </p:cNvSpPr>
              <p:nvPr/>
            </p:nvSpPr>
            <p:spPr bwMode="auto">
              <a:xfrm>
                <a:off x="2591" y="3383"/>
                <a:ext cx="277"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2.0</a:t>
                </a:r>
              </a:p>
            </p:txBody>
          </p:sp>
          <p:sp>
            <p:nvSpPr>
              <p:cNvPr id="61488" name="Rectangle 48"/>
              <p:cNvSpPr>
                <a:spLocks noChangeArrowheads="1"/>
              </p:cNvSpPr>
              <p:nvPr/>
            </p:nvSpPr>
            <p:spPr bwMode="auto">
              <a:xfrm>
                <a:off x="2928" y="3383"/>
                <a:ext cx="277"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2.5</a:t>
                </a:r>
              </a:p>
            </p:txBody>
          </p:sp>
          <p:sp>
            <p:nvSpPr>
              <p:cNvPr id="61489" name="Rectangle 49"/>
              <p:cNvSpPr>
                <a:spLocks noChangeArrowheads="1"/>
              </p:cNvSpPr>
              <p:nvPr/>
            </p:nvSpPr>
            <p:spPr bwMode="auto">
              <a:xfrm>
                <a:off x="3267" y="3383"/>
                <a:ext cx="277"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3.0</a:t>
                </a:r>
              </a:p>
            </p:txBody>
          </p:sp>
          <p:sp>
            <p:nvSpPr>
              <p:cNvPr id="61490" name="Rectangle 50"/>
              <p:cNvSpPr>
                <a:spLocks noChangeArrowheads="1"/>
              </p:cNvSpPr>
              <p:nvPr/>
            </p:nvSpPr>
            <p:spPr bwMode="auto">
              <a:xfrm>
                <a:off x="3606" y="3383"/>
                <a:ext cx="277"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3.5</a:t>
                </a:r>
              </a:p>
            </p:txBody>
          </p:sp>
          <p:sp>
            <p:nvSpPr>
              <p:cNvPr id="61491" name="Rectangle 51"/>
              <p:cNvSpPr>
                <a:spLocks noChangeArrowheads="1"/>
              </p:cNvSpPr>
              <p:nvPr/>
            </p:nvSpPr>
            <p:spPr bwMode="auto">
              <a:xfrm>
                <a:off x="3944" y="3383"/>
                <a:ext cx="277"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4.0</a:t>
                </a:r>
              </a:p>
            </p:txBody>
          </p:sp>
          <p:sp>
            <p:nvSpPr>
              <p:cNvPr id="61492" name="Rectangle 52"/>
              <p:cNvSpPr>
                <a:spLocks noChangeArrowheads="1"/>
              </p:cNvSpPr>
              <p:nvPr/>
            </p:nvSpPr>
            <p:spPr bwMode="auto">
              <a:xfrm>
                <a:off x="4283" y="3383"/>
                <a:ext cx="277"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4.5</a:t>
                </a:r>
              </a:p>
            </p:txBody>
          </p:sp>
          <p:sp>
            <p:nvSpPr>
              <p:cNvPr id="61493" name="Rectangle 53"/>
              <p:cNvSpPr>
                <a:spLocks noChangeArrowheads="1"/>
              </p:cNvSpPr>
              <p:nvPr/>
            </p:nvSpPr>
            <p:spPr bwMode="auto">
              <a:xfrm>
                <a:off x="4622" y="3383"/>
                <a:ext cx="277"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5.0</a:t>
                </a:r>
              </a:p>
            </p:txBody>
          </p:sp>
        </p:gr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6349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63492" name="Rectangle 4"/>
          <p:cNvSpPr>
            <a:spLocks noGrp="1" noChangeArrowheads="1"/>
          </p:cNvSpPr>
          <p:nvPr>
            <p:ph type="title"/>
          </p:nvPr>
        </p:nvSpPr>
        <p:spPr>
          <a:noFill/>
          <a:ln/>
        </p:spPr>
        <p:txBody>
          <a:bodyPr lIns="90488" tIns="44450" rIns="90488" bIns="44450"/>
          <a:lstStyle/>
          <a:p>
            <a:r>
              <a:rPr lang="en-US"/>
              <a:t>Means of 60 Samples (</a:t>
            </a:r>
            <a:r>
              <a:rPr lang="en-US" i="1"/>
              <a:t>n</a:t>
            </a:r>
            <a:r>
              <a:rPr lang="en-US"/>
              <a:t> = 2) </a:t>
            </a:r>
            <a:br>
              <a:rPr lang="en-US"/>
            </a:br>
            <a:r>
              <a:rPr lang="en-US"/>
              <a:t>from a Uniform Distribution</a:t>
            </a:r>
          </a:p>
        </p:txBody>
      </p:sp>
      <p:grpSp>
        <p:nvGrpSpPr>
          <p:cNvPr id="63567" name="Group 79"/>
          <p:cNvGrpSpPr>
            <a:grpSpLocks/>
          </p:cNvGrpSpPr>
          <p:nvPr/>
        </p:nvGrpSpPr>
        <p:grpSpPr bwMode="auto">
          <a:xfrm>
            <a:off x="642938" y="2000250"/>
            <a:ext cx="8101012" cy="4414838"/>
            <a:chOff x="405" y="1260"/>
            <a:chExt cx="5103" cy="2781"/>
          </a:xfrm>
        </p:grpSpPr>
        <p:grpSp>
          <p:nvGrpSpPr>
            <p:cNvPr id="63499" name="Group 11"/>
            <p:cNvGrpSpPr>
              <a:grpSpLocks/>
            </p:cNvGrpSpPr>
            <p:nvPr/>
          </p:nvGrpSpPr>
          <p:grpSpPr bwMode="auto">
            <a:xfrm>
              <a:off x="405" y="1260"/>
              <a:ext cx="5103" cy="2781"/>
              <a:chOff x="405" y="1260"/>
              <a:chExt cx="5103" cy="2781"/>
            </a:xfrm>
          </p:grpSpPr>
          <p:sp>
            <p:nvSpPr>
              <p:cNvPr id="63493" name="Rectangle 5"/>
              <p:cNvSpPr>
                <a:spLocks noChangeArrowheads="1"/>
              </p:cNvSpPr>
              <p:nvPr/>
            </p:nvSpPr>
            <p:spPr bwMode="auto">
              <a:xfrm>
                <a:off x="405" y="1260"/>
                <a:ext cx="5103" cy="2760"/>
              </a:xfrm>
              <a:prstGeom prst="rect">
                <a:avLst/>
              </a:prstGeom>
              <a:solidFill>
                <a:srgbClr val="CCFFCC"/>
              </a:solidFill>
              <a:ln w="76200">
                <a:solidFill>
                  <a:schemeClr val="bg1"/>
                </a:solidFill>
                <a:miter lim="800000"/>
                <a:headEnd/>
                <a:tailEnd/>
              </a:ln>
              <a:effectLst/>
            </p:spPr>
            <p:txBody>
              <a:bodyPr wrap="none" anchor="ctr"/>
              <a:lstStyle/>
              <a:p>
                <a:endParaRPr lang="en-US"/>
              </a:p>
            </p:txBody>
          </p:sp>
          <p:grpSp>
            <p:nvGrpSpPr>
              <p:cNvPr id="63498" name="Group 10"/>
              <p:cNvGrpSpPr>
                <a:grpSpLocks/>
              </p:cNvGrpSpPr>
              <p:nvPr/>
            </p:nvGrpSpPr>
            <p:grpSpPr bwMode="auto">
              <a:xfrm>
                <a:off x="418" y="1450"/>
                <a:ext cx="4896" cy="2591"/>
                <a:chOff x="418" y="1450"/>
                <a:chExt cx="4896" cy="2591"/>
              </a:xfrm>
            </p:grpSpPr>
            <p:sp>
              <p:nvSpPr>
                <p:cNvPr id="63494" name="Rectangle 6"/>
                <p:cNvSpPr>
                  <a:spLocks noChangeArrowheads="1"/>
                </p:cNvSpPr>
                <p:nvPr/>
              </p:nvSpPr>
              <p:spPr bwMode="auto">
                <a:xfrm>
                  <a:off x="418" y="1450"/>
                  <a:ext cx="210" cy="1621"/>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800" b="1" i="0">
                      <a:solidFill>
                        <a:schemeClr val="bg2"/>
                      </a:solidFill>
                      <a:latin typeface="Arial" pitchFamily="34" charset="0"/>
                    </a:rPr>
                    <a:t>F</a:t>
                  </a:r>
                </a:p>
                <a:p>
                  <a:r>
                    <a:rPr lang="en-US" sz="1800" b="1" i="0">
                      <a:solidFill>
                        <a:schemeClr val="bg2"/>
                      </a:solidFill>
                      <a:latin typeface="Arial" pitchFamily="34" charset="0"/>
                    </a:rPr>
                    <a:t>r</a:t>
                  </a:r>
                </a:p>
                <a:p>
                  <a:r>
                    <a:rPr lang="en-US" sz="1800" b="1" i="0">
                      <a:solidFill>
                        <a:schemeClr val="bg2"/>
                      </a:solidFill>
                      <a:latin typeface="Arial" pitchFamily="34" charset="0"/>
                    </a:rPr>
                    <a:t>e</a:t>
                  </a:r>
                </a:p>
                <a:p>
                  <a:r>
                    <a:rPr lang="en-US" sz="1800" b="1" i="0">
                      <a:solidFill>
                        <a:schemeClr val="bg2"/>
                      </a:solidFill>
                      <a:latin typeface="Arial" pitchFamily="34" charset="0"/>
                    </a:rPr>
                    <a:t>q</a:t>
                  </a:r>
                </a:p>
                <a:p>
                  <a:r>
                    <a:rPr lang="en-US" sz="1800" b="1" i="0">
                      <a:solidFill>
                        <a:schemeClr val="bg2"/>
                      </a:solidFill>
                      <a:latin typeface="Arial" pitchFamily="34" charset="0"/>
                    </a:rPr>
                    <a:t>u</a:t>
                  </a:r>
                </a:p>
                <a:p>
                  <a:r>
                    <a:rPr lang="en-US" sz="1800" b="1" i="0">
                      <a:solidFill>
                        <a:schemeClr val="bg2"/>
                      </a:solidFill>
                      <a:latin typeface="Arial" pitchFamily="34" charset="0"/>
                    </a:rPr>
                    <a:t>e</a:t>
                  </a:r>
                </a:p>
                <a:p>
                  <a:r>
                    <a:rPr lang="en-US" sz="1800" b="1" i="0">
                      <a:solidFill>
                        <a:schemeClr val="bg2"/>
                      </a:solidFill>
                      <a:latin typeface="Arial" pitchFamily="34" charset="0"/>
                    </a:rPr>
                    <a:t>n</a:t>
                  </a:r>
                </a:p>
                <a:p>
                  <a:r>
                    <a:rPr lang="en-US" sz="1800" b="1" i="0">
                      <a:solidFill>
                        <a:schemeClr val="bg2"/>
                      </a:solidFill>
                      <a:latin typeface="Arial" pitchFamily="34" charset="0"/>
                    </a:rPr>
                    <a:t>c</a:t>
                  </a:r>
                </a:p>
                <a:p>
                  <a:r>
                    <a:rPr lang="en-US" sz="1800" b="1" i="0">
                      <a:solidFill>
                        <a:schemeClr val="bg2"/>
                      </a:solidFill>
                      <a:latin typeface="Arial" pitchFamily="34" charset="0"/>
                    </a:rPr>
                    <a:t>y</a:t>
                  </a:r>
                </a:p>
              </p:txBody>
            </p:sp>
            <p:grpSp>
              <p:nvGrpSpPr>
                <p:cNvPr id="63497" name="Group 9"/>
                <p:cNvGrpSpPr>
                  <a:grpSpLocks/>
                </p:cNvGrpSpPr>
                <p:nvPr/>
              </p:nvGrpSpPr>
              <p:grpSpPr bwMode="auto">
                <a:xfrm>
                  <a:off x="5121" y="3823"/>
                  <a:ext cx="193" cy="218"/>
                  <a:chOff x="5121" y="3823"/>
                  <a:chExt cx="193" cy="218"/>
                </a:xfrm>
              </p:grpSpPr>
              <p:sp>
                <p:nvSpPr>
                  <p:cNvPr id="63495" name="Rectangle 7"/>
                  <p:cNvSpPr>
                    <a:spLocks noChangeArrowheads="1"/>
                  </p:cNvSpPr>
                  <p:nvPr/>
                </p:nvSpPr>
                <p:spPr bwMode="auto">
                  <a:xfrm>
                    <a:off x="5121" y="3823"/>
                    <a:ext cx="193"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x</a:t>
                    </a:r>
                  </a:p>
                </p:txBody>
              </p:sp>
              <p:sp>
                <p:nvSpPr>
                  <p:cNvPr id="63496" name="Line 8"/>
                  <p:cNvSpPr>
                    <a:spLocks noChangeShapeType="1"/>
                  </p:cNvSpPr>
                  <p:nvPr/>
                </p:nvSpPr>
                <p:spPr bwMode="auto">
                  <a:xfrm>
                    <a:off x="5186" y="3882"/>
                    <a:ext cx="56" cy="0"/>
                  </a:xfrm>
                  <a:prstGeom prst="line">
                    <a:avLst/>
                  </a:prstGeom>
                  <a:noFill/>
                  <a:ln w="25400">
                    <a:solidFill>
                      <a:schemeClr val="bg1"/>
                    </a:solidFill>
                    <a:round/>
                    <a:headEnd/>
                    <a:tailEnd/>
                  </a:ln>
                  <a:effectLst/>
                </p:spPr>
                <p:txBody>
                  <a:bodyPr wrap="none" anchor="ctr"/>
                  <a:lstStyle/>
                  <a:p>
                    <a:endParaRPr lang="en-US"/>
                  </a:p>
                </p:txBody>
              </p:sp>
            </p:grpSp>
          </p:grpSp>
        </p:grpSp>
        <p:grpSp>
          <p:nvGrpSpPr>
            <p:cNvPr id="63566" name="Group 78"/>
            <p:cNvGrpSpPr>
              <a:grpSpLocks/>
            </p:cNvGrpSpPr>
            <p:nvPr/>
          </p:nvGrpSpPr>
          <p:grpSpPr bwMode="auto">
            <a:xfrm>
              <a:off x="526" y="1443"/>
              <a:ext cx="4969" cy="2360"/>
              <a:chOff x="526" y="1443"/>
              <a:chExt cx="4969" cy="2360"/>
            </a:xfrm>
          </p:grpSpPr>
          <p:grpSp>
            <p:nvGrpSpPr>
              <p:cNvPr id="63564" name="Group 76"/>
              <p:cNvGrpSpPr>
                <a:grpSpLocks/>
              </p:cNvGrpSpPr>
              <p:nvPr/>
            </p:nvGrpSpPr>
            <p:grpSpPr bwMode="auto">
              <a:xfrm>
                <a:off x="526" y="1443"/>
                <a:ext cx="4846" cy="2360"/>
                <a:chOff x="526" y="1443"/>
                <a:chExt cx="4846" cy="2360"/>
              </a:xfrm>
            </p:grpSpPr>
            <p:sp>
              <p:nvSpPr>
                <p:cNvPr id="63500" name="Rectangle 12"/>
                <p:cNvSpPr>
                  <a:spLocks noChangeArrowheads="1"/>
                </p:cNvSpPr>
                <p:nvPr/>
              </p:nvSpPr>
              <p:spPr bwMode="auto">
                <a:xfrm>
                  <a:off x="791" y="3338"/>
                  <a:ext cx="339" cy="188"/>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3501" name="Rectangle 13"/>
                <p:cNvSpPr>
                  <a:spLocks noChangeArrowheads="1"/>
                </p:cNvSpPr>
                <p:nvPr/>
              </p:nvSpPr>
              <p:spPr bwMode="auto">
                <a:xfrm>
                  <a:off x="1144" y="2936"/>
                  <a:ext cx="339" cy="590"/>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3502" name="Rectangle 14"/>
                <p:cNvSpPr>
                  <a:spLocks noChangeArrowheads="1"/>
                </p:cNvSpPr>
                <p:nvPr/>
              </p:nvSpPr>
              <p:spPr bwMode="auto">
                <a:xfrm>
                  <a:off x="1497" y="3138"/>
                  <a:ext cx="339" cy="388"/>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3503" name="Rectangle 15"/>
                <p:cNvSpPr>
                  <a:spLocks noChangeArrowheads="1"/>
                </p:cNvSpPr>
                <p:nvPr/>
              </p:nvSpPr>
              <p:spPr bwMode="auto">
                <a:xfrm>
                  <a:off x="1850" y="3138"/>
                  <a:ext cx="338" cy="388"/>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3504" name="Rectangle 16"/>
                <p:cNvSpPr>
                  <a:spLocks noChangeArrowheads="1"/>
                </p:cNvSpPr>
                <p:nvPr/>
              </p:nvSpPr>
              <p:spPr bwMode="auto">
                <a:xfrm>
                  <a:off x="2203" y="3338"/>
                  <a:ext cx="338" cy="188"/>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3505" name="Rectangle 17"/>
                <p:cNvSpPr>
                  <a:spLocks noChangeArrowheads="1"/>
                </p:cNvSpPr>
                <p:nvPr/>
              </p:nvSpPr>
              <p:spPr bwMode="auto">
                <a:xfrm>
                  <a:off x="2555" y="2534"/>
                  <a:ext cx="338" cy="992"/>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3506" name="Rectangle 18"/>
                <p:cNvSpPr>
                  <a:spLocks noChangeArrowheads="1"/>
                </p:cNvSpPr>
                <p:nvPr/>
              </p:nvSpPr>
              <p:spPr bwMode="auto">
                <a:xfrm>
                  <a:off x="2908" y="1527"/>
                  <a:ext cx="338" cy="1999"/>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3507" name="Rectangle 19"/>
                <p:cNvSpPr>
                  <a:spLocks noChangeArrowheads="1"/>
                </p:cNvSpPr>
                <p:nvPr/>
              </p:nvSpPr>
              <p:spPr bwMode="auto">
                <a:xfrm>
                  <a:off x="3261" y="2131"/>
                  <a:ext cx="338" cy="1395"/>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3508" name="Rectangle 20"/>
                <p:cNvSpPr>
                  <a:spLocks noChangeArrowheads="1"/>
                </p:cNvSpPr>
                <p:nvPr/>
              </p:nvSpPr>
              <p:spPr bwMode="auto">
                <a:xfrm>
                  <a:off x="3613" y="2534"/>
                  <a:ext cx="338" cy="992"/>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3509" name="Rectangle 21"/>
                <p:cNvSpPr>
                  <a:spLocks noChangeArrowheads="1"/>
                </p:cNvSpPr>
                <p:nvPr/>
              </p:nvSpPr>
              <p:spPr bwMode="auto">
                <a:xfrm>
                  <a:off x="3965" y="2333"/>
                  <a:ext cx="338" cy="1193"/>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3510" name="Rectangle 22"/>
                <p:cNvSpPr>
                  <a:spLocks noChangeArrowheads="1"/>
                </p:cNvSpPr>
                <p:nvPr/>
              </p:nvSpPr>
              <p:spPr bwMode="auto">
                <a:xfrm>
                  <a:off x="4318" y="2131"/>
                  <a:ext cx="338" cy="1395"/>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3511" name="Rectangle 23"/>
                <p:cNvSpPr>
                  <a:spLocks noChangeArrowheads="1"/>
                </p:cNvSpPr>
                <p:nvPr/>
              </p:nvSpPr>
              <p:spPr bwMode="auto">
                <a:xfrm>
                  <a:off x="4671" y="2734"/>
                  <a:ext cx="338" cy="792"/>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3512" name="Rectangle 24"/>
                <p:cNvSpPr>
                  <a:spLocks noChangeArrowheads="1"/>
                </p:cNvSpPr>
                <p:nvPr/>
              </p:nvSpPr>
              <p:spPr bwMode="auto">
                <a:xfrm>
                  <a:off x="5024" y="2131"/>
                  <a:ext cx="337" cy="1395"/>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3513" name="Line 25"/>
                <p:cNvSpPr>
                  <a:spLocks noChangeShapeType="1"/>
                </p:cNvSpPr>
                <p:nvPr/>
              </p:nvSpPr>
              <p:spPr bwMode="auto">
                <a:xfrm flipV="1">
                  <a:off x="787" y="1519"/>
                  <a:ext cx="0" cy="2020"/>
                </a:xfrm>
                <a:prstGeom prst="line">
                  <a:avLst/>
                </a:prstGeom>
                <a:noFill/>
                <a:ln w="12700">
                  <a:solidFill>
                    <a:schemeClr val="bg1"/>
                  </a:solidFill>
                  <a:round/>
                  <a:headEnd/>
                  <a:tailEnd/>
                </a:ln>
                <a:effectLst/>
              </p:spPr>
              <p:txBody>
                <a:bodyPr wrap="none" anchor="ctr"/>
                <a:lstStyle/>
                <a:p>
                  <a:endParaRPr lang="en-US"/>
                </a:p>
              </p:txBody>
            </p:sp>
            <p:sp>
              <p:nvSpPr>
                <p:cNvPr id="63514" name="Line 26"/>
                <p:cNvSpPr>
                  <a:spLocks noChangeShapeType="1"/>
                </p:cNvSpPr>
                <p:nvPr/>
              </p:nvSpPr>
              <p:spPr bwMode="auto">
                <a:xfrm>
                  <a:off x="760" y="3535"/>
                  <a:ext cx="55" cy="0"/>
                </a:xfrm>
                <a:prstGeom prst="line">
                  <a:avLst/>
                </a:prstGeom>
                <a:noFill/>
                <a:ln w="12700">
                  <a:solidFill>
                    <a:schemeClr val="bg1"/>
                  </a:solidFill>
                  <a:round/>
                  <a:headEnd/>
                  <a:tailEnd/>
                </a:ln>
                <a:effectLst/>
              </p:spPr>
              <p:txBody>
                <a:bodyPr wrap="none" anchor="ctr"/>
                <a:lstStyle/>
                <a:p>
                  <a:endParaRPr lang="en-US"/>
                </a:p>
              </p:txBody>
            </p:sp>
            <p:sp>
              <p:nvSpPr>
                <p:cNvPr id="63515" name="Line 27"/>
                <p:cNvSpPr>
                  <a:spLocks noChangeShapeType="1"/>
                </p:cNvSpPr>
                <p:nvPr/>
              </p:nvSpPr>
              <p:spPr bwMode="auto">
                <a:xfrm>
                  <a:off x="760" y="3334"/>
                  <a:ext cx="55" cy="0"/>
                </a:xfrm>
                <a:prstGeom prst="line">
                  <a:avLst/>
                </a:prstGeom>
                <a:noFill/>
                <a:ln w="12700">
                  <a:solidFill>
                    <a:schemeClr val="bg1"/>
                  </a:solidFill>
                  <a:round/>
                  <a:headEnd/>
                  <a:tailEnd/>
                </a:ln>
                <a:effectLst/>
              </p:spPr>
              <p:txBody>
                <a:bodyPr wrap="none" anchor="ctr"/>
                <a:lstStyle/>
                <a:p>
                  <a:endParaRPr lang="en-US"/>
                </a:p>
              </p:txBody>
            </p:sp>
            <p:sp>
              <p:nvSpPr>
                <p:cNvPr id="63516" name="Line 28"/>
                <p:cNvSpPr>
                  <a:spLocks noChangeShapeType="1"/>
                </p:cNvSpPr>
                <p:nvPr/>
              </p:nvSpPr>
              <p:spPr bwMode="auto">
                <a:xfrm>
                  <a:off x="760" y="3134"/>
                  <a:ext cx="55" cy="0"/>
                </a:xfrm>
                <a:prstGeom prst="line">
                  <a:avLst/>
                </a:prstGeom>
                <a:noFill/>
                <a:ln w="12700">
                  <a:solidFill>
                    <a:schemeClr val="bg1"/>
                  </a:solidFill>
                  <a:round/>
                  <a:headEnd/>
                  <a:tailEnd/>
                </a:ln>
                <a:effectLst/>
              </p:spPr>
              <p:txBody>
                <a:bodyPr wrap="none" anchor="ctr"/>
                <a:lstStyle/>
                <a:p>
                  <a:endParaRPr lang="en-US"/>
                </a:p>
              </p:txBody>
            </p:sp>
            <p:sp>
              <p:nvSpPr>
                <p:cNvPr id="63517" name="Line 29"/>
                <p:cNvSpPr>
                  <a:spLocks noChangeShapeType="1"/>
                </p:cNvSpPr>
                <p:nvPr/>
              </p:nvSpPr>
              <p:spPr bwMode="auto">
                <a:xfrm>
                  <a:off x="760" y="2932"/>
                  <a:ext cx="55" cy="0"/>
                </a:xfrm>
                <a:prstGeom prst="line">
                  <a:avLst/>
                </a:prstGeom>
                <a:noFill/>
                <a:ln w="12700">
                  <a:solidFill>
                    <a:schemeClr val="bg1"/>
                  </a:solidFill>
                  <a:round/>
                  <a:headEnd/>
                  <a:tailEnd/>
                </a:ln>
                <a:effectLst/>
              </p:spPr>
              <p:txBody>
                <a:bodyPr wrap="none" anchor="ctr"/>
                <a:lstStyle/>
                <a:p>
                  <a:endParaRPr lang="en-US"/>
                </a:p>
              </p:txBody>
            </p:sp>
            <p:sp>
              <p:nvSpPr>
                <p:cNvPr id="63518" name="Line 30"/>
                <p:cNvSpPr>
                  <a:spLocks noChangeShapeType="1"/>
                </p:cNvSpPr>
                <p:nvPr/>
              </p:nvSpPr>
              <p:spPr bwMode="auto">
                <a:xfrm>
                  <a:off x="760" y="2730"/>
                  <a:ext cx="55" cy="0"/>
                </a:xfrm>
                <a:prstGeom prst="line">
                  <a:avLst/>
                </a:prstGeom>
                <a:noFill/>
                <a:ln w="12700">
                  <a:solidFill>
                    <a:schemeClr val="bg1"/>
                  </a:solidFill>
                  <a:round/>
                  <a:headEnd/>
                  <a:tailEnd/>
                </a:ln>
                <a:effectLst/>
              </p:spPr>
              <p:txBody>
                <a:bodyPr wrap="none" anchor="ctr"/>
                <a:lstStyle/>
                <a:p>
                  <a:endParaRPr lang="en-US"/>
                </a:p>
              </p:txBody>
            </p:sp>
            <p:sp>
              <p:nvSpPr>
                <p:cNvPr id="63519" name="Line 31"/>
                <p:cNvSpPr>
                  <a:spLocks noChangeShapeType="1"/>
                </p:cNvSpPr>
                <p:nvPr/>
              </p:nvSpPr>
              <p:spPr bwMode="auto">
                <a:xfrm>
                  <a:off x="760" y="2530"/>
                  <a:ext cx="55" cy="0"/>
                </a:xfrm>
                <a:prstGeom prst="line">
                  <a:avLst/>
                </a:prstGeom>
                <a:noFill/>
                <a:ln w="12700">
                  <a:solidFill>
                    <a:schemeClr val="bg1"/>
                  </a:solidFill>
                  <a:round/>
                  <a:headEnd/>
                  <a:tailEnd/>
                </a:ln>
                <a:effectLst/>
              </p:spPr>
              <p:txBody>
                <a:bodyPr wrap="none" anchor="ctr"/>
                <a:lstStyle/>
                <a:p>
                  <a:endParaRPr lang="en-US"/>
                </a:p>
              </p:txBody>
            </p:sp>
            <p:sp>
              <p:nvSpPr>
                <p:cNvPr id="63520" name="Line 32"/>
                <p:cNvSpPr>
                  <a:spLocks noChangeShapeType="1"/>
                </p:cNvSpPr>
                <p:nvPr/>
              </p:nvSpPr>
              <p:spPr bwMode="auto">
                <a:xfrm>
                  <a:off x="760" y="2329"/>
                  <a:ext cx="55" cy="0"/>
                </a:xfrm>
                <a:prstGeom prst="line">
                  <a:avLst/>
                </a:prstGeom>
                <a:noFill/>
                <a:ln w="12700">
                  <a:solidFill>
                    <a:schemeClr val="bg1"/>
                  </a:solidFill>
                  <a:round/>
                  <a:headEnd/>
                  <a:tailEnd/>
                </a:ln>
                <a:effectLst/>
              </p:spPr>
              <p:txBody>
                <a:bodyPr wrap="none" anchor="ctr"/>
                <a:lstStyle/>
                <a:p>
                  <a:endParaRPr lang="en-US"/>
                </a:p>
              </p:txBody>
            </p:sp>
            <p:sp>
              <p:nvSpPr>
                <p:cNvPr id="63521" name="Line 33"/>
                <p:cNvSpPr>
                  <a:spLocks noChangeShapeType="1"/>
                </p:cNvSpPr>
                <p:nvPr/>
              </p:nvSpPr>
              <p:spPr bwMode="auto">
                <a:xfrm>
                  <a:off x="760" y="2127"/>
                  <a:ext cx="55" cy="0"/>
                </a:xfrm>
                <a:prstGeom prst="line">
                  <a:avLst/>
                </a:prstGeom>
                <a:noFill/>
                <a:ln w="12700">
                  <a:solidFill>
                    <a:schemeClr val="bg1"/>
                  </a:solidFill>
                  <a:round/>
                  <a:headEnd/>
                  <a:tailEnd/>
                </a:ln>
                <a:effectLst/>
              </p:spPr>
              <p:txBody>
                <a:bodyPr wrap="none" anchor="ctr"/>
                <a:lstStyle/>
                <a:p>
                  <a:endParaRPr lang="en-US"/>
                </a:p>
              </p:txBody>
            </p:sp>
            <p:sp>
              <p:nvSpPr>
                <p:cNvPr id="63522" name="Line 34"/>
                <p:cNvSpPr>
                  <a:spLocks noChangeShapeType="1"/>
                </p:cNvSpPr>
                <p:nvPr/>
              </p:nvSpPr>
              <p:spPr bwMode="auto">
                <a:xfrm>
                  <a:off x="760" y="1926"/>
                  <a:ext cx="55" cy="0"/>
                </a:xfrm>
                <a:prstGeom prst="line">
                  <a:avLst/>
                </a:prstGeom>
                <a:noFill/>
                <a:ln w="12700">
                  <a:solidFill>
                    <a:schemeClr val="bg1"/>
                  </a:solidFill>
                  <a:round/>
                  <a:headEnd/>
                  <a:tailEnd/>
                </a:ln>
                <a:effectLst/>
              </p:spPr>
              <p:txBody>
                <a:bodyPr wrap="none" anchor="ctr"/>
                <a:lstStyle/>
                <a:p>
                  <a:endParaRPr lang="en-US"/>
                </a:p>
              </p:txBody>
            </p:sp>
            <p:sp>
              <p:nvSpPr>
                <p:cNvPr id="63523" name="Line 35"/>
                <p:cNvSpPr>
                  <a:spLocks noChangeShapeType="1"/>
                </p:cNvSpPr>
                <p:nvPr/>
              </p:nvSpPr>
              <p:spPr bwMode="auto">
                <a:xfrm>
                  <a:off x="760" y="1725"/>
                  <a:ext cx="55" cy="0"/>
                </a:xfrm>
                <a:prstGeom prst="line">
                  <a:avLst/>
                </a:prstGeom>
                <a:noFill/>
                <a:ln w="12700">
                  <a:solidFill>
                    <a:schemeClr val="bg1"/>
                  </a:solidFill>
                  <a:round/>
                  <a:headEnd/>
                  <a:tailEnd/>
                </a:ln>
                <a:effectLst/>
              </p:spPr>
              <p:txBody>
                <a:bodyPr wrap="none" anchor="ctr"/>
                <a:lstStyle/>
                <a:p>
                  <a:endParaRPr lang="en-US"/>
                </a:p>
              </p:txBody>
            </p:sp>
            <p:sp>
              <p:nvSpPr>
                <p:cNvPr id="63524" name="Line 36"/>
                <p:cNvSpPr>
                  <a:spLocks noChangeShapeType="1"/>
                </p:cNvSpPr>
                <p:nvPr/>
              </p:nvSpPr>
              <p:spPr bwMode="auto">
                <a:xfrm>
                  <a:off x="760" y="1523"/>
                  <a:ext cx="55" cy="0"/>
                </a:xfrm>
                <a:prstGeom prst="line">
                  <a:avLst/>
                </a:prstGeom>
                <a:noFill/>
                <a:ln w="12700">
                  <a:solidFill>
                    <a:schemeClr val="bg1"/>
                  </a:solidFill>
                  <a:round/>
                  <a:headEnd/>
                  <a:tailEnd/>
                </a:ln>
                <a:effectLst/>
              </p:spPr>
              <p:txBody>
                <a:bodyPr wrap="none" anchor="ctr"/>
                <a:lstStyle/>
                <a:p>
                  <a:endParaRPr lang="en-US"/>
                </a:p>
              </p:txBody>
            </p:sp>
            <p:sp>
              <p:nvSpPr>
                <p:cNvPr id="63525" name="Line 37"/>
                <p:cNvSpPr>
                  <a:spLocks noChangeShapeType="1"/>
                </p:cNvSpPr>
                <p:nvPr/>
              </p:nvSpPr>
              <p:spPr bwMode="auto">
                <a:xfrm>
                  <a:off x="791" y="3535"/>
                  <a:ext cx="4577" cy="0"/>
                </a:xfrm>
                <a:prstGeom prst="line">
                  <a:avLst/>
                </a:prstGeom>
                <a:noFill/>
                <a:ln w="12700">
                  <a:solidFill>
                    <a:schemeClr val="bg1"/>
                  </a:solidFill>
                  <a:round/>
                  <a:headEnd/>
                  <a:tailEnd/>
                </a:ln>
                <a:effectLst/>
              </p:spPr>
              <p:txBody>
                <a:bodyPr wrap="none" anchor="ctr"/>
                <a:lstStyle/>
                <a:p>
                  <a:endParaRPr lang="en-US"/>
                </a:p>
              </p:txBody>
            </p:sp>
            <p:sp>
              <p:nvSpPr>
                <p:cNvPr id="63526" name="Line 38"/>
                <p:cNvSpPr>
                  <a:spLocks noChangeShapeType="1"/>
                </p:cNvSpPr>
                <p:nvPr/>
              </p:nvSpPr>
              <p:spPr bwMode="auto">
                <a:xfrm flipV="1">
                  <a:off x="787" y="3503"/>
                  <a:ext cx="0" cy="65"/>
                </a:xfrm>
                <a:prstGeom prst="line">
                  <a:avLst/>
                </a:prstGeom>
                <a:noFill/>
                <a:ln w="12700">
                  <a:solidFill>
                    <a:schemeClr val="bg1"/>
                  </a:solidFill>
                  <a:round/>
                  <a:headEnd/>
                  <a:tailEnd/>
                </a:ln>
                <a:effectLst/>
              </p:spPr>
              <p:txBody>
                <a:bodyPr wrap="none" anchor="ctr"/>
                <a:lstStyle/>
                <a:p>
                  <a:endParaRPr lang="en-US"/>
                </a:p>
              </p:txBody>
            </p:sp>
            <p:sp>
              <p:nvSpPr>
                <p:cNvPr id="63527" name="Line 39"/>
                <p:cNvSpPr>
                  <a:spLocks noChangeShapeType="1"/>
                </p:cNvSpPr>
                <p:nvPr/>
              </p:nvSpPr>
              <p:spPr bwMode="auto">
                <a:xfrm flipV="1">
                  <a:off x="1140" y="3503"/>
                  <a:ext cx="0" cy="65"/>
                </a:xfrm>
                <a:prstGeom prst="line">
                  <a:avLst/>
                </a:prstGeom>
                <a:noFill/>
                <a:ln w="12700">
                  <a:solidFill>
                    <a:schemeClr val="bg1"/>
                  </a:solidFill>
                  <a:round/>
                  <a:headEnd/>
                  <a:tailEnd/>
                </a:ln>
                <a:effectLst/>
              </p:spPr>
              <p:txBody>
                <a:bodyPr wrap="none" anchor="ctr"/>
                <a:lstStyle/>
                <a:p>
                  <a:endParaRPr lang="en-US"/>
                </a:p>
              </p:txBody>
            </p:sp>
            <p:sp>
              <p:nvSpPr>
                <p:cNvPr id="63528" name="Line 40"/>
                <p:cNvSpPr>
                  <a:spLocks noChangeShapeType="1"/>
                </p:cNvSpPr>
                <p:nvPr/>
              </p:nvSpPr>
              <p:spPr bwMode="auto">
                <a:xfrm flipV="1">
                  <a:off x="1493" y="3503"/>
                  <a:ext cx="0" cy="65"/>
                </a:xfrm>
                <a:prstGeom prst="line">
                  <a:avLst/>
                </a:prstGeom>
                <a:noFill/>
                <a:ln w="12700">
                  <a:solidFill>
                    <a:schemeClr val="bg1"/>
                  </a:solidFill>
                  <a:round/>
                  <a:headEnd/>
                  <a:tailEnd/>
                </a:ln>
                <a:effectLst/>
              </p:spPr>
              <p:txBody>
                <a:bodyPr wrap="none" anchor="ctr"/>
                <a:lstStyle/>
                <a:p>
                  <a:endParaRPr lang="en-US"/>
                </a:p>
              </p:txBody>
            </p:sp>
            <p:sp>
              <p:nvSpPr>
                <p:cNvPr id="63529" name="Line 41"/>
                <p:cNvSpPr>
                  <a:spLocks noChangeShapeType="1"/>
                </p:cNvSpPr>
                <p:nvPr/>
              </p:nvSpPr>
              <p:spPr bwMode="auto">
                <a:xfrm flipV="1">
                  <a:off x="1846" y="3503"/>
                  <a:ext cx="0" cy="65"/>
                </a:xfrm>
                <a:prstGeom prst="line">
                  <a:avLst/>
                </a:prstGeom>
                <a:noFill/>
                <a:ln w="12700">
                  <a:solidFill>
                    <a:schemeClr val="bg1"/>
                  </a:solidFill>
                  <a:round/>
                  <a:headEnd/>
                  <a:tailEnd/>
                </a:ln>
                <a:effectLst/>
              </p:spPr>
              <p:txBody>
                <a:bodyPr wrap="none" anchor="ctr"/>
                <a:lstStyle/>
                <a:p>
                  <a:endParaRPr lang="en-US"/>
                </a:p>
              </p:txBody>
            </p:sp>
            <p:sp>
              <p:nvSpPr>
                <p:cNvPr id="63530" name="Line 42"/>
                <p:cNvSpPr>
                  <a:spLocks noChangeShapeType="1"/>
                </p:cNvSpPr>
                <p:nvPr/>
              </p:nvSpPr>
              <p:spPr bwMode="auto">
                <a:xfrm flipV="1">
                  <a:off x="2199" y="3503"/>
                  <a:ext cx="0" cy="65"/>
                </a:xfrm>
                <a:prstGeom prst="line">
                  <a:avLst/>
                </a:prstGeom>
                <a:noFill/>
                <a:ln w="12700">
                  <a:solidFill>
                    <a:schemeClr val="bg1"/>
                  </a:solidFill>
                  <a:round/>
                  <a:headEnd/>
                  <a:tailEnd/>
                </a:ln>
                <a:effectLst/>
              </p:spPr>
              <p:txBody>
                <a:bodyPr wrap="none" anchor="ctr"/>
                <a:lstStyle/>
                <a:p>
                  <a:endParaRPr lang="en-US"/>
                </a:p>
              </p:txBody>
            </p:sp>
            <p:sp>
              <p:nvSpPr>
                <p:cNvPr id="63531" name="Line 43"/>
                <p:cNvSpPr>
                  <a:spLocks noChangeShapeType="1"/>
                </p:cNvSpPr>
                <p:nvPr/>
              </p:nvSpPr>
              <p:spPr bwMode="auto">
                <a:xfrm flipV="1">
                  <a:off x="2551" y="3503"/>
                  <a:ext cx="0" cy="65"/>
                </a:xfrm>
                <a:prstGeom prst="line">
                  <a:avLst/>
                </a:prstGeom>
                <a:noFill/>
                <a:ln w="12700">
                  <a:solidFill>
                    <a:schemeClr val="bg1"/>
                  </a:solidFill>
                  <a:round/>
                  <a:headEnd/>
                  <a:tailEnd/>
                </a:ln>
                <a:effectLst/>
              </p:spPr>
              <p:txBody>
                <a:bodyPr wrap="none" anchor="ctr"/>
                <a:lstStyle/>
                <a:p>
                  <a:endParaRPr lang="en-US"/>
                </a:p>
              </p:txBody>
            </p:sp>
            <p:sp>
              <p:nvSpPr>
                <p:cNvPr id="63532" name="Line 44"/>
                <p:cNvSpPr>
                  <a:spLocks noChangeShapeType="1"/>
                </p:cNvSpPr>
                <p:nvPr/>
              </p:nvSpPr>
              <p:spPr bwMode="auto">
                <a:xfrm flipV="1">
                  <a:off x="2904" y="3503"/>
                  <a:ext cx="0" cy="65"/>
                </a:xfrm>
                <a:prstGeom prst="line">
                  <a:avLst/>
                </a:prstGeom>
                <a:noFill/>
                <a:ln w="12700">
                  <a:solidFill>
                    <a:schemeClr val="bg1"/>
                  </a:solidFill>
                  <a:round/>
                  <a:headEnd/>
                  <a:tailEnd/>
                </a:ln>
                <a:effectLst/>
              </p:spPr>
              <p:txBody>
                <a:bodyPr wrap="none" anchor="ctr"/>
                <a:lstStyle/>
                <a:p>
                  <a:endParaRPr lang="en-US"/>
                </a:p>
              </p:txBody>
            </p:sp>
            <p:sp>
              <p:nvSpPr>
                <p:cNvPr id="63533" name="Line 45"/>
                <p:cNvSpPr>
                  <a:spLocks noChangeShapeType="1"/>
                </p:cNvSpPr>
                <p:nvPr/>
              </p:nvSpPr>
              <p:spPr bwMode="auto">
                <a:xfrm flipV="1">
                  <a:off x="3257" y="3503"/>
                  <a:ext cx="0" cy="65"/>
                </a:xfrm>
                <a:prstGeom prst="line">
                  <a:avLst/>
                </a:prstGeom>
                <a:noFill/>
                <a:ln w="12700">
                  <a:solidFill>
                    <a:schemeClr val="bg1"/>
                  </a:solidFill>
                  <a:round/>
                  <a:headEnd/>
                  <a:tailEnd/>
                </a:ln>
                <a:effectLst/>
              </p:spPr>
              <p:txBody>
                <a:bodyPr wrap="none" anchor="ctr"/>
                <a:lstStyle/>
                <a:p>
                  <a:endParaRPr lang="en-US"/>
                </a:p>
              </p:txBody>
            </p:sp>
            <p:sp>
              <p:nvSpPr>
                <p:cNvPr id="63534" name="Line 46"/>
                <p:cNvSpPr>
                  <a:spLocks noChangeShapeType="1"/>
                </p:cNvSpPr>
                <p:nvPr/>
              </p:nvSpPr>
              <p:spPr bwMode="auto">
                <a:xfrm flipV="1">
                  <a:off x="3609" y="3503"/>
                  <a:ext cx="0" cy="65"/>
                </a:xfrm>
                <a:prstGeom prst="line">
                  <a:avLst/>
                </a:prstGeom>
                <a:noFill/>
                <a:ln w="12700">
                  <a:solidFill>
                    <a:schemeClr val="bg1"/>
                  </a:solidFill>
                  <a:round/>
                  <a:headEnd/>
                  <a:tailEnd/>
                </a:ln>
                <a:effectLst/>
              </p:spPr>
              <p:txBody>
                <a:bodyPr wrap="none" anchor="ctr"/>
                <a:lstStyle/>
                <a:p>
                  <a:endParaRPr lang="en-US"/>
                </a:p>
              </p:txBody>
            </p:sp>
            <p:sp>
              <p:nvSpPr>
                <p:cNvPr id="63535" name="Line 47"/>
                <p:cNvSpPr>
                  <a:spLocks noChangeShapeType="1"/>
                </p:cNvSpPr>
                <p:nvPr/>
              </p:nvSpPr>
              <p:spPr bwMode="auto">
                <a:xfrm flipV="1">
                  <a:off x="3961" y="3503"/>
                  <a:ext cx="0" cy="65"/>
                </a:xfrm>
                <a:prstGeom prst="line">
                  <a:avLst/>
                </a:prstGeom>
                <a:noFill/>
                <a:ln w="12700">
                  <a:solidFill>
                    <a:schemeClr val="bg1"/>
                  </a:solidFill>
                  <a:round/>
                  <a:headEnd/>
                  <a:tailEnd/>
                </a:ln>
                <a:effectLst/>
              </p:spPr>
              <p:txBody>
                <a:bodyPr wrap="none" anchor="ctr"/>
                <a:lstStyle/>
                <a:p>
                  <a:endParaRPr lang="en-US"/>
                </a:p>
              </p:txBody>
            </p:sp>
            <p:sp>
              <p:nvSpPr>
                <p:cNvPr id="63536" name="Line 48"/>
                <p:cNvSpPr>
                  <a:spLocks noChangeShapeType="1"/>
                </p:cNvSpPr>
                <p:nvPr/>
              </p:nvSpPr>
              <p:spPr bwMode="auto">
                <a:xfrm flipV="1">
                  <a:off x="4314" y="3503"/>
                  <a:ext cx="0" cy="65"/>
                </a:xfrm>
                <a:prstGeom prst="line">
                  <a:avLst/>
                </a:prstGeom>
                <a:noFill/>
                <a:ln w="12700">
                  <a:solidFill>
                    <a:schemeClr val="bg1"/>
                  </a:solidFill>
                  <a:round/>
                  <a:headEnd/>
                  <a:tailEnd/>
                </a:ln>
                <a:effectLst/>
              </p:spPr>
              <p:txBody>
                <a:bodyPr wrap="none" anchor="ctr"/>
                <a:lstStyle/>
                <a:p>
                  <a:endParaRPr lang="en-US"/>
                </a:p>
              </p:txBody>
            </p:sp>
            <p:sp>
              <p:nvSpPr>
                <p:cNvPr id="63537" name="Line 49"/>
                <p:cNvSpPr>
                  <a:spLocks noChangeShapeType="1"/>
                </p:cNvSpPr>
                <p:nvPr/>
              </p:nvSpPr>
              <p:spPr bwMode="auto">
                <a:xfrm flipV="1">
                  <a:off x="4667" y="3503"/>
                  <a:ext cx="0" cy="65"/>
                </a:xfrm>
                <a:prstGeom prst="line">
                  <a:avLst/>
                </a:prstGeom>
                <a:noFill/>
                <a:ln w="12700">
                  <a:solidFill>
                    <a:schemeClr val="bg1"/>
                  </a:solidFill>
                  <a:round/>
                  <a:headEnd/>
                  <a:tailEnd/>
                </a:ln>
                <a:effectLst/>
              </p:spPr>
              <p:txBody>
                <a:bodyPr wrap="none" anchor="ctr"/>
                <a:lstStyle/>
                <a:p>
                  <a:endParaRPr lang="en-US"/>
                </a:p>
              </p:txBody>
            </p:sp>
            <p:sp>
              <p:nvSpPr>
                <p:cNvPr id="63538" name="Line 50"/>
                <p:cNvSpPr>
                  <a:spLocks noChangeShapeType="1"/>
                </p:cNvSpPr>
                <p:nvPr/>
              </p:nvSpPr>
              <p:spPr bwMode="auto">
                <a:xfrm flipV="1">
                  <a:off x="5020" y="3503"/>
                  <a:ext cx="0" cy="65"/>
                </a:xfrm>
                <a:prstGeom prst="line">
                  <a:avLst/>
                </a:prstGeom>
                <a:noFill/>
                <a:ln w="12700">
                  <a:solidFill>
                    <a:schemeClr val="bg1"/>
                  </a:solidFill>
                  <a:round/>
                  <a:headEnd/>
                  <a:tailEnd/>
                </a:ln>
                <a:effectLst/>
              </p:spPr>
              <p:txBody>
                <a:bodyPr wrap="none" anchor="ctr"/>
                <a:lstStyle/>
                <a:p>
                  <a:endParaRPr lang="en-US"/>
                </a:p>
              </p:txBody>
            </p:sp>
            <p:sp>
              <p:nvSpPr>
                <p:cNvPr id="63539" name="Line 51"/>
                <p:cNvSpPr>
                  <a:spLocks noChangeShapeType="1"/>
                </p:cNvSpPr>
                <p:nvPr/>
              </p:nvSpPr>
              <p:spPr bwMode="auto">
                <a:xfrm flipV="1">
                  <a:off x="5372" y="3503"/>
                  <a:ext cx="0" cy="65"/>
                </a:xfrm>
                <a:prstGeom prst="line">
                  <a:avLst/>
                </a:prstGeom>
                <a:noFill/>
                <a:ln w="12700">
                  <a:solidFill>
                    <a:schemeClr val="bg1"/>
                  </a:solidFill>
                  <a:round/>
                  <a:headEnd/>
                  <a:tailEnd/>
                </a:ln>
                <a:effectLst/>
              </p:spPr>
              <p:txBody>
                <a:bodyPr wrap="none" anchor="ctr"/>
                <a:lstStyle/>
                <a:p>
                  <a:endParaRPr lang="en-US"/>
                </a:p>
              </p:txBody>
            </p:sp>
            <p:sp>
              <p:nvSpPr>
                <p:cNvPr id="63540" name="Rectangle 52"/>
                <p:cNvSpPr>
                  <a:spLocks noChangeArrowheads="1"/>
                </p:cNvSpPr>
                <p:nvPr/>
              </p:nvSpPr>
              <p:spPr bwMode="auto">
                <a:xfrm>
                  <a:off x="584" y="3454"/>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a:t>
                  </a:r>
                </a:p>
              </p:txBody>
            </p:sp>
            <p:sp>
              <p:nvSpPr>
                <p:cNvPr id="63541" name="Rectangle 53"/>
                <p:cNvSpPr>
                  <a:spLocks noChangeArrowheads="1"/>
                </p:cNvSpPr>
                <p:nvPr/>
              </p:nvSpPr>
              <p:spPr bwMode="auto">
                <a:xfrm>
                  <a:off x="584" y="3253"/>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a:t>
                  </a:r>
                </a:p>
              </p:txBody>
            </p:sp>
            <p:sp>
              <p:nvSpPr>
                <p:cNvPr id="63542" name="Rectangle 54"/>
                <p:cNvSpPr>
                  <a:spLocks noChangeArrowheads="1"/>
                </p:cNvSpPr>
                <p:nvPr/>
              </p:nvSpPr>
              <p:spPr bwMode="auto">
                <a:xfrm>
                  <a:off x="584" y="3052"/>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a:t>
                  </a:r>
                </a:p>
              </p:txBody>
            </p:sp>
            <p:sp>
              <p:nvSpPr>
                <p:cNvPr id="63543" name="Rectangle 55"/>
                <p:cNvSpPr>
                  <a:spLocks noChangeArrowheads="1"/>
                </p:cNvSpPr>
                <p:nvPr/>
              </p:nvSpPr>
              <p:spPr bwMode="auto">
                <a:xfrm>
                  <a:off x="584" y="2851"/>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a:t>
                  </a:r>
                </a:p>
              </p:txBody>
            </p:sp>
            <p:sp>
              <p:nvSpPr>
                <p:cNvPr id="63544" name="Rectangle 56"/>
                <p:cNvSpPr>
                  <a:spLocks noChangeArrowheads="1"/>
                </p:cNvSpPr>
                <p:nvPr/>
              </p:nvSpPr>
              <p:spPr bwMode="auto">
                <a:xfrm>
                  <a:off x="584" y="2649"/>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4</a:t>
                  </a:r>
                </a:p>
              </p:txBody>
            </p:sp>
            <p:sp>
              <p:nvSpPr>
                <p:cNvPr id="63545" name="Rectangle 57"/>
                <p:cNvSpPr>
                  <a:spLocks noChangeArrowheads="1"/>
                </p:cNvSpPr>
                <p:nvPr/>
              </p:nvSpPr>
              <p:spPr bwMode="auto">
                <a:xfrm>
                  <a:off x="584" y="2448"/>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5</a:t>
                  </a:r>
                </a:p>
              </p:txBody>
            </p:sp>
            <p:sp>
              <p:nvSpPr>
                <p:cNvPr id="63546" name="Rectangle 58"/>
                <p:cNvSpPr>
                  <a:spLocks noChangeArrowheads="1"/>
                </p:cNvSpPr>
                <p:nvPr/>
              </p:nvSpPr>
              <p:spPr bwMode="auto">
                <a:xfrm>
                  <a:off x="584" y="2248"/>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6</a:t>
                  </a:r>
                </a:p>
              </p:txBody>
            </p:sp>
            <p:sp>
              <p:nvSpPr>
                <p:cNvPr id="63547" name="Rectangle 59"/>
                <p:cNvSpPr>
                  <a:spLocks noChangeArrowheads="1"/>
                </p:cNvSpPr>
                <p:nvPr/>
              </p:nvSpPr>
              <p:spPr bwMode="auto">
                <a:xfrm>
                  <a:off x="584" y="2046"/>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7</a:t>
                  </a:r>
                </a:p>
              </p:txBody>
            </p:sp>
            <p:sp>
              <p:nvSpPr>
                <p:cNvPr id="63548" name="Rectangle 60"/>
                <p:cNvSpPr>
                  <a:spLocks noChangeArrowheads="1"/>
                </p:cNvSpPr>
                <p:nvPr/>
              </p:nvSpPr>
              <p:spPr bwMode="auto">
                <a:xfrm>
                  <a:off x="584" y="1846"/>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8</a:t>
                  </a:r>
                </a:p>
              </p:txBody>
            </p:sp>
            <p:sp>
              <p:nvSpPr>
                <p:cNvPr id="63549" name="Rectangle 61"/>
                <p:cNvSpPr>
                  <a:spLocks noChangeArrowheads="1"/>
                </p:cNvSpPr>
                <p:nvPr/>
              </p:nvSpPr>
              <p:spPr bwMode="auto">
                <a:xfrm>
                  <a:off x="584" y="1645"/>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9</a:t>
                  </a:r>
                </a:p>
              </p:txBody>
            </p:sp>
            <p:sp>
              <p:nvSpPr>
                <p:cNvPr id="63550" name="Rectangle 62"/>
                <p:cNvSpPr>
                  <a:spLocks noChangeArrowheads="1"/>
                </p:cNvSpPr>
                <p:nvPr/>
              </p:nvSpPr>
              <p:spPr bwMode="auto">
                <a:xfrm>
                  <a:off x="526" y="1443"/>
                  <a:ext cx="246"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10</a:t>
                  </a:r>
                </a:p>
              </p:txBody>
            </p:sp>
            <p:sp>
              <p:nvSpPr>
                <p:cNvPr id="63551" name="Rectangle 63"/>
                <p:cNvSpPr>
                  <a:spLocks noChangeArrowheads="1"/>
                </p:cNvSpPr>
                <p:nvPr/>
              </p:nvSpPr>
              <p:spPr bwMode="auto">
                <a:xfrm>
                  <a:off x="637" y="3605"/>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1.00</a:t>
                  </a:r>
                </a:p>
              </p:txBody>
            </p:sp>
            <p:sp>
              <p:nvSpPr>
                <p:cNvPr id="63552" name="Rectangle 64"/>
                <p:cNvSpPr>
                  <a:spLocks noChangeArrowheads="1"/>
                </p:cNvSpPr>
                <p:nvPr/>
              </p:nvSpPr>
              <p:spPr bwMode="auto">
                <a:xfrm>
                  <a:off x="989" y="3605"/>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1.25</a:t>
                  </a:r>
                </a:p>
              </p:txBody>
            </p:sp>
            <p:sp>
              <p:nvSpPr>
                <p:cNvPr id="63553" name="Rectangle 65"/>
                <p:cNvSpPr>
                  <a:spLocks noChangeArrowheads="1"/>
                </p:cNvSpPr>
                <p:nvPr/>
              </p:nvSpPr>
              <p:spPr bwMode="auto">
                <a:xfrm>
                  <a:off x="1342" y="3605"/>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1.50</a:t>
                  </a:r>
                </a:p>
              </p:txBody>
            </p:sp>
            <p:sp>
              <p:nvSpPr>
                <p:cNvPr id="63554" name="Rectangle 66"/>
                <p:cNvSpPr>
                  <a:spLocks noChangeArrowheads="1"/>
                </p:cNvSpPr>
                <p:nvPr/>
              </p:nvSpPr>
              <p:spPr bwMode="auto">
                <a:xfrm>
                  <a:off x="1695" y="3605"/>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1.75</a:t>
                  </a:r>
                </a:p>
              </p:txBody>
            </p:sp>
            <p:sp>
              <p:nvSpPr>
                <p:cNvPr id="63555" name="Rectangle 67"/>
                <p:cNvSpPr>
                  <a:spLocks noChangeArrowheads="1"/>
                </p:cNvSpPr>
                <p:nvPr/>
              </p:nvSpPr>
              <p:spPr bwMode="auto">
                <a:xfrm>
                  <a:off x="2048" y="3605"/>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2.00</a:t>
                  </a:r>
                </a:p>
              </p:txBody>
            </p:sp>
            <p:sp>
              <p:nvSpPr>
                <p:cNvPr id="63556" name="Rectangle 68"/>
                <p:cNvSpPr>
                  <a:spLocks noChangeArrowheads="1"/>
                </p:cNvSpPr>
                <p:nvPr/>
              </p:nvSpPr>
              <p:spPr bwMode="auto">
                <a:xfrm>
                  <a:off x="2400" y="3605"/>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2.25</a:t>
                  </a:r>
                </a:p>
              </p:txBody>
            </p:sp>
            <p:sp>
              <p:nvSpPr>
                <p:cNvPr id="63557" name="Rectangle 69"/>
                <p:cNvSpPr>
                  <a:spLocks noChangeArrowheads="1"/>
                </p:cNvSpPr>
                <p:nvPr/>
              </p:nvSpPr>
              <p:spPr bwMode="auto">
                <a:xfrm>
                  <a:off x="2751" y="3605"/>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2.50</a:t>
                  </a:r>
                </a:p>
              </p:txBody>
            </p:sp>
            <p:sp>
              <p:nvSpPr>
                <p:cNvPr id="63558" name="Rectangle 70"/>
                <p:cNvSpPr>
                  <a:spLocks noChangeArrowheads="1"/>
                </p:cNvSpPr>
                <p:nvPr/>
              </p:nvSpPr>
              <p:spPr bwMode="auto">
                <a:xfrm>
                  <a:off x="3104" y="3605"/>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2.75</a:t>
                  </a:r>
                </a:p>
              </p:txBody>
            </p:sp>
            <p:sp>
              <p:nvSpPr>
                <p:cNvPr id="63559" name="Rectangle 71"/>
                <p:cNvSpPr>
                  <a:spLocks noChangeArrowheads="1"/>
                </p:cNvSpPr>
                <p:nvPr/>
              </p:nvSpPr>
              <p:spPr bwMode="auto">
                <a:xfrm>
                  <a:off x="3457" y="3605"/>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3.00</a:t>
                  </a:r>
                </a:p>
              </p:txBody>
            </p:sp>
            <p:sp>
              <p:nvSpPr>
                <p:cNvPr id="63560" name="Rectangle 72"/>
                <p:cNvSpPr>
                  <a:spLocks noChangeArrowheads="1"/>
                </p:cNvSpPr>
                <p:nvPr/>
              </p:nvSpPr>
              <p:spPr bwMode="auto">
                <a:xfrm>
                  <a:off x="3809" y="3605"/>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3.25</a:t>
                  </a:r>
                </a:p>
              </p:txBody>
            </p:sp>
            <p:sp>
              <p:nvSpPr>
                <p:cNvPr id="63561" name="Rectangle 73"/>
                <p:cNvSpPr>
                  <a:spLocks noChangeArrowheads="1"/>
                </p:cNvSpPr>
                <p:nvPr/>
              </p:nvSpPr>
              <p:spPr bwMode="auto">
                <a:xfrm>
                  <a:off x="4162" y="3605"/>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3.50</a:t>
                  </a:r>
                </a:p>
              </p:txBody>
            </p:sp>
            <p:sp>
              <p:nvSpPr>
                <p:cNvPr id="63562" name="Rectangle 74"/>
                <p:cNvSpPr>
                  <a:spLocks noChangeArrowheads="1"/>
                </p:cNvSpPr>
                <p:nvPr/>
              </p:nvSpPr>
              <p:spPr bwMode="auto">
                <a:xfrm>
                  <a:off x="4516" y="3605"/>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3.75</a:t>
                  </a:r>
                </a:p>
              </p:txBody>
            </p:sp>
            <p:sp>
              <p:nvSpPr>
                <p:cNvPr id="63563" name="Rectangle 75"/>
                <p:cNvSpPr>
                  <a:spLocks noChangeArrowheads="1"/>
                </p:cNvSpPr>
                <p:nvPr/>
              </p:nvSpPr>
              <p:spPr bwMode="auto">
                <a:xfrm>
                  <a:off x="4868" y="3605"/>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4.00</a:t>
                  </a:r>
                </a:p>
              </p:txBody>
            </p:sp>
          </p:grpSp>
          <p:sp>
            <p:nvSpPr>
              <p:cNvPr id="63565" name="Rectangle 77"/>
              <p:cNvSpPr>
                <a:spLocks noChangeArrowheads="1"/>
              </p:cNvSpPr>
              <p:nvPr/>
            </p:nvSpPr>
            <p:spPr bwMode="auto">
              <a:xfrm>
                <a:off x="5156" y="3605"/>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4.25</a:t>
                </a:r>
              </a:p>
            </p:txBody>
          </p:sp>
        </p:grp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6553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65540" name="Rectangle 4"/>
          <p:cNvSpPr>
            <a:spLocks noGrp="1" noChangeArrowheads="1"/>
          </p:cNvSpPr>
          <p:nvPr>
            <p:ph type="title"/>
          </p:nvPr>
        </p:nvSpPr>
        <p:spPr>
          <a:noFill/>
          <a:ln/>
        </p:spPr>
        <p:txBody>
          <a:bodyPr lIns="90488" tIns="44450" rIns="90488" bIns="44450"/>
          <a:lstStyle/>
          <a:p>
            <a:r>
              <a:rPr lang="en-US"/>
              <a:t>Means of 60 Samples (</a:t>
            </a:r>
            <a:r>
              <a:rPr lang="en-US" i="1"/>
              <a:t>n</a:t>
            </a:r>
            <a:r>
              <a:rPr lang="en-US"/>
              <a:t> = 5) </a:t>
            </a:r>
            <a:br>
              <a:rPr lang="en-US"/>
            </a:br>
            <a:r>
              <a:rPr lang="en-US"/>
              <a:t>from a Uniform Distribution</a:t>
            </a:r>
          </a:p>
        </p:txBody>
      </p:sp>
      <p:grpSp>
        <p:nvGrpSpPr>
          <p:cNvPr id="65601" name="Group 65"/>
          <p:cNvGrpSpPr>
            <a:grpSpLocks/>
          </p:cNvGrpSpPr>
          <p:nvPr/>
        </p:nvGrpSpPr>
        <p:grpSpPr bwMode="auto">
          <a:xfrm>
            <a:off x="457200" y="1752600"/>
            <a:ext cx="8177213" cy="4397375"/>
            <a:chOff x="273" y="1248"/>
            <a:chExt cx="5151" cy="2770"/>
          </a:xfrm>
        </p:grpSpPr>
        <p:grpSp>
          <p:nvGrpSpPr>
            <p:cNvPr id="65545" name="Group 9"/>
            <p:cNvGrpSpPr>
              <a:grpSpLocks/>
            </p:cNvGrpSpPr>
            <p:nvPr/>
          </p:nvGrpSpPr>
          <p:grpSpPr bwMode="auto">
            <a:xfrm>
              <a:off x="273" y="1248"/>
              <a:ext cx="5151" cy="2770"/>
              <a:chOff x="273" y="1248"/>
              <a:chExt cx="5151" cy="2770"/>
            </a:xfrm>
          </p:grpSpPr>
          <p:sp>
            <p:nvSpPr>
              <p:cNvPr id="65541" name="Rectangle 5"/>
              <p:cNvSpPr>
                <a:spLocks noChangeArrowheads="1"/>
              </p:cNvSpPr>
              <p:nvPr/>
            </p:nvSpPr>
            <p:spPr bwMode="auto">
              <a:xfrm>
                <a:off x="273" y="1248"/>
                <a:ext cx="5151" cy="2748"/>
              </a:xfrm>
              <a:prstGeom prst="rect">
                <a:avLst/>
              </a:prstGeom>
              <a:solidFill>
                <a:srgbClr val="CCFFCC"/>
              </a:solidFill>
              <a:ln w="76200">
                <a:solidFill>
                  <a:schemeClr val="bg2"/>
                </a:solidFill>
                <a:miter lim="800000"/>
                <a:headEnd/>
                <a:tailEnd/>
              </a:ln>
              <a:effectLst/>
            </p:spPr>
            <p:txBody>
              <a:bodyPr wrap="none" anchor="ctr"/>
              <a:lstStyle/>
              <a:p>
                <a:endParaRPr lang="en-US"/>
              </a:p>
            </p:txBody>
          </p:sp>
          <p:sp>
            <p:nvSpPr>
              <p:cNvPr id="65542" name="Rectangle 6"/>
              <p:cNvSpPr>
                <a:spLocks noChangeArrowheads="1"/>
              </p:cNvSpPr>
              <p:nvPr/>
            </p:nvSpPr>
            <p:spPr bwMode="auto">
              <a:xfrm>
                <a:off x="287" y="1437"/>
                <a:ext cx="210" cy="1621"/>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800" b="1" i="0">
                    <a:solidFill>
                      <a:schemeClr val="bg2"/>
                    </a:solidFill>
                    <a:latin typeface="Arial" pitchFamily="34" charset="0"/>
                  </a:rPr>
                  <a:t>F</a:t>
                </a:r>
              </a:p>
              <a:p>
                <a:r>
                  <a:rPr lang="en-US" sz="1800" b="1" i="0">
                    <a:solidFill>
                      <a:schemeClr val="bg2"/>
                    </a:solidFill>
                    <a:latin typeface="Arial" pitchFamily="34" charset="0"/>
                  </a:rPr>
                  <a:t>r</a:t>
                </a:r>
              </a:p>
              <a:p>
                <a:r>
                  <a:rPr lang="en-US" sz="1800" b="1" i="0">
                    <a:solidFill>
                      <a:schemeClr val="bg2"/>
                    </a:solidFill>
                    <a:latin typeface="Arial" pitchFamily="34" charset="0"/>
                  </a:rPr>
                  <a:t>e</a:t>
                </a:r>
              </a:p>
              <a:p>
                <a:r>
                  <a:rPr lang="en-US" sz="1800" b="1" i="0">
                    <a:solidFill>
                      <a:schemeClr val="bg2"/>
                    </a:solidFill>
                    <a:latin typeface="Arial" pitchFamily="34" charset="0"/>
                  </a:rPr>
                  <a:t>q</a:t>
                </a:r>
              </a:p>
              <a:p>
                <a:r>
                  <a:rPr lang="en-US" sz="1800" b="1" i="0">
                    <a:solidFill>
                      <a:schemeClr val="bg2"/>
                    </a:solidFill>
                    <a:latin typeface="Arial" pitchFamily="34" charset="0"/>
                  </a:rPr>
                  <a:t>u</a:t>
                </a:r>
              </a:p>
              <a:p>
                <a:r>
                  <a:rPr lang="en-US" sz="1800" b="1" i="0">
                    <a:solidFill>
                      <a:schemeClr val="bg2"/>
                    </a:solidFill>
                    <a:latin typeface="Arial" pitchFamily="34" charset="0"/>
                  </a:rPr>
                  <a:t>e</a:t>
                </a:r>
              </a:p>
              <a:p>
                <a:r>
                  <a:rPr lang="en-US" sz="1800" b="1" i="0">
                    <a:solidFill>
                      <a:schemeClr val="bg2"/>
                    </a:solidFill>
                    <a:latin typeface="Arial" pitchFamily="34" charset="0"/>
                  </a:rPr>
                  <a:t>n</a:t>
                </a:r>
              </a:p>
              <a:p>
                <a:r>
                  <a:rPr lang="en-US" sz="1800" b="1" i="0">
                    <a:solidFill>
                      <a:schemeClr val="bg2"/>
                    </a:solidFill>
                    <a:latin typeface="Arial" pitchFamily="34" charset="0"/>
                  </a:rPr>
                  <a:t>c</a:t>
                </a:r>
              </a:p>
              <a:p>
                <a:r>
                  <a:rPr lang="en-US" sz="1800" b="1" i="0">
                    <a:solidFill>
                      <a:schemeClr val="bg2"/>
                    </a:solidFill>
                    <a:latin typeface="Arial" pitchFamily="34" charset="0"/>
                  </a:rPr>
                  <a:t>y</a:t>
                </a:r>
              </a:p>
            </p:txBody>
          </p:sp>
          <p:sp>
            <p:nvSpPr>
              <p:cNvPr id="65543" name="Rectangle 7"/>
              <p:cNvSpPr>
                <a:spLocks noChangeArrowheads="1"/>
              </p:cNvSpPr>
              <p:nvPr/>
            </p:nvSpPr>
            <p:spPr bwMode="auto">
              <a:xfrm>
                <a:off x="5034" y="3800"/>
                <a:ext cx="193" cy="21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x</a:t>
                </a:r>
              </a:p>
            </p:txBody>
          </p:sp>
          <p:sp>
            <p:nvSpPr>
              <p:cNvPr id="65544" name="Line 8"/>
              <p:cNvSpPr>
                <a:spLocks noChangeShapeType="1"/>
              </p:cNvSpPr>
              <p:nvPr/>
            </p:nvSpPr>
            <p:spPr bwMode="auto">
              <a:xfrm>
                <a:off x="5099" y="3859"/>
                <a:ext cx="56" cy="0"/>
              </a:xfrm>
              <a:prstGeom prst="line">
                <a:avLst/>
              </a:prstGeom>
              <a:noFill/>
              <a:ln w="25400">
                <a:solidFill>
                  <a:schemeClr val="bg2"/>
                </a:solidFill>
                <a:round/>
                <a:headEnd/>
                <a:tailEnd/>
              </a:ln>
              <a:effectLst/>
            </p:spPr>
            <p:txBody>
              <a:bodyPr wrap="none" anchor="ctr"/>
              <a:lstStyle/>
              <a:p>
                <a:endParaRPr lang="en-US"/>
              </a:p>
            </p:txBody>
          </p:sp>
        </p:grpSp>
        <p:grpSp>
          <p:nvGrpSpPr>
            <p:cNvPr id="65600" name="Group 64"/>
            <p:cNvGrpSpPr>
              <a:grpSpLocks/>
            </p:cNvGrpSpPr>
            <p:nvPr/>
          </p:nvGrpSpPr>
          <p:grpSpPr bwMode="auto">
            <a:xfrm>
              <a:off x="393" y="1421"/>
              <a:ext cx="5007" cy="2458"/>
              <a:chOff x="393" y="1421"/>
              <a:chExt cx="5007" cy="2458"/>
            </a:xfrm>
          </p:grpSpPr>
          <p:grpSp>
            <p:nvGrpSpPr>
              <p:cNvPr id="65598" name="Group 62"/>
              <p:cNvGrpSpPr>
                <a:grpSpLocks/>
              </p:cNvGrpSpPr>
              <p:nvPr/>
            </p:nvGrpSpPr>
            <p:grpSpPr bwMode="auto">
              <a:xfrm>
                <a:off x="393" y="1421"/>
                <a:ext cx="4823" cy="2458"/>
                <a:chOff x="393" y="1421"/>
                <a:chExt cx="4823" cy="2458"/>
              </a:xfrm>
            </p:grpSpPr>
            <p:sp>
              <p:nvSpPr>
                <p:cNvPr id="65546" name="Rectangle 10"/>
                <p:cNvSpPr>
                  <a:spLocks noChangeArrowheads="1"/>
                </p:cNvSpPr>
                <p:nvPr/>
              </p:nvSpPr>
              <p:spPr bwMode="auto">
                <a:xfrm>
                  <a:off x="2062" y="2734"/>
                  <a:ext cx="337" cy="863"/>
                </a:xfrm>
                <a:prstGeom prst="rect">
                  <a:avLst/>
                </a:prstGeom>
                <a:solidFill>
                  <a:srgbClr val="CCFFCC"/>
                </a:solidFill>
                <a:ln w="12700">
                  <a:solidFill>
                    <a:schemeClr val="bg2"/>
                  </a:solidFill>
                  <a:miter lim="800000"/>
                  <a:headEnd/>
                  <a:tailEnd/>
                </a:ln>
                <a:effectLst/>
              </p:spPr>
              <p:txBody>
                <a:bodyPr wrap="none" anchor="ctr"/>
                <a:lstStyle/>
                <a:p>
                  <a:endParaRPr lang="en-US"/>
                </a:p>
              </p:txBody>
            </p:sp>
            <p:sp>
              <p:nvSpPr>
                <p:cNvPr id="65547" name="Rectangle 11"/>
                <p:cNvSpPr>
                  <a:spLocks noChangeArrowheads="1"/>
                </p:cNvSpPr>
                <p:nvPr/>
              </p:nvSpPr>
              <p:spPr bwMode="auto">
                <a:xfrm>
                  <a:off x="2413" y="2384"/>
                  <a:ext cx="337" cy="1213"/>
                </a:xfrm>
                <a:prstGeom prst="rect">
                  <a:avLst/>
                </a:prstGeom>
                <a:solidFill>
                  <a:srgbClr val="CCFFCC"/>
                </a:solidFill>
                <a:ln w="12700">
                  <a:solidFill>
                    <a:schemeClr val="bg2"/>
                  </a:solidFill>
                  <a:miter lim="800000"/>
                  <a:headEnd/>
                  <a:tailEnd/>
                </a:ln>
                <a:effectLst/>
              </p:spPr>
              <p:txBody>
                <a:bodyPr wrap="none" anchor="ctr"/>
                <a:lstStyle/>
                <a:p>
                  <a:endParaRPr lang="en-US"/>
                </a:p>
              </p:txBody>
            </p:sp>
            <p:sp>
              <p:nvSpPr>
                <p:cNvPr id="65548" name="Rectangle 12"/>
                <p:cNvSpPr>
                  <a:spLocks noChangeArrowheads="1"/>
                </p:cNvSpPr>
                <p:nvPr/>
              </p:nvSpPr>
              <p:spPr bwMode="auto">
                <a:xfrm>
                  <a:off x="2764" y="1507"/>
                  <a:ext cx="337" cy="2090"/>
                </a:xfrm>
                <a:prstGeom prst="rect">
                  <a:avLst/>
                </a:prstGeom>
                <a:solidFill>
                  <a:srgbClr val="CCFFCC"/>
                </a:solidFill>
                <a:ln w="12700">
                  <a:solidFill>
                    <a:schemeClr val="bg2"/>
                  </a:solidFill>
                  <a:miter lim="800000"/>
                  <a:headEnd/>
                  <a:tailEnd/>
                </a:ln>
                <a:effectLst/>
              </p:spPr>
              <p:txBody>
                <a:bodyPr wrap="none" anchor="ctr"/>
                <a:lstStyle/>
                <a:p>
                  <a:endParaRPr lang="en-US"/>
                </a:p>
              </p:txBody>
            </p:sp>
            <p:sp>
              <p:nvSpPr>
                <p:cNvPr id="65549" name="Rectangle 13"/>
                <p:cNvSpPr>
                  <a:spLocks noChangeArrowheads="1"/>
                </p:cNvSpPr>
                <p:nvPr/>
              </p:nvSpPr>
              <p:spPr bwMode="auto">
                <a:xfrm>
                  <a:off x="3115" y="2560"/>
                  <a:ext cx="337" cy="1037"/>
                </a:xfrm>
                <a:prstGeom prst="rect">
                  <a:avLst/>
                </a:prstGeom>
                <a:solidFill>
                  <a:srgbClr val="CCFFCC"/>
                </a:solidFill>
                <a:ln w="12700">
                  <a:solidFill>
                    <a:schemeClr val="bg2"/>
                  </a:solidFill>
                  <a:miter lim="800000"/>
                  <a:headEnd/>
                  <a:tailEnd/>
                </a:ln>
                <a:effectLst/>
              </p:spPr>
              <p:txBody>
                <a:bodyPr wrap="none" anchor="ctr"/>
                <a:lstStyle/>
                <a:p>
                  <a:endParaRPr lang="en-US"/>
                </a:p>
              </p:txBody>
            </p:sp>
            <p:sp>
              <p:nvSpPr>
                <p:cNvPr id="65550" name="Rectangle 14"/>
                <p:cNvSpPr>
                  <a:spLocks noChangeArrowheads="1"/>
                </p:cNvSpPr>
                <p:nvPr/>
              </p:nvSpPr>
              <p:spPr bwMode="auto">
                <a:xfrm>
                  <a:off x="3466" y="2560"/>
                  <a:ext cx="336" cy="1037"/>
                </a:xfrm>
                <a:prstGeom prst="rect">
                  <a:avLst/>
                </a:prstGeom>
                <a:solidFill>
                  <a:srgbClr val="CCFFCC"/>
                </a:solidFill>
                <a:ln w="12700">
                  <a:solidFill>
                    <a:schemeClr val="bg2"/>
                  </a:solidFill>
                  <a:miter lim="800000"/>
                  <a:headEnd/>
                  <a:tailEnd/>
                </a:ln>
                <a:effectLst/>
              </p:spPr>
              <p:txBody>
                <a:bodyPr wrap="none" anchor="ctr"/>
                <a:lstStyle/>
                <a:p>
                  <a:endParaRPr lang="en-US"/>
                </a:p>
              </p:txBody>
            </p:sp>
            <p:sp>
              <p:nvSpPr>
                <p:cNvPr id="65551" name="Rectangle 15"/>
                <p:cNvSpPr>
                  <a:spLocks noChangeArrowheads="1"/>
                </p:cNvSpPr>
                <p:nvPr/>
              </p:nvSpPr>
              <p:spPr bwMode="auto">
                <a:xfrm>
                  <a:off x="3816" y="2209"/>
                  <a:ext cx="336" cy="1388"/>
                </a:xfrm>
                <a:prstGeom prst="rect">
                  <a:avLst/>
                </a:prstGeom>
                <a:solidFill>
                  <a:srgbClr val="CCFFCC"/>
                </a:solidFill>
                <a:ln w="12700">
                  <a:solidFill>
                    <a:schemeClr val="bg2"/>
                  </a:solidFill>
                  <a:miter lim="800000"/>
                  <a:headEnd/>
                  <a:tailEnd/>
                </a:ln>
                <a:effectLst/>
              </p:spPr>
              <p:txBody>
                <a:bodyPr wrap="none" anchor="ctr"/>
                <a:lstStyle/>
                <a:p>
                  <a:endParaRPr lang="en-US"/>
                </a:p>
              </p:txBody>
            </p:sp>
            <p:sp>
              <p:nvSpPr>
                <p:cNvPr id="65552" name="Rectangle 16"/>
                <p:cNvSpPr>
                  <a:spLocks noChangeArrowheads="1"/>
                </p:cNvSpPr>
                <p:nvPr/>
              </p:nvSpPr>
              <p:spPr bwMode="auto">
                <a:xfrm>
                  <a:off x="4167" y="1859"/>
                  <a:ext cx="337" cy="1738"/>
                </a:xfrm>
                <a:prstGeom prst="rect">
                  <a:avLst/>
                </a:prstGeom>
                <a:solidFill>
                  <a:srgbClr val="CCFFCC"/>
                </a:solidFill>
                <a:ln w="12700">
                  <a:solidFill>
                    <a:schemeClr val="bg2"/>
                  </a:solidFill>
                  <a:miter lim="800000"/>
                  <a:headEnd/>
                  <a:tailEnd/>
                </a:ln>
                <a:effectLst/>
              </p:spPr>
              <p:txBody>
                <a:bodyPr wrap="none" anchor="ctr"/>
                <a:lstStyle/>
                <a:p>
                  <a:endParaRPr lang="en-US"/>
                </a:p>
              </p:txBody>
            </p:sp>
            <p:sp>
              <p:nvSpPr>
                <p:cNvPr id="65553" name="Rectangle 17"/>
                <p:cNvSpPr>
                  <a:spLocks noChangeArrowheads="1"/>
                </p:cNvSpPr>
                <p:nvPr/>
              </p:nvSpPr>
              <p:spPr bwMode="auto">
                <a:xfrm>
                  <a:off x="4518" y="2734"/>
                  <a:ext cx="337" cy="863"/>
                </a:xfrm>
                <a:prstGeom prst="rect">
                  <a:avLst/>
                </a:prstGeom>
                <a:solidFill>
                  <a:srgbClr val="CCFFCC"/>
                </a:solidFill>
                <a:ln w="12700">
                  <a:solidFill>
                    <a:schemeClr val="bg2"/>
                  </a:solidFill>
                  <a:miter lim="800000"/>
                  <a:headEnd/>
                  <a:tailEnd/>
                </a:ln>
                <a:effectLst/>
              </p:spPr>
              <p:txBody>
                <a:bodyPr wrap="none" anchor="ctr"/>
                <a:lstStyle/>
                <a:p>
                  <a:endParaRPr lang="en-US"/>
                </a:p>
              </p:txBody>
            </p:sp>
            <p:sp>
              <p:nvSpPr>
                <p:cNvPr id="65554" name="Rectangle 18"/>
                <p:cNvSpPr>
                  <a:spLocks noChangeArrowheads="1"/>
                </p:cNvSpPr>
                <p:nvPr/>
              </p:nvSpPr>
              <p:spPr bwMode="auto">
                <a:xfrm>
                  <a:off x="4869" y="3435"/>
                  <a:ext cx="336" cy="162"/>
                </a:xfrm>
                <a:prstGeom prst="rect">
                  <a:avLst/>
                </a:prstGeom>
                <a:solidFill>
                  <a:srgbClr val="CCFFCC"/>
                </a:solidFill>
                <a:ln w="12700">
                  <a:solidFill>
                    <a:schemeClr val="bg2"/>
                  </a:solidFill>
                  <a:miter lim="800000"/>
                  <a:headEnd/>
                  <a:tailEnd/>
                </a:ln>
                <a:effectLst/>
              </p:spPr>
              <p:txBody>
                <a:bodyPr wrap="none" anchor="ctr"/>
                <a:lstStyle/>
                <a:p>
                  <a:endParaRPr lang="en-US"/>
                </a:p>
              </p:txBody>
            </p:sp>
            <p:sp>
              <p:nvSpPr>
                <p:cNvPr id="65555" name="Line 19"/>
                <p:cNvSpPr>
                  <a:spLocks noChangeShapeType="1"/>
                </p:cNvSpPr>
                <p:nvPr/>
              </p:nvSpPr>
              <p:spPr bwMode="auto">
                <a:xfrm flipV="1">
                  <a:off x="654" y="1499"/>
                  <a:ext cx="0" cy="2112"/>
                </a:xfrm>
                <a:prstGeom prst="line">
                  <a:avLst/>
                </a:prstGeom>
                <a:noFill/>
                <a:ln w="12700">
                  <a:solidFill>
                    <a:schemeClr val="bg2"/>
                  </a:solidFill>
                  <a:round/>
                  <a:headEnd/>
                  <a:tailEnd/>
                </a:ln>
                <a:effectLst/>
              </p:spPr>
              <p:txBody>
                <a:bodyPr wrap="none" anchor="ctr"/>
                <a:lstStyle/>
                <a:p>
                  <a:endParaRPr lang="en-US"/>
                </a:p>
              </p:txBody>
            </p:sp>
            <p:sp>
              <p:nvSpPr>
                <p:cNvPr id="65556" name="Line 20"/>
                <p:cNvSpPr>
                  <a:spLocks noChangeShapeType="1"/>
                </p:cNvSpPr>
                <p:nvPr/>
              </p:nvSpPr>
              <p:spPr bwMode="auto">
                <a:xfrm>
                  <a:off x="628" y="3607"/>
                  <a:ext cx="54" cy="0"/>
                </a:xfrm>
                <a:prstGeom prst="line">
                  <a:avLst/>
                </a:prstGeom>
                <a:noFill/>
                <a:ln w="12700">
                  <a:solidFill>
                    <a:schemeClr val="bg2"/>
                  </a:solidFill>
                  <a:round/>
                  <a:headEnd/>
                  <a:tailEnd/>
                </a:ln>
                <a:effectLst/>
              </p:spPr>
              <p:txBody>
                <a:bodyPr wrap="none" anchor="ctr"/>
                <a:lstStyle/>
                <a:p>
                  <a:endParaRPr lang="en-US"/>
                </a:p>
              </p:txBody>
            </p:sp>
            <p:sp>
              <p:nvSpPr>
                <p:cNvPr id="65557" name="Line 21"/>
                <p:cNvSpPr>
                  <a:spLocks noChangeShapeType="1"/>
                </p:cNvSpPr>
                <p:nvPr/>
              </p:nvSpPr>
              <p:spPr bwMode="auto">
                <a:xfrm>
                  <a:off x="628" y="3256"/>
                  <a:ext cx="54" cy="0"/>
                </a:xfrm>
                <a:prstGeom prst="line">
                  <a:avLst/>
                </a:prstGeom>
                <a:noFill/>
                <a:ln w="12700">
                  <a:solidFill>
                    <a:schemeClr val="bg2"/>
                  </a:solidFill>
                  <a:round/>
                  <a:headEnd/>
                  <a:tailEnd/>
                </a:ln>
                <a:effectLst/>
              </p:spPr>
              <p:txBody>
                <a:bodyPr wrap="none" anchor="ctr"/>
                <a:lstStyle/>
                <a:p>
                  <a:endParaRPr lang="en-US"/>
                </a:p>
              </p:txBody>
            </p:sp>
            <p:sp>
              <p:nvSpPr>
                <p:cNvPr id="65558" name="Line 22"/>
                <p:cNvSpPr>
                  <a:spLocks noChangeShapeType="1"/>
                </p:cNvSpPr>
                <p:nvPr/>
              </p:nvSpPr>
              <p:spPr bwMode="auto">
                <a:xfrm>
                  <a:off x="628" y="2906"/>
                  <a:ext cx="54" cy="0"/>
                </a:xfrm>
                <a:prstGeom prst="line">
                  <a:avLst/>
                </a:prstGeom>
                <a:noFill/>
                <a:ln w="12700">
                  <a:solidFill>
                    <a:schemeClr val="bg2"/>
                  </a:solidFill>
                  <a:round/>
                  <a:headEnd/>
                  <a:tailEnd/>
                </a:ln>
                <a:effectLst/>
              </p:spPr>
              <p:txBody>
                <a:bodyPr wrap="none" anchor="ctr"/>
                <a:lstStyle/>
                <a:p>
                  <a:endParaRPr lang="en-US"/>
                </a:p>
              </p:txBody>
            </p:sp>
            <p:sp>
              <p:nvSpPr>
                <p:cNvPr id="65559" name="Line 23"/>
                <p:cNvSpPr>
                  <a:spLocks noChangeShapeType="1"/>
                </p:cNvSpPr>
                <p:nvPr/>
              </p:nvSpPr>
              <p:spPr bwMode="auto">
                <a:xfrm>
                  <a:off x="628" y="2556"/>
                  <a:ext cx="54" cy="0"/>
                </a:xfrm>
                <a:prstGeom prst="line">
                  <a:avLst/>
                </a:prstGeom>
                <a:noFill/>
                <a:ln w="12700">
                  <a:solidFill>
                    <a:schemeClr val="bg2"/>
                  </a:solidFill>
                  <a:round/>
                  <a:headEnd/>
                  <a:tailEnd/>
                </a:ln>
                <a:effectLst/>
              </p:spPr>
              <p:txBody>
                <a:bodyPr wrap="none" anchor="ctr"/>
                <a:lstStyle/>
                <a:p>
                  <a:endParaRPr lang="en-US"/>
                </a:p>
              </p:txBody>
            </p:sp>
            <p:sp>
              <p:nvSpPr>
                <p:cNvPr id="65560" name="Line 24"/>
                <p:cNvSpPr>
                  <a:spLocks noChangeShapeType="1"/>
                </p:cNvSpPr>
                <p:nvPr/>
              </p:nvSpPr>
              <p:spPr bwMode="auto">
                <a:xfrm>
                  <a:off x="628" y="2205"/>
                  <a:ext cx="54" cy="0"/>
                </a:xfrm>
                <a:prstGeom prst="line">
                  <a:avLst/>
                </a:prstGeom>
                <a:noFill/>
                <a:ln w="12700">
                  <a:solidFill>
                    <a:schemeClr val="bg2"/>
                  </a:solidFill>
                  <a:round/>
                  <a:headEnd/>
                  <a:tailEnd/>
                </a:ln>
                <a:effectLst/>
              </p:spPr>
              <p:txBody>
                <a:bodyPr wrap="none" anchor="ctr"/>
                <a:lstStyle/>
                <a:p>
                  <a:endParaRPr lang="en-US"/>
                </a:p>
              </p:txBody>
            </p:sp>
            <p:sp>
              <p:nvSpPr>
                <p:cNvPr id="65561" name="Line 25"/>
                <p:cNvSpPr>
                  <a:spLocks noChangeShapeType="1"/>
                </p:cNvSpPr>
                <p:nvPr/>
              </p:nvSpPr>
              <p:spPr bwMode="auto">
                <a:xfrm>
                  <a:off x="628" y="1855"/>
                  <a:ext cx="54" cy="0"/>
                </a:xfrm>
                <a:prstGeom prst="line">
                  <a:avLst/>
                </a:prstGeom>
                <a:noFill/>
                <a:ln w="12700">
                  <a:solidFill>
                    <a:schemeClr val="bg2"/>
                  </a:solidFill>
                  <a:round/>
                  <a:headEnd/>
                  <a:tailEnd/>
                </a:ln>
                <a:effectLst/>
              </p:spPr>
              <p:txBody>
                <a:bodyPr wrap="none" anchor="ctr"/>
                <a:lstStyle/>
                <a:p>
                  <a:endParaRPr lang="en-US"/>
                </a:p>
              </p:txBody>
            </p:sp>
            <p:sp>
              <p:nvSpPr>
                <p:cNvPr id="65562" name="Line 26"/>
                <p:cNvSpPr>
                  <a:spLocks noChangeShapeType="1"/>
                </p:cNvSpPr>
                <p:nvPr/>
              </p:nvSpPr>
              <p:spPr bwMode="auto">
                <a:xfrm>
                  <a:off x="628" y="1503"/>
                  <a:ext cx="54" cy="0"/>
                </a:xfrm>
                <a:prstGeom prst="line">
                  <a:avLst/>
                </a:prstGeom>
                <a:noFill/>
                <a:ln w="12700">
                  <a:solidFill>
                    <a:schemeClr val="bg2"/>
                  </a:solidFill>
                  <a:round/>
                  <a:headEnd/>
                  <a:tailEnd/>
                </a:ln>
                <a:effectLst/>
              </p:spPr>
              <p:txBody>
                <a:bodyPr wrap="none" anchor="ctr"/>
                <a:lstStyle/>
                <a:p>
                  <a:endParaRPr lang="en-US"/>
                </a:p>
              </p:txBody>
            </p:sp>
            <p:sp>
              <p:nvSpPr>
                <p:cNvPr id="65563" name="Line 27"/>
                <p:cNvSpPr>
                  <a:spLocks noChangeShapeType="1"/>
                </p:cNvSpPr>
                <p:nvPr/>
              </p:nvSpPr>
              <p:spPr bwMode="auto">
                <a:xfrm>
                  <a:off x="658" y="3607"/>
                  <a:ext cx="4554" cy="0"/>
                </a:xfrm>
                <a:prstGeom prst="line">
                  <a:avLst/>
                </a:prstGeom>
                <a:noFill/>
                <a:ln w="12700">
                  <a:solidFill>
                    <a:schemeClr val="bg2"/>
                  </a:solidFill>
                  <a:round/>
                  <a:headEnd/>
                  <a:tailEnd/>
                </a:ln>
                <a:effectLst/>
              </p:spPr>
              <p:txBody>
                <a:bodyPr wrap="none" anchor="ctr"/>
                <a:lstStyle/>
                <a:p>
                  <a:endParaRPr lang="en-US"/>
                </a:p>
              </p:txBody>
            </p:sp>
            <p:sp>
              <p:nvSpPr>
                <p:cNvPr id="65564" name="Line 28"/>
                <p:cNvSpPr>
                  <a:spLocks noChangeShapeType="1"/>
                </p:cNvSpPr>
                <p:nvPr/>
              </p:nvSpPr>
              <p:spPr bwMode="auto">
                <a:xfrm flipV="1">
                  <a:off x="654" y="3573"/>
                  <a:ext cx="0" cy="67"/>
                </a:xfrm>
                <a:prstGeom prst="line">
                  <a:avLst/>
                </a:prstGeom>
                <a:noFill/>
                <a:ln w="12700">
                  <a:solidFill>
                    <a:schemeClr val="bg2"/>
                  </a:solidFill>
                  <a:round/>
                  <a:headEnd/>
                  <a:tailEnd/>
                </a:ln>
                <a:effectLst/>
              </p:spPr>
              <p:txBody>
                <a:bodyPr wrap="none" anchor="ctr"/>
                <a:lstStyle/>
                <a:p>
                  <a:endParaRPr lang="en-US"/>
                </a:p>
              </p:txBody>
            </p:sp>
            <p:sp>
              <p:nvSpPr>
                <p:cNvPr id="65565" name="Line 29"/>
                <p:cNvSpPr>
                  <a:spLocks noChangeShapeType="1"/>
                </p:cNvSpPr>
                <p:nvPr/>
              </p:nvSpPr>
              <p:spPr bwMode="auto">
                <a:xfrm flipV="1">
                  <a:off x="1006" y="3573"/>
                  <a:ext cx="0" cy="67"/>
                </a:xfrm>
                <a:prstGeom prst="line">
                  <a:avLst/>
                </a:prstGeom>
                <a:noFill/>
                <a:ln w="12700">
                  <a:solidFill>
                    <a:schemeClr val="bg2"/>
                  </a:solidFill>
                  <a:round/>
                  <a:headEnd/>
                  <a:tailEnd/>
                </a:ln>
                <a:effectLst/>
              </p:spPr>
              <p:txBody>
                <a:bodyPr wrap="none" anchor="ctr"/>
                <a:lstStyle/>
                <a:p>
                  <a:endParaRPr lang="en-US"/>
                </a:p>
              </p:txBody>
            </p:sp>
            <p:sp>
              <p:nvSpPr>
                <p:cNvPr id="65566" name="Line 30"/>
                <p:cNvSpPr>
                  <a:spLocks noChangeShapeType="1"/>
                </p:cNvSpPr>
                <p:nvPr/>
              </p:nvSpPr>
              <p:spPr bwMode="auto">
                <a:xfrm flipV="1">
                  <a:off x="1356" y="3573"/>
                  <a:ext cx="0" cy="67"/>
                </a:xfrm>
                <a:prstGeom prst="line">
                  <a:avLst/>
                </a:prstGeom>
                <a:noFill/>
                <a:ln w="12700">
                  <a:solidFill>
                    <a:schemeClr val="bg2"/>
                  </a:solidFill>
                  <a:round/>
                  <a:headEnd/>
                  <a:tailEnd/>
                </a:ln>
                <a:effectLst/>
              </p:spPr>
              <p:txBody>
                <a:bodyPr wrap="none" anchor="ctr"/>
                <a:lstStyle/>
                <a:p>
                  <a:endParaRPr lang="en-US"/>
                </a:p>
              </p:txBody>
            </p:sp>
            <p:sp>
              <p:nvSpPr>
                <p:cNvPr id="65567" name="Line 31"/>
                <p:cNvSpPr>
                  <a:spLocks noChangeShapeType="1"/>
                </p:cNvSpPr>
                <p:nvPr/>
              </p:nvSpPr>
              <p:spPr bwMode="auto">
                <a:xfrm flipV="1">
                  <a:off x="1706" y="3573"/>
                  <a:ext cx="0" cy="67"/>
                </a:xfrm>
                <a:prstGeom prst="line">
                  <a:avLst/>
                </a:prstGeom>
                <a:noFill/>
                <a:ln w="12700">
                  <a:solidFill>
                    <a:schemeClr val="bg2"/>
                  </a:solidFill>
                  <a:round/>
                  <a:headEnd/>
                  <a:tailEnd/>
                </a:ln>
                <a:effectLst/>
              </p:spPr>
              <p:txBody>
                <a:bodyPr wrap="none" anchor="ctr"/>
                <a:lstStyle/>
                <a:p>
                  <a:endParaRPr lang="en-US"/>
                </a:p>
              </p:txBody>
            </p:sp>
            <p:sp>
              <p:nvSpPr>
                <p:cNvPr id="65568" name="Line 32"/>
                <p:cNvSpPr>
                  <a:spLocks noChangeShapeType="1"/>
                </p:cNvSpPr>
                <p:nvPr/>
              </p:nvSpPr>
              <p:spPr bwMode="auto">
                <a:xfrm flipV="1">
                  <a:off x="2058" y="3573"/>
                  <a:ext cx="0" cy="67"/>
                </a:xfrm>
                <a:prstGeom prst="line">
                  <a:avLst/>
                </a:prstGeom>
                <a:noFill/>
                <a:ln w="12700">
                  <a:solidFill>
                    <a:schemeClr val="bg2"/>
                  </a:solidFill>
                  <a:round/>
                  <a:headEnd/>
                  <a:tailEnd/>
                </a:ln>
                <a:effectLst/>
              </p:spPr>
              <p:txBody>
                <a:bodyPr wrap="none" anchor="ctr"/>
                <a:lstStyle/>
                <a:p>
                  <a:endParaRPr lang="en-US"/>
                </a:p>
              </p:txBody>
            </p:sp>
            <p:sp>
              <p:nvSpPr>
                <p:cNvPr id="65569" name="Line 33"/>
                <p:cNvSpPr>
                  <a:spLocks noChangeShapeType="1"/>
                </p:cNvSpPr>
                <p:nvPr/>
              </p:nvSpPr>
              <p:spPr bwMode="auto">
                <a:xfrm flipV="1">
                  <a:off x="2409" y="3573"/>
                  <a:ext cx="0" cy="67"/>
                </a:xfrm>
                <a:prstGeom prst="line">
                  <a:avLst/>
                </a:prstGeom>
                <a:noFill/>
                <a:ln w="12700">
                  <a:solidFill>
                    <a:schemeClr val="bg2"/>
                  </a:solidFill>
                  <a:round/>
                  <a:headEnd/>
                  <a:tailEnd/>
                </a:ln>
                <a:effectLst/>
              </p:spPr>
              <p:txBody>
                <a:bodyPr wrap="none" anchor="ctr"/>
                <a:lstStyle/>
                <a:p>
                  <a:endParaRPr lang="en-US"/>
                </a:p>
              </p:txBody>
            </p:sp>
            <p:sp>
              <p:nvSpPr>
                <p:cNvPr id="65570" name="Line 34"/>
                <p:cNvSpPr>
                  <a:spLocks noChangeShapeType="1"/>
                </p:cNvSpPr>
                <p:nvPr/>
              </p:nvSpPr>
              <p:spPr bwMode="auto">
                <a:xfrm flipV="1">
                  <a:off x="2760" y="3573"/>
                  <a:ext cx="0" cy="67"/>
                </a:xfrm>
                <a:prstGeom prst="line">
                  <a:avLst/>
                </a:prstGeom>
                <a:noFill/>
                <a:ln w="12700">
                  <a:solidFill>
                    <a:schemeClr val="bg2"/>
                  </a:solidFill>
                  <a:round/>
                  <a:headEnd/>
                  <a:tailEnd/>
                </a:ln>
                <a:effectLst/>
              </p:spPr>
              <p:txBody>
                <a:bodyPr wrap="none" anchor="ctr"/>
                <a:lstStyle/>
                <a:p>
                  <a:endParaRPr lang="en-US"/>
                </a:p>
              </p:txBody>
            </p:sp>
            <p:sp>
              <p:nvSpPr>
                <p:cNvPr id="65571" name="Line 35"/>
                <p:cNvSpPr>
                  <a:spLocks noChangeShapeType="1"/>
                </p:cNvSpPr>
                <p:nvPr/>
              </p:nvSpPr>
              <p:spPr bwMode="auto">
                <a:xfrm flipV="1">
                  <a:off x="3111" y="3573"/>
                  <a:ext cx="0" cy="67"/>
                </a:xfrm>
                <a:prstGeom prst="line">
                  <a:avLst/>
                </a:prstGeom>
                <a:noFill/>
                <a:ln w="12700">
                  <a:solidFill>
                    <a:schemeClr val="bg2"/>
                  </a:solidFill>
                  <a:round/>
                  <a:headEnd/>
                  <a:tailEnd/>
                </a:ln>
                <a:effectLst/>
              </p:spPr>
              <p:txBody>
                <a:bodyPr wrap="none" anchor="ctr"/>
                <a:lstStyle/>
                <a:p>
                  <a:endParaRPr lang="en-US"/>
                </a:p>
              </p:txBody>
            </p:sp>
            <p:sp>
              <p:nvSpPr>
                <p:cNvPr id="65572" name="Line 36"/>
                <p:cNvSpPr>
                  <a:spLocks noChangeShapeType="1"/>
                </p:cNvSpPr>
                <p:nvPr/>
              </p:nvSpPr>
              <p:spPr bwMode="auto">
                <a:xfrm flipV="1">
                  <a:off x="3462" y="3573"/>
                  <a:ext cx="0" cy="67"/>
                </a:xfrm>
                <a:prstGeom prst="line">
                  <a:avLst/>
                </a:prstGeom>
                <a:noFill/>
                <a:ln w="12700">
                  <a:solidFill>
                    <a:schemeClr val="bg2"/>
                  </a:solidFill>
                  <a:round/>
                  <a:headEnd/>
                  <a:tailEnd/>
                </a:ln>
                <a:effectLst/>
              </p:spPr>
              <p:txBody>
                <a:bodyPr wrap="none" anchor="ctr"/>
                <a:lstStyle/>
                <a:p>
                  <a:endParaRPr lang="en-US"/>
                </a:p>
              </p:txBody>
            </p:sp>
            <p:sp>
              <p:nvSpPr>
                <p:cNvPr id="65573" name="Line 37"/>
                <p:cNvSpPr>
                  <a:spLocks noChangeShapeType="1"/>
                </p:cNvSpPr>
                <p:nvPr/>
              </p:nvSpPr>
              <p:spPr bwMode="auto">
                <a:xfrm flipV="1">
                  <a:off x="3812" y="3573"/>
                  <a:ext cx="0" cy="67"/>
                </a:xfrm>
                <a:prstGeom prst="line">
                  <a:avLst/>
                </a:prstGeom>
                <a:noFill/>
                <a:ln w="12700">
                  <a:solidFill>
                    <a:schemeClr val="bg2"/>
                  </a:solidFill>
                  <a:round/>
                  <a:headEnd/>
                  <a:tailEnd/>
                </a:ln>
                <a:effectLst/>
              </p:spPr>
              <p:txBody>
                <a:bodyPr wrap="none" anchor="ctr"/>
                <a:lstStyle/>
                <a:p>
                  <a:endParaRPr lang="en-US"/>
                </a:p>
              </p:txBody>
            </p:sp>
            <p:sp>
              <p:nvSpPr>
                <p:cNvPr id="65574" name="Line 38"/>
                <p:cNvSpPr>
                  <a:spLocks noChangeShapeType="1"/>
                </p:cNvSpPr>
                <p:nvPr/>
              </p:nvSpPr>
              <p:spPr bwMode="auto">
                <a:xfrm flipV="1">
                  <a:off x="4163" y="3573"/>
                  <a:ext cx="0" cy="67"/>
                </a:xfrm>
                <a:prstGeom prst="line">
                  <a:avLst/>
                </a:prstGeom>
                <a:noFill/>
                <a:ln w="12700">
                  <a:solidFill>
                    <a:schemeClr val="bg2"/>
                  </a:solidFill>
                  <a:round/>
                  <a:headEnd/>
                  <a:tailEnd/>
                </a:ln>
                <a:effectLst/>
              </p:spPr>
              <p:txBody>
                <a:bodyPr wrap="none" anchor="ctr"/>
                <a:lstStyle/>
                <a:p>
                  <a:endParaRPr lang="en-US"/>
                </a:p>
              </p:txBody>
            </p:sp>
            <p:sp>
              <p:nvSpPr>
                <p:cNvPr id="65575" name="Line 39"/>
                <p:cNvSpPr>
                  <a:spLocks noChangeShapeType="1"/>
                </p:cNvSpPr>
                <p:nvPr/>
              </p:nvSpPr>
              <p:spPr bwMode="auto">
                <a:xfrm flipV="1">
                  <a:off x="4514" y="3573"/>
                  <a:ext cx="0" cy="67"/>
                </a:xfrm>
                <a:prstGeom prst="line">
                  <a:avLst/>
                </a:prstGeom>
                <a:noFill/>
                <a:ln w="12700">
                  <a:solidFill>
                    <a:schemeClr val="bg2"/>
                  </a:solidFill>
                  <a:round/>
                  <a:headEnd/>
                  <a:tailEnd/>
                </a:ln>
                <a:effectLst/>
              </p:spPr>
              <p:txBody>
                <a:bodyPr wrap="none" anchor="ctr"/>
                <a:lstStyle/>
                <a:p>
                  <a:endParaRPr lang="en-US"/>
                </a:p>
              </p:txBody>
            </p:sp>
            <p:sp>
              <p:nvSpPr>
                <p:cNvPr id="65576" name="Line 40"/>
                <p:cNvSpPr>
                  <a:spLocks noChangeShapeType="1"/>
                </p:cNvSpPr>
                <p:nvPr/>
              </p:nvSpPr>
              <p:spPr bwMode="auto">
                <a:xfrm flipV="1">
                  <a:off x="4865" y="3573"/>
                  <a:ext cx="0" cy="67"/>
                </a:xfrm>
                <a:prstGeom prst="line">
                  <a:avLst/>
                </a:prstGeom>
                <a:noFill/>
                <a:ln w="12700">
                  <a:solidFill>
                    <a:schemeClr val="bg2"/>
                  </a:solidFill>
                  <a:round/>
                  <a:headEnd/>
                  <a:tailEnd/>
                </a:ln>
                <a:effectLst/>
              </p:spPr>
              <p:txBody>
                <a:bodyPr wrap="none" anchor="ctr"/>
                <a:lstStyle/>
                <a:p>
                  <a:endParaRPr lang="en-US"/>
                </a:p>
              </p:txBody>
            </p:sp>
            <p:sp>
              <p:nvSpPr>
                <p:cNvPr id="65577" name="Line 41"/>
                <p:cNvSpPr>
                  <a:spLocks noChangeShapeType="1"/>
                </p:cNvSpPr>
                <p:nvPr/>
              </p:nvSpPr>
              <p:spPr bwMode="auto">
                <a:xfrm flipV="1">
                  <a:off x="5216" y="3573"/>
                  <a:ext cx="0" cy="67"/>
                </a:xfrm>
                <a:prstGeom prst="line">
                  <a:avLst/>
                </a:prstGeom>
                <a:noFill/>
                <a:ln w="12700">
                  <a:solidFill>
                    <a:schemeClr val="bg2"/>
                  </a:solidFill>
                  <a:round/>
                  <a:headEnd/>
                  <a:tailEnd/>
                </a:ln>
                <a:effectLst/>
              </p:spPr>
              <p:txBody>
                <a:bodyPr wrap="none" anchor="ctr"/>
                <a:lstStyle/>
                <a:p>
                  <a:endParaRPr lang="en-US"/>
                </a:p>
              </p:txBody>
            </p:sp>
            <p:sp>
              <p:nvSpPr>
                <p:cNvPr id="65578" name="Rectangle 42"/>
                <p:cNvSpPr>
                  <a:spLocks noChangeArrowheads="1"/>
                </p:cNvSpPr>
                <p:nvPr/>
              </p:nvSpPr>
              <p:spPr bwMode="auto">
                <a:xfrm>
                  <a:off x="451" y="3523"/>
                  <a:ext cx="184"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a:t>
                  </a:r>
                </a:p>
              </p:txBody>
            </p:sp>
            <p:sp>
              <p:nvSpPr>
                <p:cNvPr id="65579" name="Rectangle 43"/>
                <p:cNvSpPr>
                  <a:spLocks noChangeArrowheads="1"/>
                </p:cNvSpPr>
                <p:nvPr/>
              </p:nvSpPr>
              <p:spPr bwMode="auto">
                <a:xfrm>
                  <a:off x="451" y="3173"/>
                  <a:ext cx="184"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a:t>
                  </a:r>
                </a:p>
              </p:txBody>
            </p:sp>
            <p:sp>
              <p:nvSpPr>
                <p:cNvPr id="65580" name="Rectangle 44"/>
                <p:cNvSpPr>
                  <a:spLocks noChangeArrowheads="1"/>
                </p:cNvSpPr>
                <p:nvPr/>
              </p:nvSpPr>
              <p:spPr bwMode="auto">
                <a:xfrm>
                  <a:off x="451" y="2822"/>
                  <a:ext cx="184"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4</a:t>
                  </a:r>
                </a:p>
              </p:txBody>
            </p:sp>
            <p:sp>
              <p:nvSpPr>
                <p:cNvPr id="65581" name="Rectangle 45"/>
                <p:cNvSpPr>
                  <a:spLocks noChangeArrowheads="1"/>
                </p:cNvSpPr>
                <p:nvPr/>
              </p:nvSpPr>
              <p:spPr bwMode="auto">
                <a:xfrm>
                  <a:off x="451" y="2472"/>
                  <a:ext cx="184"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6</a:t>
                  </a:r>
                </a:p>
              </p:txBody>
            </p:sp>
            <p:sp>
              <p:nvSpPr>
                <p:cNvPr id="65582" name="Rectangle 46"/>
                <p:cNvSpPr>
                  <a:spLocks noChangeArrowheads="1"/>
                </p:cNvSpPr>
                <p:nvPr/>
              </p:nvSpPr>
              <p:spPr bwMode="auto">
                <a:xfrm>
                  <a:off x="451" y="2122"/>
                  <a:ext cx="184"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8</a:t>
                  </a:r>
                </a:p>
              </p:txBody>
            </p:sp>
            <p:sp>
              <p:nvSpPr>
                <p:cNvPr id="65583" name="Rectangle 47"/>
                <p:cNvSpPr>
                  <a:spLocks noChangeArrowheads="1"/>
                </p:cNvSpPr>
                <p:nvPr/>
              </p:nvSpPr>
              <p:spPr bwMode="auto">
                <a:xfrm>
                  <a:off x="393" y="1772"/>
                  <a:ext cx="246"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10</a:t>
                  </a:r>
                </a:p>
              </p:txBody>
            </p:sp>
            <p:sp>
              <p:nvSpPr>
                <p:cNvPr id="65584" name="Rectangle 48"/>
                <p:cNvSpPr>
                  <a:spLocks noChangeArrowheads="1"/>
                </p:cNvSpPr>
                <p:nvPr/>
              </p:nvSpPr>
              <p:spPr bwMode="auto">
                <a:xfrm>
                  <a:off x="393" y="1421"/>
                  <a:ext cx="246"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12</a:t>
                  </a:r>
                </a:p>
              </p:txBody>
            </p:sp>
            <p:sp>
              <p:nvSpPr>
                <p:cNvPr id="65585" name="Rectangle 49"/>
                <p:cNvSpPr>
                  <a:spLocks noChangeArrowheads="1"/>
                </p:cNvSpPr>
                <p:nvPr/>
              </p:nvSpPr>
              <p:spPr bwMode="auto">
                <a:xfrm>
                  <a:off x="516" y="3681"/>
                  <a:ext cx="339"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1.00</a:t>
                  </a:r>
                </a:p>
              </p:txBody>
            </p:sp>
            <p:sp>
              <p:nvSpPr>
                <p:cNvPr id="65586" name="Rectangle 50"/>
                <p:cNvSpPr>
                  <a:spLocks noChangeArrowheads="1"/>
                </p:cNvSpPr>
                <p:nvPr/>
              </p:nvSpPr>
              <p:spPr bwMode="auto">
                <a:xfrm>
                  <a:off x="866" y="3681"/>
                  <a:ext cx="339"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1.25</a:t>
                  </a:r>
                </a:p>
              </p:txBody>
            </p:sp>
            <p:sp>
              <p:nvSpPr>
                <p:cNvPr id="65587" name="Rectangle 51"/>
                <p:cNvSpPr>
                  <a:spLocks noChangeArrowheads="1"/>
                </p:cNvSpPr>
                <p:nvPr/>
              </p:nvSpPr>
              <p:spPr bwMode="auto">
                <a:xfrm>
                  <a:off x="1218" y="3681"/>
                  <a:ext cx="339"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1.50</a:t>
                  </a:r>
                </a:p>
              </p:txBody>
            </p:sp>
            <p:sp>
              <p:nvSpPr>
                <p:cNvPr id="65588" name="Rectangle 52"/>
                <p:cNvSpPr>
                  <a:spLocks noChangeArrowheads="1"/>
                </p:cNvSpPr>
                <p:nvPr/>
              </p:nvSpPr>
              <p:spPr bwMode="auto">
                <a:xfrm>
                  <a:off x="1568" y="3681"/>
                  <a:ext cx="339"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1.75</a:t>
                  </a:r>
                </a:p>
              </p:txBody>
            </p:sp>
            <p:sp>
              <p:nvSpPr>
                <p:cNvPr id="65589" name="Rectangle 53"/>
                <p:cNvSpPr>
                  <a:spLocks noChangeArrowheads="1"/>
                </p:cNvSpPr>
                <p:nvPr/>
              </p:nvSpPr>
              <p:spPr bwMode="auto">
                <a:xfrm>
                  <a:off x="1919" y="3681"/>
                  <a:ext cx="339"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2.00</a:t>
                  </a:r>
                </a:p>
              </p:txBody>
            </p:sp>
            <p:sp>
              <p:nvSpPr>
                <p:cNvPr id="65590" name="Rectangle 54"/>
                <p:cNvSpPr>
                  <a:spLocks noChangeArrowheads="1"/>
                </p:cNvSpPr>
                <p:nvPr/>
              </p:nvSpPr>
              <p:spPr bwMode="auto">
                <a:xfrm>
                  <a:off x="2270" y="3681"/>
                  <a:ext cx="339"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2.25</a:t>
                  </a:r>
                </a:p>
              </p:txBody>
            </p:sp>
            <p:sp>
              <p:nvSpPr>
                <p:cNvPr id="65591" name="Rectangle 55"/>
                <p:cNvSpPr>
                  <a:spLocks noChangeArrowheads="1"/>
                </p:cNvSpPr>
                <p:nvPr/>
              </p:nvSpPr>
              <p:spPr bwMode="auto">
                <a:xfrm>
                  <a:off x="2621" y="3681"/>
                  <a:ext cx="339"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2.50</a:t>
                  </a:r>
                </a:p>
              </p:txBody>
            </p:sp>
            <p:sp>
              <p:nvSpPr>
                <p:cNvPr id="65592" name="Rectangle 56"/>
                <p:cNvSpPr>
                  <a:spLocks noChangeArrowheads="1"/>
                </p:cNvSpPr>
                <p:nvPr/>
              </p:nvSpPr>
              <p:spPr bwMode="auto">
                <a:xfrm>
                  <a:off x="2970" y="3681"/>
                  <a:ext cx="339"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2.75</a:t>
                  </a:r>
                </a:p>
              </p:txBody>
            </p:sp>
            <p:sp>
              <p:nvSpPr>
                <p:cNvPr id="65593" name="Rectangle 57"/>
                <p:cNvSpPr>
                  <a:spLocks noChangeArrowheads="1"/>
                </p:cNvSpPr>
                <p:nvPr/>
              </p:nvSpPr>
              <p:spPr bwMode="auto">
                <a:xfrm>
                  <a:off x="3322" y="3681"/>
                  <a:ext cx="339"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3.00</a:t>
                  </a:r>
                </a:p>
              </p:txBody>
            </p:sp>
            <p:sp>
              <p:nvSpPr>
                <p:cNvPr id="65594" name="Rectangle 58"/>
                <p:cNvSpPr>
                  <a:spLocks noChangeArrowheads="1"/>
                </p:cNvSpPr>
                <p:nvPr/>
              </p:nvSpPr>
              <p:spPr bwMode="auto">
                <a:xfrm>
                  <a:off x="3673" y="3681"/>
                  <a:ext cx="339"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3.25</a:t>
                  </a:r>
                </a:p>
              </p:txBody>
            </p:sp>
            <p:sp>
              <p:nvSpPr>
                <p:cNvPr id="65595" name="Rectangle 59"/>
                <p:cNvSpPr>
                  <a:spLocks noChangeArrowheads="1"/>
                </p:cNvSpPr>
                <p:nvPr/>
              </p:nvSpPr>
              <p:spPr bwMode="auto">
                <a:xfrm>
                  <a:off x="4023" y="3681"/>
                  <a:ext cx="339"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3.50</a:t>
                  </a:r>
                </a:p>
              </p:txBody>
            </p:sp>
            <p:sp>
              <p:nvSpPr>
                <p:cNvPr id="65596" name="Rectangle 60"/>
                <p:cNvSpPr>
                  <a:spLocks noChangeArrowheads="1"/>
                </p:cNvSpPr>
                <p:nvPr/>
              </p:nvSpPr>
              <p:spPr bwMode="auto">
                <a:xfrm>
                  <a:off x="4374" y="3681"/>
                  <a:ext cx="339"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3.75</a:t>
                  </a:r>
                </a:p>
              </p:txBody>
            </p:sp>
            <p:sp>
              <p:nvSpPr>
                <p:cNvPr id="65597" name="Rectangle 61"/>
                <p:cNvSpPr>
                  <a:spLocks noChangeArrowheads="1"/>
                </p:cNvSpPr>
                <p:nvPr/>
              </p:nvSpPr>
              <p:spPr bwMode="auto">
                <a:xfrm>
                  <a:off x="4725" y="3681"/>
                  <a:ext cx="339"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4.00</a:t>
                  </a:r>
                </a:p>
              </p:txBody>
            </p:sp>
          </p:grpSp>
          <p:sp>
            <p:nvSpPr>
              <p:cNvPr id="65599" name="Rectangle 63"/>
              <p:cNvSpPr>
                <a:spLocks noChangeArrowheads="1"/>
              </p:cNvSpPr>
              <p:nvPr/>
            </p:nvSpPr>
            <p:spPr bwMode="auto">
              <a:xfrm>
                <a:off x="5061" y="3681"/>
                <a:ext cx="339" cy="198"/>
              </a:xfrm>
              <a:prstGeom prst="rect">
                <a:avLst/>
              </a:prstGeom>
              <a:solidFill>
                <a:srgbClr val="CCFFCC"/>
              </a:solidFill>
              <a:ln w="12700">
                <a:solidFill>
                  <a:schemeClr val="bg2"/>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4.25</a:t>
                </a:r>
              </a:p>
            </p:txBody>
          </p:sp>
        </p:gr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6758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67588" name="Rectangle 4"/>
          <p:cNvSpPr>
            <a:spLocks noGrp="1" noChangeArrowheads="1"/>
          </p:cNvSpPr>
          <p:nvPr>
            <p:ph type="title"/>
          </p:nvPr>
        </p:nvSpPr>
        <p:spPr>
          <a:noFill/>
          <a:ln/>
        </p:spPr>
        <p:txBody>
          <a:bodyPr lIns="90488" tIns="44450" rIns="90488" bIns="44450"/>
          <a:lstStyle/>
          <a:p>
            <a:r>
              <a:rPr lang="en-US"/>
              <a:t>Means of 60 Samples (</a:t>
            </a:r>
            <a:r>
              <a:rPr lang="en-US" i="1"/>
              <a:t>n</a:t>
            </a:r>
            <a:r>
              <a:rPr lang="en-US"/>
              <a:t> = 30) </a:t>
            </a:r>
            <a:br>
              <a:rPr lang="en-US"/>
            </a:br>
            <a:r>
              <a:rPr lang="en-US"/>
              <a:t>from a Uniform Distribution</a:t>
            </a:r>
          </a:p>
        </p:txBody>
      </p:sp>
      <p:grpSp>
        <p:nvGrpSpPr>
          <p:cNvPr id="67644" name="Group 60"/>
          <p:cNvGrpSpPr>
            <a:grpSpLocks/>
          </p:cNvGrpSpPr>
          <p:nvPr/>
        </p:nvGrpSpPr>
        <p:grpSpPr bwMode="auto">
          <a:xfrm>
            <a:off x="461963" y="1981200"/>
            <a:ext cx="8137525" cy="4381500"/>
            <a:chOff x="291" y="1248"/>
            <a:chExt cx="5126" cy="2760"/>
          </a:xfrm>
        </p:grpSpPr>
        <p:grpSp>
          <p:nvGrpSpPr>
            <p:cNvPr id="67594" name="Group 10"/>
            <p:cNvGrpSpPr>
              <a:grpSpLocks/>
            </p:cNvGrpSpPr>
            <p:nvPr/>
          </p:nvGrpSpPr>
          <p:grpSpPr bwMode="auto">
            <a:xfrm>
              <a:off x="291" y="1248"/>
              <a:ext cx="5103" cy="2760"/>
              <a:chOff x="291" y="1248"/>
              <a:chExt cx="5103" cy="2760"/>
            </a:xfrm>
          </p:grpSpPr>
          <p:sp>
            <p:nvSpPr>
              <p:cNvPr id="67589" name="Rectangle 5"/>
              <p:cNvSpPr>
                <a:spLocks noChangeArrowheads="1"/>
              </p:cNvSpPr>
              <p:nvPr/>
            </p:nvSpPr>
            <p:spPr bwMode="auto">
              <a:xfrm>
                <a:off x="291" y="1248"/>
                <a:ext cx="5103" cy="2760"/>
              </a:xfrm>
              <a:prstGeom prst="rect">
                <a:avLst/>
              </a:prstGeom>
              <a:solidFill>
                <a:srgbClr val="CCFFCC"/>
              </a:solidFill>
              <a:ln w="76200">
                <a:solidFill>
                  <a:schemeClr val="bg1"/>
                </a:solidFill>
                <a:miter lim="800000"/>
                <a:headEnd/>
                <a:tailEnd/>
              </a:ln>
              <a:effectLst/>
            </p:spPr>
            <p:txBody>
              <a:bodyPr wrap="none" anchor="ctr"/>
              <a:lstStyle/>
              <a:p>
                <a:endParaRPr lang="en-US"/>
              </a:p>
            </p:txBody>
          </p:sp>
          <p:grpSp>
            <p:nvGrpSpPr>
              <p:cNvPr id="67592" name="Group 8"/>
              <p:cNvGrpSpPr>
                <a:grpSpLocks/>
              </p:cNvGrpSpPr>
              <p:nvPr/>
            </p:nvGrpSpPr>
            <p:grpSpPr bwMode="auto">
              <a:xfrm>
                <a:off x="340" y="1438"/>
                <a:ext cx="4842" cy="2537"/>
                <a:chOff x="340" y="1438"/>
                <a:chExt cx="4842" cy="2537"/>
              </a:xfrm>
            </p:grpSpPr>
            <p:sp>
              <p:nvSpPr>
                <p:cNvPr id="67590" name="Rectangle 6"/>
                <p:cNvSpPr>
                  <a:spLocks noChangeArrowheads="1"/>
                </p:cNvSpPr>
                <p:nvPr/>
              </p:nvSpPr>
              <p:spPr bwMode="auto">
                <a:xfrm>
                  <a:off x="340" y="1438"/>
                  <a:ext cx="210" cy="1621"/>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800" b="1" i="0">
                      <a:solidFill>
                        <a:schemeClr val="bg2"/>
                      </a:solidFill>
                      <a:latin typeface="Arial" pitchFamily="34" charset="0"/>
                    </a:rPr>
                    <a:t>F</a:t>
                  </a:r>
                </a:p>
                <a:p>
                  <a:r>
                    <a:rPr lang="en-US" sz="1800" b="1" i="0">
                      <a:solidFill>
                        <a:schemeClr val="bg2"/>
                      </a:solidFill>
                      <a:latin typeface="Arial" pitchFamily="34" charset="0"/>
                    </a:rPr>
                    <a:t>r</a:t>
                  </a:r>
                </a:p>
                <a:p>
                  <a:r>
                    <a:rPr lang="en-US" sz="1800" b="1" i="0">
                      <a:solidFill>
                        <a:schemeClr val="bg2"/>
                      </a:solidFill>
                      <a:latin typeface="Arial" pitchFamily="34" charset="0"/>
                    </a:rPr>
                    <a:t>e</a:t>
                  </a:r>
                </a:p>
                <a:p>
                  <a:r>
                    <a:rPr lang="en-US" sz="1800" b="1" i="0">
                      <a:solidFill>
                        <a:schemeClr val="bg2"/>
                      </a:solidFill>
                      <a:latin typeface="Arial" pitchFamily="34" charset="0"/>
                    </a:rPr>
                    <a:t>q</a:t>
                  </a:r>
                </a:p>
                <a:p>
                  <a:r>
                    <a:rPr lang="en-US" sz="1800" b="1" i="0">
                      <a:solidFill>
                        <a:schemeClr val="bg2"/>
                      </a:solidFill>
                      <a:latin typeface="Arial" pitchFamily="34" charset="0"/>
                    </a:rPr>
                    <a:t>u</a:t>
                  </a:r>
                </a:p>
                <a:p>
                  <a:r>
                    <a:rPr lang="en-US" sz="1800" b="1" i="0">
                      <a:solidFill>
                        <a:schemeClr val="bg2"/>
                      </a:solidFill>
                      <a:latin typeface="Arial" pitchFamily="34" charset="0"/>
                    </a:rPr>
                    <a:t>e</a:t>
                  </a:r>
                </a:p>
                <a:p>
                  <a:r>
                    <a:rPr lang="en-US" sz="1800" b="1" i="0">
                      <a:solidFill>
                        <a:schemeClr val="bg2"/>
                      </a:solidFill>
                      <a:latin typeface="Arial" pitchFamily="34" charset="0"/>
                    </a:rPr>
                    <a:t>n</a:t>
                  </a:r>
                </a:p>
                <a:p>
                  <a:r>
                    <a:rPr lang="en-US" sz="1800" b="1" i="0">
                      <a:solidFill>
                        <a:schemeClr val="bg2"/>
                      </a:solidFill>
                      <a:latin typeface="Arial" pitchFamily="34" charset="0"/>
                    </a:rPr>
                    <a:t>c</a:t>
                  </a:r>
                </a:p>
                <a:p>
                  <a:r>
                    <a:rPr lang="en-US" sz="1800" b="1" i="0">
                      <a:solidFill>
                        <a:schemeClr val="bg2"/>
                      </a:solidFill>
                      <a:latin typeface="Arial" pitchFamily="34" charset="0"/>
                    </a:rPr>
                    <a:t>y</a:t>
                  </a:r>
                </a:p>
              </p:txBody>
            </p:sp>
            <p:sp>
              <p:nvSpPr>
                <p:cNvPr id="67591" name="Rectangle 7"/>
                <p:cNvSpPr>
                  <a:spLocks noChangeArrowheads="1"/>
                </p:cNvSpPr>
                <p:nvPr/>
              </p:nvSpPr>
              <p:spPr bwMode="auto">
                <a:xfrm>
                  <a:off x="4989" y="3757"/>
                  <a:ext cx="193" cy="21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600" b="1" i="0">
                      <a:solidFill>
                        <a:srgbClr val="000000"/>
                      </a:solidFill>
                      <a:latin typeface="Arial" pitchFamily="34" charset="0"/>
                    </a:rPr>
                    <a:t>x</a:t>
                  </a:r>
                </a:p>
              </p:txBody>
            </p:sp>
          </p:grpSp>
          <p:sp>
            <p:nvSpPr>
              <p:cNvPr id="67593" name="Line 9"/>
              <p:cNvSpPr>
                <a:spLocks noChangeShapeType="1"/>
              </p:cNvSpPr>
              <p:nvPr/>
            </p:nvSpPr>
            <p:spPr bwMode="auto">
              <a:xfrm flipH="1">
                <a:off x="5029" y="3810"/>
                <a:ext cx="91" cy="0"/>
              </a:xfrm>
              <a:prstGeom prst="line">
                <a:avLst/>
              </a:prstGeom>
              <a:noFill/>
              <a:ln w="25400">
                <a:solidFill>
                  <a:schemeClr val="bg1"/>
                </a:solidFill>
                <a:round/>
                <a:headEnd/>
                <a:tailEnd/>
              </a:ln>
              <a:effectLst/>
            </p:spPr>
            <p:txBody>
              <a:bodyPr wrap="none" anchor="ctr"/>
              <a:lstStyle/>
              <a:p>
                <a:endParaRPr lang="en-US"/>
              </a:p>
            </p:txBody>
          </p:sp>
        </p:grpSp>
        <p:grpSp>
          <p:nvGrpSpPr>
            <p:cNvPr id="67643" name="Group 59"/>
            <p:cNvGrpSpPr>
              <a:grpSpLocks/>
            </p:cNvGrpSpPr>
            <p:nvPr/>
          </p:nvGrpSpPr>
          <p:grpSpPr bwMode="auto">
            <a:xfrm>
              <a:off x="488" y="1420"/>
              <a:ext cx="4929" cy="2370"/>
              <a:chOff x="488" y="1420"/>
              <a:chExt cx="4929" cy="2370"/>
            </a:xfrm>
          </p:grpSpPr>
          <p:grpSp>
            <p:nvGrpSpPr>
              <p:cNvPr id="67641" name="Group 57"/>
              <p:cNvGrpSpPr>
                <a:grpSpLocks/>
              </p:cNvGrpSpPr>
              <p:nvPr/>
            </p:nvGrpSpPr>
            <p:grpSpPr bwMode="auto">
              <a:xfrm>
                <a:off x="488" y="1420"/>
                <a:ext cx="4740" cy="2370"/>
                <a:chOff x="488" y="1420"/>
                <a:chExt cx="4740" cy="2370"/>
              </a:xfrm>
            </p:grpSpPr>
            <p:sp>
              <p:nvSpPr>
                <p:cNvPr id="67595" name="Rectangle 11"/>
                <p:cNvSpPr>
                  <a:spLocks noChangeArrowheads="1"/>
                </p:cNvSpPr>
                <p:nvPr/>
              </p:nvSpPr>
              <p:spPr bwMode="auto">
                <a:xfrm>
                  <a:off x="2819" y="2879"/>
                  <a:ext cx="331" cy="633"/>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7596" name="Rectangle 12"/>
                <p:cNvSpPr>
                  <a:spLocks noChangeArrowheads="1"/>
                </p:cNvSpPr>
                <p:nvPr/>
              </p:nvSpPr>
              <p:spPr bwMode="auto">
                <a:xfrm>
                  <a:off x="3163" y="1909"/>
                  <a:ext cx="331" cy="1603"/>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7597" name="Rectangle 13"/>
                <p:cNvSpPr>
                  <a:spLocks noChangeArrowheads="1"/>
                </p:cNvSpPr>
                <p:nvPr/>
              </p:nvSpPr>
              <p:spPr bwMode="auto">
                <a:xfrm>
                  <a:off x="3508" y="1746"/>
                  <a:ext cx="331" cy="1766"/>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7598" name="Rectangle 14"/>
                <p:cNvSpPr>
                  <a:spLocks noChangeArrowheads="1"/>
                </p:cNvSpPr>
                <p:nvPr/>
              </p:nvSpPr>
              <p:spPr bwMode="auto">
                <a:xfrm>
                  <a:off x="3852" y="2798"/>
                  <a:ext cx="331" cy="714"/>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7599" name="Rectangle 15"/>
                <p:cNvSpPr>
                  <a:spLocks noChangeArrowheads="1"/>
                </p:cNvSpPr>
                <p:nvPr/>
              </p:nvSpPr>
              <p:spPr bwMode="auto">
                <a:xfrm>
                  <a:off x="4198" y="3445"/>
                  <a:ext cx="331" cy="67"/>
                </a:xfrm>
                <a:prstGeom prst="rect">
                  <a:avLst/>
                </a:prstGeom>
                <a:solidFill>
                  <a:srgbClr val="CCFFCC"/>
                </a:solidFill>
                <a:ln w="12700">
                  <a:solidFill>
                    <a:schemeClr val="bg1"/>
                  </a:solidFill>
                  <a:miter lim="800000"/>
                  <a:headEnd/>
                  <a:tailEnd/>
                </a:ln>
                <a:effectLst/>
              </p:spPr>
              <p:txBody>
                <a:bodyPr wrap="none" anchor="ctr"/>
                <a:lstStyle/>
                <a:p>
                  <a:endParaRPr lang="en-US"/>
                </a:p>
              </p:txBody>
            </p:sp>
            <p:sp>
              <p:nvSpPr>
                <p:cNvPr id="67600" name="Line 16"/>
                <p:cNvSpPr>
                  <a:spLocks noChangeShapeType="1"/>
                </p:cNvSpPr>
                <p:nvPr/>
              </p:nvSpPr>
              <p:spPr bwMode="auto">
                <a:xfrm flipV="1">
                  <a:off x="746" y="1496"/>
                  <a:ext cx="0" cy="2029"/>
                </a:xfrm>
                <a:prstGeom prst="line">
                  <a:avLst/>
                </a:prstGeom>
                <a:noFill/>
                <a:ln w="12700">
                  <a:solidFill>
                    <a:schemeClr val="bg1"/>
                  </a:solidFill>
                  <a:round/>
                  <a:headEnd/>
                  <a:tailEnd/>
                </a:ln>
                <a:effectLst/>
              </p:spPr>
              <p:txBody>
                <a:bodyPr wrap="none" anchor="ctr"/>
                <a:lstStyle/>
                <a:p>
                  <a:endParaRPr lang="en-US"/>
                </a:p>
              </p:txBody>
            </p:sp>
            <p:sp>
              <p:nvSpPr>
                <p:cNvPr id="67601" name="Line 17"/>
                <p:cNvSpPr>
                  <a:spLocks noChangeShapeType="1"/>
                </p:cNvSpPr>
                <p:nvPr/>
              </p:nvSpPr>
              <p:spPr bwMode="auto">
                <a:xfrm>
                  <a:off x="720" y="3521"/>
                  <a:ext cx="52" cy="0"/>
                </a:xfrm>
                <a:prstGeom prst="line">
                  <a:avLst/>
                </a:prstGeom>
                <a:noFill/>
                <a:ln w="12700">
                  <a:solidFill>
                    <a:schemeClr val="bg1"/>
                  </a:solidFill>
                  <a:round/>
                  <a:headEnd/>
                  <a:tailEnd/>
                </a:ln>
                <a:effectLst/>
              </p:spPr>
              <p:txBody>
                <a:bodyPr wrap="none" anchor="ctr"/>
                <a:lstStyle/>
                <a:p>
                  <a:endParaRPr lang="en-US"/>
                </a:p>
              </p:txBody>
            </p:sp>
            <p:sp>
              <p:nvSpPr>
                <p:cNvPr id="67602" name="Line 18"/>
                <p:cNvSpPr>
                  <a:spLocks noChangeShapeType="1"/>
                </p:cNvSpPr>
                <p:nvPr/>
              </p:nvSpPr>
              <p:spPr bwMode="auto">
                <a:xfrm>
                  <a:off x="720" y="3118"/>
                  <a:ext cx="52" cy="0"/>
                </a:xfrm>
                <a:prstGeom prst="line">
                  <a:avLst/>
                </a:prstGeom>
                <a:noFill/>
                <a:ln w="12700">
                  <a:solidFill>
                    <a:schemeClr val="bg1"/>
                  </a:solidFill>
                  <a:round/>
                  <a:headEnd/>
                  <a:tailEnd/>
                </a:ln>
                <a:effectLst/>
              </p:spPr>
              <p:txBody>
                <a:bodyPr wrap="none" anchor="ctr"/>
                <a:lstStyle/>
                <a:p>
                  <a:endParaRPr lang="en-US"/>
                </a:p>
              </p:txBody>
            </p:sp>
            <p:sp>
              <p:nvSpPr>
                <p:cNvPr id="67603" name="Line 19"/>
                <p:cNvSpPr>
                  <a:spLocks noChangeShapeType="1"/>
                </p:cNvSpPr>
                <p:nvPr/>
              </p:nvSpPr>
              <p:spPr bwMode="auto">
                <a:xfrm>
                  <a:off x="720" y="2712"/>
                  <a:ext cx="52" cy="0"/>
                </a:xfrm>
                <a:prstGeom prst="line">
                  <a:avLst/>
                </a:prstGeom>
                <a:noFill/>
                <a:ln w="12700">
                  <a:solidFill>
                    <a:schemeClr val="bg1"/>
                  </a:solidFill>
                  <a:round/>
                  <a:headEnd/>
                  <a:tailEnd/>
                </a:ln>
                <a:effectLst/>
              </p:spPr>
              <p:txBody>
                <a:bodyPr wrap="none" anchor="ctr"/>
                <a:lstStyle/>
                <a:p>
                  <a:endParaRPr lang="en-US"/>
                </a:p>
              </p:txBody>
            </p:sp>
            <p:sp>
              <p:nvSpPr>
                <p:cNvPr id="67604" name="Line 20"/>
                <p:cNvSpPr>
                  <a:spLocks noChangeShapeType="1"/>
                </p:cNvSpPr>
                <p:nvPr/>
              </p:nvSpPr>
              <p:spPr bwMode="auto">
                <a:xfrm>
                  <a:off x="720" y="2309"/>
                  <a:ext cx="52" cy="0"/>
                </a:xfrm>
                <a:prstGeom prst="line">
                  <a:avLst/>
                </a:prstGeom>
                <a:noFill/>
                <a:ln w="12700">
                  <a:solidFill>
                    <a:schemeClr val="bg1"/>
                  </a:solidFill>
                  <a:round/>
                  <a:headEnd/>
                  <a:tailEnd/>
                </a:ln>
                <a:effectLst/>
              </p:spPr>
              <p:txBody>
                <a:bodyPr wrap="none" anchor="ctr"/>
                <a:lstStyle/>
                <a:p>
                  <a:endParaRPr lang="en-US"/>
                </a:p>
              </p:txBody>
            </p:sp>
            <p:sp>
              <p:nvSpPr>
                <p:cNvPr id="67605" name="Line 21"/>
                <p:cNvSpPr>
                  <a:spLocks noChangeShapeType="1"/>
                </p:cNvSpPr>
                <p:nvPr/>
              </p:nvSpPr>
              <p:spPr bwMode="auto">
                <a:xfrm>
                  <a:off x="720" y="1905"/>
                  <a:ext cx="52" cy="0"/>
                </a:xfrm>
                <a:prstGeom prst="line">
                  <a:avLst/>
                </a:prstGeom>
                <a:noFill/>
                <a:ln w="12700">
                  <a:solidFill>
                    <a:schemeClr val="bg1"/>
                  </a:solidFill>
                  <a:round/>
                  <a:headEnd/>
                  <a:tailEnd/>
                </a:ln>
                <a:effectLst/>
              </p:spPr>
              <p:txBody>
                <a:bodyPr wrap="none" anchor="ctr"/>
                <a:lstStyle/>
                <a:p>
                  <a:endParaRPr lang="en-US"/>
                </a:p>
              </p:txBody>
            </p:sp>
            <p:sp>
              <p:nvSpPr>
                <p:cNvPr id="67606" name="Line 22"/>
                <p:cNvSpPr>
                  <a:spLocks noChangeShapeType="1"/>
                </p:cNvSpPr>
                <p:nvPr/>
              </p:nvSpPr>
              <p:spPr bwMode="auto">
                <a:xfrm>
                  <a:off x="720" y="1500"/>
                  <a:ext cx="52" cy="0"/>
                </a:xfrm>
                <a:prstGeom prst="line">
                  <a:avLst/>
                </a:prstGeom>
                <a:noFill/>
                <a:ln w="12700">
                  <a:solidFill>
                    <a:schemeClr val="bg1"/>
                  </a:solidFill>
                  <a:round/>
                  <a:headEnd/>
                  <a:tailEnd/>
                </a:ln>
                <a:effectLst/>
              </p:spPr>
              <p:txBody>
                <a:bodyPr wrap="none" anchor="ctr"/>
                <a:lstStyle/>
                <a:p>
                  <a:endParaRPr lang="en-US"/>
                </a:p>
              </p:txBody>
            </p:sp>
            <p:sp>
              <p:nvSpPr>
                <p:cNvPr id="67607" name="Line 23"/>
                <p:cNvSpPr>
                  <a:spLocks noChangeShapeType="1"/>
                </p:cNvSpPr>
                <p:nvPr/>
              </p:nvSpPr>
              <p:spPr bwMode="auto">
                <a:xfrm>
                  <a:off x="750" y="3521"/>
                  <a:ext cx="4474" cy="0"/>
                </a:xfrm>
                <a:prstGeom prst="line">
                  <a:avLst/>
                </a:prstGeom>
                <a:noFill/>
                <a:ln w="12700">
                  <a:solidFill>
                    <a:schemeClr val="bg1"/>
                  </a:solidFill>
                  <a:round/>
                  <a:headEnd/>
                  <a:tailEnd/>
                </a:ln>
                <a:effectLst/>
              </p:spPr>
              <p:txBody>
                <a:bodyPr wrap="none" anchor="ctr"/>
                <a:lstStyle/>
                <a:p>
                  <a:endParaRPr lang="en-US"/>
                </a:p>
              </p:txBody>
            </p:sp>
            <p:sp>
              <p:nvSpPr>
                <p:cNvPr id="67608" name="Line 24"/>
                <p:cNvSpPr>
                  <a:spLocks noChangeShapeType="1"/>
                </p:cNvSpPr>
                <p:nvPr/>
              </p:nvSpPr>
              <p:spPr bwMode="auto">
                <a:xfrm flipV="1">
                  <a:off x="746" y="3488"/>
                  <a:ext cx="0" cy="66"/>
                </a:xfrm>
                <a:prstGeom prst="line">
                  <a:avLst/>
                </a:prstGeom>
                <a:noFill/>
                <a:ln w="12700">
                  <a:solidFill>
                    <a:schemeClr val="bg1"/>
                  </a:solidFill>
                  <a:round/>
                  <a:headEnd/>
                  <a:tailEnd/>
                </a:ln>
                <a:effectLst/>
              </p:spPr>
              <p:txBody>
                <a:bodyPr wrap="none" anchor="ctr"/>
                <a:lstStyle/>
                <a:p>
                  <a:endParaRPr lang="en-US"/>
                </a:p>
              </p:txBody>
            </p:sp>
            <p:sp>
              <p:nvSpPr>
                <p:cNvPr id="67609" name="Line 25"/>
                <p:cNvSpPr>
                  <a:spLocks noChangeShapeType="1"/>
                </p:cNvSpPr>
                <p:nvPr/>
              </p:nvSpPr>
              <p:spPr bwMode="auto">
                <a:xfrm flipV="1">
                  <a:off x="1091" y="3488"/>
                  <a:ext cx="0" cy="66"/>
                </a:xfrm>
                <a:prstGeom prst="line">
                  <a:avLst/>
                </a:prstGeom>
                <a:noFill/>
                <a:ln w="12700">
                  <a:solidFill>
                    <a:schemeClr val="bg1"/>
                  </a:solidFill>
                  <a:round/>
                  <a:headEnd/>
                  <a:tailEnd/>
                </a:ln>
                <a:effectLst/>
              </p:spPr>
              <p:txBody>
                <a:bodyPr wrap="none" anchor="ctr"/>
                <a:lstStyle/>
                <a:p>
                  <a:endParaRPr lang="en-US"/>
                </a:p>
              </p:txBody>
            </p:sp>
            <p:sp>
              <p:nvSpPr>
                <p:cNvPr id="67610" name="Line 26"/>
                <p:cNvSpPr>
                  <a:spLocks noChangeShapeType="1"/>
                </p:cNvSpPr>
                <p:nvPr/>
              </p:nvSpPr>
              <p:spPr bwMode="auto">
                <a:xfrm flipV="1">
                  <a:off x="1435" y="3488"/>
                  <a:ext cx="0" cy="66"/>
                </a:xfrm>
                <a:prstGeom prst="line">
                  <a:avLst/>
                </a:prstGeom>
                <a:noFill/>
                <a:ln w="12700">
                  <a:solidFill>
                    <a:schemeClr val="bg1"/>
                  </a:solidFill>
                  <a:round/>
                  <a:headEnd/>
                  <a:tailEnd/>
                </a:ln>
                <a:effectLst/>
              </p:spPr>
              <p:txBody>
                <a:bodyPr wrap="none" anchor="ctr"/>
                <a:lstStyle/>
                <a:p>
                  <a:endParaRPr lang="en-US"/>
                </a:p>
              </p:txBody>
            </p:sp>
            <p:sp>
              <p:nvSpPr>
                <p:cNvPr id="67611" name="Line 27"/>
                <p:cNvSpPr>
                  <a:spLocks noChangeShapeType="1"/>
                </p:cNvSpPr>
                <p:nvPr/>
              </p:nvSpPr>
              <p:spPr bwMode="auto">
                <a:xfrm flipV="1">
                  <a:off x="1780" y="3488"/>
                  <a:ext cx="0" cy="66"/>
                </a:xfrm>
                <a:prstGeom prst="line">
                  <a:avLst/>
                </a:prstGeom>
                <a:noFill/>
                <a:ln w="12700">
                  <a:solidFill>
                    <a:schemeClr val="bg1"/>
                  </a:solidFill>
                  <a:round/>
                  <a:headEnd/>
                  <a:tailEnd/>
                </a:ln>
                <a:effectLst/>
              </p:spPr>
              <p:txBody>
                <a:bodyPr wrap="none" anchor="ctr"/>
                <a:lstStyle/>
                <a:p>
                  <a:endParaRPr lang="en-US"/>
                </a:p>
              </p:txBody>
            </p:sp>
            <p:sp>
              <p:nvSpPr>
                <p:cNvPr id="67612" name="Line 28"/>
                <p:cNvSpPr>
                  <a:spLocks noChangeShapeType="1"/>
                </p:cNvSpPr>
                <p:nvPr/>
              </p:nvSpPr>
              <p:spPr bwMode="auto">
                <a:xfrm flipV="1">
                  <a:off x="2125" y="3488"/>
                  <a:ext cx="0" cy="66"/>
                </a:xfrm>
                <a:prstGeom prst="line">
                  <a:avLst/>
                </a:prstGeom>
                <a:noFill/>
                <a:ln w="12700">
                  <a:solidFill>
                    <a:schemeClr val="bg1"/>
                  </a:solidFill>
                  <a:round/>
                  <a:headEnd/>
                  <a:tailEnd/>
                </a:ln>
                <a:effectLst/>
              </p:spPr>
              <p:txBody>
                <a:bodyPr wrap="none" anchor="ctr"/>
                <a:lstStyle/>
                <a:p>
                  <a:endParaRPr lang="en-US"/>
                </a:p>
              </p:txBody>
            </p:sp>
            <p:sp>
              <p:nvSpPr>
                <p:cNvPr id="67613" name="Line 29"/>
                <p:cNvSpPr>
                  <a:spLocks noChangeShapeType="1"/>
                </p:cNvSpPr>
                <p:nvPr/>
              </p:nvSpPr>
              <p:spPr bwMode="auto">
                <a:xfrm flipV="1">
                  <a:off x="2470" y="3488"/>
                  <a:ext cx="0" cy="66"/>
                </a:xfrm>
                <a:prstGeom prst="line">
                  <a:avLst/>
                </a:prstGeom>
                <a:noFill/>
                <a:ln w="12700">
                  <a:solidFill>
                    <a:schemeClr val="bg1"/>
                  </a:solidFill>
                  <a:round/>
                  <a:headEnd/>
                  <a:tailEnd/>
                </a:ln>
                <a:effectLst/>
              </p:spPr>
              <p:txBody>
                <a:bodyPr wrap="none" anchor="ctr"/>
                <a:lstStyle/>
                <a:p>
                  <a:endParaRPr lang="en-US"/>
                </a:p>
              </p:txBody>
            </p:sp>
            <p:sp>
              <p:nvSpPr>
                <p:cNvPr id="67614" name="Line 30"/>
                <p:cNvSpPr>
                  <a:spLocks noChangeShapeType="1"/>
                </p:cNvSpPr>
                <p:nvPr/>
              </p:nvSpPr>
              <p:spPr bwMode="auto">
                <a:xfrm flipV="1">
                  <a:off x="2815" y="3488"/>
                  <a:ext cx="0" cy="66"/>
                </a:xfrm>
                <a:prstGeom prst="line">
                  <a:avLst/>
                </a:prstGeom>
                <a:noFill/>
                <a:ln w="12700">
                  <a:solidFill>
                    <a:schemeClr val="bg1"/>
                  </a:solidFill>
                  <a:round/>
                  <a:headEnd/>
                  <a:tailEnd/>
                </a:ln>
                <a:effectLst/>
              </p:spPr>
              <p:txBody>
                <a:bodyPr wrap="none" anchor="ctr"/>
                <a:lstStyle/>
                <a:p>
                  <a:endParaRPr lang="en-US"/>
                </a:p>
              </p:txBody>
            </p:sp>
            <p:sp>
              <p:nvSpPr>
                <p:cNvPr id="67615" name="Line 31"/>
                <p:cNvSpPr>
                  <a:spLocks noChangeShapeType="1"/>
                </p:cNvSpPr>
                <p:nvPr/>
              </p:nvSpPr>
              <p:spPr bwMode="auto">
                <a:xfrm flipV="1">
                  <a:off x="3159" y="3488"/>
                  <a:ext cx="0" cy="66"/>
                </a:xfrm>
                <a:prstGeom prst="line">
                  <a:avLst/>
                </a:prstGeom>
                <a:noFill/>
                <a:ln w="12700">
                  <a:solidFill>
                    <a:schemeClr val="bg1"/>
                  </a:solidFill>
                  <a:round/>
                  <a:headEnd/>
                  <a:tailEnd/>
                </a:ln>
                <a:effectLst/>
              </p:spPr>
              <p:txBody>
                <a:bodyPr wrap="none" anchor="ctr"/>
                <a:lstStyle/>
                <a:p>
                  <a:endParaRPr lang="en-US"/>
                </a:p>
              </p:txBody>
            </p:sp>
            <p:sp>
              <p:nvSpPr>
                <p:cNvPr id="67616" name="Line 32"/>
                <p:cNvSpPr>
                  <a:spLocks noChangeShapeType="1"/>
                </p:cNvSpPr>
                <p:nvPr/>
              </p:nvSpPr>
              <p:spPr bwMode="auto">
                <a:xfrm flipV="1">
                  <a:off x="3504" y="3488"/>
                  <a:ext cx="0" cy="66"/>
                </a:xfrm>
                <a:prstGeom prst="line">
                  <a:avLst/>
                </a:prstGeom>
                <a:noFill/>
                <a:ln w="12700">
                  <a:solidFill>
                    <a:schemeClr val="bg1"/>
                  </a:solidFill>
                  <a:round/>
                  <a:headEnd/>
                  <a:tailEnd/>
                </a:ln>
                <a:effectLst/>
              </p:spPr>
              <p:txBody>
                <a:bodyPr wrap="none" anchor="ctr"/>
                <a:lstStyle/>
                <a:p>
                  <a:endParaRPr lang="en-US"/>
                </a:p>
              </p:txBody>
            </p:sp>
            <p:sp>
              <p:nvSpPr>
                <p:cNvPr id="67617" name="Line 33"/>
                <p:cNvSpPr>
                  <a:spLocks noChangeShapeType="1"/>
                </p:cNvSpPr>
                <p:nvPr/>
              </p:nvSpPr>
              <p:spPr bwMode="auto">
                <a:xfrm flipV="1">
                  <a:off x="3848" y="3488"/>
                  <a:ext cx="0" cy="66"/>
                </a:xfrm>
                <a:prstGeom prst="line">
                  <a:avLst/>
                </a:prstGeom>
                <a:noFill/>
                <a:ln w="12700">
                  <a:solidFill>
                    <a:schemeClr val="bg1"/>
                  </a:solidFill>
                  <a:round/>
                  <a:headEnd/>
                  <a:tailEnd/>
                </a:ln>
                <a:effectLst/>
              </p:spPr>
              <p:txBody>
                <a:bodyPr wrap="none" anchor="ctr"/>
                <a:lstStyle/>
                <a:p>
                  <a:endParaRPr lang="en-US"/>
                </a:p>
              </p:txBody>
            </p:sp>
            <p:sp>
              <p:nvSpPr>
                <p:cNvPr id="67618" name="Line 34"/>
                <p:cNvSpPr>
                  <a:spLocks noChangeShapeType="1"/>
                </p:cNvSpPr>
                <p:nvPr/>
              </p:nvSpPr>
              <p:spPr bwMode="auto">
                <a:xfrm flipV="1">
                  <a:off x="4194" y="3488"/>
                  <a:ext cx="0" cy="66"/>
                </a:xfrm>
                <a:prstGeom prst="line">
                  <a:avLst/>
                </a:prstGeom>
                <a:noFill/>
                <a:ln w="12700">
                  <a:solidFill>
                    <a:schemeClr val="bg1"/>
                  </a:solidFill>
                  <a:round/>
                  <a:headEnd/>
                  <a:tailEnd/>
                </a:ln>
                <a:effectLst/>
              </p:spPr>
              <p:txBody>
                <a:bodyPr wrap="none" anchor="ctr"/>
                <a:lstStyle/>
                <a:p>
                  <a:endParaRPr lang="en-US"/>
                </a:p>
              </p:txBody>
            </p:sp>
            <p:sp>
              <p:nvSpPr>
                <p:cNvPr id="67619" name="Line 35"/>
                <p:cNvSpPr>
                  <a:spLocks noChangeShapeType="1"/>
                </p:cNvSpPr>
                <p:nvPr/>
              </p:nvSpPr>
              <p:spPr bwMode="auto">
                <a:xfrm flipV="1">
                  <a:off x="4538" y="3488"/>
                  <a:ext cx="0" cy="66"/>
                </a:xfrm>
                <a:prstGeom prst="line">
                  <a:avLst/>
                </a:prstGeom>
                <a:noFill/>
                <a:ln w="12700">
                  <a:solidFill>
                    <a:schemeClr val="bg1"/>
                  </a:solidFill>
                  <a:round/>
                  <a:headEnd/>
                  <a:tailEnd/>
                </a:ln>
                <a:effectLst/>
              </p:spPr>
              <p:txBody>
                <a:bodyPr wrap="none" anchor="ctr"/>
                <a:lstStyle/>
                <a:p>
                  <a:endParaRPr lang="en-US"/>
                </a:p>
              </p:txBody>
            </p:sp>
            <p:sp>
              <p:nvSpPr>
                <p:cNvPr id="67620" name="Line 36"/>
                <p:cNvSpPr>
                  <a:spLocks noChangeShapeType="1"/>
                </p:cNvSpPr>
                <p:nvPr/>
              </p:nvSpPr>
              <p:spPr bwMode="auto">
                <a:xfrm flipV="1">
                  <a:off x="4884" y="3488"/>
                  <a:ext cx="0" cy="66"/>
                </a:xfrm>
                <a:prstGeom prst="line">
                  <a:avLst/>
                </a:prstGeom>
                <a:noFill/>
                <a:ln w="12700">
                  <a:solidFill>
                    <a:schemeClr val="bg1"/>
                  </a:solidFill>
                  <a:round/>
                  <a:headEnd/>
                  <a:tailEnd/>
                </a:ln>
                <a:effectLst/>
              </p:spPr>
              <p:txBody>
                <a:bodyPr wrap="none" anchor="ctr"/>
                <a:lstStyle/>
                <a:p>
                  <a:endParaRPr lang="en-US"/>
                </a:p>
              </p:txBody>
            </p:sp>
            <p:sp>
              <p:nvSpPr>
                <p:cNvPr id="67621" name="Line 37"/>
                <p:cNvSpPr>
                  <a:spLocks noChangeShapeType="1"/>
                </p:cNvSpPr>
                <p:nvPr/>
              </p:nvSpPr>
              <p:spPr bwMode="auto">
                <a:xfrm flipV="1">
                  <a:off x="5228" y="3488"/>
                  <a:ext cx="0" cy="66"/>
                </a:xfrm>
                <a:prstGeom prst="line">
                  <a:avLst/>
                </a:prstGeom>
                <a:noFill/>
                <a:ln w="12700">
                  <a:solidFill>
                    <a:schemeClr val="bg1"/>
                  </a:solidFill>
                  <a:round/>
                  <a:headEnd/>
                  <a:tailEnd/>
                </a:ln>
                <a:effectLst/>
              </p:spPr>
              <p:txBody>
                <a:bodyPr wrap="none" anchor="ctr"/>
                <a:lstStyle/>
                <a:p>
                  <a:endParaRPr lang="en-US"/>
                </a:p>
              </p:txBody>
            </p:sp>
            <p:sp>
              <p:nvSpPr>
                <p:cNvPr id="67622" name="Rectangle 38"/>
                <p:cNvSpPr>
                  <a:spLocks noChangeArrowheads="1"/>
                </p:cNvSpPr>
                <p:nvPr/>
              </p:nvSpPr>
              <p:spPr bwMode="auto">
                <a:xfrm>
                  <a:off x="545" y="3440"/>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a:t>
                  </a:r>
                </a:p>
              </p:txBody>
            </p:sp>
            <p:sp>
              <p:nvSpPr>
                <p:cNvPr id="67623" name="Rectangle 39"/>
                <p:cNvSpPr>
                  <a:spLocks noChangeArrowheads="1"/>
                </p:cNvSpPr>
                <p:nvPr/>
              </p:nvSpPr>
              <p:spPr bwMode="auto">
                <a:xfrm>
                  <a:off x="545" y="3036"/>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5</a:t>
                  </a:r>
                </a:p>
              </p:txBody>
            </p:sp>
            <p:sp>
              <p:nvSpPr>
                <p:cNvPr id="67624" name="Rectangle 40"/>
                <p:cNvSpPr>
                  <a:spLocks noChangeArrowheads="1"/>
                </p:cNvSpPr>
                <p:nvPr/>
              </p:nvSpPr>
              <p:spPr bwMode="auto">
                <a:xfrm>
                  <a:off x="488" y="2632"/>
                  <a:ext cx="246"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10</a:t>
                  </a:r>
                </a:p>
              </p:txBody>
            </p:sp>
            <p:sp>
              <p:nvSpPr>
                <p:cNvPr id="67625" name="Rectangle 41"/>
                <p:cNvSpPr>
                  <a:spLocks noChangeArrowheads="1"/>
                </p:cNvSpPr>
                <p:nvPr/>
              </p:nvSpPr>
              <p:spPr bwMode="auto">
                <a:xfrm>
                  <a:off x="488" y="2228"/>
                  <a:ext cx="246"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15</a:t>
                  </a:r>
                </a:p>
              </p:txBody>
            </p:sp>
            <p:sp>
              <p:nvSpPr>
                <p:cNvPr id="67626" name="Rectangle 42"/>
                <p:cNvSpPr>
                  <a:spLocks noChangeArrowheads="1"/>
                </p:cNvSpPr>
                <p:nvPr/>
              </p:nvSpPr>
              <p:spPr bwMode="auto">
                <a:xfrm>
                  <a:off x="488" y="1824"/>
                  <a:ext cx="246"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20</a:t>
                  </a:r>
                </a:p>
              </p:txBody>
            </p:sp>
            <p:sp>
              <p:nvSpPr>
                <p:cNvPr id="67627" name="Rectangle 43"/>
                <p:cNvSpPr>
                  <a:spLocks noChangeArrowheads="1"/>
                </p:cNvSpPr>
                <p:nvPr/>
              </p:nvSpPr>
              <p:spPr bwMode="auto">
                <a:xfrm>
                  <a:off x="488" y="1420"/>
                  <a:ext cx="246"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25</a:t>
                  </a:r>
                </a:p>
              </p:txBody>
            </p:sp>
            <p:sp>
              <p:nvSpPr>
                <p:cNvPr id="67628" name="Rectangle 44"/>
                <p:cNvSpPr>
                  <a:spLocks noChangeArrowheads="1"/>
                </p:cNvSpPr>
                <p:nvPr/>
              </p:nvSpPr>
              <p:spPr bwMode="auto">
                <a:xfrm>
                  <a:off x="606" y="3592"/>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1.00</a:t>
                  </a:r>
                </a:p>
              </p:txBody>
            </p:sp>
            <p:sp>
              <p:nvSpPr>
                <p:cNvPr id="67629" name="Rectangle 45"/>
                <p:cNvSpPr>
                  <a:spLocks noChangeArrowheads="1"/>
                </p:cNvSpPr>
                <p:nvPr/>
              </p:nvSpPr>
              <p:spPr bwMode="auto">
                <a:xfrm>
                  <a:off x="950" y="3592"/>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1.25</a:t>
                  </a:r>
                </a:p>
              </p:txBody>
            </p:sp>
            <p:sp>
              <p:nvSpPr>
                <p:cNvPr id="67630" name="Rectangle 46"/>
                <p:cNvSpPr>
                  <a:spLocks noChangeArrowheads="1"/>
                </p:cNvSpPr>
                <p:nvPr/>
              </p:nvSpPr>
              <p:spPr bwMode="auto">
                <a:xfrm>
                  <a:off x="1295" y="3592"/>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1.50</a:t>
                  </a:r>
                </a:p>
              </p:txBody>
            </p:sp>
            <p:sp>
              <p:nvSpPr>
                <p:cNvPr id="67631" name="Rectangle 47"/>
                <p:cNvSpPr>
                  <a:spLocks noChangeArrowheads="1"/>
                </p:cNvSpPr>
                <p:nvPr/>
              </p:nvSpPr>
              <p:spPr bwMode="auto">
                <a:xfrm>
                  <a:off x="1640" y="3592"/>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1.75</a:t>
                  </a:r>
                </a:p>
              </p:txBody>
            </p:sp>
            <p:sp>
              <p:nvSpPr>
                <p:cNvPr id="67632" name="Rectangle 48"/>
                <p:cNvSpPr>
                  <a:spLocks noChangeArrowheads="1"/>
                </p:cNvSpPr>
                <p:nvPr/>
              </p:nvSpPr>
              <p:spPr bwMode="auto">
                <a:xfrm>
                  <a:off x="1985" y="3592"/>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2.00</a:t>
                  </a:r>
                </a:p>
              </p:txBody>
            </p:sp>
            <p:sp>
              <p:nvSpPr>
                <p:cNvPr id="67633" name="Rectangle 49"/>
                <p:cNvSpPr>
                  <a:spLocks noChangeArrowheads="1"/>
                </p:cNvSpPr>
                <p:nvPr/>
              </p:nvSpPr>
              <p:spPr bwMode="auto">
                <a:xfrm>
                  <a:off x="2330" y="3592"/>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2.25</a:t>
                  </a:r>
                </a:p>
              </p:txBody>
            </p:sp>
            <p:sp>
              <p:nvSpPr>
                <p:cNvPr id="67634" name="Rectangle 50"/>
                <p:cNvSpPr>
                  <a:spLocks noChangeArrowheads="1"/>
                </p:cNvSpPr>
                <p:nvPr/>
              </p:nvSpPr>
              <p:spPr bwMode="auto">
                <a:xfrm>
                  <a:off x="2674" y="3592"/>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2.50</a:t>
                  </a:r>
                </a:p>
              </p:txBody>
            </p:sp>
            <p:sp>
              <p:nvSpPr>
                <p:cNvPr id="67635" name="Rectangle 51"/>
                <p:cNvSpPr>
                  <a:spLocks noChangeArrowheads="1"/>
                </p:cNvSpPr>
                <p:nvPr/>
              </p:nvSpPr>
              <p:spPr bwMode="auto">
                <a:xfrm>
                  <a:off x="3018" y="3592"/>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2.75</a:t>
                  </a:r>
                </a:p>
              </p:txBody>
            </p:sp>
            <p:sp>
              <p:nvSpPr>
                <p:cNvPr id="67636" name="Rectangle 52"/>
                <p:cNvSpPr>
                  <a:spLocks noChangeArrowheads="1"/>
                </p:cNvSpPr>
                <p:nvPr/>
              </p:nvSpPr>
              <p:spPr bwMode="auto">
                <a:xfrm>
                  <a:off x="3363" y="3592"/>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3.00</a:t>
                  </a:r>
                </a:p>
              </p:txBody>
            </p:sp>
            <p:sp>
              <p:nvSpPr>
                <p:cNvPr id="67637" name="Rectangle 53"/>
                <p:cNvSpPr>
                  <a:spLocks noChangeArrowheads="1"/>
                </p:cNvSpPr>
                <p:nvPr/>
              </p:nvSpPr>
              <p:spPr bwMode="auto">
                <a:xfrm>
                  <a:off x="3707" y="3592"/>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3.25</a:t>
                  </a:r>
                </a:p>
              </p:txBody>
            </p:sp>
            <p:sp>
              <p:nvSpPr>
                <p:cNvPr id="67638" name="Rectangle 54"/>
                <p:cNvSpPr>
                  <a:spLocks noChangeArrowheads="1"/>
                </p:cNvSpPr>
                <p:nvPr/>
              </p:nvSpPr>
              <p:spPr bwMode="auto">
                <a:xfrm>
                  <a:off x="4052" y="3592"/>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3.50</a:t>
                  </a:r>
                </a:p>
              </p:txBody>
            </p:sp>
            <p:sp>
              <p:nvSpPr>
                <p:cNvPr id="67639" name="Rectangle 55"/>
                <p:cNvSpPr>
                  <a:spLocks noChangeArrowheads="1"/>
                </p:cNvSpPr>
                <p:nvPr/>
              </p:nvSpPr>
              <p:spPr bwMode="auto">
                <a:xfrm>
                  <a:off x="4397" y="3592"/>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3.75</a:t>
                  </a:r>
                </a:p>
              </p:txBody>
            </p:sp>
            <p:sp>
              <p:nvSpPr>
                <p:cNvPr id="67640" name="Rectangle 56"/>
                <p:cNvSpPr>
                  <a:spLocks noChangeArrowheads="1"/>
                </p:cNvSpPr>
                <p:nvPr/>
              </p:nvSpPr>
              <p:spPr bwMode="auto">
                <a:xfrm>
                  <a:off x="4742" y="3592"/>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4.00</a:t>
                  </a:r>
                </a:p>
              </p:txBody>
            </p:sp>
          </p:grpSp>
          <p:sp>
            <p:nvSpPr>
              <p:cNvPr id="67642" name="Rectangle 58"/>
              <p:cNvSpPr>
                <a:spLocks noChangeArrowheads="1"/>
              </p:cNvSpPr>
              <p:nvPr/>
            </p:nvSpPr>
            <p:spPr bwMode="auto">
              <a:xfrm>
                <a:off x="5078" y="3592"/>
                <a:ext cx="339"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4.25</a:t>
                </a:r>
              </a:p>
            </p:txBody>
          </p:sp>
        </p:gr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dirty="0"/>
          </a:p>
        </p:txBody>
      </p:sp>
      <p:sp>
        <p:nvSpPr>
          <p:cNvPr id="8196" name="Rectangle 4"/>
          <p:cNvSpPr>
            <a:spLocks noGrp="1" noChangeArrowheads="1"/>
          </p:cNvSpPr>
          <p:nvPr>
            <p:ph type="title"/>
          </p:nvPr>
        </p:nvSpPr>
        <p:spPr>
          <a:noFill/>
          <a:ln/>
        </p:spPr>
        <p:txBody>
          <a:bodyPr lIns="90488" tIns="44450" rIns="90488" bIns="44450"/>
          <a:lstStyle/>
          <a:p>
            <a:r>
              <a:rPr lang="en-US"/>
              <a:t>Reasons for Sampling</a:t>
            </a:r>
          </a:p>
        </p:txBody>
      </p:sp>
      <p:sp>
        <p:nvSpPr>
          <p:cNvPr id="8197" name="Rectangle 5"/>
          <p:cNvSpPr>
            <a:spLocks noGrp="1" noChangeArrowheads="1"/>
          </p:cNvSpPr>
          <p:nvPr>
            <p:ph type="body" idx="1"/>
          </p:nvPr>
        </p:nvSpPr>
        <p:spPr>
          <a:xfrm>
            <a:off x="457200" y="1905000"/>
            <a:ext cx="8382000" cy="3924300"/>
          </a:xfrm>
          <a:solidFill>
            <a:srgbClr val="CCFFCC"/>
          </a:solidFill>
          <a:ln/>
        </p:spPr>
        <p:txBody>
          <a:bodyPr lIns="90488" tIns="44450" rIns="90488" bIns="44450"/>
          <a:lstStyle/>
          <a:p>
            <a:r>
              <a:rPr lang="en-US" dirty="0">
                <a:solidFill>
                  <a:schemeClr val="bg2"/>
                </a:solidFill>
              </a:rPr>
              <a:t>Sampling can save money and time.</a:t>
            </a:r>
          </a:p>
          <a:p>
            <a:r>
              <a:rPr lang="en-US" dirty="0">
                <a:solidFill>
                  <a:schemeClr val="bg2"/>
                </a:solidFill>
              </a:rPr>
              <a:t>For given resources, sampling can broaden the scope of the data set</a:t>
            </a:r>
            <a:r>
              <a:rPr lang="en-US" dirty="0" smtClean="0">
                <a:solidFill>
                  <a:schemeClr val="bg2"/>
                </a:solidFill>
              </a:rPr>
              <a:t>.</a:t>
            </a:r>
          </a:p>
          <a:p>
            <a:r>
              <a:rPr lang="en-US" dirty="0" smtClean="0">
                <a:solidFill>
                  <a:schemeClr val="bg2"/>
                </a:solidFill>
              </a:rPr>
              <a:t>Because </a:t>
            </a:r>
            <a:r>
              <a:rPr lang="en-US" dirty="0">
                <a:solidFill>
                  <a:schemeClr val="bg2"/>
                </a:solidFill>
              </a:rPr>
              <a:t>the research process is sometimes destructive, the sample can save product.</a:t>
            </a:r>
          </a:p>
          <a:p>
            <a:r>
              <a:rPr lang="en-US" dirty="0">
                <a:solidFill>
                  <a:schemeClr val="bg2"/>
                </a:solidFill>
              </a:rPr>
              <a:t>If accessing the population is impossible; sampling is the only option.</a:t>
            </a:r>
          </a:p>
          <a:p>
            <a:endParaRPr lang="en-US" dirty="0">
              <a:solidFill>
                <a:schemeClr val="bg2"/>
              </a:solidFill>
            </a:endParaRPr>
          </a:p>
          <a:p>
            <a:pPr>
              <a:buNone/>
            </a:pPr>
            <a:endParaRPr lang="en-US" sz="2800" dirty="0">
              <a:solidFill>
                <a:schemeClr val="bg2"/>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a:noFill/>
          <a:ln/>
        </p:spPr>
        <p:txBody>
          <a:bodyPr lIns="90488" tIns="44450" rIns="90488" bIns="44450"/>
          <a:lstStyle/>
          <a:p>
            <a:r>
              <a:rPr lang="en-US" dirty="0"/>
              <a:t>Central Limit Theorem</a:t>
            </a:r>
          </a:p>
        </p:txBody>
      </p:sp>
      <p:sp>
        <p:nvSpPr>
          <p:cNvPr id="69640" name="Rectangle 8"/>
          <p:cNvSpPr>
            <a:spLocks noGrp="1" noChangeArrowheads="1"/>
          </p:cNvSpPr>
          <p:nvPr>
            <p:ph type="body" sz="half" idx="1"/>
          </p:nvPr>
        </p:nvSpPr>
        <p:spPr>
          <a:xfrm>
            <a:off x="457200" y="1676400"/>
            <a:ext cx="8229600" cy="4800600"/>
          </a:xfrm>
          <a:solidFill>
            <a:srgbClr val="CCFFCC"/>
          </a:solidFill>
          <a:ln/>
        </p:spPr>
        <p:txBody>
          <a:bodyPr lIns="90488" tIns="44450" rIns="90488" bIns="44450"/>
          <a:lstStyle/>
          <a:p>
            <a:r>
              <a:rPr lang="en-US" sz="2800" b="1" dirty="0">
                <a:solidFill>
                  <a:schemeClr val="bg2"/>
                </a:solidFill>
              </a:rPr>
              <a:t>For sufficiently large sample sizes (</a:t>
            </a:r>
            <a:r>
              <a:rPr lang="en-US" sz="2800" b="1" i="1" dirty="0">
                <a:solidFill>
                  <a:schemeClr val="bg2"/>
                </a:solidFill>
              </a:rPr>
              <a:t>n</a:t>
            </a:r>
            <a:r>
              <a:rPr lang="en-US" sz="2800" b="1" baseline="-25000" dirty="0">
                <a:solidFill>
                  <a:schemeClr val="bg2"/>
                </a:solidFill>
              </a:rPr>
              <a:t>  </a:t>
            </a:r>
            <a:r>
              <a:rPr lang="en-US" sz="3600" dirty="0">
                <a:solidFill>
                  <a:schemeClr val="bg2"/>
                </a:solidFill>
                <a:latin typeface="Symbol" pitchFamily="18" charset="2"/>
              </a:rPr>
              <a:t></a:t>
            </a:r>
            <a:r>
              <a:rPr lang="en-US" sz="2800" b="1" baseline="-25000" dirty="0">
                <a:solidFill>
                  <a:schemeClr val="bg2"/>
                </a:solidFill>
              </a:rPr>
              <a:t>  </a:t>
            </a:r>
            <a:r>
              <a:rPr lang="en-US" sz="2800" b="1" dirty="0">
                <a:solidFill>
                  <a:schemeClr val="bg2"/>
                </a:solidFill>
              </a:rPr>
              <a:t>30),</a:t>
            </a:r>
          </a:p>
          <a:p>
            <a:endParaRPr lang="en-US" sz="2800" b="1" dirty="0">
              <a:solidFill>
                <a:schemeClr val="bg2"/>
              </a:solidFill>
            </a:endParaRPr>
          </a:p>
          <a:p>
            <a:r>
              <a:rPr lang="en-US" sz="2800" b="1" dirty="0">
                <a:solidFill>
                  <a:schemeClr val="bg2"/>
                </a:solidFill>
              </a:rPr>
              <a:t>the distribution of sample means      </a:t>
            </a:r>
            <a:r>
              <a:rPr lang="en-US" sz="2800" b="1" dirty="0" smtClean="0">
                <a:solidFill>
                  <a:schemeClr val="bg2"/>
                </a:solidFill>
              </a:rPr>
              <a:t>, </a:t>
            </a:r>
            <a:r>
              <a:rPr lang="en-US" sz="2800" b="1" dirty="0">
                <a:solidFill>
                  <a:schemeClr val="bg2"/>
                </a:solidFill>
              </a:rPr>
              <a:t>is approximately normal;</a:t>
            </a:r>
          </a:p>
          <a:p>
            <a:r>
              <a:rPr lang="en-US" sz="2800" b="1" dirty="0">
                <a:solidFill>
                  <a:schemeClr val="bg2"/>
                </a:solidFill>
              </a:rPr>
              <a:t>the mean of this distribution is equal to </a:t>
            </a:r>
            <a:r>
              <a:rPr lang="en-US" sz="3600" i="1" dirty="0">
                <a:solidFill>
                  <a:schemeClr val="bg2"/>
                </a:solidFill>
                <a:latin typeface="Symbol" pitchFamily="18" charset="2"/>
              </a:rPr>
              <a:t></a:t>
            </a:r>
            <a:r>
              <a:rPr lang="en-US" sz="2800" b="1" dirty="0">
                <a:solidFill>
                  <a:schemeClr val="bg2"/>
                </a:solidFill>
              </a:rPr>
              <a:t>, the population mean; and	</a:t>
            </a:r>
          </a:p>
          <a:p>
            <a:pPr>
              <a:buFontTx/>
              <a:buNone/>
            </a:pPr>
            <a:r>
              <a:rPr lang="en-US" sz="2800" b="1" dirty="0">
                <a:solidFill>
                  <a:schemeClr val="bg2"/>
                </a:solidFill>
              </a:rPr>
              <a:t>		</a:t>
            </a:r>
          </a:p>
          <a:p>
            <a:r>
              <a:rPr lang="en-US" sz="2800" b="1" dirty="0">
                <a:solidFill>
                  <a:schemeClr val="bg2"/>
                </a:solidFill>
              </a:rPr>
              <a:t>its standard deviation is             </a:t>
            </a:r>
            <a:r>
              <a:rPr lang="en-US" sz="2800" b="1" dirty="0" smtClean="0">
                <a:solidFill>
                  <a:schemeClr val="bg2"/>
                </a:solidFill>
              </a:rPr>
              <a:t>,</a:t>
            </a:r>
            <a:r>
              <a:rPr lang="en-US" sz="2800" b="1" dirty="0">
                <a:solidFill>
                  <a:schemeClr val="bg2"/>
                </a:solidFill>
              </a:rPr>
              <a:t>	</a:t>
            </a:r>
          </a:p>
          <a:p>
            <a:pPr>
              <a:buFontTx/>
              <a:buNone/>
            </a:pPr>
            <a:endParaRPr lang="en-US" sz="2800" b="1" dirty="0">
              <a:solidFill>
                <a:schemeClr val="bg2"/>
              </a:solidFill>
            </a:endParaRPr>
          </a:p>
          <a:p>
            <a:r>
              <a:rPr lang="en-US" sz="2800" b="1" dirty="0" smtClean="0">
                <a:solidFill>
                  <a:schemeClr val="bg2"/>
                </a:solidFill>
              </a:rPr>
              <a:t>regardless </a:t>
            </a:r>
            <a:r>
              <a:rPr lang="en-US" sz="2800" b="1" dirty="0">
                <a:solidFill>
                  <a:schemeClr val="bg2"/>
                </a:solidFill>
              </a:rPr>
              <a:t>of the shape of the population distribution.</a:t>
            </a:r>
          </a:p>
        </p:txBody>
      </p:sp>
      <p:sp>
        <p:nvSpPr>
          <p:cNvPr id="6963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69637" name="Line 5"/>
          <p:cNvSpPr>
            <a:spLocks noChangeShapeType="1"/>
          </p:cNvSpPr>
          <p:nvPr/>
        </p:nvSpPr>
        <p:spPr bwMode="auto">
          <a:xfrm>
            <a:off x="6005513" y="2743200"/>
            <a:ext cx="222250" cy="0"/>
          </a:xfrm>
          <a:prstGeom prst="line">
            <a:avLst/>
          </a:prstGeom>
          <a:noFill/>
          <a:ln w="25400">
            <a:solidFill>
              <a:schemeClr val="bg1"/>
            </a:solidFill>
            <a:round/>
            <a:headEnd/>
            <a:tailEnd/>
          </a:ln>
          <a:effectLst/>
        </p:spPr>
        <p:txBody>
          <a:bodyPr wrap="none" anchor="ctr"/>
          <a:lstStyle/>
          <a:p>
            <a:endParaRPr lang="en-US"/>
          </a:p>
        </p:txBody>
      </p:sp>
      <p:sp>
        <p:nvSpPr>
          <p:cNvPr id="69638" name="Rectangle 6"/>
          <p:cNvSpPr>
            <a:spLocks noChangeArrowheads="1"/>
          </p:cNvSpPr>
          <p:nvPr/>
        </p:nvSpPr>
        <p:spPr bwMode="auto">
          <a:xfrm>
            <a:off x="5943600" y="2532062"/>
            <a:ext cx="366713" cy="592138"/>
          </a:xfrm>
          <a:prstGeom prst="rect">
            <a:avLst/>
          </a:prstGeom>
          <a:noFill/>
          <a:ln w="12700">
            <a:noFill/>
            <a:miter lim="800000"/>
            <a:headEnd/>
            <a:tailEnd/>
          </a:ln>
          <a:effectLst/>
        </p:spPr>
        <p:txBody>
          <a:bodyPr wrap="none" lIns="90488" tIns="44450" rIns="90488" bIns="44450">
            <a:spAutoFit/>
          </a:bodyPr>
          <a:lstStyle/>
          <a:p>
            <a:r>
              <a:rPr lang="en-US" sz="3300" dirty="0">
                <a:solidFill>
                  <a:schemeClr val="accent2"/>
                </a:solidFill>
              </a:rPr>
              <a:t>x</a:t>
            </a:r>
          </a:p>
        </p:txBody>
      </p:sp>
      <p:sp>
        <p:nvSpPr>
          <p:cNvPr id="69652" name="AutoShape 20"/>
          <p:cNvSpPr>
            <a:spLocks noChangeAspect="1" noChangeArrowheads="1" noTextEdit="1"/>
          </p:cNvSpPr>
          <p:nvPr/>
        </p:nvSpPr>
        <p:spPr bwMode="auto">
          <a:xfrm>
            <a:off x="3810000" y="3598863"/>
            <a:ext cx="615950" cy="968375"/>
          </a:xfrm>
          <a:prstGeom prst="rect">
            <a:avLst/>
          </a:prstGeom>
          <a:noFill/>
          <a:ln w="9525">
            <a:noFill/>
            <a:miter lim="800000"/>
            <a:headEnd/>
            <a:tailEnd/>
          </a:ln>
        </p:spPr>
        <p:txBody>
          <a:bodyPr/>
          <a:lstStyle/>
          <a:p>
            <a:endParaRPr lang="en-US"/>
          </a:p>
        </p:txBody>
      </p:sp>
      <p:sp>
        <p:nvSpPr>
          <p:cNvPr id="69655" name="Line 23"/>
          <p:cNvSpPr>
            <a:spLocks noChangeShapeType="1"/>
          </p:cNvSpPr>
          <p:nvPr/>
        </p:nvSpPr>
        <p:spPr bwMode="auto">
          <a:xfrm>
            <a:off x="4986337" y="5195888"/>
            <a:ext cx="65088" cy="117475"/>
          </a:xfrm>
          <a:prstGeom prst="line">
            <a:avLst/>
          </a:prstGeom>
          <a:noFill/>
          <a:ln w="28575">
            <a:solidFill>
              <a:schemeClr val="bg2"/>
            </a:solidFill>
            <a:round/>
            <a:headEnd/>
            <a:tailEnd/>
          </a:ln>
        </p:spPr>
        <p:txBody>
          <a:bodyPr/>
          <a:lstStyle/>
          <a:p>
            <a:endParaRPr lang="en-US"/>
          </a:p>
        </p:txBody>
      </p:sp>
      <p:sp>
        <p:nvSpPr>
          <p:cNvPr id="69656" name="Line 24"/>
          <p:cNvSpPr>
            <a:spLocks noChangeShapeType="1"/>
          </p:cNvSpPr>
          <p:nvPr/>
        </p:nvSpPr>
        <p:spPr bwMode="auto">
          <a:xfrm flipV="1">
            <a:off x="5059362" y="5005387"/>
            <a:ext cx="85725" cy="354013"/>
          </a:xfrm>
          <a:prstGeom prst="line">
            <a:avLst/>
          </a:prstGeom>
          <a:noFill/>
          <a:ln w="28575">
            <a:solidFill>
              <a:schemeClr val="bg2"/>
            </a:solidFill>
            <a:round/>
            <a:headEnd/>
            <a:tailEnd/>
          </a:ln>
        </p:spPr>
        <p:txBody>
          <a:bodyPr/>
          <a:lstStyle/>
          <a:p>
            <a:endParaRPr lang="en-US"/>
          </a:p>
        </p:txBody>
      </p:sp>
      <p:sp>
        <p:nvSpPr>
          <p:cNvPr id="69657" name="Line 25"/>
          <p:cNvSpPr>
            <a:spLocks noChangeShapeType="1"/>
          </p:cNvSpPr>
          <p:nvPr/>
        </p:nvSpPr>
        <p:spPr bwMode="auto">
          <a:xfrm>
            <a:off x="5141004" y="5014686"/>
            <a:ext cx="217488" cy="0"/>
          </a:xfrm>
          <a:prstGeom prst="line">
            <a:avLst/>
          </a:prstGeom>
          <a:noFill/>
          <a:ln w="28575">
            <a:solidFill>
              <a:schemeClr val="bg2"/>
            </a:solidFill>
            <a:round/>
            <a:headEnd/>
            <a:tailEnd/>
          </a:ln>
        </p:spPr>
        <p:txBody>
          <a:bodyPr/>
          <a:lstStyle/>
          <a:p>
            <a:endParaRPr lang="en-US"/>
          </a:p>
        </p:txBody>
      </p:sp>
      <p:sp>
        <p:nvSpPr>
          <p:cNvPr id="69658" name="Line 26"/>
          <p:cNvSpPr>
            <a:spLocks noChangeShapeType="1"/>
          </p:cNvSpPr>
          <p:nvPr/>
        </p:nvSpPr>
        <p:spPr bwMode="auto">
          <a:xfrm>
            <a:off x="4905375" y="4953000"/>
            <a:ext cx="485775" cy="0"/>
          </a:xfrm>
          <a:prstGeom prst="line">
            <a:avLst/>
          </a:prstGeom>
          <a:noFill/>
          <a:ln w="28575">
            <a:solidFill>
              <a:schemeClr val="bg2"/>
            </a:solidFill>
            <a:round/>
            <a:headEnd/>
            <a:tailEnd/>
          </a:ln>
        </p:spPr>
        <p:txBody>
          <a:bodyPr/>
          <a:lstStyle/>
          <a:p>
            <a:endParaRPr lang="en-US"/>
          </a:p>
        </p:txBody>
      </p:sp>
      <p:sp>
        <p:nvSpPr>
          <p:cNvPr id="69659" name="Rectangle 27"/>
          <p:cNvSpPr>
            <a:spLocks noChangeArrowheads="1"/>
          </p:cNvSpPr>
          <p:nvPr/>
        </p:nvSpPr>
        <p:spPr bwMode="auto">
          <a:xfrm>
            <a:off x="5111750" y="4903788"/>
            <a:ext cx="203200" cy="487362"/>
          </a:xfrm>
          <a:prstGeom prst="rect">
            <a:avLst/>
          </a:prstGeom>
          <a:noFill/>
          <a:ln w="9525">
            <a:noFill/>
            <a:miter lim="800000"/>
            <a:headEnd/>
            <a:tailEnd/>
          </a:ln>
        </p:spPr>
        <p:txBody>
          <a:bodyPr wrap="none" lIns="0" tIns="0" rIns="0" bIns="0">
            <a:spAutoFit/>
          </a:bodyPr>
          <a:lstStyle/>
          <a:p>
            <a:r>
              <a:rPr lang="en-US" sz="3200" dirty="0">
                <a:solidFill>
                  <a:schemeClr val="bg2"/>
                </a:solidFill>
              </a:rPr>
              <a:t>n</a:t>
            </a:r>
          </a:p>
        </p:txBody>
      </p:sp>
      <p:sp>
        <p:nvSpPr>
          <p:cNvPr id="69660" name="Rectangle 28"/>
          <p:cNvSpPr>
            <a:spLocks noChangeArrowheads="1"/>
          </p:cNvSpPr>
          <p:nvPr/>
        </p:nvSpPr>
        <p:spPr bwMode="auto">
          <a:xfrm>
            <a:off x="4949825" y="4343400"/>
            <a:ext cx="244475" cy="487363"/>
          </a:xfrm>
          <a:prstGeom prst="rect">
            <a:avLst/>
          </a:prstGeom>
          <a:noFill/>
          <a:ln w="9525">
            <a:noFill/>
            <a:miter lim="800000"/>
            <a:headEnd/>
            <a:tailEnd/>
          </a:ln>
        </p:spPr>
        <p:txBody>
          <a:bodyPr wrap="none" lIns="0" tIns="0" rIns="0" bIns="0">
            <a:spAutoFit/>
          </a:bodyPr>
          <a:lstStyle/>
          <a:p>
            <a:r>
              <a:rPr lang="en-US" sz="3200" dirty="0">
                <a:solidFill>
                  <a:schemeClr val="bg2"/>
                </a:solidFill>
                <a:latin typeface="Symbol" pitchFamily="18" charset="2"/>
              </a:rPr>
              <a: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linds(horizontal)">
                                      <p:cBhvr>
                                        <p:cTn id="7"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4"/>
          <p:cNvGrpSpPr>
            <a:grpSpLocks/>
          </p:cNvGrpSpPr>
          <p:nvPr/>
        </p:nvGrpSpPr>
        <p:grpSpPr bwMode="auto">
          <a:xfrm>
            <a:off x="425450" y="1531938"/>
            <a:ext cx="8604251" cy="4906962"/>
            <a:chOff x="160" y="977"/>
            <a:chExt cx="5420" cy="3091"/>
          </a:xfrm>
        </p:grpSpPr>
        <p:sp>
          <p:nvSpPr>
            <p:cNvPr id="19459" name="Rectangle 3"/>
            <p:cNvSpPr>
              <a:spLocks noChangeArrowheads="1"/>
            </p:cNvSpPr>
            <p:nvPr/>
          </p:nvSpPr>
          <p:spPr bwMode="auto">
            <a:xfrm>
              <a:off x="1126" y="977"/>
              <a:ext cx="63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baseline="0">
                  <a:latin typeface="Times New Roman" pitchFamily="18" charset="0"/>
                </a:rPr>
                <a:t>Normal</a:t>
              </a:r>
            </a:p>
          </p:txBody>
        </p:sp>
        <p:sp>
          <p:nvSpPr>
            <p:cNvPr id="19460" name="Rectangle 4"/>
            <p:cNvSpPr>
              <a:spLocks noChangeArrowheads="1"/>
            </p:cNvSpPr>
            <p:nvPr/>
          </p:nvSpPr>
          <p:spPr bwMode="auto">
            <a:xfrm>
              <a:off x="2368" y="977"/>
              <a:ext cx="70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baseline="0">
                  <a:latin typeface="Times New Roman" pitchFamily="18" charset="0"/>
                </a:rPr>
                <a:t>Uniform</a:t>
              </a:r>
            </a:p>
          </p:txBody>
        </p:sp>
        <p:sp>
          <p:nvSpPr>
            <p:cNvPr id="19461" name="Rectangle 5"/>
            <p:cNvSpPr>
              <a:spLocks noChangeArrowheads="1"/>
            </p:cNvSpPr>
            <p:nvPr/>
          </p:nvSpPr>
          <p:spPr bwMode="auto">
            <a:xfrm>
              <a:off x="3484" y="977"/>
              <a:ext cx="639"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baseline="0">
                  <a:latin typeface="Times New Roman" pitchFamily="18" charset="0"/>
                </a:rPr>
                <a:t>Skewed</a:t>
              </a:r>
            </a:p>
          </p:txBody>
        </p:sp>
        <p:sp>
          <p:nvSpPr>
            <p:cNvPr id="19462" name="Rectangle 6"/>
            <p:cNvSpPr>
              <a:spLocks noChangeArrowheads="1"/>
            </p:cNvSpPr>
            <p:nvPr/>
          </p:nvSpPr>
          <p:spPr bwMode="auto">
            <a:xfrm>
              <a:off x="160" y="1663"/>
              <a:ext cx="786" cy="229"/>
            </a:xfrm>
            <a:prstGeom prst="rect">
              <a:avLst/>
            </a:prstGeom>
            <a:noFill/>
            <a:ln w="12700">
              <a:noFill/>
              <a:miter lim="800000"/>
              <a:headEnd/>
              <a:tailEnd/>
            </a:ln>
            <a:effectLst/>
          </p:spPr>
          <p:txBody>
            <a:bodyPr wrap="none" lIns="90488" tIns="44450" rIns="90488" bIns="44450">
              <a:spAutoFit/>
            </a:bodyPr>
            <a:lstStyle/>
            <a:p>
              <a:pPr eaLnBrk="0" hangingPunct="0"/>
              <a:r>
                <a:rPr lang="en-US" sz="1800" b="1" baseline="0">
                  <a:latin typeface="Times New Roman" pitchFamily="18" charset="0"/>
                </a:rPr>
                <a:t>Population</a:t>
              </a:r>
            </a:p>
          </p:txBody>
        </p:sp>
        <p:sp>
          <p:nvSpPr>
            <p:cNvPr id="19463" name="Rectangle 7"/>
            <p:cNvSpPr>
              <a:spLocks noChangeArrowheads="1"/>
            </p:cNvSpPr>
            <p:nvPr/>
          </p:nvSpPr>
          <p:spPr bwMode="auto">
            <a:xfrm>
              <a:off x="426" y="2491"/>
              <a:ext cx="420" cy="229"/>
            </a:xfrm>
            <a:prstGeom prst="rect">
              <a:avLst/>
            </a:prstGeom>
            <a:noFill/>
            <a:ln w="12700">
              <a:noFill/>
              <a:miter lim="800000"/>
              <a:headEnd/>
              <a:tailEnd/>
            </a:ln>
            <a:effectLst/>
          </p:spPr>
          <p:txBody>
            <a:bodyPr wrap="none" lIns="90488" tIns="44450" rIns="90488" bIns="44450">
              <a:spAutoFit/>
            </a:bodyPr>
            <a:lstStyle/>
            <a:p>
              <a:pPr eaLnBrk="0" hangingPunct="0"/>
              <a:r>
                <a:rPr lang="en-US" sz="1800" b="1" baseline="0">
                  <a:latin typeface="Times New Roman" pitchFamily="18" charset="0"/>
                </a:rPr>
                <a:t>n = 2</a:t>
              </a:r>
            </a:p>
          </p:txBody>
        </p:sp>
        <p:sp>
          <p:nvSpPr>
            <p:cNvPr id="19464" name="Rectangle 8"/>
            <p:cNvSpPr>
              <a:spLocks noChangeArrowheads="1"/>
            </p:cNvSpPr>
            <p:nvPr/>
          </p:nvSpPr>
          <p:spPr bwMode="auto">
            <a:xfrm>
              <a:off x="378" y="3301"/>
              <a:ext cx="492" cy="229"/>
            </a:xfrm>
            <a:prstGeom prst="rect">
              <a:avLst/>
            </a:prstGeom>
            <a:noFill/>
            <a:ln w="12700">
              <a:noFill/>
              <a:miter lim="800000"/>
              <a:headEnd/>
              <a:tailEnd/>
            </a:ln>
            <a:effectLst/>
          </p:spPr>
          <p:txBody>
            <a:bodyPr wrap="none" lIns="90488" tIns="44450" rIns="90488" bIns="44450">
              <a:spAutoFit/>
            </a:bodyPr>
            <a:lstStyle/>
            <a:p>
              <a:pPr eaLnBrk="0" hangingPunct="0"/>
              <a:r>
                <a:rPr lang="en-US" sz="1800" b="1" baseline="0">
                  <a:latin typeface="Times New Roman" pitchFamily="18" charset="0"/>
                </a:rPr>
                <a:t>n = 30</a:t>
              </a:r>
            </a:p>
          </p:txBody>
        </p:sp>
        <p:sp>
          <p:nvSpPr>
            <p:cNvPr id="19465" name="Freeform 9"/>
            <p:cNvSpPr>
              <a:spLocks/>
            </p:cNvSpPr>
            <p:nvPr/>
          </p:nvSpPr>
          <p:spPr bwMode="auto">
            <a:xfrm>
              <a:off x="4511" y="1410"/>
              <a:ext cx="922" cy="588"/>
            </a:xfrm>
            <a:custGeom>
              <a:avLst/>
              <a:gdLst/>
              <a:ahLst/>
              <a:cxnLst>
                <a:cxn ang="0">
                  <a:pos x="29" y="526"/>
                </a:cxn>
                <a:cxn ang="0">
                  <a:pos x="61" y="430"/>
                </a:cxn>
                <a:cxn ang="0">
                  <a:pos x="92" y="312"/>
                </a:cxn>
                <a:cxn ang="0">
                  <a:pos x="124" y="188"/>
                </a:cxn>
                <a:cxn ang="0">
                  <a:pos x="156" y="84"/>
                </a:cxn>
                <a:cxn ang="0">
                  <a:pos x="191" y="19"/>
                </a:cxn>
                <a:cxn ang="0">
                  <a:pos x="222" y="0"/>
                </a:cxn>
                <a:cxn ang="0">
                  <a:pos x="254" y="17"/>
                </a:cxn>
                <a:cxn ang="0">
                  <a:pos x="286" y="56"/>
                </a:cxn>
                <a:cxn ang="0">
                  <a:pos x="317" y="101"/>
                </a:cxn>
                <a:cxn ang="0">
                  <a:pos x="350" y="140"/>
                </a:cxn>
                <a:cxn ang="0">
                  <a:pos x="381" y="172"/>
                </a:cxn>
                <a:cxn ang="0">
                  <a:pos x="416" y="197"/>
                </a:cxn>
                <a:cxn ang="0">
                  <a:pos x="448" y="219"/>
                </a:cxn>
                <a:cxn ang="0">
                  <a:pos x="480" y="241"/>
                </a:cxn>
                <a:cxn ang="0">
                  <a:pos x="511" y="264"/>
                </a:cxn>
                <a:cxn ang="0">
                  <a:pos x="543" y="281"/>
                </a:cxn>
                <a:cxn ang="0">
                  <a:pos x="575" y="283"/>
                </a:cxn>
                <a:cxn ang="0">
                  <a:pos x="607" y="267"/>
                </a:cxn>
                <a:cxn ang="0">
                  <a:pos x="638" y="236"/>
                </a:cxn>
                <a:cxn ang="0">
                  <a:pos x="673" y="202"/>
                </a:cxn>
                <a:cxn ang="0">
                  <a:pos x="705" y="183"/>
                </a:cxn>
                <a:cxn ang="0">
                  <a:pos x="737" y="194"/>
                </a:cxn>
                <a:cxn ang="0">
                  <a:pos x="768" y="247"/>
                </a:cxn>
                <a:cxn ang="0">
                  <a:pos x="800" y="329"/>
                </a:cxn>
                <a:cxn ang="0">
                  <a:pos x="832" y="424"/>
                </a:cxn>
                <a:cxn ang="0">
                  <a:pos x="864" y="517"/>
                </a:cxn>
                <a:cxn ang="0">
                  <a:pos x="899" y="570"/>
                </a:cxn>
                <a:cxn ang="0">
                  <a:pos x="915" y="587"/>
                </a:cxn>
                <a:cxn ang="0">
                  <a:pos x="883" y="587"/>
                </a:cxn>
                <a:cxn ang="0">
                  <a:pos x="851" y="587"/>
                </a:cxn>
                <a:cxn ang="0">
                  <a:pos x="819" y="587"/>
                </a:cxn>
                <a:cxn ang="0">
                  <a:pos x="787" y="587"/>
                </a:cxn>
                <a:cxn ang="0">
                  <a:pos x="756" y="587"/>
                </a:cxn>
                <a:cxn ang="0">
                  <a:pos x="724" y="587"/>
                </a:cxn>
                <a:cxn ang="0">
                  <a:pos x="689" y="587"/>
                </a:cxn>
                <a:cxn ang="0">
                  <a:pos x="657" y="587"/>
                </a:cxn>
                <a:cxn ang="0">
                  <a:pos x="626" y="587"/>
                </a:cxn>
                <a:cxn ang="0">
                  <a:pos x="594" y="587"/>
                </a:cxn>
                <a:cxn ang="0">
                  <a:pos x="562" y="587"/>
                </a:cxn>
                <a:cxn ang="0">
                  <a:pos x="530" y="587"/>
                </a:cxn>
                <a:cxn ang="0">
                  <a:pos x="499" y="587"/>
                </a:cxn>
                <a:cxn ang="0">
                  <a:pos x="464" y="587"/>
                </a:cxn>
                <a:cxn ang="0">
                  <a:pos x="432" y="587"/>
                </a:cxn>
                <a:cxn ang="0">
                  <a:pos x="400" y="587"/>
                </a:cxn>
                <a:cxn ang="0">
                  <a:pos x="369" y="587"/>
                </a:cxn>
                <a:cxn ang="0">
                  <a:pos x="337" y="587"/>
                </a:cxn>
                <a:cxn ang="0">
                  <a:pos x="305" y="587"/>
                </a:cxn>
                <a:cxn ang="0">
                  <a:pos x="273" y="587"/>
                </a:cxn>
                <a:cxn ang="0">
                  <a:pos x="238" y="587"/>
                </a:cxn>
                <a:cxn ang="0">
                  <a:pos x="206" y="587"/>
                </a:cxn>
                <a:cxn ang="0">
                  <a:pos x="175" y="587"/>
                </a:cxn>
                <a:cxn ang="0">
                  <a:pos x="143" y="587"/>
                </a:cxn>
                <a:cxn ang="0">
                  <a:pos x="111" y="587"/>
                </a:cxn>
                <a:cxn ang="0">
                  <a:pos x="80" y="587"/>
                </a:cxn>
                <a:cxn ang="0">
                  <a:pos x="48" y="587"/>
                </a:cxn>
                <a:cxn ang="0">
                  <a:pos x="16" y="587"/>
                </a:cxn>
              </a:cxnLst>
              <a:rect l="0" t="0" r="r" b="b"/>
              <a:pathLst>
                <a:path w="922" h="588">
                  <a:moveTo>
                    <a:pt x="0" y="570"/>
                  </a:moveTo>
                  <a:lnTo>
                    <a:pt x="6" y="570"/>
                  </a:lnTo>
                  <a:lnTo>
                    <a:pt x="10" y="570"/>
                  </a:lnTo>
                  <a:lnTo>
                    <a:pt x="16" y="559"/>
                  </a:lnTo>
                  <a:lnTo>
                    <a:pt x="19" y="548"/>
                  </a:lnTo>
                  <a:lnTo>
                    <a:pt x="22" y="537"/>
                  </a:lnTo>
                  <a:lnTo>
                    <a:pt x="29" y="526"/>
                  </a:lnTo>
                  <a:lnTo>
                    <a:pt x="32" y="514"/>
                  </a:lnTo>
                  <a:lnTo>
                    <a:pt x="38" y="500"/>
                  </a:lnTo>
                  <a:lnTo>
                    <a:pt x="42" y="489"/>
                  </a:lnTo>
                  <a:lnTo>
                    <a:pt x="48" y="474"/>
                  </a:lnTo>
                  <a:lnTo>
                    <a:pt x="51" y="461"/>
                  </a:lnTo>
                  <a:lnTo>
                    <a:pt x="57" y="444"/>
                  </a:lnTo>
                  <a:lnTo>
                    <a:pt x="61" y="430"/>
                  </a:lnTo>
                  <a:lnTo>
                    <a:pt x="64" y="413"/>
                  </a:lnTo>
                  <a:lnTo>
                    <a:pt x="70" y="396"/>
                  </a:lnTo>
                  <a:lnTo>
                    <a:pt x="73" y="379"/>
                  </a:lnTo>
                  <a:lnTo>
                    <a:pt x="80" y="362"/>
                  </a:lnTo>
                  <a:lnTo>
                    <a:pt x="83" y="346"/>
                  </a:lnTo>
                  <a:lnTo>
                    <a:pt x="89" y="329"/>
                  </a:lnTo>
                  <a:lnTo>
                    <a:pt x="92" y="312"/>
                  </a:lnTo>
                  <a:lnTo>
                    <a:pt x="99" y="295"/>
                  </a:lnTo>
                  <a:lnTo>
                    <a:pt x="102" y="275"/>
                  </a:lnTo>
                  <a:lnTo>
                    <a:pt x="105" y="258"/>
                  </a:lnTo>
                  <a:lnTo>
                    <a:pt x="111" y="241"/>
                  </a:lnTo>
                  <a:lnTo>
                    <a:pt x="115" y="225"/>
                  </a:lnTo>
                  <a:lnTo>
                    <a:pt x="121" y="205"/>
                  </a:lnTo>
                  <a:lnTo>
                    <a:pt x="124" y="188"/>
                  </a:lnTo>
                  <a:lnTo>
                    <a:pt x="130" y="174"/>
                  </a:lnTo>
                  <a:lnTo>
                    <a:pt x="134" y="157"/>
                  </a:lnTo>
                  <a:lnTo>
                    <a:pt x="140" y="140"/>
                  </a:lnTo>
                  <a:lnTo>
                    <a:pt x="143" y="126"/>
                  </a:lnTo>
                  <a:lnTo>
                    <a:pt x="149" y="113"/>
                  </a:lnTo>
                  <a:lnTo>
                    <a:pt x="153" y="98"/>
                  </a:lnTo>
                  <a:lnTo>
                    <a:pt x="156" y="84"/>
                  </a:lnTo>
                  <a:lnTo>
                    <a:pt x="162" y="73"/>
                  </a:lnTo>
                  <a:lnTo>
                    <a:pt x="165" y="61"/>
                  </a:lnTo>
                  <a:lnTo>
                    <a:pt x="172" y="50"/>
                  </a:lnTo>
                  <a:lnTo>
                    <a:pt x="175" y="42"/>
                  </a:lnTo>
                  <a:lnTo>
                    <a:pt x="181" y="34"/>
                  </a:lnTo>
                  <a:lnTo>
                    <a:pt x="184" y="25"/>
                  </a:lnTo>
                  <a:lnTo>
                    <a:pt x="191" y="19"/>
                  </a:lnTo>
                  <a:lnTo>
                    <a:pt x="194" y="14"/>
                  </a:lnTo>
                  <a:lnTo>
                    <a:pt x="197" y="8"/>
                  </a:lnTo>
                  <a:lnTo>
                    <a:pt x="203" y="6"/>
                  </a:lnTo>
                  <a:lnTo>
                    <a:pt x="206" y="3"/>
                  </a:lnTo>
                  <a:lnTo>
                    <a:pt x="213" y="0"/>
                  </a:lnTo>
                  <a:lnTo>
                    <a:pt x="216" y="0"/>
                  </a:lnTo>
                  <a:lnTo>
                    <a:pt x="222" y="0"/>
                  </a:lnTo>
                  <a:lnTo>
                    <a:pt x="225" y="0"/>
                  </a:lnTo>
                  <a:lnTo>
                    <a:pt x="232" y="0"/>
                  </a:lnTo>
                  <a:lnTo>
                    <a:pt x="235" y="3"/>
                  </a:lnTo>
                  <a:lnTo>
                    <a:pt x="238" y="6"/>
                  </a:lnTo>
                  <a:lnTo>
                    <a:pt x="245" y="8"/>
                  </a:lnTo>
                  <a:lnTo>
                    <a:pt x="248" y="14"/>
                  </a:lnTo>
                  <a:lnTo>
                    <a:pt x="254" y="17"/>
                  </a:lnTo>
                  <a:lnTo>
                    <a:pt x="257" y="23"/>
                  </a:lnTo>
                  <a:lnTo>
                    <a:pt x="264" y="28"/>
                  </a:lnTo>
                  <a:lnTo>
                    <a:pt x="267" y="34"/>
                  </a:lnTo>
                  <a:lnTo>
                    <a:pt x="273" y="39"/>
                  </a:lnTo>
                  <a:lnTo>
                    <a:pt x="276" y="45"/>
                  </a:lnTo>
                  <a:lnTo>
                    <a:pt x="283" y="50"/>
                  </a:lnTo>
                  <a:lnTo>
                    <a:pt x="286" y="56"/>
                  </a:lnTo>
                  <a:lnTo>
                    <a:pt x="289" y="65"/>
                  </a:lnTo>
                  <a:lnTo>
                    <a:pt x="295" y="70"/>
                  </a:lnTo>
                  <a:lnTo>
                    <a:pt x="298" y="76"/>
                  </a:lnTo>
                  <a:lnTo>
                    <a:pt x="305" y="84"/>
                  </a:lnTo>
                  <a:lnTo>
                    <a:pt x="308" y="90"/>
                  </a:lnTo>
                  <a:lnTo>
                    <a:pt x="314" y="96"/>
                  </a:lnTo>
                  <a:lnTo>
                    <a:pt x="317" y="101"/>
                  </a:lnTo>
                  <a:lnTo>
                    <a:pt x="324" y="109"/>
                  </a:lnTo>
                  <a:lnTo>
                    <a:pt x="327" y="115"/>
                  </a:lnTo>
                  <a:lnTo>
                    <a:pt x="330" y="121"/>
                  </a:lnTo>
                  <a:lnTo>
                    <a:pt x="337" y="126"/>
                  </a:lnTo>
                  <a:lnTo>
                    <a:pt x="340" y="132"/>
                  </a:lnTo>
                  <a:lnTo>
                    <a:pt x="346" y="138"/>
                  </a:lnTo>
                  <a:lnTo>
                    <a:pt x="350" y="140"/>
                  </a:lnTo>
                  <a:lnTo>
                    <a:pt x="356" y="146"/>
                  </a:lnTo>
                  <a:lnTo>
                    <a:pt x="359" y="151"/>
                  </a:lnTo>
                  <a:lnTo>
                    <a:pt x="365" y="155"/>
                  </a:lnTo>
                  <a:lnTo>
                    <a:pt x="369" y="160"/>
                  </a:lnTo>
                  <a:lnTo>
                    <a:pt x="372" y="163"/>
                  </a:lnTo>
                  <a:lnTo>
                    <a:pt x="378" y="168"/>
                  </a:lnTo>
                  <a:lnTo>
                    <a:pt x="381" y="172"/>
                  </a:lnTo>
                  <a:lnTo>
                    <a:pt x="388" y="174"/>
                  </a:lnTo>
                  <a:lnTo>
                    <a:pt x="391" y="180"/>
                  </a:lnTo>
                  <a:lnTo>
                    <a:pt x="397" y="183"/>
                  </a:lnTo>
                  <a:lnTo>
                    <a:pt x="400" y="185"/>
                  </a:lnTo>
                  <a:lnTo>
                    <a:pt x="407" y="188"/>
                  </a:lnTo>
                  <a:lnTo>
                    <a:pt x="410" y="194"/>
                  </a:lnTo>
                  <a:lnTo>
                    <a:pt x="416" y="197"/>
                  </a:lnTo>
                  <a:lnTo>
                    <a:pt x="419" y="199"/>
                  </a:lnTo>
                  <a:lnTo>
                    <a:pt x="422" y="202"/>
                  </a:lnTo>
                  <a:lnTo>
                    <a:pt x="429" y="205"/>
                  </a:lnTo>
                  <a:lnTo>
                    <a:pt x="432" y="210"/>
                  </a:lnTo>
                  <a:lnTo>
                    <a:pt x="438" y="214"/>
                  </a:lnTo>
                  <a:lnTo>
                    <a:pt x="441" y="216"/>
                  </a:lnTo>
                  <a:lnTo>
                    <a:pt x="448" y="219"/>
                  </a:lnTo>
                  <a:lnTo>
                    <a:pt x="451" y="222"/>
                  </a:lnTo>
                  <a:lnTo>
                    <a:pt x="457" y="225"/>
                  </a:lnTo>
                  <a:lnTo>
                    <a:pt x="461" y="230"/>
                  </a:lnTo>
                  <a:lnTo>
                    <a:pt x="464" y="233"/>
                  </a:lnTo>
                  <a:lnTo>
                    <a:pt x="470" y="236"/>
                  </a:lnTo>
                  <a:lnTo>
                    <a:pt x="473" y="239"/>
                  </a:lnTo>
                  <a:lnTo>
                    <a:pt x="480" y="241"/>
                  </a:lnTo>
                  <a:lnTo>
                    <a:pt x="483" y="247"/>
                  </a:lnTo>
                  <a:lnTo>
                    <a:pt x="489" y="250"/>
                  </a:lnTo>
                  <a:lnTo>
                    <a:pt x="492" y="253"/>
                  </a:lnTo>
                  <a:lnTo>
                    <a:pt x="499" y="256"/>
                  </a:lnTo>
                  <a:lnTo>
                    <a:pt x="502" y="258"/>
                  </a:lnTo>
                  <a:lnTo>
                    <a:pt x="505" y="261"/>
                  </a:lnTo>
                  <a:lnTo>
                    <a:pt x="511" y="264"/>
                  </a:lnTo>
                  <a:lnTo>
                    <a:pt x="514" y="267"/>
                  </a:lnTo>
                  <a:lnTo>
                    <a:pt x="521" y="270"/>
                  </a:lnTo>
                  <a:lnTo>
                    <a:pt x="524" y="272"/>
                  </a:lnTo>
                  <a:lnTo>
                    <a:pt x="530" y="275"/>
                  </a:lnTo>
                  <a:lnTo>
                    <a:pt x="533" y="278"/>
                  </a:lnTo>
                  <a:lnTo>
                    <a:pt x="540" y="278"/>
                  </a:lnTo>
                  <a:lnTo>
                    <a:pt x="543" y="281"/>
                  </a:lnTo>
                  <a:lnTo>
                    <a:pt x="549" y="281"/>
                  </a:lnTo>
                  <a:lnTo>
                    <a:pt x="552" y="283"/>
                  </a:lnTo>
                  <a:lnTo>
                    <a:pt x="556" y="283"/>
                  </a:lnTo>
                  <a:lnTo>
                    <a:pt x="562" y="283"/>
                  </a:lnTo>
                  <a:lnTo>
                    <a:pt x="565" y="283"/>
                  </a:lnTo>
                  <a:lnTo>
                    <a:pt x="571" y="283"/>
                  </a:lnTo>
                  <a:lnTo>
                    <a:pt x="575" y="283"/>
                  </a:lnTo>
                  <a:lnTo>
                    <a:pt x="581" y="281"/>
                  </a:lnTo>
                  <a:lnTo>
                    <a:pt x="584" y="281"/>
                  </a:lnTo>
                  <a:lnTo>
                    <a:pt x="591" y="278"/>
                  </a:lnTo>
                  <a:lnTo>
                    <a:pt x="594" y="275"/>
                  </a:lnTo>
                  <a:lnTo>
                    <a:pt x="597" y="272"/>
                  </a:lnTo>
                  <a:lnTo>
                    <a:pt x="603" y="270"/>
                  </a:lnTo>
                  <a:lnTo>
                    <a:pt x="607" y="267"/>
                  </a:lnTo>
                  <a:lnTo>
                    <a:pt x="613" y="264"/>
                  </a:lnTo>
                  <a:lnTo>
                    <a:pt x="616" y="261"/>
                  </a:lnTo>
                  <a:lnTo>
                    <a:pt x="623" y="256"/>
                  </a:lnTo>
                  <a:lnTo>
                    <a:pt x="626" y="250"/>
                  </a:lnTo>
                  <a:lnTo>
                    <a:pt x="632" y="247"/>
                  </a:lnTo>
                  <a:lnTo>
                    <a:pt x="635" y="241"/>
                  </a:lnTo>
                  <a:lnTo>
                    <a:pt x="638" y="236"/>
                  </a:lnTo>
                  <a:lnTo>
                    <a:pt x="645" y="230"/>
                  </a:lnTo>
                  <a:lnTo>
                    <a:pt x="648" y="228"/>
                  </a:lnTo>
                  <a:lnTo>
                    <a:pt x="654" y="222"/>
                  </a:lnTo>
                  <a:lnTo>
                    <a:pt x="657" y="216"/>
                  </a:lnTo>
                  <a:lnTo>
                    <a:pt x="664" y="210"/>
                  </a:lnTo>
                  <a:lnTo>
                    <a:pt x="667" y="208"/>
                  </a:lnTo>
                  <a:lnTo>
                    <a:pt x="673" y="202"/>
                  </a:lnTo>
                  <a:lnTo>
                    <a:pt x="676" y="199"/>
                  </a:lnTo>
                  <a:lnTo>
                    <a:pt x="683" y="194"/>
                  </a:lnTo>
                  <a:lnTo>
                    <a:pt x="686" y="191"/>
                  </a:lnTo>
                  <a:lnTo>
                    <a:pt x="689" y="188"/>
                  </a:lnTo>
                  <a:lnTo>
                    <a:pt x="696" y="185"/>
                  </a:lnTo>
                  <a:lnTo>
                    <a:pt x="699" y="183"/>
                  </a:lnTo>
                  <a:lnTo>
                    <a:pt x="705" y="183"/>
                  </a:lnTo>
                  <a:lnTo>
                    <a:pt x="708" y="183"/>
                  </a:lnTo>
                  <a:lnTo>
                    <a:pt x="715" y="183"/>
                  </a:lnTo>
                  <a:lnTo>
                    <a:pt x="718" y="183"/>
                  </a:lnTo>
                  <a:lnTo>
                    <a:pt x="724" y="185"/>
                  </a:lnTo>
                  <a:lnTo>
                    <a:pt x="727" y="188"/>
                  </a:lnTo>
                  <a:lnTo>
                    <a:pt x="730" y="191"/>
                  </a:lnTo>
                  <a:lnTo>
                    <a:pt x="737" y="194"/>
                  </a:lnTo>
                  <a:lnTo>
                    <a:pt x="740" y="199"/>
                  </a:lnTo>
                  <a:lnTo>
                    <a:pt x="746" y="205"/>
                  </a:lnTo>
                  <a:lnTo>
                    <a:pt x="749" y="214"/>
                  </a:lnTo>
                  <a:lnTo>
                    <a:pt x="756" y="219"/>
                  </a:lnTo>
                  <a:lnTo>
                    <a:pt x="759" y="228"/>
                  </a:lnTo>
                  <a:lnTo>
                    <a:pt x="765" y="236"/>
                  </a:lnTo>
                  <a:lnTo>
                    <a:pt x="768" y="247"/>
                  </a:lnTo>
                  <a:lnTo>
                    <a:pt x="772" y="256"/>
                  </a:lnTo>
                  <a:lnTo>
                    <a:pt x="778" y="267"/>
                  </a:lnTo>
                  <a:lnTo>
                    <a:pt x="781" y="278"/>
                  </a:lnTo>
                  <a:lnTo>
                    <a:pt x="787" y="289"/>
                  </a:lnTo>
                  <a:lnTo>
                    <a:pt x="791" y="304"/>
                  </a:lnTo>
                  <a:lnTo>
                    <a:pt x="797" y="315"/>
                  </a:lnTo>
                  <a:lnTo>
                    <a:pt x="800" y="329"/>
                  </a:lnTo>
                  <a:lnTo>
                    <a:pt x="806" y="342"/>
                  </a:lnTo>
                  <a:lnTo>
                    <a:pt x="810" y="357"/>
                  </a:lnTo>
                  <a:lnTo>
                    <a:pt x="816" y="371"/>
                  </a:lnTo>
                  <a:lnTo>
                    <a:pt x="819" y="385"/>
                  </a:lnTo>
                  <a:lnTo>
                    <a:pt x="822" y="399"/>
                  </a:lnTo>
                  <a:lnTo>
                    <a:pt x="829" y="413"/>
                  </a:lnTo>
                  <a:lnTo>
                    <a:pt x="832" y="424"/>
                  </a:lnTo>
                  <a:lnTo>
                    <a:pt x="838" y="438"/>
                  </a:lnTo>
                  <a:lnTo>
                    <a:pt x="841" y="452"/>
                  </a:lnTo>
                  <a:lnTo>
                    <a:pt x="848" y="466"/>
                  </a:lnTo>
                  <a:lnTo>
                    <a:pt x="851" y="480"/>
                  </a:lnTo>
                  <a:lnTo>
                    <a:pt x="857" y="492"/>
                  </a:lnTo>
                  <a:lnTo>
                    <a:pt x="860" y="505"/>
                  </a:lnTo>
                  <a:lnTo>
                    <a:pt x="864" y="517"/>
                  </a:lnTo>
                  <a:lnTo>
                    <a:pt x="870" y="528"/>
                  </a:lnTo>
                  <a:lnTo>
                    <a:pt x="873" y="539"/>
                  </a:lnTo>
                  <a:lnTo>
                    <a:pt x="879" y="551"/>
                  </a:lnTo>
                  <a:lnTo>
                    <a:pt x="883" y="562"/>
                  </a:lnTo>
                  <a:lnTo>
                    <a:pt x="889" y="570"/>
                  </a:lnTo>
                  <a:lnTo>
                    <a:pt x="892" y="570"/>
                  </a:lnTo>
                  <a:lnTo>
                    <a:pt x="899" y="570"/>
                  </a:lnTo>
                  <a:lnTo>
                    <a:pt x="902" y="570"/>
                  </a:lnTo>
                  <a:lnTo>
                    <a:pt x="905" y="570"/>
                  </a:lnTo>
                  <a:lnTo>
                    <a:pt x="911" y="570"/>
                  </a:lnTo>
                  <a:lnTo>
                    <a:pt x="915" y="570"/>
                  </a:lnTo>
                  <a:lnTo>
                    <a:pt x="921" y="570"/>
                  </a:lnTo>
                  <a:lnTo>
                    <a:pt x="921" y="587"/>
                  </a:lnTo>
                  <a:lnTo>
                    <a:pt x="915" y="587"/>
                  </a:lnTo>
                  <a:lnTo>
                    <a:pt x="911" y="587"/>
                  </a:lnTo>
                  <a:lnTo>
                    <a:pt x="905" y="587"/>
                  </a:lnTo>
                  <a:lnTo>
                    <a:pt x="902" y="587"/>
                  </a:lnTo>
                  <a:lnTo>
                    <a:pt x="899" y="587"/>
                  </a:lnTo>
                  <a:lnTo>
                    <a:pt x="892" y="587"/>
                  </a:lnTo>
                  <a:lnTo>
                    <a:pt x="889" y="587"/>
                  </a:lnTo>
                  <a:lnTo>
                    <a:pt x="883" y="587"/>
                  </a:lnTo>
                  <a:lnTo>
                    <a:pt x="879" y="587"/>
                  </a:lnTo>
                  <a:lnTo>
                    <a:pt x="873" y="587"/>
                  </a:lnTo>
                  <a:lnTo>
                    <a:pt x="870" y="587"/>
                  </a:lnTo>
                  <a:lnTo>
                    <a:pt x="864" y="587"/>
                  </a:lnTo>
                  <a:lnTo>
                    <a:pt x="860" y="587"/>
                  </a:lnTo>
                  <a:lnTo>
                    <a:pt x="857" y="587"/>
                  </a:lnTo>
                  <a:lnTo>
                    <a:pt x="851" y="587"/>
                  </a:lnTo>
                  <a:lnTo>
                    <a:pt x="848" y="587"/>
                  </a:lnTo>
                  <a:lnTo>
                    <a:pt x="841" y="587"/>
                  </a:lnTo>
                  <a:lnTo>
                    <a:pt x="838" y="587"/>
                  </a:lnTo>
                  <a:lnTo>
                    <a:pt x="832" y="587"/>
                  </a:lnTo>
                  <a:lnTo>
                    <a:pt x="829" y="587"/>
                  </a:lnTo>
                  <a:lnTo>
                    <a:pt x="822" y="587"/>
                  </a:lnTo>
                  <a:lnTo>
                    <a:pt x="819" y="587"/>
                  </a:lnTo>
                  <a:lnTo>
                    <a:pt x="816" y="587"/>
                  </a:lnTo>
                  <a:lnTo>
                    <a:pt x="810" y="587"/>
                  </a:lnTo>
                  <a:lnTo>
                    <a:pt x="806" y="587"/>
                  </a:lnTo>
                  <a:lnTo>
                    <a:pt x="800" y="587"/>
                  </a:lnTo>
                  <a:lnTo>
                    <a:pt x="797" y="587"/>
                  </a:lnTo>
                  <a:lnTo>
                    <a:pt x="791" y="587"/>
                  </a:lnTo>
                  <a:lnTo>
                    <a:pt x="787" y="587"/>
                  </a:lnTo>
                  <a:lnTo>
                    <a:pt x="781" y="587"/>
                  </a:lnTo>
                  <a:lnTo>
                    <a:pt x="778" y="587"/>
                  </a:lnTo>
                  <a:lnTo>
                    <a:pt x="772" y="587"/>
                  </a:lnTo>
                  <a:lnTo>
                    <a:pt x="768" y="587"/>
                  </a:lnTo>
                  <a:lnTo>
                    <a:pt x="765" y="587"/>
                  </a:lnTo>
                  <a:lnTo>
                    <a:pt x="759" y="587"/>
                  </a:lnTo>
                  <a:lnTo>
                    <a:pt x="756" y="587"/>
                  </a:lnTo>
                  <a:lnTo>
                    <a:pt x="749" y="587"/>
                  </a:lnTo>
                  <a:lnTo>
                    <a:pt x="746" y="587"/>
                  </a:lnTo>
                  <a:lnTo>
                    <a:pt x="740" y="587"/>
                  </a:lnTo>
                  <a:lnTo>
                    <a:pt x="737" y="587"/>
                  </a:lnTo>
                  <a:lnTo>
                    <a:pt x="730" y="587"/>
                  </a:lnTo>
                  <a:lnTo>
                    <a:pt x="727" y="587"/>
                  </a:lnTo>
                  <a:lnTo>
                    <a:pt x="724" y="587"/>
                  </a:lnTo>
                  <a:lnTo>
                    <a:pt x="718" y="587"/>
                  </a:lnTo>
                  <a:lnTo>
                    <a:pt x="715" y="587"/>
                  </a:lnTo>
                  <a:lnTo>
                    <a:pt x="708" y="587"/>
                  </a:lnTo>
                  <a:lnTo>
                    <a:pt x="705" y="587"/>
                  </a:lnTo>
                  <a:lnTo>
                    <a:pt x="699" y="587"/>
                  </a:lnTo>
                  <a:lnTo>
                    <a:pt x="696" y="587"/>
                  </a:lnTo>
                  <a:lnTo>
                    <a:pt x="689" y="587"/>
                  </a:lnTo>
                  <a:lnTo>
                    <a:pt x="686" y="587"/>
                  </a:lnTo>
                  <a:lnTo>
                    <a:pt x="683" y="587"/>
                  </a:lnTo>
                  <a:lnTo>
                    <a:pt x="676" y="587"/>
                  </a:lnTo>
                  <a:lnTo>
                    <a:pt x="673" y="587"/>
                  </a:lnTo>
                  <a:lnTo>
                    <a:pt x="667" y="587"/>
                  </a:lnTo>
                  <a:lnTo>
                    <a:pt x="664" y="587"/>
                  </a:lnTo>
                  <a:lnTo>
                    <a:pt x="657" y="587"/>
                  </a:lnTo>
                  <a:lnTo>
                    <a:pt x="654" y="587"/>
                  </a:lnTo>
                  <a:lnTo>
                    <a:pt x="648" y="587"/>
                  </a:lnTo>
                  <a:lnTo>
                    <a:pt x="645" y="587"/>
                  </a:lnTo>
                  <a:lnTo>
                    <a:pt x="638" y="587"/>
                  </a:lnTo>
                  <a:lnTo>
                    <a:pt x="635" y="587"/>
                  </a:lnTo>
                  <a:lnTo>
                    <a:pt x="632" y="587"/>
                  </a:lnTo>
                  <a:lnTo>
                    <a:pt x="626" y="587"/>
                  </a:lnTo>
                  <a:lnTo>
                    <a:pt x="623" y="587"/>
                  </a:lnTo>
                  <a:lnTo>
                    <a:pt x="616" y="587"/>
                  </a:lnTo>
                  <a:lnTo>
                    <a:pt x="613" y="587"/>
                  </a:lnTo>
                  <a:lnTo>
                    <a:pt x="607" y="587"/>
                  </a:lnTo>
                  <a:lnTo>
                    <a:pt x="603" y="587"/>
                  </a:lnTo>
                  <a:lnTo>
                    <a:pt x="597" y="587"/>
                  </a:lnTo>
                  <a:lnTo>
                    <a:pt x="594" y="587"/>
                  </a:lnTo>
                  <a:lnTo>
                    <a:pt x="591" y="587"/>
                  </a:lnTo>
                  <a:lnTo>
                    <a:pt x="584" y="587"/>
                  </a:lnTo>
                  <a:lnTo>
                    <a:pt x="581" y="587"/>
                  </a:lnTo>
                  <a:lnTo>
                    <a:pt x="575" y="587"/>
                  </a:lnTo>
                  <a:lnTo>
                    <a:pt x="571" y="587"/>
                  </a:lnTo>
                  <a:lnTo>
                    <a:pt x="565" y="587"/>
                  </a:lnTo>
                  <a:lnTo>
                    <a:pt x="562" y="587"/>
                  </a:lnTo>
                  <a:lnTo>
                    <a:pt x="556" y="587"/>
                  </a:lnTo>
                  <a:lnTo>
                    <a:pt x="552" y="587"/>
                  </a:lnTo>
                  <a:lnTo>
                    <a:pt x="549" y="587"/>
                  </a:lnTo>
                  <a:lnTo>
                    <a:pt x="543" y="587"/>
                  </a:lnTo>
                  <a:lnTo>
                    <a:pt x="540" y="587"/>
                  </a:lnTo>
                  <a:lnTo>
                    <a:pt x="533" y="587"/>
                  </a:lnTo>
                  <a:lnTo>
                    <a:pt x="530" y="587"/>
                  </a:lnTo>
                  <a:lnTo>
                    <a:pt x="524" y="587"/>
                  </a:lnTo>
                  <a:lnTo>
                    <a:pt x="521" y="587"/>
                  </a:lnTo>
                  <a:lnTo>
                    <a:pt x="514" y="587"/>
                  </a:lnTo>
                  <a:lnTo>
                    <a:pt x="511" y="587"/>
                  </a:lnTo>
                  <a:lnTo>
                    <a:pt x="505" y="587"/>
                  </a:lnTo>
                  <a:lnTo>
                    <a:pt x="502" y="587"/>
                  </a:lnTo>
                  <a:lnTo>
                    <a:pt x="499" y="587"/>
                  </a:lnTo>
                  <a:lnTo>
                    <a:pt x="492" y="587"/>
                  </a:lnTo>
                  <a:lnTo>
                    <a:pt x="489" y="587"/>
                  </a:lnTo>
                  <a:lnTo>
                    <a:pt x="483" y="587"/>
                  </a:lnTo>
                  <a:lnTo>
                    <a:pt x="480" y="587"/>
                  </a:lnTo>
                  <a:lnTo>
                    <a:pt x="473" y="587"/>
                  </a:lnTo>
                  <a:lnTo>
                    <a:pt x="470" y="587"/>
                  </a:lnTo>
                  <a:lnTo>
                    <a:pt x="464" y="587"/>
                  </a:lnTo>
                  <a:lnTo>
                    <a:pt x="461" y="587"/>
                  </a:lnTo>
                  <a:lnTo>
                    <a:pt x="457" y="587"/>
                  </a:lnTo>
                  <a:lnTo>
                    <a:pt x="451" y="587"/>
                  </a:lnTo>
                  <a:lnTo>
                    <a:pt x="448" y="587"/>
                  </a:lnTo>
                  <a:lnTo>
                    <a:pt x="441" y="587"/>
                  </a:lnTo>
                  <a:lnTo>
                    <a:pt x="438" y="587"/>
                  </a:lnTo>
                  <a:lnTo>
                    <a:pt x="432" y="587"/>
                  </a:lnTo>
                  <a:lnTo>
                    <a:pt x="429" y="587"/>
                  </a:lnTo>
                  <a:lnTo>
                    <a:pt x="422" y="587"/>
                  </a:lnTo>
                  <a:lnTo>
                    <a:pt x="419" y="587"/>
                  </a:lnTo>
                  <a:lnTo>
                    <a:pt x="416" y="587"/>
                  </a:lnTo>
                  <a:lnTo>
                    <a:pt x="410" y="587"/>
                  </a:lnTo>
                  <a:lnTo>
                    <a:pt x="407" y="587"/>
                  </a:lnTo>
                  <a:lnTo>
                    <a:pt x="400" y="587"/>
                  </a:lnTo>
                  <a:lnTo>
                    <a:pt x="397" y="587"/>
                  </a:lnTo>
                  <a:lnTo>
                    <a:pt x="391" y="587"/>
                  </a:lnTo>
                  <a:lnTo>
                    <a:pt x="388" y="587"/>
                  </a:lnTo>
                  <a:lnTo>
                    <a:pt x="381" y="587"/>
                  </a:lnTo>
                  <a:lnTo>
                    <a:pt x="378" y="587"/>
                  </a:lnTo>
                  <a:lnTo>
                    <a:pt x="372" y="587"/>
                  </a:lnTo>
                  <a:lnTo>
                    <a:pt x="369" y="587"/>
                  </a:lnTo>
                  <a:lnTo>
                    <a:pt x="365" y="587"/>
                  </a:lnTo>
                  <a:lnTo>
                    <a:pt x="359" y="587"/>
                  </a:lnTo>
                  <a:lnTo>
                    <a:pt x="356" y="587"/>
                  </a:lnTo>
                  <a:lnTo>
                    <a:pt x="350" y="587"/>
                  </a:lnTo>
                  <a:lnTo>
                    <a:pt x="346" y="587"/>
                  </a:lnTo>
                  <a:lnTo>
                    <a:pt x="340" y="587"/>
                  </a:lnTo>
                  <a:lnTo>
                    <a:pt x="337" y="587"/>
                  </a:lnTo>
                  <a:lnTo>
                    <a:pt x="330" y="587"/>
                  </a:lnTo>
                  <a:lnTo>
                    <a:pt x="327" y="587"/>
                  </a:lnTo>
                  <a:lnTo>
                    <a:pt x="324" y="587"/>
                  </a:lnTo>
                  <a:lnTo>
                    <a:pt x="317" y="587"/>
                  </a:lnTo>
                  <a:lnTo>
                    <a:pt x="314" y="587"/>
                  </a:lnTo>
                  <a:lnTo>
                    <a:pt x="308" y="587"/>
                  </a:lnTo>
                  <a:lnTo>
                    <a:pt x="305" y="587"/>
                  </a:lnTo>
                  <a:lnTo>
                    <a:pt x="298" y="587"/>
                  </a:lnTo>
                  <a:lnTo>
                    <a:pt x="295" y="587"/>
                  </a:lnTo>
                  <a:lnTo>
                    <a:pt x="289" y="587"/>
                  </a:lnTo>
                  <a:lnTo>
                    <a:pt x="286" y="587"/>
                  </a:lnTo>
                  <a:lnTo>
                    <a:pt x="283" y="587"/>
                  </a:lnTo>
                  <a:lnTo>
                    <a:pt x="276" y="587"/>
                  </a:lnTo>
                  <a:lnTo>
                    <a:pt x="273" y="587"/>
                  </a:lnTo>
                  <a:lnTo>
                    <a:pt x="267" y="587"/>
                  </a:lnTo>
                  <a:lnTo>
                    <a:pt x="264" y="587"/>
                  </a:lnTo>
                  <a:lnTo>
                    <a:pt x="257" y="587"/>
                  </a:lnTo>
                  <a:lnTo>
                    <a:pt x="254" y="587"/>
                  </a:lnTo>
                  <a:lnTo>
                    <a:pt x="248" y="587"/>
                  </a:lnTo>
                  <a:lnTo>
                    <a:pt x="245" y="587"/>
                  </a:lnTo>
                  <a:lnTo>
                    <a:pt x="238" y="587"/>
                  </a:lnTo>
                  <a:lnTo>
                    <a:pt x="235" y="587"/>
                  </a:lnTo>
                  <a:lnTo>
                    <a:pt x="232" y="587"/>
                  </a:lnTo>
                  <a:lnTo>
                    <a:pt x="225" y="587"/>
                  </a:lnTo>
                  <a:lnTo>
                    <a:pt x="222" y="587"/>
                  </a:lnTo>
                  <a:lnTo>
                    <a:pt x="216" y="587"/>
                  </a:lnTo>
                  <a:lnTo>
                    <a:pt x="213" y="587"/>
                  </a:lnTo>
                  <a:lnTo>
                    <a:pt x="206" y="587"/>
                  </a:lnTo>
                  <a:lnTo>
                    <a:pt x="203" y="587"/>
                  </a:lnTo>
                  <a:lnTo>
                    <a:pt x="197" y="587"/>
                  </a:lnTo>
                  <a:lnTo>
                    <a:pt x="194" y="587"/>
                  </a:lnTo>
                  <a:lnTo>
                    <a:pt x="191" y="587"/>
                  </a:lnTo>
                  <a:lnTo>
                    <a:pt x="184" y="587"/>
                  </a:lnTo>
                  <a:lnTo>
                    <a:pt x="181" y="587"/>
                  </a:lnTo>
                  <a:lnTo>
                    <a:pt x="175" y="587"/>
                  </a:lnTo>
                  <a:lnTo>
                    <a:pt x="172" y="587"/>
                  </a:lnTo>
                  <a:lnTo>
                    <a:pt x="165" y="587"/>
                  </a:lnTo>
                  <a:lnTo>
                    <a:pt x="162" y="587"/>
                  </a:lnTo>
                  <a:lnTo>
                    <a:pt x="156" y="587"/>
                  </a:lnTo>
                  <a:lnTo>
                    <a:pt x="153" y="587"/>
                  </a:lnTo>
                  <a:lnTo>
                    <a:pt x="149" y="587"/>
                  </a:lnTo>
                  <a:lnTo>
                    <a:pt x="143" y="587"/>
                  </a:lnTo>
                  <a:lnTo>
                    <a:pt x="140" y="587"/>
                  </a:lnTo>
                  <a:lnTo>
                    <a:pt x="134" y="587"/>
                  </a:lnTo>
                  <a:lnTo>
                    <a:pt x="130" y="587"/>
                  </a:lnTo>
                  <a:lnTo>
                    <a:pt x="124" y="587"/>
                  </a:lnTo>
                  <a:lnTo>
                    <a:pt x="121" y="587"/>
                  </a:lnTo>
                  <a:lnTo>
                    <a:pt x="115" y="587"/>
                  </a:lnTo>
                  <a:lnTo>
                    <a:pt x="111" y="587"/>
                  </a:lnTo>
                  <a:lnTo>
                    <a:pt x="105" y="587"/>
                  </a:lnTo>
                  <a:lnTo>
                    <a:pt x="102" y="587"/>
                  </a:lnTo>
                  <a:lnTo>
                    <a:pt x="99" y="587"/>
                  </a:lnTo>
                  <a:lnTo>
                    <a:pt x="92" y="587"/>
                  </a:lnTo>
                  <a:lnTo>
                    <a:pt x="89" y="587"/>
                  </a:lnTo>
                  <a:lnTo>
                    <a:pt x="83" y="587"/>
                  </a:lnTo>
                  <a:lnTo>
                    <a:pt x="80" y="587"/>
                  </a:lnTo>
                  <a:lnTo>
                    <a:pt x="73" y="587"/>
                  </a:lnTo>
                  <a:lnTo>
                    <a:pt x="70" y="587"/>
                  </a:lnTo>
                  <a:lnTo>
                    <a:pt x="64" y="587"/>
                  </a:lnTo>
                  <a:lnTo>
                    <a:pt x="61" y="587"/>
                  </a:lnTo>
                  <a:lnTo>
                    <a:pt x="57" y="587"/>
                  </a:lnTo>
                  <a:lnTo>
                    <a:pt x="51" y="587"/>
                  </a:lnTo>
                  <a:lnTo>
                    <a:pt x="48" y="587"/>
                  </a:lnTo>
                  <a:lnTo>
                    <a:pt x="42" y="587"/>
                  </a:lnTo>
                  <a:lnTo>
                    <a:pt x="38" y="587"/>
                  </a:lnTo>
                  <a:lnTo>
                    <a:pt x="32" y="587"/>
                  </a:lnTo>
                  <a:lnTo>
                    <a:pt x="29" y="587"/>
                  </a:lnTo>
                  <a:lnTo>
                    <a:pt x="22" y="587"/>
                  </a:lnTo>
                  <a:lnTo>
                    <a:pt x="19" y="587"/>
                  </a:lnTo>
                  <a:lnTo>
                    <a:pt x="16" y="587"/>
                  </a:lnTo>
                  <a:lnTo>
                    <a:pt x="10" y="587"/>
                  </a:lnTo>
                  <a:lnTo>
                    <a:pt x="6" y="587"/>
                  </a:lnTo>
                  <a:lnTo>
                    <a:pt x="0" y="587"/>
                  </a:lnTo>
                  <a:lnTo>
                    <a:pt x="0" y="570"/>
                  </a:lnTo>
                </a:path>
              </a:pathLst>
            </a:custGeom>
            <a:solidFill>
              <a:schemeClr val="folHlink"/>
            </a:solidFill>
            <a:ln w="12700" cap="rnd" cmpd="sng">
              <a:solidFill>
                <a:schemeClr val="tx2"/>
              </a:solidFill>
              <a:prstDash val="solid"/>
              <a:round/>
              <a:headEnd type="none" w="med" len="med"/>
              <a:tailEnd type="none" w="med" len="med"/>
            </a:ln>
            <a:effectLst/>
          </p:spPr>
          <p:txBody>
            <a:bodyPr/>
            <a:lstStyle/>
            <a:p>
              <a:endParaRPr lang="en-US"/>
            </a:p>
          </p:txBody>
        </p:sp>
        <p:sp>
          <p:nvSpPr>
            <p:cNvPr id="19466" name="Freeform 10"/>
            <p:cNvSpPr>
              <a:spLocks/>
            </p:cNvSpPr>
            <p:nvPr/>
          </p:nvSpPr>
          <p:spPr bwMode="auto">
            <a:xfrm>
              <a:off x="4426" y="1170"/>
              <a:ext cx="1082" cy="860"/>
            </a:xfrm>
            <a:custGeom>
              <a:avLst/>
              <a:gdLst/>
              <a:ahLst/>
              <a:cxnLst>
                <a:cxn ang="0">
                  <a:pos x="0" y="859"/>
                </a:cxn>
                <a:cxn ang="0">
                  <a:pos x="1081" y="859"/>
                </a:cxn>
                <a:cxn ang="0">
                  <a:pos x="1081" y="0"/>
                </a:cxn>
                <a:cxn ang="0">
                  <a:pos x="0" y="0"/>
                </a:cxn>
                <a:cxn ang="0">
                  <a:pos x="0" y="859"/>
                </a:cxn>
              </a:cxnLst>
              <a:rect l="0" t="0" r="r" b="b"/>
              <a:pathLst>
                <a:path w="1082" h="860">
                  <a:moveTo>
                    <a:pt x="0" y="859"/>
                  </a:moveTo>
                  <a:lnTo>
                    <a:pt x="1081" y="859"/>
                  </a:lnTo>
                  <a:lnTo>
                    <a:pt x="1081" y="0"/>
                  </a:lnTo>
                  <a:lnTo>
                    <a:pt x="0" y="0"/>
                  </a:lnTo>
                  <a:lnTo>
                    <a:pt x="0" y="85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468" name="Freeform 12"/>
            <p:cNvSpPr>
              <a:spLocks/>
            </p:cNvSpPr>
            <p:nvPr/>
          </p:nvSpPr>
          <p:spPr bwMode="auto">
            <a:xfrm>
              <a:off x="4444" y="3087"/>
              <a:ext cx="1082" cy="860"/>
            </a:xfrm>
            <a:custGeom>
              <a:avLst/>
              <a:gdLst/>
              <a:ahLst/>
              <a:cxnLst>
                <a:cxn ang="0">
                  <a:pos x="0" y="859"/>
                </a:cxn>
                <a:cxn ang="0">
                  <a:pos x="1081" y="859"/>
                </a:cxn>
                <a:cxn ang="0">
                  <a:pos x="1081" y="0"/>
                </a:cxn>
                <a:cxn ang="0">
                  <a:pos x="0" y="0"/>
                </a:cxn>
                <a:cxn ang="0">
                  <a:pos x="0" y="859"/>
                </a:cxn>
              </a:cxnLst>
              <a:rect l="0" t="0" r="r" b="b"/>
              <a:pathLst>
                <a:path w="1082" h="860">
                  <a:moveTo>
                    <a:pt x="0" y="859"/>
                  </a:moveTo>
                  <a:lnTo>
                    <a:pt x="1081" y="859"/>
                  </a:lnTo>
                  <a:lnTo>
                    <a:pt x="1081" y="0"/>
                  </a:lnTo>
                  <a:lnTo>
                    <a:pt x="0" y="0"/>
                  </a:lnTo>
                  <a:lnTo>
                    <a:pt x="0" y="85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469" name="Freeform 13"/>
            <p:cNvSpPr>
              <a:spLocks/>
            </p:cNvSpPr>
            <p:nvPr/>
          </p:nvSpPr>
          <p:spPr bwMode="auto">
            <a:xfrm>
              <a:off x="4492" y="3126"/>
              <a:ext cx="983" cy="800"/>
            </a:xfrm>
            <a:custGeom>
              <a:avLst/>
              <a:gdLst/>
              <a:ahLst/>
              <a:cxnLst>
                <a:cxn ang="0">
                  <a:pos x="30" y="776"/>
                </a:cxn>
                <a:cxn ang="0">
                  <a:pos x="64" y="776"/>
                </a:cxn>
                <a:cxn ang="0">
                  <a:pos x="98" y="776"/>
                </a:cxn>
                <a:cxn ang="0">
                  <a:pos x="132" y="776"/>
                </a:cxn>
                <a:cxn ang="0">
                  <a:pos x="166" y="776"/>
                </a:cxn>
                <a:cxn ang="0">
                  <a:pos x="203" y="768"/>
                </a:cxn>
                <a:cxn ang="0">
                  <a:pos x="237" y="750"/>
                </a:cxn>
                <a:cxn ang="0">
                  <a:pos x="271" y="715"/>
                </a:cxn>
                <a:cxn ang="0">
                  <a:pos x="304" y="650"/>
                </a:cxn>
                <a:cxn ang="0">
                  <a:pos x="339" y="543"/>
                </a:cxn>
                <a:cxn ang="0">
                  <a:pos x="372" y="397"/>
                </a:cxn>
                <a:cxn ang="0">
                  <a:pos x="406" y="233"/>
                </a:cxn>
                <a:cxn ang="0">
                  <a:pos x="443" y="92"/>
                </a:cxn>
                <a:cxn ang="0">
                  <a:pos x="477" y="8"/>
                </a:cxn>
                <a:cxn ang="0">
                  <a:pos x="511" y="15"/>
                </a:cxn>
                <a:cxn ang="0">
                  <a:pos x="545" y="107"/>
                </a:cxn>
                <a:cxn ang="0">
                  <a:pos x="579" y="256"/>
                </a:cxn>
                <a:cxn ang="0">
                  <a:pos x="613" y="420"/>
                </a:cxn>
                <a:cxn ang="0">
                  <a:pos x="647" y="562"/>
                </a:cxn>
                <a:cxn ang="0">
                  <a:pos x="680" y="662"/>
                </a:cxn>
                <a:cxn ang="0">
                  <a:pos x="718" y="722"/>
                </a:cxn>
                <a:cxn ang="0">
                  <a:pos x="751" y="753"/>
                </a:cxn>
                <a:cxn ang="0">
                  <a:pos x="785" y="768"/>
                </a:cxn>
                <a:cxn ang="0">
                  <a:pos x="819" y="776"/>
                </a:cxn>
                <a:cxn ang="0">
                  <a:pos x="853" y="776"/>
                </a:cxn>
                <a:cxn ang="0">
                  <a:pos x="887" y="776"/>
                </a:cxn>
                <a:cxn ang="0">
                  <a:pos x="921" y="776"/>
                </a:cxn>
                <a:cxn ang="0">
                  <a:pos x="958" y="776"/>
                </a:cxn>
                <a:cxn ang="0">
                  <a:pos x="975" y="799"/>
                </a:cxn>
                <a:cxn ang="0">
                  <a:pos x="941" y="799"/>
                </a:cxn>
                <a:cxn ang="0">
                  <a:pos x="907" y="799"/>
                </a:cxn>
                <a:cxn ang="0">
                  <a:pos x="873" y="799"/>
                </a:cxn>
                <a:cxn ang="0">
                  <a:pos x="840" y="799"/>
                </a:cxn>
                <a:cxn ang="0">
                  <a:pos x="805" y="799"/>
                </a:cxn>
                <a:cxn ang="0">
                  <a:pos x="772" y="799"/>
                </a:cxn>
                <a:cxn ang="0">
                  <a:pos x="734" y="799"/>
                </a:cxn>
                <a:cxn ang="0">
                  <a:pos x="701" y="799"/>
                </a:cxn>
                <a:cxn ang="0">
                  <a:pos x="667" y="799"/>
                </a:cxn>
                <a:cxn ang="0">
                  <a:pos x="633" y="799"/>
                </a:cxn>
                <a:cxn ang="0">
                  <a:pos x="599" y="799"/>
                </a:cxn>
                <a:cxn ang="0">
                  <a:pos x="565" y="799"/>
                </a:cxn>
                <a:cxn ang="0">
                  <a:pos x="532" y="799"/>
                </a:cxn>
                <a:cxn ang="0">
                  <a:pos x="494" y="799"/>
                </a:cxn>
                <a:cxn ang="0">
                  <a:pos x="461" y="799"/>
                </a:cxn>
                <a:cxn ang="0">
                  <a:pos x="426" y="799"/>
                </a:cxn>
                <a:cxn ang="0">
                  <a:pos x="392" y="799"/>
                </a:cxn>
                <a:cxn ang="0">
                  <a:pos x="359" y="799"/>
                </a:cxn>
                <a:cxn ang="0">
                  <a:pos x="324" y="799"/>
                </a:cxn>
                <a:cxn ang="0">
                  <a:pos x="291" y="799"/>
                </a:cxn>
                <a:cxn ang="0">
                  <a:pos x="254" y="799"/>
                </a:cxn>
                <a:cxn ang="0">
                  <a:pos x="220" y="799"/>
                </a:cxn>
                <a:cxn ang="0">
                  <a:pos x="186" y="799"/>
                </a:cxn>
                <a:cxn ang="0">
                  <a:pos x="152" y="799"/>
                </a:cxn>
                <a:cxn ang="0">
                  <a:pos x="118" y="799"/>
                </a:cxn>
                <a:cxn ang="0">
                  <a:pos x="84" y="799"/>
                </a:cxn>
                <a:cxn ang="0">
                  <a:pos x="51" y="799"/>
                </a:cxn>
                <a:cxn ang="0">
                  <a:pos x="16" y="799"/>
                </a:cxn>
              </a:cxnLst>
              <a:rect l="0" t="0" r="r" b="b"/>
              <a:pathLst>
                <a:path w="983" h="800">
                  <a:moveTo>
                    <a:pt x="0" y="776"/>
                  </a:moveTo>
                  <a:lnTo>
                    <a:pt x="6" y="776"/>
                  </a:lnTo>
                  <a:lnTo>
                    <a:pt x="10" y="776"/>
                  </a:lnTo>
                  <a:lnTo>
                    <a:pt x="16" y="776"/>
                  </a:lnTo>
                  <a:lnTo>
                    <a:pt x="20" y="776"/>
                  </a:lnTo>
                  <a:lnTo>
                    <a:pt x="23" y="776"/>
                  </a:lnTo>
                  <a:lnTo>
                    <a:pt x="30" y="776"/>
                  </a:lnTo>
                  <a:lnTo>
                    <a:pt x="34" y="776"/>
                  </a:lnTo>
                  <a:lnTo>
                    <a:pt x="41" y="776"/>
                  </a:lnTo>
                  <a:lnTo>
                    <a:pt x="44" y="776"/>
                  </a:lnTo>
                  <a:lnTo>
                    <a:pt x="51" y="776"/>
                  </a:lnTo>
                  <a:lnTo>
                    <a:pt x="54" y="776"/>
                  </a:lnTo>
                  <a:lnTo>
                    <a:pt x="61" y="776"/>
                  </a:lnTo>
                  <a:lnTo>
                    <a:pt x="64" y="776"/>
                  </a:lnTo>
                  <a:lnTo>
                    <a:pt x="67" y="776"/>
                  </a:lnTo>
                  <a:lnTo>
                    <a:pt x="74" y="776"/>
                  </a:lnTo>
                  <a:lnTo>
                    <a:pt x="77" y="776"/>
                  </a:lnTo>
                  <a:lnTo>
                    <a:pt x="84" y="776"/>
                  </a:lnTo>
                  <a:lnTo>
                    <a:pt x="88" y="776"/>
                  </a:lnTo>
                  <a:lnTo>
                    <a:pt x="95" y="776"/>
                  </a:lnTo>
                  <a:lnTo>
                    <a:pt x="98" y="776"/>
                  </a:lnTo>
                  <a:lnTo>
                    <a:pt x="105" y="776"/>
                  </a:lnTo>
                  <a:lnTo>
                    <a:pt x="108" y="776"/>
                  </a:lnTo>
                  <a:lnTo>
                    <a:pt x="112" y="776"/>
                  </a:lnTo>
                  <a:lnTo>
                    <a:pt x="118" y="776"/>
                  </a:lnTo>
                  <a:lnTo>
                    <a:pt x="122" y="776"/>
                  </a:lnTo>
                  <a:lnTo>
                    <a:pt x="128" y="776"/>
                  </a:lnTo>
                  <a:lnTo>
                    <a:pt x="132" y="776"/>
                  </a:lnTo>
                  <a:lnTo>
                    <a:pt x="138" y="776"/>
                  </a:lnTo>
                  <a:lnTo>
                    <a:pt x="142" y="776"/>
                  </a:lnTo>
                  <a:lnTo>
                    <a:pt x="149" y="776"/>
                  </a:lnTo>
                  <a:lnTo>
                    <a:pt x="152" y="776"/>
                  </a:lnTo>
                  <a:lnTo>
                    <a:pt x="159" y="776"/>
                  </a:lnTo>
                  <a:lnTo>
                    <a:pt x="163" y="776"/>
                  </a:lnTo>
                  <a:lnTo>
                    <a:pt x="166" y="776"/>
                  </a:lnTo>
                  <a:lnTo>
                    <a:pt x="173" y="773"/>
                  </a:lnTo>
                  <a:lnTo>
                    <a:pt x="176" y="773"/>
                  </a:lnTo>
                  <a:lnTo>
                    <a:pt x="183" y="773"/>
                  </a:lnTo>
                  <a:lnTo>
                    <a:pt x="186" y="773"/>
                  </a:lnTo>
                  <a:lnTo>
                    <a:pt x="193" y="768"/>
                  </a:lnTo>
                  <a:lnTo>
                    <a:pt x="196" y="768"/>
                  </a:lnTo>
                  <a:lnTo>
                    <a:pt x="203" y="768"/>
                  </a:lnTo>
                  <a:lnTo>
                    <a:pt x="206" y="765"/>
                  </a:lnTo>
                  <a:lnTo>
                    <a:pt x="210" y="765"/>
                  </a:lnTo>
                  <a:lnTo>
                    <a:pt x="217" y="761"/>
                  </a:lnTo>
                  <a:lnTo>
                    <a:pt x="220" y="761"/>
                  </a:lnTo>
                  <a:lnTo>
                    <a:pt x="227" y="757"/>
                  </a:lnTo>
                  <a:lnTo>
                    <a:pt x="230" y="753"/>
                  </a:lnTo>
                  <a:lnTo>
                    <a:pt x="237" y="750"/>
                  </a:lnTo>
                  <a:lnTo>
                    <a:pt x="240" y="745"/>
                  </a:lnTo>
                  <a:lnTo>
                    <a:pt x="247" y="742"/>
                  </a:lnTo>
                  <a:lnTo>
                    <a:pt x="250" y="738"/>
                  </a:lnTo>
                  <a:lnTo>
                    <a:pt x="254" y="734"/>
                  </a:lnTo>
                  <a:lnTo>
                    <a:pt x="260" y="727"/>
                  </a:lnTo>
                  <a:lnTo>
                    <a:pt x="264" y="722"/>
                  </a:lnTo>
                  <a:lnTo>
                    <a:pt x="271" y="715"/>
                  </a:lnTo>
                  <a:lnTo>
                    <a:pt x="274" y="707"/>
                  </a:lnTo>
                  <a:lnTo>
                    <a:pt x="281" y="699"/>
                  </a:lnTo>
                  <a:lnTo>
                    <a:pt x="284" y="692"/>
                  </a:lnTo>
                  <a:lnTo>
                    <a:pt x="291" y="681"/>
                  </a:lnTo>
                  <a:lnTo>
                    <a:pt x="294" y="673"/>
                  </a:lnTo>
                  <a:lnTo>
                    <a:pt x="301" y="662"/>
                  </a:lnTo>
                  <a:lnTo>
                    <a:pt x="304" y="650"/>
                  </a:lnTo>
                  <a:lnTo>
                    <a:pt x="308" y="639"/>
                  </a:lnTo>
                  <a:lnTo>
                    <a:pt x="314" y="623"/>
                  </a:lnTo>
                  <a:lnTo>
                    <a:pt x="318" y="608"/>
                  </a:lnTo>
                  <a:lnTo>
                    <a:pt x="324" y="593"/>
                  </a:lnTo>
                  <a:lnTo>
                    <a:pt x="328" y="577"/>
                  </a:lnTo>
                  <a:lnTo>
                    <a:pt x="335" y="562"/>
                  </a:lnTo>
                  <a:lnTo>
                    <a:pt x="339" y="543"/>
                  </a:lnTo>
                  <a:lnTo>
                    <a:pt x="345" y="524"/>
                  </a:lnTo>
                  <a:lnTo>
                    <a:pt x="349" y="505"/>
                  </a:lnTo>
                  <a:lnTo>
                    <a:pt x="352" y="485"/>
                  </a:lnTo>
                  <a:lnTo>
                    <a:pt x="359" y="462"/>
                  </a:lnTo>
                  <a:lnTo>
                    <a:pt x="362" y="443"/>
                  </a:lnTo>
                  <a:lnTo>
                    <a:pt x="369" y="420"/>
                  </a:lnTo>
                  <a:lnTo>
                    <a:pt x="372" y="397"/>
                  </a:lnTo>
                  <a:lnTo>
                    <a:pt x="379" y="374"/>
                  </a:lnTo>
                  <a:lnTo>
                    <a:pt x="382" y="351"/>
                  </a:lnTo>
                  <a:lnTo>
                    <a:pt x="389" y="329"/>
                  </a:lnTo>
                  <a:lnTo>
                    <a:pt x="392" y="306"/>
                  </a:lnTo>
                  <a:lnTo>
                    <a:pt x="396" y="283"/>
                  </a:lnTo>
                  <a:lnTo>
                    <a:pt x="403" y="256"/>
                  </a:lnTo>
                  <a:lnTo>
                    <a:pt x="406" y="233"/>
                  </a:lnTo>
                  <a:lnTo>
                    <a:pt x="413" y="211"/>
                  </a:lnTo>
                  <a:lnTo>
                    <a:pt x="416" y="191"/>
                  </a:lnTo>
                  <a:lnTo>
                    <a:pt x="423" y="168"/>
                  </a:lnTo>
                  <a:lnTo>
                    <a:pt x="426" y="145"/>
                  </a:lnTo>
                  <a:lnTo>
                    <a:pt x="433" y="126"/>
                  </a:lnTo>
                  <a:lnTo>
                    <a:pt x="436" y="107"/>
                  </a:lnTo>
                  <a:lnTo>
                    <a:pt x="443" y="92"/>
                  </a:lnTo>
                  <a:lnTo>
                    <a:pt x="446" y="72"/>
                  </a:lnTo>
                  <a:lnTo>
                    <a:pt x="450" y="57"/>
                  </a:lnTo>
                  <a:lnTo>
                    <a:pt x="457" y="46"/>
                  </a:lnTo>
                  <a:lnTo>
                    <a:pt x="461" y="34"/>
                  </a:lnTo>
                  <a:lnTo>
                    <a:pt x="467" y="23"/>
                  </a:lnTo>
                  <a:lnTo>
                    <a:pt x="471" y="15"/>
                  </a:lnTo>
                  <a:lnTo>
                    <a:pt x="477" y="8"/>
                  </a:lnTo>
                  <a:lnTo>
                    <a:pt x="481" y="4"/>
                  </a:lnTo>
                  <a:lnTo>
                    <a:pt x="487" y="0"/>
                  </a:lnTo>
                  <a:lnTo>
                    <a:pt x="491" y="0"/>
                  </a:lnTo>
                  <a:lnTo>
                    <a:pt x="494" y="0"/>
                  </a:lnTo>
                  <a:lnTo>
                    <a:pt x="501" y="4"/>
                  </a:lnTo>
                  <a:lnTo>
                    <a:pt x="504" y="8"/>
                  </a:lnTo>
                  <a:lnTo>
                    <a:pt x="511" y="15"/>
                  </a:lnTo>
                  <a:lnTo>
                    <a:pt x="514" y="23"/>
                  </a:lnTo>
                  <a:lnTo>
                    <a:pt x="521" y="34"/>
                  </a:lnTo>
                  <a:lnTo>
                    <a:pt x="525" y="46"/>
                  </a:lnTo>
                  <a:lnTo>
                    <a:pt x="532" y="57"/>
                  </a:lnTo>
                  <a:lnTo>
                    <a:pt x="535" y="72"/>
                  </a:lnTo>
                  <a:lnTo>
                    <a:pt x="538" y="92"/>
                  </a:lnTo>
                  <a:lnTo>
                    <a:pt x="545" y="107"/>
                  </a:lnTo>
                  <a:lnTo>
                    <a:pt x="548" y="126"/>
                  </a:lnTo>
                  <a:lnTo>
                    <a:pt x="555" y="145"/>
                  </a:lnTo>
                  <a:lnTo>
                    <a:pt x="558" y="168"/>
                  </a:lnTo>
                  <a:lnTo>
                    <a:pt x="565" y="191"/>
                  </a:lnTo>
                  <a:lnTo>
                    <a:pt x="568" y="211"/>
                  </a:lnTo>
                  <a:lnTo>
                    <a:pt x="575" y="233"/>
                  </a:lnTo>
                  <a:lnTo>
                    <a:pt x="579" y="256"/>
                  </a:lnTo>
                  <a:lnTo>
                    <a:pt x="586" y="283"/>
                  </a:lnTo>
                  <a:lnTo>
                    <a:pt x="589" y="306"/>
                  </a:lnTo>
                  <a:lnTo>
                    <a:pt x="593" y="329"/>
                  </a:lnTo>
                  <a:lnTo>
                    <a:pt x="599" y="351"/>
                  </a:lnTo>
                  <a:lnTo>
                    <a:pt x="603" y="374"/>
                  </a:lnTo>
                  <a:lnTo>
                    <a:pt x="609" y="397"/>
                  </a:lnTo>
                  <a:lnTo>
                    <a:pt x="613" y="420"/>
                  </a:lnTo>
                  <a:lnTo>
                    <a:pt x="619" y="443"/>
                  </a:lnTo>
                  <a:lnTo>
                    <a:pt x="623" y="462"/>
                  </a:lnTo>
                  <a:lnTo>
                    <a:pt x="629" y="485"/>
                  </a:lnTo>
                  <a:lnTo>
                    <a:pt x="633" y="505"/>
                  </a:lnTo>
                  <a:lnTo>
                    <a:pt x="636" y="524"/>
                  </a:lnTo>
                  <a:lnTo>
                    <a:pt x="643" y="543"/>
                  </a:lnTo>
                  <a:lnTo>
                    <a:pt x="647" y="562"/>
                  </a:lnTo>
                  <a:lnTo>
                    <a:pt x="654" y="577"/>
                  </a:lnTo>
                  <a:lnTo>
                    <a:pt x="657" y="593"/>
                  </a:lnTo>
                  <a:lnTo>
                    <a:pt x="664" y="608"/>
                  </a:lnTo>
                  <a:lnTo>
                    <a:pt x="667" y="623"/>
                  </a:lnTo>
                  <a:lnTo>
                    <a:pt x="674" y="639"/>
                  </a:lnTo>
                  <a:lnTo>
                    <a:pt x="677" y="650"/>
                  </a:lnTo>
                  <a:lnTo>
                    <a:pt x="680" y="662"/>
                  </a:lnTo>
                  <a:lnTo>
                    <a:pt x="687" y="673"/>
                  </a:lnTo>
                  <a:lnTo>
                    <a:pt x="690" y="681"/>
                  </a:lnTo>
                  <a:lnTo>
                    <a:pt x="697" y="692"/>
                  </a:lnTo>
                  <a:lnTo>
                    <a:pt x="701" y="699"/>
                  </a:lnTo>
                  <a:lnTo>
                    <a:pt x="708" y="707"/>
                  </a:lnTo>
                  <a:lnTo>
                    <a:pt x="711" y="715"/>
                  </a:lnTo>
                  <a:lnTo>
                    <a:pt x="718" y="722"/>
                  </a:lnTo>
                  <a:lnTo>
                    <a:pt x="721" y="727"/>
                  </a:lnTo>
                  <a:lnTo>
                    <a:pt x="728" y="734"/>
                  </a:lnTo>
                  <a:lnTo>
                    <a:pt x="731" y="738"/>
                  </a:lnTo>
                  <a:lnTo>
                    <a:pt x="734" y="742"/>
                  </a:lnTo>
                  <a:lnTo>
                    <a:pt x="741" y="745"/>
                  </a:lnTo>
                  <a:lnTo>
                    <a:pt x="744" y="750"/>
                  </a:lnTo>
                  <a:lnTo>
                    <a:pt x="751" y="753"/>
                  </a:lnTo>
                  <a:lnTo>
                    <a:pt x="754" y="757"/>
                  </a:lnTo>
                  <a:lnTo>
                    <a:pt x="762" y="761"/>
                  </a:lnTo>
                  <a:lnTo>
                    <a:pt x="765" y="761"/>
                  </a:lnTo>
                  <a:lnTo>
                    <a:pt x="772" y="765"/>
                  </a:lnTo>
                  <a:lnTo>
                    <a:pt x="775" y="765"/>
                  </a:lnTo>
                  <a:lnTo>
                    <a:pt x="779" y="768"/>
                  </a:lnTo>
                  <a:lnTo>
                    <a:pt x="785" y="768"/>
                  </a:lnTo>
                  <a:lnTo>
                    <a:pt x="789" y="768"/>
                  </a:lnTo>
                  <a:lnTo>
                    <a:pt x="795" y="773"/>
                  </a:lnTo>
                  <a:lnTo>
                    <a:pt x="799" y="773"/>
                  </a:lnTo>
                  <a:lnTo>
                    <a:pt x="805" y="773"/>
                  </a:lnTo>
                  <a:lnTo>
                    <a:pt x="809" y="773"/>
                  </a:lnTo>
                  <a:lnTo>
                    <a:pt x="815" y="776"/>
                  </a:lnTo>
                  <a:lnTo>
                    <a:pt x="819" y="776"/>
                  </a:lnTo>
                  <a:lnTo>
                    <a:pt x="823" y="776"/>
                  </a:lnTo>
                  <a:lnTo>
                    <a:pt x="830" y="776"/>
                  </a:lnTo>
                  <a:lnTo>
                    <a:pt x="833" y="776"/>
                  </a:lnTo>
                  <a:lnTo>
                    <a:pt x="840" y="776"/>
                  </a:lnTo>
                  <a:lnTo>
                    <a:pt x="843" y="776"/>
                  </a:lnTo>
                  <a:lnTo>
                    <a:pt x="850" y="776"/>
                  </a:lnTo>
                  <a:lnTo>
                    <a:pt x="853" y="776"/>
                  </a:lnTo>
                  <a:lnTo>
                    <a:pt x="860" y="776"/>
                  </a:lnTo>
                  <a:lnTo>
                    <a:pt x="863" y="776"/>
                  </a:lnTo>
                  <a:lnTo>
                    <a:pt x="870" y="776"/>
                  </a:lnTo>
                  <a:lnTo>
                    <a:pt x="873" y="776"/>
                  </a:lnTo>
                  <a:lnTo>
                    <a:pt x="876" y="776"/>
                  </a:lnTo>
                  <a:lnTo>
                    <a:pt x="883" y="776"/>
                  </a:lnTo>
                  <a:lnTo>
                    <a:pt x="887" y="776"/>
                  </a:lnTo>
                  <a:lnTo>
                    <a:pt x="894" y="776"/>
                  </a:lnTo>
                  <a:lnTo>
                    <a:pt x="897" y="776"/>
                  </a:lnTo>
                  <a:lnTo>
                    <a:pt x="904" y="776"/>
                  </a:lnTo>
                  <a:lnTo>
                    <a:pt x="907" y="776"/>
                  </a:lnTo>
                  <a:lnTo>
                    <a:pt x="914" y="776"/>
                  </a:lnTo>
                  <a:lnTo>
                    <a:pt x="917" y="776"/>
                  </a:lnTo>
                  <a:lnTo>
                    <a:pt x="921" y="776"/>
                  </a:lnTo>
                  <a:lnTo>
                    <a:pt x="927" y="776"/>
                  </a:lnTo>
                  <a:lnTo>
                    <a:pt x="931" y="776"/>
                  </a:lnTo>
                  <a:lnTo>
                    <a:pt x="937" y="776"/>
                  </a:lnTo>
                  <a:lnTo>
                    <a:pt x="941" y="776"/>
                  </a:lnTo>
                  <a:lnTo>
                    <a:pt x="948" y="776"/>
                  </a:lnTo>
                  <a:lnTo>
                    <a:pt x="952" y="776"/>
                  </a:lnTo>
                  <a:lnTo>
                    <a:pt x="958" y="776"/>
                  </a:lnTo>
                  <a:lnTo>
                    <a:pt x="962" y="776"/>
                  </a:lnTo>
                  <a:lnTo>
                    <a:pt x="965" y="776"/>
                  </a:lnTo>
                  <a:lnTo>
                    <a:pt x="972" y="776"/>
                  </a:lnTo>
                  <a:lnTo>
                    <a:pt x="975" y="776"/>
                  </a:lnTo>
                  <a:lnTo>
                    <a:pt x="982" y="776"/>
                  </a:lnTo>
                  <a:lnTo>
                    <a:pt x="982" y="799"/>
                  </a:lnTo>
                  <a:lnTo>
                    <a:pt x="975" y="799"/>
                  </a:lnTo>
                  <a:lnTo>
                    <a:pt x="972" y="799"/>
                  </a:lnTo>
                  <a:lnTo>
                    <a:pt x="965" y="799"/>
                  </a:lnTo>
                  <a:lnTo>
                    <a:pt x="962" y="799"/>
                  </a:lnTo>
                  <a:lnTo>
                    <a:pt x="958" y="799"/>
                  </a:lnTo>
                  <a:lnTo>
                    <a:pt x="952" y="799"/>
                  </a:lnTo>
                  <a:lnTo>
                    <a:pt x="948" y="799"/>
                  </a:lnTo>
                  <a:lnTo>
                    <a:pt x="941" y="799"/>
                  </a:lnTo>
                  <a:lnTo>
                    <a:pt x="937" y="799"/>
                  </a:lnTo>
                  <a:lnTo>
                    <a:pt x="931" y="799"/>
                  </a:lnTo>
                  <a:lnTo>
                    <a:pt x="927" y="799"/>
                  </a:lnTo>
                  <a:lnTo>
                    <a:pt x="921" y="799"/>
                  </a:lnTo>
                  <a:lnTo>
                    <a:pt x="917" y="799"/>
                  </a:lnTo>
                  <a:lnTo>
                    <a:pt x="914" y="799"/>
                  </a:lnTo>
                  <a:lnTo>
                    <a:pt x="907" y="799"/>
                  </a:lnTo>
                  <a:lnTo>
                    <a:pt x="904" y="799"/>
                  </a:lnTo>
                  <a:lnTo>
                    <a:pt x="897" y="799"/>
                  </a:lnTo>
                  <a:lnTo>
                    <a:pt x="894" y="799"/>
                  </a:lnTo>
                  <a:lnTo>
                    <a:pt x="887" y="799"/>
                  </a:lnTo>
                  <a:lnTo>
                    <a:pt x="883" y="799"/>
                  </a:lnTo>
                  <a:lnTo>
                    <a:pt x="876" y="799"/>
                  </a:lnTo>
                  <a:lnTo>
                    <a:pt x="873" y="799"/>
                  </a:lnTo>
                  <a:lnTo>
                    <a:pt x="870" y="799"/>
                  </a:lnTo>
                  <a:lnTo>
                    <a:pt x="863" y="799"/>
                  </a:lnTo>
                  <a:lnTo>
                    <a:pt x="860" y="799"/>
                  </a:lnTo>
                  <a:lnTo>
                    <a:pt x="853" y="799"/>
                  </a:lnTo>
                  <a:lnTo>
                    <a:pt x="850" y="799"/>
                  </a:lnTo>
                  <a:lnTo>
                    <a:pt x="843" y="799"/>
                  </a:lnTo>
                  <a:lnTo>
                    <a:pt x="840" y="799"/>
                  </a:lnTo>
                  <a:lnTo>
                    <a:pt x="833" y="799"/>
                  </a:lnTo>
                  <a:lnTo>
                    <a:pt x="830" y="799"/>
                  </a:lnTo>
                  <a:lnTo>
                    <a:pt x="823" y="799"/>
                  </a:lnTo>
                  <a:lnTo>
                    <a:pt x="819" y="799"/>
                  </a:lnTo>
                  <a:lnTo>
                    <a:pt x="815" y="799"/>
                  </a:lnTo>
                  <a:lnTo>
                    <a:pt x="809" y="799"/>
                  </a:lnTo>
                  <a:lnTo>
                    <a:pt x="805" y="799"/>
                  </a:lnTo>
                  <a:lnTo>
                    <a:pt x="799" y="799"/>
                  </a:lnTo>
                  <a:lnTo>
                    <a:pt x="795" y="799"/>
                  </a:lnTo>
                  <a:lnTo>
                    <a:pt x="789" y="799"/>
                  </a:lnTo>
                  <a:lnTo>
                    <a:pt x="785" y="799"/>
                  </a:lnTo>
                  <a:lnTo>
                    <a:pt x="779" y="799"/>
                  </a:lnTo>
                  <a:lnTo>
                    <a:pt x="775" y="799"/>
                  </a:lnTo>
                  <a:lnTo>
                    <a:pt x="772" y="799"/>
                  </a:lnTo>
                  <a:lnTo>
                    <a:pt x="765" y="799"/>
                  </a:lnTo>
                  <a:lnTo>
                    <a:pt x="762" y="799"/>
                  </a:lnTo>
                  <a:lnTo>
                    <a:pt x="754" y="799"/>
                  </a:lnTo>
                  <a:lnTo>
                    <a:pt x="751" y="799"/>
                  </a:lnTo>
                  <a:lnTo>
                    <a:pt x="744" y="799"/>
                  </a:lnTo>
                  <a:lnTo>
                    <a:pt x="741" y="799"/>
                  </a:lnTo>
                  <a:lnTo>
                    <a:pt x="734" y="799"/>
                  </a:lnTo>
                  <a:lnTo>
                    <a:pt x="731" y="799"/>
                  </a:lnTo>
                  <a:lnTo>
                    <a:pt x="728" y="799"/>
                  </a:lnTo>
                  <a:lnTo>
                    <a:pt x="721" y="799"/>
                  </a:lnTo>
                  <a:lnTo>
                    <a:pt x="718" y="799"/>
                  </a:lnTo>
                  <a:lnTo>
                    <a:pt x="711" y="799"/>
                  </a:lnTo>
                  <a:lnTo>
                    <a:pt x="708" y="799"/>
                  </a:lnTo>
                  <a:lnTo>
                    <a:pt x="701" y="799"/>
                  </a:lnTo>
                  <a:lnTo>
                    <a:pt x="697" y="799"/>
                  </a:lnTo>
                  <a:lnTo>
                    <a:pt x="690" y="799"/>
                  </a:lnTo>
                  <a:lnTo>
                    <a:pt x="687" y="799"/>
                  </a:lnTo>
                  <a:lnTo>
                    <a:pt x="680" y="799"/>
                  </a:lnTo>
                  <a:lnTo>
                    <a:pt x="677" y="799"/>
                  </a:lnTo>
                  <a:lnTo>
                    <a:pt x="674" y="799"/>
                  </a:lnTo>
                  <a:lnTo>
                    <a:pt x="667" y="799"/>
                  </a:lnTo>
                  <a:lnTo>
                    <a:pt x="664" y="799"/>
                  </a:lnTo>
                  <a:lnTo>
                    <a:pt x="657" y="799"/>
                  </a:lnTo>
                  <a:lnTo>
                    <a:pt x="654" y="799"/>
                  </a:lnTo>
                  <a:lnTo>
                    <a:pt x="647" y="799"/>
                  </a:lnTo>
                  <a:lnTo>
                    <a:pt x="643" y="799"/>
                  </a:lnTo>
                  <a:lnTo>
                    <a:pt x="636" y="799"/>
                  </a:lnTo>
                  <a:lnTo>
                    <a:pt x="633" y="799"/>
                  </a:lnTo>
                  <a:lnTo>
                    <a:pt x="629" y="799"/>
                  </a:lnTo>
                  <a:lnTo>
                    <a:pt x="623" y="799"/>
                  </a:lnTo>
                  <a:lnTo>
                    <a:pt x="619" y="799"/>
                  </a:lnTo>
                  <a:lnTo>
                    <a:pt x="613" y="799"/>
                  </a:lnTo>
                  <a:lnTo>
                    <a:pt x="609" y="799"/>
                  </a:lnTo>
                  <a:lnTo>
                    <a:pt x="603" y="799"/>
                  </a:lnTo>
                  <a:lnTo>
                    <a:pt x="599" y="799"/>
                  </a:lnTo>
                  <a:lnTo>
                    <a:pt x="593" y="799"/>
                  </a:lnTo>
                  <a:lnTo>
                    <a:pt x="589" y="799"/>
                  </a:lnTo>
                  <a:lnTo>
                    <a:pt x="586" y="799"/>
                  </a:lnTo>
                  <a:lnTo>
                    <a:pt x="579" y="799"/>
                  </a:lnTo>
                  <a:lnTo>
                    <a:pt x="575" y="799"/>
                  </a:lnTo>
                  <a:lnTo>
                    <a:pt x="568" y="799"/>
                  </a:lnTo>
                  <a:lnTo>
                    <a:pt x="565" y="799"/>
                  </a:lnTo>
                  <a:lnTo>
                    <a:pt x="558" y="799"/>
                  </a:lnTo>
                  <a:lnTo>
                    <a:pt x="555" y="799"/>
                  </a:lnTo>
                  <a:lnTo>
                    <a:pt x="548" y="799"/>
                  </a:lnTo>
                  <a:lnTo>
                    <a:pt x="545" y="799"/>
                  </a:lnTo>
                  <a:lnTo>
                    <a:pt x="538" y="799"/>
                  </a:lnTo>
                  <a:lnTo>
                    <a:pt x="535" y="799"/>
                  </a:lnTo>
                  <a:lnTo>
                    <a:pt x="532" y="799"/>
                  </a:lnTo>
                  <a:lnTo>
                    <a:pt x="525" y="799"/>
                  </a:lnTo>
                  <a:lnTo>
                    <a:pt x="521" y="799"/>
                  </a:lnTo>
                  <a:lnTo>
                    <a:pt x="514" y="799"/>
                  </a:lnTo>
                  <a:lnTo>
                    <a:pt x="511" y="799"/>
                  </a:lnTo>
                  <a:lnTo>
                    <a:pt x="504" y="799"/>
                  </a:lnTo>
                  <a:lnTo>
                    <a:pt x="501" y="799"/>
                  </a:lnTo>
                  <a:lnTo>
                    <a:pt x="494" y="799"/>
                  </a:lnTo>
                  <a:lnTo>
                    <a:pt x="491" y="799"/>
                  </a:lnTo>
                  <a:lnTo>
                    <a:pt x="487" y="799"/>
                  </a:lnTo>
                  <a:lnTo>
                    <a:pt x="481" y="799"/>
                  </a:lnTo>
                  <a:lnTo>
                    <a:pt x="477" y="799"/>
                  </a:lnTo>
                  <a:lnTo>
                    <a:pt x="471" y="799"/>
                  </a:lnTo>
                  <a:lnTo>
                    <a:pt x="467" y="799"/>
                  </a:lnTo>
                  <a:lnTo>
                    <a:pt x="461" y="799"/>
                  </a:lnTo>
                  <a:lnTo>
                    <a:pt x="457" y="799"/>
                  </a:lnTo>
                  <a:lnTo>
                    <a:pt x="450" y="799"/>
                  </a:lnTo>
                  <a:lnTo>
                    <a:pt x="446" y="799"/>
                  </a:lnTo>
                  <a:lnTo>
                    <a:pt x="443" y="799"/>
                  </a:lnTo>
                  <a:lnTo>
                    <a:pt x="436" y="799"/>
                  </a:lnTo>
                  <a:lnTo>
                    <a:pt x="433" y="799"/>
                  </a:lnTo>
                  <a:lnTo>
                    <a:pt x="426" y="799"/>
                  </a:lnTo>
                  <a:lnTo>
                    <a:pt x="423" y="799"/>
                  </a:lnTo>
                  <a:lnTo>
                    <a:pt x="416" y="799"/>
                  </a:lnTo>
                  <a:lnTo>
                    <a:pt x="413" y="799"/>
                  </a:lnTo>
                  <a:lnTo>
                    <a:pt x="406" y="799"/>
                  </a:lnTo>
                  <a:lnTo>
                    <a:pt x="403" y="799"/>
                  </a:lnTo>
                  <a:lnTo>
                    <a:pt x="396" y="799"/>
                  </a:lnTo>
                  <a:lnTo>
                    <a:pt x="392" y="799"/>
                  </a:lnTo>
                  <a:lnTo>
                    <a:pt x="389" y="799"/>
                  </a:lnTo>
                  <a:lnTo>
                    <a:pt x="382" y="799"/>
                  </a:lnTo>
                  <a:lnTo>
                    <a:pt x="379" y="799"/>
                  </a:lnTo>
                  <a:lnTo>
                    <a:pt x="372" y="799"/>
                  </a:lnTo>
                  <a:lnTo>
                    <a:pt x="369" y="799"/>
                  </a:lnTo>
                  <a:lnTo>
                    <a:pt x="362" y="799"/>
                  </a:lnTo>
                  <a:lnTo>
                    <a:pt x="359" y="799"/>
                  </a:lnTo>
                  <a:lnTo>
                    <a:pt x="352" y="799"/>
                  </a:lnTo>
                  <a:lnTo>
                    <a:pt x="349" y="799"/>
                  </a:lnTo>
                  <a:lnTo>
                    <a:pt x="345" y="799"/>
                  </a:lnTo>
                  <a:lnTo>
                    <a:pt x="339" y="799"/>
                  </a:lnTo>
                  <a:lnTo>
                    <a:pt x="335" y="799"/>
                  </a:lnTo>
                  <a:lnTo>
                    <a:pt x="328" y="799"/>
                  </a:lnTo>
                  <a:lnTo>
                    <a:pt x="324" y="799"/>
                  </a:lnTo>
                  <a:lnTo>
                    <a:pt x="318" y="799"/>
                  </a:lnTo>
                  <a:lnTo>
                    <a:pt x="314" y="799"/>
                  </a:lnTo>
                  <a:lnTo>
                    <a:pt x="308" y="799"/>
                  </a:lnTo>
                  <a:lnTo>
                    <a:pt x="304" y="799"/>
                  </a:lnTo>
                  <a:lnTo>
                    <a:pt x="301" y="799"/>
                  </a:lnTo>
                  <a:lnTo>
                    <a:pt x="294" y="799"/>
                  </a:lnTo>
                  <a:lnTo>
                    <a:pt x="291" y="799"/>
                  </a:lnTo>
                  <a:lnTo>
                    <a:pt x="284" y="799"/>
                  </a:lnTo>
                  <a:lnTo>
                    <a:pt x="281" y="799"/>
                  </a:lnTo>
                  <a:lnTo>
                    <a:pt x="274" y="799"/>
                  </a:lnTo>
                  <a:lnTo>
                    <a:pt x="271" y="799"/>
                  </a:lnTo>
                  <a:lnTo>
                    <a:pt x="264" y="799"/>
                  </a:lnTo>
                  <a:lnTo>
                    <a:pt x="260" y="799"/>
                  </a:lnTo>
                  <a:lnTo>
                    <a:pt x="254" y="799"/>
                  </a:lnTo>
                  <a:lnTo>
                    <a:pt x="250" y="799"/>
                  </a:lnTo>
                  <a:lnTo>
                    <a:pt x="247" y="799"/>
                  </a:lnTo>
                  <a:lnTo>
                    <a:pt x="240" y="799"/>
                  </a:lnTo>
                  <a:lnTo>
                    <a:pt x="237" y="799"/>
                  </a:lnTo>
                  <a:lnTo>
                    <a:pt x="230" y="799"/>
                  </a:lnTo>
                  <a:lnTo>
                    <a:pt x="227" y="799"/>
                  </a:lnTo>
                  <a:lnTo>
                    <a:pt x="220" y="799"/>
                  </a:lnTo>
                  <a:lnTo>
                    <a:pt x="217" y="799"/>
                  </a:lnTo>
                  <a:lnTo>
                    <a:pt x="210" y="799"/>
                  </a:lnTo>
                  <a:lnTo>
                    <a:pt x="206" y="799"/>
                  </a:lnTo>
                  <a:lnTo>
                    <a:pt x="203" y="799"/>
                  </a:lnTo>
                  <a:lnTo>
                    <a:pt x="196" y="799"/>
                  </a:lnTo>
                  <a:lnTo>
                    <a:pt x="193" y="799"/>
                  </a:lnTo>
                  <a:lnTo>
                    <a:pt x="186" y="799"/>
                  </a:lnTo>
                  <a:lnTo>
                    <a:pt x="183" y="799"/>
                  </a:lnTo>
                  <a:lnTo>
                    <a:pt x="176" y="799"/>
                  </a:lnTo>
                  <a:lnTo>
                    <a:pt x="173" y="799"/>
                  </a:lnTo>
                  <a:lnTo>
                    <a:pt x="166" y="799"/>
                  </a:lnTo>
                  <a:lnTo>
                    <a:pt x="163" y="799"/>
                  </a:lnTo>
                  <a:lnTo>
                    <a:pt x="159" y="799"/>
                  </a:lnTo>
                  <a:lnTo>
                    <a:pt x="152" y="799"/>
                  </a:lnTo>
                  <a:lnTo>
                    <a:pt x="149" y="799"/>
                  </a:lnTo>
                  <a:lnTo>
                    <a:pt x="142" y="799"/>
                  </a:lnTo>
                  <a:lnTo>
                    <a:pt x="138" y="799"/>
                  </a:lnTo>
                  <a:lnTo>
                    <a:pt x="132" y="799"/>
                  </a:lnTo>
                  <a:lnTo>
                    <a:pt x="128" y="799"/>
                  </a:lnTo>
                  <a:lnTo>
                    <a:pt x="122" y="799"/>
                  </a:lnTo>
                  <a:lnTo>
                    <a:pt x="118" y="799"/>
                  </a:lnTo>
                  <a:lnTo>
                    <a:pt x="112" y="799"/>
                  </a:lnTo>
                  <a:lnTo>
                    <a:pt x="108" y="799"/>
                  </a:lnTo>
                  <a:lnTo>
                    <a:pt x="105" y="799"/>
                  </a:lnTo>
                  <a:lnTo>
                    <a:pt x="98" y="799"/>
                  </a:lnTo>
                  <a:lnTo>
                    <a:pt x="95" y="799"/>
                  </a:lnTo>
                  <a:lnTo>
                    <a:pt x="88" y="799"/>
                  </a:lnTo>
                  <a:lnTo>
                    <a:pt x="84" y="799"/>
                  </a:lnTo>
                  <a:lnTo>
                    <a:pt x="77" y="799"/>
                  </a:lnTo>
                  <a:lnTo>
                    <a:pt x="74" y="799"/>
                  </a:lnTo>
                  <a:lnTo>
                    <a:pt x="67" y="799"/>
                  </a:lnTo>
                  <a:lnTo>
                    <a:pt x="64" y="799"/>
                  </a:lnTo>
                  <a:lnTo>
                    <a:pt x="61" y="799"/>
                  </a:lnTo>
                  <a:lnTo>
                    <a:pt x="54" y="799"/>
                  </a:lnTo>
                  <a:lnTo>
                    <a:pt x="51" y="799"/>
                  </a:lnTo>
                  <a:lnTo>
                    <a:pt x="44" y="799"/>
                  </a:lnTo>
                  <a:lnTo>
                    <a:pt x="41" y="799"/>
                  </a:lnTo>
                  <a:lnTo>
                    <a:pt x="34" y="799"/>
                  </a:lnTo>
                  <a:lnTo>
                    <a:pt x="30" y="799"/>
                  </a:lnTo>
                  <a:lnTo>
                    <a:pt x="23" y="799"/>
                  </a:lnTo>
                  <a:lnTo>
                    <a:pt x="20" y="799"/>
                  </a:lnTo>
                  <a:lnTo>
                    <a:pt x="16" y="799"/>
                  </a:lnTo>
                  <a:lnTo>
                    <a:pt x="10" y="799"/>
                  </a:lnTo>
                  <a:lnTo>
                    <a:pt x="6" y="799"/>
                  </a:lnTo>
                  <a:lnTo>
                    <a:pt x="0" y="799"/>
                  </a:lnTo>
                  <a:lnTo>
                    <a:pt x="0" y="776"/>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sp>
          <p:nvSpPr>
            <p:cNvPr id="19470" name="Freeform 14"/>
            <p:cNvSpPr>
              <a:spLocks/>
            </p:cNvSpPr>
            <p:nvPr/>
          </p:nvSpPr>
          <p:spPr bwMode="auto">
            <a:xfrm>
              <a:off x="4492" y="3126"/>
              <a:ext cx="987" cy="806"/>
            </a:xfrm>
            <a:custGeom>
              <a:avLst/>
              <a:gdLst/>
              <a:ahLst/>
              <a:cxnLst>
                <a:cxn ang="0">
                  <a:pos x="31" y="782"/>
                </a:cxn>
                <a:cxn ang="0">
                  <a:pos x="64" y="782"/>
                </a:cxn>
                <a:cxn ang="0">
                  <a:pos x="98" y="782"/>
                </a:cxn>
                <a:cxn ang="0">
                  <a:pos x="133" y="782"/>
                </a:cxn>
                <a:cxn ang="0">
                  <a:pos x="166" y="782"/>
                </a:cxn>
                <a:cxn ang="0">
                  <a:pos x="204" y="774"/>
                </a:cxn>
                <a:cxn ang="0">
                  <a:pos x="238" y="755"/>
                </a:cxn>
                <a:cxn ang="0">
                  <a:pos x="272" y="721"/>
                </a:cxn>
                <a:cxn ang="0">
                  <a:pos x="305" y="655"/>
                </a:cxn>
                <a:cxn ang="0">
                  <a:pos x="340" y="547"/>
                </a:cxn>
                <a:cxn ang="0">
                  <a:pos x="374" y="400"/>
                </a:cxn>
                <a:cxn ang="0">
                  <a:pos x="407" y="235"/>
                </a:cxn>
                <a:cxn ang="0">
                  <a:pos x="445" y="92"/>
                </a:cxn>
                <a:cxn ang="0">
                  <a:pos x="479" y="8"/>
                </a:cxn>
                <a:cxn ang="0">
                  <a:pos x="513" y="15"/>
                </a:cxn>
                <a:cxn ang="0">
                  <a:pos x="547" y="107"/>
                </a:cxn>
                <a:cxn ang="0">
                  <a:pos x="581" y="258"/>
                </a:cxn>
                <a:cxn ang="0">
                  <a:pos x="615" y="423"/>
                </a:cxn>
                <a:cxn ang="0">
                  <a:pos x="649" y="566"/>
                </a:cxn>
                <a:cxn ang="0">
                  <a:pos x="683" y="667"/>
                </a:cxn>
                <a:cxn ang="0">
                  <a:pos x="721" y="728"/>
                </a:cxn>
                <a:cxn ang="0">
                  <a:pos x="754" y="759"/>
                </a:cxn>
                <a:cxn ang="0">
                  <a:pos x="788" y="774"/>
                </a:cxn>
                <a:cxn ang="0">
                  <a:pos x="823" y="782"/>
                </a:cxn>
                <a:cxn ang="0">
                  <a:pos x="856" y="782"/>
                </a:cxn>
                <a:cxn ang="0">
                  <a:pos x="890" y="782"/>
                </a:cxn>
                <a:cxn ang="0">
                  <a:pos x="925" y="782"/>
                </a:cxn>
                <a:cxn ang="0">
                  <a:pos x="962" y="782"/>
                </a:cxn>
                <a:cxn ang="0">
                  <a:pos x="979" y="805"/>
                </a:cxn>
                <a:cxn ang="0">
                  <a:pos x="945" y="805"/>
                </a:cxn>
                <a:cxn ang="0">
                  <a:pos x="911" y="805"/>
                </a:cxn>
                <a:cxn ang="0">
                  <a:pos x="877" y="805"/>
                </a:cxn>
                <a:cxn ang="0">
                  <a:pos x="843" y="805"/>
                </a:cxn>
                <a:cxn ang="0">
                  <a:pos x="809" y="805"/>
                </a:cxn>
                <a:cxn ang="0">
                  <a:pos x="775" y="805"/>
                </a:cxn>
                <a:cxn ang="0">
                  <a:pos x="737" y="805"/>
                </a:cxn>
                <a:cxn ang="0">
                  <a:pos x="703" y="805"/>
                </a:cxn>
                <a:cxn ang="0">
                  <a:pos x="670" y="805"/>
                </a:cxn>
                <a:cxn ang="0">
                  <a:pos x="636" y="805"/>
                </a:cxn>
                <a:cxn ang="0">
                  <a:pos x="601" y="805"/>
                </a:cxn>
                <a:cxn ang="0">
                  <a:pos x="568" y="805"/>
                </a:cxn>
                <a:cxn ang="0">
                  <a:pos x="534" y="805"/>
                </a:cxn>
                <a:cxn ang="0">
                  <a:pos x="496" y="805"/>
                </a:cxn>
                <a:cxn ang="0">
                  <a:pos x="462" y="805"/>
                </a:cxn>
                <a:cxn ang="0">
                  <a:pos x="428" y="805"/>
                </a:cxn>
                <a:cxn ang="0">
                  <a:pos x="394" y="805"/>
                </a:cxn>
                <a:cxn ang="0">
                  <a:pos x="360" y="805"/>
                </a:cxn>
                <a:cxn ang="0">
                  <a:pos x="326" y="805"/>
                </a:cxn>
                <a:cxn ang="0">
                  <a:pos x="292" y="805"/>
                </a:cxn>
                <a:cxn ang="0">
                  <a:pos x="255" y="805"/>
                </a:cxn>
                <a:cxn ang="0">
                  <a:pos x="221" y="805"/>
                </a:cxn>
                <a:cxn ang="0">
                  <a:pos x="187" y="805"/>
                </a:cxn>
                <a:cxn ang="0">
                  <a:pos x="153" y="805"/>
                </a:cxn>
                <a:cxn ang="0">
                  <a:pos x="119" y="805"/>
                </a:cxn>
                <a:cxn ang="0">
                  <a:pos x="85" y="805"/>
                </a:cxn>
                <a:cxn ang="0">
                  <a:pos x="51" y="805"/>
                </a:cxn>
                <a:cxn ang="0">
                  <a:pos x="16" y="805"/>
                </a:cxn>
              </a:cxnLst>
              <a:rect l="0" t="0" r="r" b="b"/>
              <a:pathLst>
                <a:path w="987" h="806">
                  <a:moveTo>
                    <a:pt x="0" y="782"/>
                  </a:moveTo>
                  <a:lnTo>
                    <a:pt x="6" y="782"/>
                  </a:lnTo>
                  <a:lnTo>
                    <a:pt x="10" y="782"/>
                  </a:lnTo>
                  <a:lnTo>
                    <a:pt x="16" y="782"/>
                  </a:lnTo>
                  <a:lnTo>
                    <a:pt x="20" y="782"/>
                  </a:lnTo>
                  <a:lnTo>
                    <a:pt x="24" y="782"/>
                  </a:lnTo>
                  <a:lnTo>
                    <a:pt x="31" y="782"/>
                  </a:lnTo>
                  <a:lnTo>
                    <a:pt x="34" y="782"/>
                  </a:lnTo>
                  <a:lnTo>
                    <a:pt x="41" y="782"/>
                  </a:lnTo>
                  <a:lnTo>
                    <a:pt x="44" y="782"/>
                  </a:lnTo>
                  <a:lnTo>
                    <a:pt x="51" y="782"/>
                  </a:lnTo>
                  <a:lnTo>
                    <a:pt x="54" y="782"/>
                  </a:lnTo>
                  <a:lnTo>
                    <a:pt x="61" y="782"/>
                  </a:lnTo>
                  <a:lnTo>
                    <a:pt x="64" y="782"/>
                  </a:lnTo>
                  <a:lnTo>
                    <a:pt x="68" y="782"/>
                  </a:lnTo>
                  <a:lnTo>
                    <a:pt x="75" y="782"/>
                  </a:lnTo>
                  <a:lnTo>
                    <a:pt x="78" y="782"/>
                  </a:lnTo>
                  <a:lnTo>
                    <a:pt x="85" y="782"/>
                  </a:lnTo>
                  <a:lnTo>
                    <a:pt x="88" y="782"/>
                  </a:lnTo>
                  <a:lnTo>
                    <a:pt x="95" y="782"/>
                  </a:lnTo>
                  <a:lnTo>
                    <a:pt x="98" y="782"/>
                  </a:lnTo>
                  <a:lnTo>
                    <a:pt x="105" y="782"/>
                  </a:lnTo>
                  <a:lnTo>
                    <a:pt x="108" y="782"/>
                  </a:lnTo>
                  <a:lnTo>
                    <a:pt x="112" y="782"/>
                  </a:lnTo>
                  <a:lnTo>
                    <a:pt x="119" y="782"/>
                  </a:lnTo>
                  <a:lnTo>
                    <a:pt x="122" y="782"/>
                  </a:lnTo>
                  <a:lnTo>
                    <a:pt x="129" y="782"/>
                  </a:lnTo>
                  <a:lnTo>
                    <a:pt x="133" y="782"/>
                  </a:lnTo>
                  <a:lnTo>
                    <a:pt x="139" y="782"/>
                  </a:lnTo>
                  <a:lnTo>
                    <a:pt x="143" y="782"/>
                  </a:lnTo>
                  <a:lnTo>
                    <a:pt x="149" y="782"/>
                  </a:lnTo>
                  <a:lnTo>
                    <a:pt x="153" y="782"/>
                  </a:lnTo>
                  <a:lnTo>
                    <a:pt x="159" y="782"/>
                  </a:lnTo>
                  <a:lnTo>
                    <a:pt x="163" y="782"/>
                  </a:lnTo>
                  <a:lnTo>
                    <a:pt x="166" y="782"/>
                  </a:lnTo>
                  <a:lnTo>
                    <a:pt x="173" y="778"/>
                  </a:lnTo>
                  <a:lnTo>
                    <a:pt x="177" y="778"/>
                  </a:lnTo>
                  <a:lnTo>
                    <a:pt x="184" y="778"/>
                  </a:lnTo>
                  <a:lnTo>
                    <a:pt x="187" y="778"/>
                  </a:lnTo>
                  <a:lnTo>
                    <a:pt x="194" y="774"/>
                  </a:lnTo>
                  <a:lnTo>
                    <a:pt x="197" y="774"/>
                  </a:lnTo>
                  <a:lnTo>
                    <a:pt x="204" y="774"/>
                  </a:lnTo>
                  <a:lnTo>
                    <a:pt x="207" y="770"/>
                  </a:lnTo>
                  <a:lnTo>
                    <a:pt x="210" y="770"/>
                  </a:lnTo>
                  <a:lnTo>
                    <a:pt x="217" y="767"/>
                  </a:lnTo>
                  <a:lnTo>
                    <a:pt x="221" y="767"/>
                  </a:lnTo>
                  <a:lnTo>
                    <a:pt x="228" y="762"/>
                  </a:lnTo>
                  <a:lnTo>
                    <a:pt x="231" y="759"/>
                  </a:lnTo>
                  <a:lnTo>
                    <a:pt x="238" y="755"/>
                  </a:lnTo>
                  <a:lnTo>
                    <a:pt x="241" y="751"/>
                  </a:lnTo>
                  <a:lnTo>
                    <a:pt x="248" y="747"/>
                  </a:lnTo>
                  <a:lnTo>
                    <a:pt x="251" y="744"/>
                  </a:lnTo>
                  <a:lnTo>
                    <a:pt x="255" y="739"/>
                  </a:lnTo>
                  <a:lnTo>
                    <a:pt x="261" y="732"/>
                  </a:lnTo>
                  <a:lnTo>
                    <a:pt x="265" y="728"/>
                  </a:lnTo>
                  <a:lnTo>
                    <a:pt x="272" y="721"/>
                  </a:lnTo>
                  <a:lnTo>
                    <a:pt x="275" y="713"/>
                  </a:lnTo>
                  <a:lnTo>
                    <a:pt x="282" y="705"/>
                  </a:lnTo>
                  <a:lnTo>
                    <a:pt x="285" y="698"/>
                  </a:lnTo>
                  <a:lnTo>
                    <a:pt x="292" y="686"/>
                  </a:lnTo>
                  <a:lnTo>
                    <a:pt x="295" y="678"/>
                  </a:lnTo>
                  <a:lnTo>
                    <a:pt x="302" y="667"/>
                  </a:lnTo>
                  <a:lnTo>
                    <a:pt x="305" y="655"/>
                  </a:lnTo>
                  <a:lnTo>
                    <a:pt x="309" y="643"/>
                  </a:lnTo>
                  <a:lnTo>
                    <a:pt x="316" y="627"/>
                  </a:lnTo>
                  <a:lnTo>
                    <a:pt x="320" y="612"/>
                  </a:lnTo>
                  <a:lnTo>
                    <a:pt x="326" y="597"/>
                  </a:lnTo>
                  <a:lnTo>
                    <a:pt x="330" y="581"/>
                  </a:lnTo>
                  <a:lnTo>
                    <a:pt x="336" y="566"/>
                  </a:lnTo>
                  <a:lnTo>
                    <a:pt x="340" y="547"/>
                  </a:lnTo>
                  <a:lnTo>
                    <a:pt x="346" y="528"/>
                  </a:lnTo>
                  <a:lnTo>
                    <a:pt x="350" y="509"/>
                  </a:lnTo>
                  <a:lnTo>
                    <a:pt x="353" y="489"/>
                  </a:lnTo>
                  <a:lnTo>
                    <a:pt x="360" y="466"/>
                  </a:lnTo>
                  <a:lnTo>
                    <a:pt x="363" y="446"/>
                  </a:lnTo>
                  <a:lnTo>
                    <a:pt x="371" y="423"/>
                  </a:lnTo>
                  <a:lnTo>
                    <a:pt x="374" y="400"/>
                  </a:lnTo>
                  <a:lnTo>
                    <a:pt x="381" y="377"/>
                  </a:lnTo>
                  <a:lnTo>
                    <a:pt x="384" y="354"/>
                  </a:lnTo>
                  <a:lnTo>
                    <a:pt x="391" y="331"/>
                  </a:lnTo>
                  <a:lnTo>
                    <a:pt x="394" y="308"/>
                  </a:lnTo>
                  <a:lnTo>
                    <a:pt x="397" y="285"/>
                  </a:lnTo>
                  <a:lnTo>
                    <a:pt x="404" y="258"/>
                  </a:lnTo>
                  <a:lnTo>
                    <a:pt x="407" y="235"/>
                  </a:lnTo>
                  <a:lnTo>
                    <a:pt x="414" y="212"/>
                  </a:lnTo>
                  <a:lnTo>
                    <a:pt x="418" y="193"/>
                  </a:lnTo>
                  <a:lnTo>
                    <a:pt x="425" y="170"/>
                  </a:lnTo>
                  <a:lnTo>
                    <a:pt x="428" y="146"/>
                  </a:lnTo>
                  <a:lnTo>
                    <a:pt x="435" y="127"/>
                  </a:lnTo>
                  <a:lnTo>
                    <a:pt x="438" y="107"/>
                  </a:lnTo>
                  <a:lnTo>
                    <a:pt x="445" y="92"/>
                  </a:lnTo>
                  <a:lnTo>
                    <a:pt x="448" y="73"/>
                  </a:lnTo>
                  <a:lnTo>
                    <a:pt x="452" y="58"/>
                  </a:lnTo>
                  <a:lnTo>
                    <a:pt x="458" y="46"/>
                  </a:lnTo>
                  <a:lnTo>
                    <a:pt x="462" y="35"/>
                  </a:lnTo>
                  <a:lnTo>
                    <a:pt x="469" y="23"/>
                  </a:lnTo>
                  <a:lnTo>
                    <a:pt x="473" y="15"/>
                  </a:lnTo>
                  <a:lnTo>
                    <a:pt x="479" y="8"/>
                  </a:lnTo>
                  <a:lnTo>
                    <a:pt x="483" y="4"/>
                  </a:lnTo>
                  <a:lnTo>
                    <a:pt x="489" y="0"/>
                  </a:lnTo>
                  <a:lnTo>
                    <a:pt x="493" y="0"/>
                  </a:lnTo>
                  <a:lnTo>
                    <a:pt x="496" y="0"/>
                  </a:lnTo>
                  <a:lnTo>
                    <a:pt x="503" y="4"/>
                  </a:lnTo>
                  <a:lnTo>
                    <a:pt x="506" y="8"/>
                  </a:lnTo>
                  <a:lnTo>
                    <a:pt x="513" y="15"/>
                  </a:lnTo>
                  <a:lnTo>
                    <a:pt x="517" y="23"/>
                  </a:lnTo>
                  <a:lnTo>
                    <a:pt x="524" y="35"/>
                  </a:lnTo>
                  <a:lnTo>
                    <a:pt x="527" y="46"/>
                  </a:lnTo>
                  <a:lnTo>
                    <a:pt x="534" y="58"/>
                  </a:lnTo>
                  <a:lnTo>
                    <a:pt x="537" y="73"/>
                  </a:lnTo>
                  <a:lnTo>
                    <a:pt x="540" y="92"/>
                  </a:lnTo>
                  <a:lnTo>
                    <a:pt x="547" y="107"/>
                  </a:lnTo>
                  <a:lnTo>
                    <a:pt x="550" y="127"/>
                  </a:lnTo>
                  <a:lnTo>
                    <a:pt x="557" y="146"/>
                  </a:lnTo>
                  <a:lnTo>
                    <a:pt x="561" y="170"/>
                  </a:lnTo>
                  <a:lnTo>
                    <a:pt x="568" y="193"/>
                  </a:lnTo>
                  <a:lnTo>
                    <a:pt x="571" y="212"/>
                  </a:lnTo>
                  <a:lnTo>
                    <a:pt x="578" y="235"/>
                  </a:lnTo>
                  <a:lnTo>
                    <a:pt x="581" y="258"/>
                  </a:lnTo>
                  <a:lnTo>
                    <a:pt x="588" y="285"/>
                  </a:lnTo>
                  <a:lnTo>
                    <a:pt x="591" y="308"/>
                  </a:lnTo>
                  <a:lnTo>
                    <a:pt x="595" y="331"/>
                  </a:lnTo>
                  <a:lnTo>
                    <a:pt x="601" y="354"/>
                  </a:lnTo>
                  <a:lnTo>
                    <a:pt x="605" y="377"/>
                  </a:lnTo>
                  <a:lnTo>
                    <a:pt x="612" y="400"/>
                  </a:lnTo>
                  <a:lnTo>
                    <a:pt x="615" y="423"/>
                  </a:lnTo>
                  <a:lnTo>
                    <a:pt x="622" y="446"/>
                  </a:lnTo>
                  <a:lnTo>
                    <a:pt x="626" y="466"/>
                  </a:lnTo>
                  <a:lnTo>
                    <a:pt x="632" y="489"/>
                  </a:lnTo>
                  <a:lnTo>
                    <a:pt x="636" y="509"/>
                  </a:lnTo>
                  <a:lnTo>
                    <a:pt x="639" y="528"/>
                  </a:lnTo>
                  <a:lnTo>
                    <a:pt x="646" y="547"/>
                  </a:lnTo>
                  <a:lnTo>
                    <a:pt x="649" y="566"/>
                  </a:lnTo>
                  <a:lnTo>
                    <a:pt x="656" y="581"/>
                  </a:lnTo>
                  <a:lnTo>
                    <a:pt x="659" y="597"/>
                  </a:lnTo>
                  <a:lnTo>
                    <a:pt x="666" y="612"/>
                  </a:lnTo>
                  <a:lnTo>
                    <a:pt x="670" y="627"/>
                  </a:lnTo>
                  <a:lnTo>
                    <a:pt x="677" y="643"/>
                  </a:lnTo>
                  <a:lnTo>
                    <a:pt x="680" y="655"/>
                  </a:lnTo>
                  <a:lnTo>
                    <a:pt x="683" y="667"/>
                  </a:lnTo>
                  <a:lnTo>
                    <a:pt x="690" y="678"/>
                  </a:lnTo>
                  <a:lnTo>
                    <a:pt x="693" y="686"/>
                  </a:lnTo>
                  <a:lnTo>
                    <a:pt x="700" y="698"/>
                  </a:lnTo>
                  <a:lnTo>
                    <a:pt x="703" y="705"/>
                  </a:lnTo>
                  <a:lnTo>
                    <a:pt x="710" y="713"/>
                  </a:lnTo>
                  <a:lnTo>
                    <a:pt x="714" y="721"/>
                  </a:lnTo>
                  <a:lnTo>
                    <a:pt x="721" y="728"/>
                  </a:lnTo>
                  <a:lnTo>
                    <a:pt x="724" y="732"/>
                  </a:lnTo>
                  <a:lnTo>
                    <a:pt x="731" y="739"/>
                  </a:lnTo>
                  <a:lnTo>
                    <a:pt x="734" y="744"/>
                  </a:lnTo>
                  <a:lnTo>
                    <a:pt x="737" y="747"/>
                  </a:lnTo>
                  <a:lnTo>
                    <a:pt x="744" y="751"/>
                  </a:lnTo>
                  <a:lnTo>
                    <a:pt x="747" y="755"/>
                  </a:lnTo>
                  <a:lnTo>
                    <a:pt x="754" y="759"/>
                  </a:lnTo>
                  <a:lnTo>
                    <a:pt x="758" y="762"/>
                  </a:lnTo>
                  <a:lnTo>
                    <a:pt x="765" y="767"/>
                  </a:lnTo>
                  <a:lnTo>
                    <a:pt x="768" y="767"/>
                  </a:lnTo>
                  <a:lnTo>
                    <a:pt x="775" y="770"/>
                  </a:lnTo>
                  <a:lnTo>
                    <a:pt x="778" y="770"/>
                  </a:lnTo>
                  <a:lnTo>
                    <a:pt x="782" y="774"/>
                  </a:lnTo>
                  <a:lnTo>
                    <a:pt x="788" y="774"/>
                  </a:lnTo>
                  <a:lnTo>
                    <a:pt x="792" y="774"/>
                  </a:lnTo>
                  <a:lnTo>
                    <a:pt x="798" y="778"/>
                  </a:lnTo>
                  <a:lnTo>
                    <a:pt x="802" y="778"/>
                  </a:lnTo>
                  <a:lnTo>
                    <a:pt x="809" y="778"/>
                  </a:lnTo>
                  <a:lnTo>
                    <a:pt x="813" y="778"/>
                  </a:lnTo>
                  <a:lnTo>
                    <a:pt x="819" y="782"/>
                  </a:lnTo>
                  <a:lnTo>
                    <a:pt x="823" y="782"/>
                  </a:lnTo>
                  <a:lnTo>
                    <a:pt x="826" y="782"/>
                  </a:lnTo>
                  <a:lnTo>
                    <a:pt x="833" y="782"/>
                  </a:lnTo>
                  <a:lnTo>
                    <a:pt x="836" y="782"/>
                  </a:lnTo>
                  <a:lnTo>
                    <a:pt x="843" y="782"/>
                  </a:lnTo>
                  <a:lnTo>
                    <a:pt x="846" y="782"/>
                  </a:lnTo>
                  <a:lnTo>
                    <a:pt x="853" y="782"/>
                  </a:lnTo>
                  <a:lnTo>
                    <a:pt x="856" y="782"/>
                  </a:lnTo>
                  <a:lnTo>
                    <a:pt x="864" y="782"/>
                  </a:lnTo>
                  <a:lnTo>
                    <a:pt x="867" y="782"/>
                  </a:lnTo>
                  <a:lnTo>
                    <a:pt x="874" y="782"/>
                  </a:lnTo>
                  <a:lnTo>
                    <a:pt x="877" y="782"/>
                  </a:lnTo>
                  <a:lnTo>
                    <a:pt x="880" y="782"/>
                  </a:lnTo>
                  <a:lnTo>
                    <a:pt x="887" y="782"/>
                  </a:lnTo>
                  <a:lnTo>
                    <a:pt x="890" y="782"/>
                  </a:lnTo>
                  <a:lnTo>
                    <a:pt x="897" y="782"/>
                  </a:lnTo>
                  <a:lnTo>
                    <a:pt x="900" y="782"/>
                  </a:lnTo>
                  <a:lnTo>
                    <a:pt x="907" y="782"/>
                  </a:lnTo>
                  <a:lnTo>
                    <a:pt x="911" y="782"/>
                  </a:lnTo>
                  <a:lnTo>
                    <a:pt x="918" y="782"/>
                  </a:lnTo>
                  <a:lnTo>
                    <a:pt x="921" y="782"/>
                  </a:lnTo>
                  <a:lnTo>
                    <a:pt x="925" y="782"/>
                  </a:lnTo>
                  <a:lnTo>
                    <a:pt x="931" y="782"/>
                  </a:lnTo>
                  <a:lnTo>
                    <a:pt x="935" y="782"/>
                  </a:lnTo>
                  <a:lnTo>
                    <a:pt x="941" y="782"/>
                  </a:lnTo>
                  <a:lnTo>
                    <a:pt x="945" y="782"/>
                  </a:lnTo>
                  <a:lnTo>
                    <a:pt x="951" y="782"/>
                  </a:lnTo>
                  <a:lnTo>
                    <a:pt x="955" y="782"/>
                  </a:lnTo>
                  <a:lnTo>
                    <a:pt x="962" y="782"/>
                  </a:lnTo>
                  <a:lnTo>
                    <a:pt x="966" y="782"/>
                  </a:lnTo>
                  <a:lnTo>
                    <a:pt x="969" y="782"/>
                  </a:lnTo>
                  <a:lnTo>
                    <a:pt x="976" y="782"/>
                  </a:lnTo>
                  <a:lnTo>
                    <a:pt x="979" y="782"/>
                  </a:lnTo>
                  <a:lnTo>
                    <a:pt x="986" y="782"/>
                  </a:lnTo>
                  <a:lnTo>
                    <a:pt x="986" y="805"/>
                  </a:lnTo>
                  <a:lnTo>
                    <a:pt x="979" y="805"/>
                  </a:lnTo>
                  <a:lnTo>
                    <a:pt x="976" y="805"/>
                  </a:lnTo>
                  <a:lnTo>
                    <a:pt x="969" y="805"/>
                  </a:lnTo>
                  <a:lnTo>
                    <a:pt x="966" y="805"/>
                  </a:lnTo>
                  <a:lnTo>
                    <a:pt x="962" y="805"/>
                  </a:lnTo>
                  <a:lnTo>
                    <a:pt x="955" y="805"/>
                  </a:lnTo>
                  <a:lnTo>
                    <a:pt x="951" y="805"/>
                  </a:lnTo>
                  <a:lnTo>
                    <a:pt x="945" y="805"/>
                  </a:lnTo>
                  <a:lnTo>
                    <a:pt x="941" y="805"/>
                  </a:lnTo>
                  <a:lnTo>
                    <a:pt x="935" y="805"/>
                  </a:lnTo>
                  <a:lnTo>
                    <a:pt x="931" y="805"/>
                  </a:lnTo>
                  <a:lnTo>
                    <a:pt x="925" y="805"/>
                  </a:lnTo>
                  <a:lnTo>
                    <a:pt x="921" y="805"/>
                  </a:lnTo>
                  <a:lnTo>
                    <a:pt x="918" y="805"/>
                  </a:lnTo>
                  <a:lnTo>
                    <a:pt x="911" y="805"/>
                  </a:lnTo>
                  <a:lnTo>
                    <a:pt x="907" y="805"/>
                  </a:lnTo>
                  <a:lnTo>
                    <a:pt x="900" y="805"/>
                  </a:lnTo>
                  <a:lnTo>
                    <a:pt x="897" y="805"/>
                  </a:lnTo>
                  <a:lnTo>
                    <a:pt x="890" y="805"/>
                  </a:lnTo>
                  <a:lnTo>
                    <a:pt x="887" y="805"/>
                  </a:lnTo>
                  <a:lnTo>
                    <a:pt x="880" y="805"/>
                  </a:lnTo>
                  <a:lnTo>
                    <a:pt x="877" y="805"/>
                  </a:lnTo>
                  <a:lnTo>
                    <a:pt x="874" y="805"/>
                  </a:lnTo>
                  <a:lnTo>
                    <a:pt x="867" y="805"/>
                  </a:lnTo>
                  <a:lnTo>
                    <a:pt x="864" y="805"/>
                  </a:lnTo>
                  <a:lnTo>
                    <a:pt x="856" y="805"/>
                  </a:lnTo>
                  <a:lnTo>
                    <a:pt x="853" y="805"/>
                  </a:lnTo>
                  <a:lnTo>
                    <a:pt x="846" y="805"/>
                  </a:lnTo>
                  <a:lnTo>
                    <a:pt x="843" y="805"/>
                  </a:lnTo>
                  <a:lnTo>
                    <a:pt x="836" y="805"/>
                  </a:lnTo>
                  <a:lnTo>
                    <a:pt x="833" y="805"/>
                  </a:lnTo>
                  <a:lnTo>
                    <a:pt x="826" y="805"/>
                  </a:lnTo>
                  <a:lnTo>
                    <a:pt x="823" y="805"/>
                  </a:lnTo>
                  <a:lnTo>
                    <a:pt x="819" y="805"/>
                  </a:lnTo>
                  <a:lnTo>
                    <a:pt x="813" y="805"/>
                  </a:lnTo>
                  <a:lnTo>
                    <a:pt x="809" y="805"/>
                  </a:lnTo>
                  <a:lnTo>
                    <a:pt x="802" y="805"/>
                  </a:lnTo>
                  <a:lnTo>
                    <a:pt x="798" y="805"/>
                  </a:lnTo>
                  <a:lnTo>
                    <a:pt x="792" y="805"/>
                  </a:lnTo>
                  <a:lnTo>
                    <a:pt x="788" y="805"/>
                  </a:lnTo>
                  <a:lnTo>
                    <a:pt x="782" y="805"/>
                  </a:lnTo>
                  <a:lnTo>
                    <a:pt x="778" y="805"/>
                  </a:lnTo>
                  <a:lnTo>
                    <a:pt x="775" y="805"/>
                  </a:lnTo>
                  <a:lnTo>
                    <a:pt x="768" y="805"/>
                  </a:lnTo>
                  <a:lnTo>
                    <a:pt x="765" y="805"/>
                  </a:lnTo>
                  <a:lnTo>
                    <a:pt x="758" y="805"/>
                  </a:lnTo>
                  <a:lnTo>
                    <a:pt x="754" y="805"/>
                  </a:lnTo>
                  <a:lnTo>
                    <a:pt x="747" y="805"/>
                  </a:lnTo>
                  <a:lnTo>
                    <a:pt x="744" y="805"/>
                  </a:lnTo>
                  <a:lnTo>
                    <a:pt x="737" y="805"/>
                  </a:lnTo>
                  <a:lnTo>
                    <a:pt x="734" y="805"/>
                  </a:lnTo>
                  <a:lnTo>
                    <a:pt x="731" y="805"/>
                  </a:lnTo>
                  <a:lnTo>
                    <a:pt x="724" y="805"/>
                  </a:lnTo>
                  <a:lnTo>
                    <a:pt x="721" y="805"/>
                  </a:lnTo>
                  <a:lnTo>
                    <a:pt x="714" y="805"/>
                  </a:lnTo>
                  <a:lnTo>
                    <a:pt x="710" y="805"/>
                  </a:lnTo>
                  <a:lnTo>
                    <a:pt x="703" y="805"/>
                  </a:lnTo>
                  <a:lnTo>
                    <a:pt x="700" y="805"/>
                  </a:lnTo>
                  <a:lnTo>
                    <a:pt x="693" y="805"/>
                  </a:lnTo>
                  <a:lnTo>
                    <a:pt x="690" y="805"/>
                  </a:lnTo>
                  <a:lnTo>
                    <a:pt x="683" y="805"/>
                  </a:lnTo>
                  <a:lnTo>
                    <a:pt x="680" y="805"/>
                  </a:lnTo>
                  <a:lnTo>
                    <a:pt x="677" y="805"/>
                  </a:lnTo>
                  <a:lnTo>
                    <a:pt x="670" y="805"/>
                  </a:lnTo>
                  <a:lnTo>
                    <a:pt x="666" y="805"/>
                  </a:lnTo>
                  <a:lnTo>
                    <a:pt x="659" y="805"/>
                  </a:lnTo>
                  <a:lnTo>
                    <a:pt x="656" y="805"/>
                  </a:lnTo>
                  <a:lnTo>
                    <a:pt x="649" y="805"/>
                  </a:lnTo>
                  <a:lnTo>
                    <a:pt x="646" y="805"/>
                  </a:lnTo>
                  <a:lnTo>
                    <a:pt x="639" y="805"/>
                  </a:lnTo>
                  <a:lnTo>
                    <a:pt x="636" y="805"/>
                  </a:lnTo>
                  <a:lnTo>
                    <a:pt x="632" y="805"/>
                  </a:lnTo>
                  <a:lnTo>
                    <a:pt x="626" y="805"/>
                  </a:lnTo>
                  <a:lnTo>
                    <a:pt x="622" y="805"/>
                  </a:lnTo>
                  <a:lnTo>
                    <a:pt x="615" y="805"/>
                  </a:lnTo>
                  <a:lnTo>
                    <a:pt x="612" y="805"/>
                  </a:lnTo>
                  <a:lnTo>
                    <a:pt x="605" y="805"/>
                  </a:lnTo>
                  <a:lnTo>
                    <a:pt x="601" y="805"/>
                  </a:lnTo>
                  <a:lnTo>
                    <a:pt x="595" y="805"/>
                  </a:lnTo>
                  <a:lnTo>
                    <a:pt x="591" y="805"/>
                  </a:lnTo>
                  <a:lnTo>
                    <a:pt x="588" y="805"/>
                  </a:lnTo>
                  <a:lnTo>
                    <a:pt x="581" y="805"/>
                  </a:lnTo>
                  <a:lnTo>
                    <a:pt x="578" y="805"/>
                  </a:lnTo>
                  <a:lnTo>
                    <a:pt x="571" y="805"/>
                  </a:lnTo>
                  <a:lnTo>
                    <a:pt x="568" y="805"/>
                  </a:lnTo>
                  <a:lnTo>
                    <a:pt x="561" y="805"/>
                  </a:lnTo>
                  <a:lnTo>
                    <a:pt x="557" y="805"/>
                  </a:lnTo>
                  <a:lnTo>
                    <a:pt x="550" y="805"/>
                  </a:lnTo>
                  <a:lnTo>
                    <a:pt x="547" y="805"/>
                  </a:lnTo>
                  <a:lnTo>
                    <a:pt x="540" y="805"/>
                  </a:lnTo>
                  <a:lnTo>
                    <a:pt x="537" y="805"/>
                  </a:lnTo>
                  <a:lnTo>
                    <a:pt x="534" y="805"/>
                  </a:lnTo>
                  <a:lnTo>
                    <a:pt x="527" y="805"/>
                  </a:lnTo>
                  <a:lnTo>
                    <a:pt x="524" y="805"/>
                  </a:lnTo>
                  <a:lnTo>
                    <a:pt x="517" y="805"/>
                  </a:lnTo>
                  <a:lnTo>
                    <a:pt x="513" y="805"/>
                  </a:lnTo>
                  <a:lnTo>
                    <a:pt x="506" y="805"/>
                  </a:lnTo>
                  <a:lnTo>
                    <a:pt x="503" y="805"/>
                  </a:lnTo>
                  <a:lnTo>
                    <a:pt x="496" y="805"/>
                  </a:lnTo>
                  <a:lnTo>
                    <a:pt x="493" y="805"/>
                  </a:lnTo>
                  <a:lnTo>
                    <a:pt x="489" y="805"/>
                  </a:lnTo>
                  <a:lnTo>
                    <a:pt x="483" y="805"/>
                  </a:lnTo>
                  <a:lnTo>
                    <a:pt x="479" y="805"/>
                  </a:lnTo>
                  <a:lnTo>
                    <a:pt x="473" y="805"/>
                  </a:lnTo>
                  <a:lnTo>
                    <a:pt x="469" y="805"/>
                  </a:lnTo>
                  <a:lnTo>
                    <a:pt x="462" y="805"/>
                  </a:lnTo>
                  <a:lnTo>
                    <a:pt x="458" y="805"/>
                  </a:lnTo>
                  <a:lnTo>
                    <a:pt x="452" y="805"/>
                  </a:lnTo>
                  <a:lnTo>
                    <a:pt x="448" y="805"/>
                  </a:lnTo>
                  <a:lnTo>
                    <a:pt x="445" y="805"/>
                  </a:lnTo>
                  <a:lnTo>
                    <a:pt x="438" y="805"/>
                  </a:lnTo>
                  <a:lnTo>
                    <a:pt x="435" y="805"/>
                  </a:lnTo>
                  <a:lnTo>
                    <a:pt x="428" y="805"/>
                  </a:lnTo>
                  <a:lnTo>
                    <a:pt x="425" y="805"/>
                  </a:lnTo>
                  <a:lnTo>
                    <a:pt x="418" y="805"/>
                  </a:lnTo>
                  <a:lnTo>
                    <a:pt x="414" y="805"/>
                  </a:lnTo>
                  <a:lnTo>
                    <a:pt x="407" y="805"/>
                  </a:lnTo>
                  <a:lnTo>
                    <a:pt x="404" y="805"/>
                  </a:lnTo>
                  <a:lnTo>
                    <a:pt x="397" y="805"/>
                  </a:lnTo>
                  <a:lnTo>
                    <a:pt x="394" y="805"/>
                  </a:lnTo>
                  <a:lnTo>
                    <a:pt x="391" y="805"/>
                  </a:lnTo>
                  <a:lnTo>
                    <a:pt x="384" y="805"/>
                  </a:lnTo>
                  <a:lnTo>
                    <a:pt x="381" y="805"/>
                  </a:lnTo>
                  <a:lnTo>
                    <a:pt x="374" y="805"/>
                  </a:lnTo>
                  <a:lnTo>
                    <a:pt x="371" y="805"/>
                  </a:lnTo>
                  <a:lnTo>
                    <a:pt x="363" y="805"/>
                  </a:lnTo>
                  <a:lnTo>
                    <a:pt x="360" y="805"/>
                  </a:lnTo>
                  <a:lnTo>
                    <a:pt x="353" y="805"/>
                  </a:lnTo>
                  <a:lnTo>
                    <a:pt x="350" y="805"/>
                  </a:lnTo>
                  <a:lnTo>
                    <a:pt x="346" y="805"/>
                  </a:lnTo>
                  <a:lnTo>
                    <a:pt x="340" y="805"/>
                  </a:lnTo>
                  <a:lnTo>
                    <a:pt x="336" y="805"/>
                  </a:lnTo>
                  <a:lnTo>
                    <a:pt x="330" y="805"/>
                  </a:lnTo>
                  <a:lnTo>
                    <a:pt x="326" y="805"/>
                  </a:lnTo>
                  <a:lnTo>
                    <a:pt x="320" y="805"/>
                  </a:lnTo>
                  <a:lnTo>
                    <a:pt x="316" y="805"/>
                  </a:lnTo>
                  <a:lnTo>
                    <a:pt x="309" y="805"/>
                  </a:lnTo>
                  <a:lnTo>
                    <a:pt x="305" y="805"/>
                  </a:lnTo>
                  <a:lnTo>
                    <a:pt x="302" y="805"/>
                  </a:lnTo>
                  <a:lnTo>
                    <a:pt x="295" y="805"/>
                  </a:lnTo>
                  <a:lnTo>
                    <a:pt x="292" y="805"/>
                  </a:lnTo>
                  <a:lnTo>
                    <a:pt x="285" y="805"/>
                  </a:lnTo>
                  <a:lnTo>
                    <a:pt x="282" y="805"/>
                  </a:lnTo>
                  <a:lnTo>
                    <a:pt x="275" y="805"/>
                  </a:lnTo>
                  <a:lnTo>
                    <a:pt x="272" y="805"/>
                  </a:lnTo>
                  <a:lnTo>
                    <a:pt x="265" y="805"/>
                  </a:lnTo>
                  <a:lnTo>
                    <a:pt x="261" y="805"/>
                  </a:lnTo>
                  <a:lnTo>
                    <a:pt x="255" y="805"/>
                  </a:lnTo>
                  <a:lnTo>
                    <a:pt x="251" y="805"/>
                  </a:lnTo>
                  <a:lnTo>
                    <a:pt x="248" y="805"/>
                  </a:lnTo>
                  <a:lnTo>
                    <a:pt x="241" y="805"/>
                  </a:lnTo>
                  <a:lnTo>
                    <a:pt x="238" y="805"/>
                  </a:lnTo>
                  <a:lnTo>
                    <a:pt x="231" y="805"/>
                  </a:lnTo>
                  <a:lnTo>
                    <a:pt x="228" y="805"/>
                  </a:lnTo>
                  <a:lnTo>
                    <a:pt x="221" y="805"/>
                  </a:lnTo>
                  <a:lnTo>
                    <a:pt x="217" y="805"/>
                  </a:lnTo>
                  <a:lnTo>
                    <a:pt x="210" y="805"/>
                  </a:lnTo>
                  <a:lnTo>
                    <a:pt x="207" y="805"/>
                  </a:lnTo>
                  <a:lnTo>
                    <a:pt x="204" y="805"/>
                  </a:lnTo>
                  <a:lnTo>
                    <a:pt x="197" y="805"/>
                  </a:lnTo>
                  <a:lnTo>
                    <a:pt x="194" y="805"/>
                  </a:lnTo>
                  <a:lnTo>
                    <a:pt x="187" y="805"/>
                  </a:lnTo>
                  <a:lnTo>
                    <a:pt x="184" y="805"/>
                  </a:lnTo>
                  <a:lnTo>
                    <a:pt x="177" y="805"/>
                  </a:lnTo>
                  <a:lnTo>
                    <a:pt x="173" y="805"/>
                  </a:lnTo>
                  <a:lnTo>
                    <a:pt x="166" y="805"/>
                  </a:lnTo>
                  <a:lnTo>
                    <a:pt x="163" y="805"/>
                  </a:lnTo>
                  <a:lnTo>
                    <a:pt x="159" y="805"/>
                  </a:lnTo>
                  <a:lnTo>
                    <a:pt x="153" y="805"/>
                  </a:lnTo>
                  <a:lnTo>
                    <a:pt x="149" y="805"/>
                  </a:lnTo>
                  <a:lnTo>
                    <a:pt x="143" y="805"/>
                  </a:lnTo>
                  <a:lnTo>
                    <a:pt x="139" y="805"/>
                  </a:lnTo>
                  <a:lnTo>
                    <a:pt x="133" y="805"/>
                  </a:lnTo>
                  <a:lnTo>
                    <a:pt x="129" y="805"/>
                  </a:lnTo>
                  <a:lnTo>
                    <a:pt x="122" y="805"/>
                  </a:lnTo>
                  <a:lnTo>
                    <a:pt x="119" y="805"/>
                  </a:lnTo>
                  <a:lnTo>
                    <a:pt x="112" y="805"/>
                  </a:lnTo>
                  <a:lnTo>
                    <a:pt x="108" y="805"/>
                  </a:lnTo>
                  <a:lnTo>
                    <a:pt x="105" y="805"/>
                  </a:lnTo>
                  <a:lnTo>
                    <a:pt x="98" y="805"/>
                  </a:lnTo>
                  <a:lnTo>
                    <a:pt x="95" y="805"/>
                  </a:lnTo>
                  <a:lnTo>
                    <a:pt x="88" y="805"/>
                  </a:lnTo>
                  <a:lnTo>
                    <a:pt x="85" y="805"/>
                  </a:lnTo>
                  <a:lnTo>
                    <a:pt x="78" y="805"/>
                  </a:lnTo>
                  <a:lnTo>
                    <a:pt x="75" y="805"/>
                  </a:lnTo>
                  <a:lnTo>
                    <a:pt x="68" y="805"/>
                  </a:lnTo>
                  <a:lnTo>
                    <a:pt x="64" y="805"/>
                  </a:lnTo>
                  <a:lnTo>
                    <a:pt x="61" y="805"/>
                  </a:lnTo>
                  <a:lnTo>
                    <a:pt x="54" y="805"/>
                  </a:lnTo>
                  <a:lnTo>
                    <a:pt x="51" y="805"/>
                  </a:lnTo>
                  <a:lnTo>
                    <a:pt x="44" y="805"/>
                  </a:lnTo>
                  <a:lnTo>
                    <a:pt x="41" y="805"/>
                  </a:lnTo>
                  <a:lnTo>
                    <a:pt x="34" y="805"/>
                  </a:lnTo>
                  <a:lnTo>
                    <a:pt x="31" y="805"/>
                  </a:lnTo>
                  <a:lnTo>
                    <a:pt x="24" y="805"/>
                  </a:lnTo>
                  <a:lnTo>
                    <a:pt x="20" y="805"/>
                  </a:lnTo>
                  <a:lnTo>
                    <a:pt x="16" y="805"/>
                  </a:lnTo>
                  <a:lnTo>
                    <a:pt x="10" y="805"/>
                  </a:lnTo>
                  <a:lnTo>
                    <a:pt x="6" y="805"/>
                  </a:lnTo>
                  <a:lnTo>
                    <a:pt x="0" y="805"/>
                  </a:lnTo>
                  <a:lnTo>
                    <a:pt x="0" y="78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471" name="Rectangle 15"/>
            <p:cNvSpPr>
              <a:spLocks noChangeArrowheads="1"/>
            </p:cNvSpPr>
            <p:nvPr/>
          </p:nvSpPr>
          <p:spPr bwMode="auto">
            <a:xfrm>
              <a:off x="5418" y="3926"/>
              <a:ext cx="162" cy="142"/>
            </a:xfrm>
            <a:prstGeom prst="rect">
              <a:avLst/>
            </a:prstGeom>
            <a:noFill/>
            <a:ln w="12700">
              <a:noFill/>
              <a:miter lim="800000"/>
              <a:headEnd/>
              <a:tailEnd/>
            </a:ln>
            <a:effectLst/>
          </p:spPr>
          <p:txBody>
            <a:bodyPr wrap="none" lIns="90488" tIns="44450" rIns="90488" bIns="44450">
              <a:spAutoFit/>
            </a:bodyPr>
            <a:lstStyle/>
            <a:p>
              <a:pPr eaLnBrk="0" hangingPunct="0"/>
              <a:r>
                <a:rPr lang="en-US" sz="900" b="1" baseline="0" dirty="0">
                  <a:solidFill>
                    <a:srgbClr val="000000"/>
                  </a:solidFill>
                </a:rPr>
                <a:t>X</a:t>
              </a:r>
            </a:p>
          </p:txBody>
        </p:sp>
        <p:sp>
          <p:nvSpPr>
            <p:cNvPr id="19472" name="Line 16"/>
            <p:cNvSpPr>
              <a:spLocks noChangeShapeType="1"/>
            </p:cNvSpPr>
            <p:nvPr/>
          </p:nvSpPr>
          <p:spPr bwMode="auto">
            <a:xfrm>
              <a:off x="5480" y="3954"/>
              <a:ext cx="27" cy="0"/>
            </a:xfrm>
            <a:prstGeom prst="line">
              <a:avLst/>
            </a:prstGeom>
            <a:noFill/>
            <a:ln w="12700">
              <a:solidFill>
                <a:schemeClr val="tx1"/>
              </a:solidFill>
              <a:round/>
              <a:headEnd/>
              <a:tailEnd/>
            </a:ln>
            <a:effectLst/>
          </p:spPr>
          <p:txBody>
            <a:bodyPr wrap="none" anchor="ctr"/>
            <a:lstStyle/>
            <a:p>
              <a:endParaRPr lang="en-US"/>
            </a:p>
          </p:txBody>
        </p:sp>
        <p:sp>
          <p:nvSpPr>
            <p:cNvPr id="19474" name="Rectangle 18"/>
            <p:cNvSpPr>
              <a:spLocks noChangeArrowheads="1"/>
            </p:cNvSpPr>
            <p:nvPr/>
          </p:nvSpPr>
          <p:spPr bwMode="auto">
            <a:xfrm>
              <a:off x="4919" y="3908"/>
              <a:ext cx="162" cy="153"/>
            </a:xfrm>
            <a:prstGeom prst="rect">
              <a:avLst/>
            </a:prstGeom>
            <a:noFill/>
            <a:ln w="12700">
              <a:noFill/>
              <a:miter lim="800000"/>
              <a:headEnd/>
              <a:tailEnd/>
            </a:ln>
            <a:effectLst/>
          </p:spPr>
          <p:txBody>
            <a:bodyPr wrap="none" lIns="90488" tIns="44450" rIns="90488" bIns="44450">
              <a:spAutoFit/>
            </a:bodyPr>
            <a:lstStyle/>
            <a:p>
              <a:pPr eaLnBrk="0" hangingPunct="0"/>
              <a:r>
                <a:rPr lang="en-US" sz="1000" b="1" baseline="0">
                  <a:solidFill>
                    <a:schemeClr val="bg2"/>
                  </a:solidFill>
                  <a:latin typeface="Symbol" pitchFamily="18" charset="2"/>
                </a:rPr>
                <a:t></a:t>
              </a:r>
            </a:p>
          </p:txBody>
        </p:sp>
        <p:sp>
          <p:nvSpPr>
            <p:cNvPr id="19476" name="Line 20"/>
            <p:cNvSpPr>
              <a:spLocks noChangeShapeType="1"/>
            </p:cNvSpPr>
            <p:nvPr/>
          </p:nvSpPr>
          <p:spPr bwMode="auto">
            <a:xfrm>
              <a:off x="4984" y="3129"/>
              <a:ext cx="0" cy="806"/>
            </a:xfrm>
            <a:prstGeom prst="line">
              <a:avLst/>
            </a:prstGeom>
            <a:noFill/>
            <a:ln w="12700">
              <a:solidFill>
                <a:schemeClr val="tx1"/>
              </a:solidFill>
              <a:round/>
              <a:headEnd/>
              <a:tailEnd/>
            </a:ln>
            <a:effectLst/>
          </p:spPr>
          <p:txBody>
            <a:bodyPr wrap="none" anchor="ctr"/>
            <a:lstStyle/>
            <a:p>
              <a:endParaRPr lang="en-US"/>
            </a:p>
          </p:txBody>
        </p:sp>
        <p:sp>
          <p:nvSpPr>
            <p:cNvPr id="19478" name="Freeform 22"/>
            <p:cNvSpPr>
              <a:spLocks/>
            </p:cNvSpPr>
            <p:nvPr/>
          </p:nvSpPr>
          <p:spPr bwMode="auto">
            <a:xfrm>
              <a:off x="4450" y="2141"/>
              <a:ext cx="1081" cy="860"/>
            </a:xfrm>
            <a:custGeom>
              <a:avLst/>
              <a:gdLst/>
              <a:ahLst/>
              <a:cxnLst>
                <a:cxn ang="0">
                  <a:pos x="0" y="859"/>
                </a:cxn>
                <a:cxn ang="0">
                  <a:pos x="1080" y="859"/>
                </a:cxn>
                <a:cxn ang="0">
                  <a:pos x="1080" y="0"/>
                </a:cxn>
                <a:cxn ang="0">
                  <a:pos x="0" y="0"/>
                </a:cxn>
                <a:cxn ang="0">
                  <a:pos x="0" y="859"/>
                </a:cxn>
              </a:cxnLst>
              <a:rect l="0" t="0" r="r" b="b"/>
              <a:pathLst>
                <a:path w="1081" h="860">
                  <a:moveTo>
                    <a:pt x="0" y="859"/>
                  </a:moveTo>
                  <a:lnTo>
                    <a:pt x="1080" y="859"/>
                  </a:lnTo>
                  <a:lnTo>
                    <a:pt x="1080" y="0"/>
                  </a:lnTo>
                  <a:lnTo>
                    <a:pt x="0" y="0"/>
                  </a:lnTo>
                  <a:lnTo>
                    <a:pt x="0" y="85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479" name="Freeform 23"/>
            <p:cNvSpPr>
              <a:spLocks/>
            </p:cNvSpPr>
            <p:nvPr/>
          </p:nvSpPr>
          <p:spPr bwMode="auto">
            <a:xfrm>
              <a:off x="4497" y="2557"/>
              <a:ext cx="983" cy="423"/>
            </a:xfrm>
            <a:custGeom>
              <a:avLst/>
              <a:gdLst/>
              <a:ahLst/>
              <a:cxnLst>
                <a:cxn ang="0">
                  <a:pos x="30" y="334"/>
                </a:cxn>
                <a:cxn ang="0">
                  <a:pos x="64" y="213"/>
                </a:cxn>
                <a:cxn ang="0">
                  <a:pos x="95" y="118"/>
                </a:cxn>
                <a:cxn ang="0">
                  <a:pos x="128" y="50"/>
                </a:cxn>
                <a:cxn ang="0">
                  <a:pos x="163" y="11"/>
                </a:cxn>
                <a:cxn ang="0">
                  <a:pos x="196" y="0"/>
                </a:cxn>
                <a:cxn ang="0">
                  <a:pos x="230" y="11"/>
                </a:cxn>
                <a:cxn ang="0">
                  <a:pos x="260" y="31"/>
                </a:cxn>
                <a:cxn ang="0">
                  <a:pos x="294" y="57"/>
                </a:cxn>
                <a:cxn ang="0">
                  <a:pos x="328" y="91"/>
                </a:cxn>
                <a:cxn ang="0">
                  <a:pos x="359" y="126"/>
                </a:cxn>
                <a:cxn ang="0">
                  <a:pos x="392" y="156"/>
                </a:cxn>
                <a:cxn ang="0">
                  <a:pos x="426" y="190"/>
                </a:cxn>
                <a:cxn ang="0">
                  <a:pos x="457" y="221"/>
                </a:cxn>
                <a:cxn ang="0">
                  <a:pos x="491" y="247"/>
                </a:cxn>
                <a:cxn ang="0">
                  <a:pos x="525" y="274"/>
                </a:cxn>
                <a:cxn ang="0">
                  <a:pos x="555" y="297"/>
                </a:cxn>
                <a:cxn ang="0">
                  <a:pos x="589" y="316"/>
                </a:cxn>
                <a:cxn ang="0">
                  <a:pos x="623" y="331"/>
                </a:cxn>
                <a:cxn ang="0">
                  <a:pos x="654" y="346"/>
                </a:cxn>
                <a:cxn ang="0">
                  <a:pos x="687" y="357"/>
                </a:cxn>
                <a:cxn ang="0">
                  <a:pos x="721" y="369"/>
                </a:cxn>
                <a:cxn ang="0">
                  <a:pos x="754" y="380"/>
                </a:cxn>
                <a:cxn ang="0">
                  <a:pos x="789" y="388"/>
                </a:cxn>
                <a:cxn ang="0">
                  <a:pos x="823" y="391"/>
                </a:cxn>
                <a:cxn ang="0">
                  <a:pos x="853" y="399"/>
                </a:cxn>
                <a:cxn ang="0">
                  <a:pos x="887" y="403"/>
                </a:cxn>
                <a:cxn ang="0">
                  <a:pos x="921" y="407"/>
                </a:cxn>
                <a:cxn ang="0">
                  <a:pos x="955" y="411"/>
                </a:cxn>
                <a:cxn ang="0">
                  <a:pos x="978" y="422"/>
                </a:cxn>
                <a:cxn ang="0">
                  <a:pos x="944" y="422"/>
                </a:cxn>
                <a:cxn ang="0">
                  <a:pos x="911" y="422"/>
                </a:cxn>
                <a:cxn ang="0">
                  <a:pos x="876" y="422"/>
                </a:cxn>
                <a:cxn ang="0">
                  <a:pos x="843" y="422"/>
                </a:cxn>
                <a:cxn ang="0">
                  <a:pos x="809" y="422"/>
                </a:cxn>
                <a:cxn ang="0">
                  <a:pos x="775" y="422"/>
                </a:cxn>
                <a:cxn ang="0">
                  <a:pos x="741" y="422"/>
                </a:cxn>
                <a:cxn ang="0">
                  <a:pos x="708" y="422"/>
                </a:cxn>
                <a:cxn ang="0">
                  <a:pos x="674" y="422"/>
                </a:cxn>
                <a:cxn ang="0">
                  <a:pos x="640" y="422"/>
                </a:cxn>
                <a:cxn ang="0">
                  <a:pos x="606" y="422"/>
                </a:cxn>
                <a:cxn ang="0">
                  <a:pos x="572" y="422"/>
                </a:cxn>
                <a:cxn ang="0">
                  <a:pos x="538" y="422"/>
                </a:cxn>
                <a:cxn ang="0">
                  <a:pos x="504" y="422"/>
                </a:cxn>
                <a:cxn ang="0">
                  <a:pos x="471" y="422"/>
                </a:cxn>
                <a:cxn ang="0">
                  <a:pos x="436" y="422"/>
                </a:cxn>
                <a:cxn ang="0">
                  <a:pos x="403" y="422"/>
                </a:cxn>
                <a:cxn ang="0">
                  <a:pos x="369" y="422"/>
                </a:cxn>
                <a:cxn ang="0">
                  <a:pos x="335" y="422"/>
                </a:cxn>
                <a:cxn ang="0">
                  <a:pos x="301" y="422"/>
                </a:cxn>
                <a:cxn ang="0">
                  <a:pos x="267" y="422"/>
                </a:cxn>
                <a:cxn ang="0">
                  <a:pos x="234" y="422"/>
                </a:cxn>
                <a:cxn ang="0">
                  <a:pos x="199" y="422"/>
                </a:cxn>
                <a:cxn ang="0">
                  <a:pos x="166" y="422"/>
                </a:cxn>
                <a:cxn ang="0">
                  <a:pos x="132" y="422"/>
                </a:cxn>
                <a:cxn ang="0">
                  <a:pos x="98" y="422"/>
                </a:cxn>
                <a:cxn ang="0">
                  <a:pos x="64" y="422"/>
                </a:cxn>
                <a:cxn ang="0">
                  <a:pos x="30" y="422"/>
                </a:cxn>
              </a:cxnLst>
              <a:rect l="0" t="0" r="r" b="b"/>
              <a:pathLst>
                <a:path w="983" h="423">
                  <a:moveTo>
                    <a:pt x="0" y="422"/>
                  </a:moveTo>
                  <a:lnTo>
                    <a:pt x="3" y="418"/>
                  </a:lnTo>
                  <a:lnTo>
                    <a:pt x="6" y="414"/>
                  </a:lnTo>
                  <a:lnTo>
                    <a:pt x="10" y="403"/>
                  </a:lnTo>
                  <a:lnTo>
                    <a:pt x="13" y="396"/>
                  </a:lnTo>
                  <a:lnTo>
                    <a:pt x="16" y="384"/>
                  </a:lnTo>
                  <a:lnTo>
                    <a:pt x="20" y="373"/>
                  </a:lnTo>
                  <a:lnTo>
                    <a:pt x="23" y="362"/>
                  </a:lnTo>
                  <a:lnTo>
                    <a:pt x="27" y="350"/>
                  </a:lnTo>
                  <a:lnTo>
                    <a:pt x="30" y="334"/>
                  </a:lnTo>
                  <a:lnTo>
                    <a:pt x="34" y="323"/>
                  </a:lnTo>
                  <a:lnTo>
                    <a:pt x="37" y="312"/>
                  </a:lnTo>
                  <a:lnTo>
                    <a:pt x="41" y="300"/>
                  </a:lnTo>
                  <a:lnTo>
                    <a:pt x="44" y="285"/>
                  </a:lnTo>
                  <a:lnTo>
                    <a:pt x="47" y="274"/>
                  </a:lnTo>
                  <a:lnTo>
                    <a:pt x="51" y="263"/>
                  </a:lnTo>
                  <a:lnTo>
                    <a:pt x="54" y="251"/>
                  </a:lnTo>
                  <a:lnTo>
                    <a:pt x="57" y="236"/>
                  </a:lnTo>
                  <a:lnTo>
                    <a:pt x="61" y="224"/>
                  </a:lnTo>
                  <a:lnTo>
                    <a:pt x="64" y="213"/>
                  </a:lnTo>
                  <a:lnTo>
                    <a:pt x="64" y="201"/>
                  </a:lnTo>
                  <a:lnTo>
                    <a:pt x="67" y="194"/>
                  </a:lnTo>
                  <a:lnTo>
                    <a:pt x="71" y="183"/>
                  </a:lnTo>
                  <a:lnTo>
                    <a:pt x="74" y="172"/>
                  </a:lnTo>
                  <a:lnTo>
                    <a:pt x="77" y="160"/>
                  </a:lnTo>
                  <a:lnTo>
                    <a:pt x="81" y="152"/>
                  </a:lnTo>
                  <a:lnTo>
                    <a:pt x="84" y="141"/>
                  </a:lnTo>
                  <a:lnTo>
                    <a:pt x="88" y="133"/>
                  </a:lnTo>
                  <a:lnTo>
                    <a:pt x="91" y="126"/>
                  </a:lnTo>
                  <a:lnTo>
                    <a:pt x="95" y="118"/>
                  </a:lnTo>
                  <a:lnTo>
                    <a:pt x="98" y="107"/>
                  </a:lnTo>
                  <a:lnTo>
                    <a:pt x="102" y="99"/>
                  </a:lnTo>
                  <a:lnTo>
                    <a:pt x="105" y="91"/>
                  </a:lnTo>
                  <a:lnTo>
                    <a:pt x="108" y="88"/>
                  </a:lnTo>
                  <a:lnTo>
                    <a:pt x="112" y="80"/>
                  </a:lnTo>
                  <a:lnTo>
                    <a:pt x="115" y="73"/>
                  </a:lnTo>
                  <a:lnTo>
                    <a:pt x="118" y="65"/>
                  </a:lnTo>
                  <a:lnTo>
                    <a:pt x="122" y="61"/>
                  </a:lnTo>
                  <a:lnTo>
                    <a:pt x="125" y="57"/>
                  </a:lnTo>
                  <a:lnTo>
                    <a:pt x="128" y="50"/>
                  </a:lnTo>
                  <a:lnTo>
                    <a:pt x="132" y="46"/>
                  </a:lnTo>
                  <a:lnTo>
                    <a:pt x="135" y="42"/>
                  </a:lnTo>
                  <a:lnTo>
                    <a:pt x="138" y="39"/>
                  </a:lnTo>
                  <a:lnTo>
                    <a:pt x="142" y="31"/>
                  </a:lnTo>
                  <a:lnTo>
                    <a:pt x="145" y="27"/>
                  </a:lnTo>
                  <a:lnTo>
                    <a:pt x="149" y="27"/>
                  </a:lnTo>
                  <a:lnTo>
                    <a:pt x="152" y="23"/>
                  </a:lnTo>
                  <a:lnTo>
                    <a:pt x="156" y="19"/>
                  </a:lnTo>
                  <a:lnTo>
                    <a:pt x="159" y="16"/>
                  </a:lnTo>
                  <a:lnTo>
                    <a:pt x="163" y="11"/>
                  </a:lnTo>
                  <a:lnTo>
                    <a:pt x="166" y="11"/>
                  </a:lnTo>
                  <a:lnTo>
                    <a:pt x="169" y="8"/>
                  </a:lnTo>
                  <a:lnTo>
                    <a:pt x="173" y="8"/>
                  </a:lnTo>
                  <a:lnTo>
                    <a:pt x="176" y="4"/>
                  </a:lnTo>
                  <a:lnTo>
                    <a:pt x="179" y="4"/>
                  </a:lnTo>
                  <a:lnTo>
                    <a:pt x="183" y="4"/>
                  </a:lnTo>
                  <a:lnTo>
                    <a:pt x="186" y="4"/>
                  </a:lnTo>
                  <a:lnTo>
                    <a:pt x="189" y="4"/>
                  </a:lnTo>
                  <a:lnTo>
                    <a:pt x="193" y="4"/>
                  </a:lnTo>
                  <a:lnTo>
                    <a:pt x="196" y="0"/>
                  </a:lnTo>
                  <a:lnTo>
                    <a:pt x="199" y="4"/>
                  </a:lnTo>
                  <a:lnTo>
                    <a:pt x="203" y="4"/>
                  </a:lnTo>
                  <a:lnTo>
                    <a:pt x="206" y="4"/>
                  </a:lnTo>
                  <a:lnTo>
                    <a:pt x="210" y="4"/>
                  </a:lnTo>
                  <a:lnTo>
                    <a:pt x="213" y="4"/>
                  </a:lnTo>
                  <a:lnTo>
                    <a:pt x="217" y="4"/>
                  </a:lnTo>
                  <a:lnTo>
                    <a:pt x="220" y="8"/>
                  </a:lnTo>
                  <a:lnTo>
                    <a:pt x="224" y="8"/>
                  </a:lnTo>
                  <a:lnTo>
                    <a:pt x="227" y="8"/>
                  </a:lnTo>
                  <a:lnTo>
                    <a:pt x="230" y="11"/>
                  </a:lnTo>
                  <a:lnTo>
                    <a:pt x="234" y="11"/>
                  </a:lnTo>
                  <a:lnTo>
                    <a:pt x="237" y="11"/>
                  </a:lnTo>
                  <a:lnTo>
                    <a:pt x="240" y="16"/>
                  </a:lnTo>
                  <a:lnTo>
                    <a:pt x="244" y="16"/>
                  </a:lnTo>
                  <a:lnTo>
                    <a:pt x="247" y="19"/>
                  </a:lnTo>
                  <a:lnTo>
                    <a:pt x="250" y="19"/>
                  </a:lnTo>
                  <a:lnTo>
                    <a:pt x="254" y="23"/>
                  </a:lnTo>
                  <a:lnTo>
                    <a:pt x="254" y="27"/>
                  </a:lnTo>
                  <a:lnTo>
                    <a:pt x="257" y="27"/>
                  </a:lnTo>
                  <a:lnTo>
                    <a:pt x="260" y="31"/>
                  </a:lnTo>
                  <a:lnTo>
                    <a:pt x="264" y="31"/>
                  </a:lnTo>
                  <a:lnTo>
                    <a:pt x="267" y="34"/>
                  </a:lnTo>
                  <a:lnTo>
                    <a:pt x="271" y="39"/>
                  </a:lnTo>
                  <a:lnTo>
                    <a:pt x="274" y="42"/>
                  </a:lnTo>
                  <a:lnTo>
                    <a:pt x="278" y="42"/>
                  </a:lnTo>
                  <a:lnTo>
                    <a:pt x="281" y="46"/>
                  </a:lnTo>
                  <a:lnTo>
                    <a:pt x="284" y="50"/>
                  </a:lnTo>
                  <a:lnTo>
                    <a:pt x="288" y="53"/>
                  </a:lnTo>
                  <a:lnTo>
                    <a:pt x="291" y="53"/>
                  </a:lnTo>
                  <a:lnTo>
                    <a:pt x="294" y="57"/>
                  </a:lnTo>
                  <a:lnTo>
                    <a:pt x="298" y="61"/>
                  </a:lnTo>
                  <a:lnTo>
                    <a:pt x="301" y="65"/>
                  </a:lnTo>
                  <a:lnTo>
                    <a:pt x="304" y="68"/>
                  </a:lnTo>
                  <a:lnTo>
                    <a:pt x="308" y="68"/>
                  </a:lnTo>
                  <a:lnTo>
                    <a:pt x="311" y="73"/>
                  </a:lnTo>
                  <a:lnTo>
                    <a:pt x="314" y="76"/>
                  </a:lnTo>
                  <a:lnTo>
                    <a:pt x="318" y="80"/>
                  </a:lnTo>
                  <a:lnTo>
                    <a:pt x="321" y="84"/>
                  </a:lnTo>
                  <a:lnTo>
                    <a:pt x="324" y="88"/>
                  </a:lnTo>
                  <a:lnTo>
                    <a:pt x="328" y="91"/>
                  </a:lnTo>
                  <a:lnTo>
                    <a:pt x="332" y="95"/>
                  </a:lnTo>
                  <a:lnTo>
                    <a:pt x="335" y="95"/>
                  </a:lnTo>
                  <a:lnTo>
                    <a:pt x="339" y="99"/>
                  </a:lnTo>
                  <a:lnTo>
                    <a:pt x="342" y="103"/>
                  </a:lnTo>
                  <a:lnTo>
                    <a:pt x="345" y="107"/>
                  </a:lnTo>
                  <a:lnTo>
                    <a:pt x="349" y="110"/>
                  </a:lnTo>
                  <a:lnTo>
                    <a:pt x="349" y="115"/>
                  </a:lnTo>
                  <a:lnTo>
                    <a:pt x="352" y="118"/>
                  </a:lnTo>
                  <a:lnTo>
                    <a:pt x="355" y="122"/>
                  </a:lnTo>
                  <a:lnTo>
                    <a:pt x="359" y="126"/>
                  </a:lnTo>
                  <a:lnTo>
                    <a:pt x="362" y="126"/>
                  </a:lnTo>
                  <a:lnTo>
                    <a:pt x="365" y="130"/>
                  </a:lnTo>
                  <a:lnTo>
                    <a:pt x="369" y="133"/>
                  </a:lnTo>
                  <a:lnTo>
                    <a:pt x="372" y="137"/>
                  </a:lnTo>
                  <a:lnTo>
                    <a:pt x="375" y="141"/>
                  </a:lnTo>
                  <a:lnTo>
                    <a:pt x="379" y="144"/>
                  </a:lnTo>
                  <a:lnTo>
                    <a:pt x="382" y="149"/>
                  </a:lnTo>
                  <a:lnTo>
                    <a:pt x="385" y="152"/>
                  </a:lnTo>
                  <a:lnTo>
                    <a:pt x="389" y="156"/>
                  </a:lnTo>
                  <a:lnTo>
                    <a:pt x="392" y="156"/>
                  </a:lnTo>
                  <a:lnTo>
                    <a:pt x="396" y="160"/>
                  </a:lnTo>
                  <a:lnTo>
                    <a:pt x="400" y="164"/>
                  </a:lnTo>
                  <a:lnTo>
                    <a:pt x="403" y="167"/>
                  </a:lnTo>
                  <a:lnTo>
                    <a:pt x="406" y="172"/>
                  </a:lnTo>
                  <a:lnTo>
                    <a:pt x="410" y="175"/>
                  </a:lnTo>
                  <a:lnTo>
                    <a:pt x="413" y="179"/>
                  </a:lnTo>
                  <a:lnTo>
                    <a:pt x="416" y="179"/>
                  </a:lnTo>
                  <a:lnTo>
                    <a:pt x="420" y="183"/>
                  </a:lnTo>
                  <a:lnTo>
                    <a:pt x="423" y="186"/>
                  </a:lnTo>
                  <a:lnTo>
                    <a:pt x="426" y="190"/>
                  </a:lnTo>
                  <a:lnTo>
                    <a:pt x="430" y="194"/>
                  </a:lnTo>
                  <a:lnTo>
                    <a:pt x="433" y="198"/>
                  </a:lnTo>
                  <a:lnTo>
                    <a:pt x="436" y="198"/>
                  </a:lnTo>
                  <a:lnTo>
                    <a:pt x="440" y="201"/>
                  </a:lnTo>
                  <a:lnTo>
                    <a:pt x="443" y="206"/>
                  </a:lnTo>
                  <a:lnTo>
                    <a:pt x="443" y="209"/>
                  </a:lnTo>
                  <a:lnTo>
                    <a:pt x="446" y="213"/>
                  </a:lnTo>
                  <a:lnTo>
                    <a:pt x="450" y="213"/>
                  </a:lnTo>
                  <a:lnTo>
                    <a:pt x="453" y="217"/>
                  </a:lnTo>
                  <a:lnTo>
                    <a:pt x="457" y="221"/>
                  </a:lnTo>
                  <a:lnTo>
                    <a:pt x="461" y="224"/>
                  </a:lnTo>
                  <a:lnTo>
                    <a:pt x="464" y="224"/>
                  </a:lnTo>
                  <a:lnTo>
                    <a:pt x="467" y="229"/>
                  </a:lnTo>
                  <a:lnTo>
                    <a:pt x="471" y="232"/>
                  </a:lnTo>
                  <a:lnTo>
                    <a:pt x="474" y="236"/>
                  </a:lnTo>
                  <a:lnTo>
                    <a:pt x="477" y="236"/>
                  </a:lnTo>
                  <a:lnTo>
                    <a:pt x="481" y="240"/>
                  </a:lnTo>
                  <a:lnTo>
                    <a:pt x="484" y="243"/>
                  </a:lnTo>
                  <a:lnTo>
                    <a:pt x="487" y="247"/>
                  </a:lnTo>
                  <a:lnTo>
                    <a:pt x="491" y="247"/>
                  </a:lnTo>
                  <a:lnTo>
                    <a:pt x="494" y="251"/>
                  </a:lnTo>
                  <a:lnTo>
                    <a:pt x="497" y="255"/>
                  </a:lnTo>
                  <a:lnTo>
                    <a:pt x="501" y="255"/>
                  </a:lnTo>
                  <a:lnTo>
                    <a:pt x="504" y="258"/>
                  </a:lnTo>
                  <a:lnTo>
                    <a:pt x="507" y="263"/>
                  </a:lnTo>
                  <a:lnTo>
                    <a:pt x="511" y="263"/>
                  </a:lnTo>
                  <a:lnTo>
                    <a:pt x="514" y="266"/>
                  </a:lnTo>
                  <a:lnTo>
                    <a:pt x="518" y="270"/>
                  </a:lnTo>
                  <a:lnTo>
                    <a:pt x="521" y="270"/>
                  </a:lnTo>
                  <a:lnTo>
                    <a:pt x="525" y="274"/>
                  </a:lnTo>
                  <a:lnTo>
                    <a:pt x="528" y="274"/>
                  </a:lnTo>
                  <a:lnTo>
                    <a:pt x="532" y="278"/>
                  </a:lnTo>
                  <a:lnTo>
                    <a:pt x="535" y="282"/>
                  </a:lnTo>
                  <a:lnTo>
                    <a:pt x="538" y="282"/>
                  </a:lnTo>
                  <a:lnTo>
                    <a:pt x="538" y="285"/>
                  </a:lnTo>
                  <a:lnTo>
                    <a:pt x="542" y="285"/>
                  </a:lnTo>
                  <a:lnTo>
                    <a:pt x="545" y="289"/>
                  </a:lnTo>
                  <a:lnTo>
                    <a:pt x="548" y="293"/>
                  </a:lnTo>
                  <a:lnTo>
                    <a:pt x="552" y="293"/>
                  </a:lnTo>
                  <a:lnTo>
                    <a:pt x="555" y="297"/>
                  </a:lnTo>
                  <a:lnTo>
                    <a:pt x="558" y="297"/>
                  </a:lnTo>
                  <a:lnTo>
                    <a:pt x="562" y="300"/>
                  </a:lnTo>
                  <a:lnTo>
                    <a:pt x="565" y="300"/>
                  </a:lnTo>
                  <a:lnTo>
                    <a:pt x="568" y="305"/>
                  </a:lnTo>
                  <a:lnTo>
                    <a:pt x="572" y="305"/>
                  </a:lnTo>
                  <a:lnTo>
                    <a:pt x="575" y="308"/>
                  </a:lnTo>
                  <a:lnTo>
                    <a:pt x="579" y="308"/>
                  </a:lnTo>
                  <a:lnTo>
                    <a:pt x="582" y="312"/>
                  </a:lnTo>
                  <a:lnTo>
                    <a:pt x="586" y="312"/>
                  </a:lnTo>
                  <a:lnTo>
                    <a:pt x="589" y="316"/>
                  </a:lnTo>
                  <a:lnTo>
                    <a:pt x="593" y="316"/>
                  </a:lnTo>
                  <a:lnTo>
                    <a:pt x="596" y="320"/>
                  </a:lnTo>
                  <a:lnTo>
                    <a:pt x="599" y="320"/>
                  </a:lnTo>
                  <a:lnTo>
                    <a:pt x="603" y="323"/>
                  </a:lnTo>
                  <a:lnTo>
                    <a:pt x="606" y="323"/>
                  </a:lnTo>
                  <a:lnTo>
                    <a:pt x="609" y="327"/>
                  </a:lnTo>
                  <a:lnTo>
                    <a:pt x="613" y="327"/>
                  </a:lnTo>
                  <a:lnTo>
                    <a:pt x="616" y="327"/>
                  </a:lnTo>
                  <a:lnTo>
                    <a:pt x="619" y="331"/>
                  </a:lnTo>
                  <a:lnTo>
                    <a:pt x="623" y="331"/>
                  </a:lnTo>
                  <a:lnTo>
                    <a:pt x="626" y="334"/>
                  </a:lnTo>
                  <a:lnTo>
                    <a:pt x="629" y="334"/>
                  </a:lnTo>
                  <a:lnTo>
                    <a:pt x="633" y="334"/>
                  </a:lnTo>
                  <a:lnTo>
                    <a:pt x="633" y="339"/>
                  </a:lnTo>
                  <a:lnTo>
                    <a:pt x="636" y="339"/>
                  </a:lnTo>
                  <a:lnTo>
                    <a:pt x="640" y="342"/>
                  </a:lnTo>
                  <a:lnTo>
                    <a:pt x="643" y="342"/>
                  </a:lnTo>
                  <a:lnTo>
                    <a:pt x="647" y="342"/>
                  </a:lnTo>
                  <a:lnTo>
                    <a:pt x="650" y="346"/>
                  </a:lnTo>
                  <a:lnTo>
                    <a:pt x="654" y="346"/>
                  </a:lnTo>
                  <a:lnTo>
                    <a:pt x="657" y="346"/>
                  </a:lnTo>
                  <a:lnTo>
                    <a:pt x="660" y="350"/>
                  </a:lnTo>
                  <a:lnTo>
                    <a:pt x="664" y="350"/>
                  </a:lnTo>
                  <a:lnTo>
                    <a:pt x="667" y="350"/>
                  </a:lnTo>
                  <a:lnTo>
                    <a:pt x="670" y="354"/>
                  </a:lnTo>
                  <a:lnTo>
                    <a:pt x="674" y="354"/>
                  </a:lnTo>
                  <a:lnTo>
                    <a:pt x="677" y="354"/>
                  </a:lnTo>
                  <a:lnTo>
                    <a:pt x="680" y="357"/>
                  </a:lnTo>
                  <a:lnTo>
                    <a:pt x="684" y="357"/>
                  </a:lnTo>
                  <a:lnTo>
                    <a:pt x="687" y="357"/>
                  </a:lnTo>
                  <a:lnTo>
                    <a:pt x="690" y="362"/>
                  </a:lnTo>
                  <a:lnTo>
                    <a:pt x="694" y="362"/>
                  </a:lnTo>
                  <a:lnTo>
                    <a:pt x="697" y="362"/>
                  </a:lnTo>
                  <a:lnTo>
                    <a:pt x="701" y="365"/>
                  </a:lnTo>
                  <a:lnTo>
                    <a:pt x="704" y="365"/>
                  </a:lnTo>
                  <a:lnTo>
                    <a:pt x="708" y="365"/>
                  </a:lnTo>
                  <a:lnTo>
                    <a:pt x="711" y="365"/>
                  </a:lnTo>
                  <a:lnTo>
                    <a:pt x="715" y="369"/>
                  </a:lnTo>
                  <a:lnTo>
                    <a:pt x="718" y="369"/>
                  </a:lnTo>
                  <a:lnTo>
                    <a:pt x="721" y="369"/>
                  </a:lnTo>
                  <a:lnTo>
                    <a:pt x="724" y="369"/>
                  </a:lnTo>
                  <a:lnTo>
                    <a:pt x="728" y="373"/>
                  </a:lnTo>
                  <a:lnTo>
                    <a:pt x="731" y="373"/>
                  </a:lnTo>
                  <a:lnTo>
                    <a:pt x="734" y="373"/>
                  </a:lnTo>
                  <a:lnTo>
                    <a:pt x="738" y="376"/>
                  </a:lnTo>
                  <a:lnTo>
                    <a:pt x="741" y="376"/>
                  </a:lnTo>
                  <a:lnTo>
                    <a:pt x="744" y="376"/>
                  </a:lnTo>
                  <a:lnTo>
                    <a:pt x="748" y="376"/>
                  </a:lnTo>
                  <a:lnTo>
                    <a:pt x="751" y="380"/>
                  </a:lnTo>
                  <a:lnTo>
                    <a:pt x="754" y="380"/>
                  </a:lnTo>
                  <a:lnTo>
                    <a:pt x="758" y="380"/>
                  </a:lnTo>
                  <a:lnTo>
                    <a:pt x="762" y="380"/>
                  </a:lnTo>
                  <a:lnTo>
                    <a:pt x="765" y="380"/>
                  </a:lnTo>
                  <a:lnTo>
                    <a:pt x="769" y="384"/>
                  </a:lnTo>
                  <a:lnTo>
                    <a:pt x="772" y="384"/>
                  </a:lnTo>
                  <a:lnTo>
                    <a:pt x="775" y="384"/>
                  </a:lnTo>
                  <a:lnTo>
                    <a:pt x="779" y="384"/>
                  </a:lnTo>
                  <a:lnTo>
                    <a:pt x="782" y="384"/>
                  </a:lnTo>
                  <a:lnTo>
                    <a:pt x="785" y="388"/>
                  </a:lnTo>
                  <a:lnTo>
                    <a:pt x="789" y="388"/>
                  </a:lnTo>
                  <a:lnTo>
                    <a:pt x="792" y="388"/>
                  </a:lnTo>
                  <a:lnTo>
                    <a:pt x="795" y="388"/>
                  </a:lnTo>
                  <a:lnTo>
                    <a:pt x="799" y="388"/>
                  </a:lnTo>
                  <a:lnTo>
                    <a:pt x="802" y="391"/>
                  </a:lnTo>
                  <a:lnTo>
                    <a:pt x="805" y="391"/>
                  </a:lnTo>
                  <a:lnTo>
                    <a:pt x="809" y="391"/>
                  </a:lnTo>
                  <a:lnTo>
                    <a:pt x="812" y="391"/>
                  </a:lnTo>
                  <a:lnTo>
                    <a:pt x="815" y="391"/>
                  </a:lnTo>
                  <a:lnTo>
                    <a:pt x="819" y="391"/>
                  </a:lnTo>
                  <a:lnTo>
                    <a:pt x="823" y="391"/>
                  </a:lnTo>
                  <a:lnTo>
                    <a:pt x="823" y="396"/>
                  </a:lnTo>
                  <a:lnTo>
                    <a:pt x="826" y="396"/>
                  </a:lnTo>
                  <a:lnTo>
                    <a:pt x="830" y="396"/>
                  </a:lnTo>
                  <a:lnTo>
                    <a:pt x="833" y="396"/>
                  </a:lnTo>
                  <a:lnTo>
                    <a:pt x="836" y="396"/>
                  </a:lnTo>
                  <a:lnTo>
                    <a:pt x="840" y="396"/>
                  </a:lnTo>
                  <a:lnTo>
                    <a:pt x="843" y="396"/>
                  </a:lnTo>
                  <a:lnTo>
                    <a:pt x="846" y="399"/>
                  </a:lnTo>
                  <a:lnTo>
                    <a:pt x="850" y="399"/>
                  </a:lnTo>
                  <a:lnTo>
                    <a:pt x="853" y="399"/>
                  </a:lnTo>
                  <a:lnTo>
                    <a:pt x="856" y="399"/>
                  </a:lnTo>
                  <a:lnTo>
                    <a:pt x="860" y="399"/>
                  </a:lnTo>
                  <a:lnTo>
                    <a:pt x="863" y="399"/>
                  </a:lnTo>
                  <a:lnTo>
                    <a:pt x="866" y="399"/>
                  </a:lnTo>
                  <a:lnTo>
                    <a:pt x="870" y="399"/>
                  </a:lnTo>
                  <a:lnTo>
                    <a:pt x="873" y="403"/>
                  </a:lnTo>
                  <a:lnTo>
                    <a:pt x="876" y="403"/>
                  </a:lnTo>
                  <a:lnTo>
                    <a:pt x="880" y="403"/>
                  </a:lnTo>
                  <a:lnTo>
                    <a:pt x="883" y="403"/>
                  </a:lnTo>
                  <a:lnTo>
                    <a:pt x="887" y="403"/>
                  </a:lnTo>
                  <a:lnTo>
                    <a:pt x="891" y="403"/>
                  </a:lnTo>
                  <a:lnTo>
                    <a:pt x="894" y="403"/>
                  </a:lnTo>
                  <a:lnTo>
                    <a:pt x="897" y="403"/>
                  </a:lnTo>
                  <a:lnTo>
                    <a:pt x="901" y="403"/>
                  </a:lnTo>
                  <a:lnTo>
                    <a:pt x="904" y="407"/>
                  </a:lnTo>
                  <a:lnTo>
                    <a:pt x="907" y="407"/>
                  </a:lnTo>
                  <a:lnTo>
                    <a:pt x="911" y="407"/>
                  </a:lnTo>
                  <a:lnTo>
                    <a:pt x="914" y="407"/>
                  </a:lnTo>
                  <a:lnTo>
                    <a:pt x="917" y="407"/>
                  </a:lnTo>
                  <a:lnTo>
                    <a:pt x="921" y="407"/>
                  </a:lnTo>
                  <a:lnTo>
                    <a:pt x="924" y="407"/>
                  </a:lnTo>
                  <a:lnTo>
                    <a:pt x="927" y="407"/>
                  </a:lnTo>
                  <a:lnTo>
                    <a:pt x="931" y="407"/>
                  </a:lnTo>
                  <a:lnTo>
                    <a:pt x="934" y="407"/>
                  </a:lnTo>
                  <a:lnTo>
                    <a:pt x="937" y="411"/>
                  </a:lnTo>
                  <a:lnTo>
                    <a:pt x="941" y="411"/>
                  </a:lnTo>
                  <a:lnTo>
                    <a:pt x="944" y="411"/>
                  </a:lnTo>
                  <a:lnTo>
                    <a:pt x="948" y="411"/>
                  </a:lnTo>
                  <a:lnTo>
                    <a:pt x="952" y="411"/>
                  </a:lnTo>
                  <a:lnTo>
                    <a:pt x="955" y="411"/>
                  </a:lnTo>
                  <a:lnTo>
                    <a:pt x="958" y="411"/>
                  </a:lnTo>
                  <a:lnTo>
                    <a:pt x="962" y="411"/>
                  </a:lnTo>
                  <a:lnTo>
                    <a:pt x="965" y="411"/>
                  </a:lnTo>
                  <a:lnTo>
                    <a:pt x="968" y="411"/>
                  </a:lnTo>
                  <a:lnTo>
                    <a:pt x="972" y="411"/>
                  </a:lnTo>
                  <a:lnTo>
                    <a:pt x="975" y="411"/>
                  </a:lnTo>
                  <a:lnTo>
                    <a:pt x="978" y="411"/>
                  </a:lnTo>
                  <a:lnTo>
                    <a:pt x="982" y="411"/>
                  </a:lnTo>
                  <a:lnTo>
                    <a:pt x="982" y="422"/>
                  </a:lnTo>
                  <a:lnTo>
                    <a:pt x="978" y="422"/>
                  </a:lnTo>
                  <a:lnTo>
                    <a:pt x="975" y="422"/>
                  </a:lnTo>
                  <a:lnTo>
                    <a:pt x="972" y="422"/>
                  </a:lnTo>
                  <a:lnTo>
                    <a:pt x="968" y="422"/>
                  </a:lnTo>
                  <a:lnTo>
                    <a:pt x="965" y="422"/>
                  </a:lnTo>
                  <a:lnTo>
                    <a:pt x="962" y="422"/>
                  </a:lnTo>
                  <a:lnTo>
                    <a:pt x="958" y="422"/>
                  </a:lnTo>
                  <a:lnTo>
                    <a:pt x="955" y="422"/>
                  </a:lnTo>
                  <a:lnTo>
                    <a:pt x="952" y="422"/>
                  </a:lnTo>
                  <a:lnTo>
                    <a:pt x="948" y="422"/>
                  </a:lnTo>
                  <a:lnTo>
                    <a:pt x="944" y="422"/>
                  </a:lnTo>
                  <a:lnTo>
                    <a:pt x="941" y="422"/>
                  </a:lnTo>
                  <a:lnTo>
                    <a:pt x="937" y="422"/>
                  </a:lnTo>
                  <a:lnTo>
                    <a:pt x="934" y="422"/>
                  </a:lnTo>
                  <a:lnTo>
                    <a:pt x="931" y="422"/>
                  </a:lnTo>
                  <a:lnTo>
                    <a:pt x="927" y="422"/>
                  </a:lnTo>
                  <a:lnTo>
                    <a:pt x="924" y="422"/>
                  </a:lnTo>
                  <a:lnTo>
                    <a:pt x="921" y="422"/>
                  </a:lnTo>
                  <a:lnTo>
                    <a:pt x="917" y="422"/>
                  </a:lnTo>
                  <a:lnTo>
                    <a:pt x="914" y="422"/>
                  </a:lnTo>
                  <a:lnTo>
                    <a:pt x="911" y="422"/>
                  </a:lnTo>
                  <a:lnTo>
                    <a:pt x="907" y="422"/>
                  </a:lnTo>
                  <a:lnTo>
                    <a:pt x="904" y="422"/>
                  </a:lnTo>
                  <a:lnTo>
                    <a:pt x="901" y="422"/>
                  </a:lnTo>
                  <a:lnTo>
                    <a:pt x="897" y="422"/>
                  </a:lnTo>
                  <a:lnTo>
                    <a:pt x="894" y="422"/>
                  </a:lnTo>
                  <a:lnTo>
                    <a:pt x="891" y="422"/>
                  </a:lnTo>
                  <a:lnTo>
                    <a:pt x="887" y="422"/>
                  </a:lnTo>
                  <a:lnTo>
                    <a:pt x="883" y="422"/>
                  </a:lnTo>
                  <a:lnTo>
                    <a:pt x="880" y="422"/>
                  </a:lnTo>
                  <a:lnTo>
                    <a:pt x="876" y="422"/>
                  </a:lnTo>
                  <a:lnTo>
                    <a:pt x="873" y="422"/>
                  </a:lnTo>
                  <a:lnTo>
                    <a:pt x="870" y="422"/>
                  </a:lnTo>
                  <a:lnTo>
                    <a:pt x="866" y="422"/>
                  </a:lnTo>
                  <a:lnTo>
                    <a:pt x="863" y="422"/>
                  </a:lnTo>
                  <a:lnTo>
                    <a:pt x="860" y="422"/>
                  </a:lnTo>
                  <a:lnTo>
                    <a:pt x="856" y="422"/>
                  </a:lnTo>
                  <a:lnTo>
                    <a:pt x="853" y="422"/>
                  </a:lnTo>
                  <a:lnTo>
                    <a:pt x="850" y="422"/>
                  </a:lnTo>
                  <a:lnTo>
                    <a:pt x="846" y="422"/>
                  </a:lnTo>
                  <a:lnTo>
                    <a:pt x="843" y="422"/>
                  </a:lnTo>
                  <a:lnTo>
                    <a:pt x="840" y="422"/>
                  </a:lnTo>
                  <a:lnTo>
                    <a:pt x="836" y="422"/>
                  </a:lnTo>
                  <a:lnTo>
                    <a:pt x="833" y="422"/>
                  </a:lnTo>
                  <a:lnTo>
                    <a:pt x="830" y="422"/>
                  </a:lnTo>
                  <a:lnTo>
                    <a:pt x="826" y="422"/>
                  </a:lnTo>
                  <a:lnTo>
                    <a:pt x="823" y="422"/>
                  </a:lnTo>
                  <a:lnTo>
                    <a:pt x="819" y="422"/>
                  </a:lnTo>
                  <a:lnTo>
                    <a:pt x="815" y="422"/>
                  </a:lnTo>
                  <a:lnTo>
                    <a:pt x="812" y="422"/>
                  </a:lnTo>
                  <a:lnTo>
                    <a:pt x="809" y="422"/>
                  </a:lnTo>
                  <a:lnTo>
                    <a:pt x="805" y="422"/>
                  </a:lnTo>
                  <a:lnTo>
                    <a:pt x="802" y="422"/>
                  </a:lnTo>
                  <a:lnTo>
                    <a:pt x="799" y="422"/>
                  </a:lnTo>
                  <a:lnTo>
                    <a:pt x="795" y="422"/>
                  </a:lnTo>
                  <a:lnTo>
                    <a:pt x="792" y="422"/>
                  </a:lnTo>
                  <a:lnTo>
                    <a:pt x="789" y="422"/>
                  </a:lnTo>
                  <a:lnTo>
                    <a:pt x="785" y="422"/>
                  </a:lnTo>
                  <a:lnTo>
                    <a:pt x="782" y="422"/>
                  </a:lnTo>
                  <a:lnTo>
                    <a:pt x="779" y="422"/>
                  </a:lnTo>
                  <a:lnTo>
                    <a:pt x="775" y="422"/>
                  </a:lnTo>
                  <a:lnTo>
                    <a:pt x="772" y="422"/>
                  </a:lnTo>
                  <a:lnTo>
                    <a:pt x="769" y="422"/>
                  </a:lnTo>
                  <a:lnTo>
                    <a:pt x="765" y="422"/>
                  </a:lnTo>
                  <a:lnTo>
                    <a:pt x="762" y="422"/>
                  </a:lnTo>
                  <a:lnTo>
                    <a:pt x="758" y="422"/>
                  </a:lnTo>
                  <a:lnTo>
                    <a:pt x="754" y="422"/>
                  </a:lnTo>
                  <a:lnTo>
                    <a:pt x="751" y="422"/>
                  </a:lnTo>
                  <a:lnTo>
                    <a:pt x="748" y="422"/>
                  </a:lnTo>
                  <a:lnTo>
                    <a:pt x="744" y="422"/>
                  </a:lnTo>
                  <a:lnTo>
                    <a:pt x="741" y="422"/>
                  </a:lnTo>
                  <a:lnTo>
                    <a:pt x="738" y="422"/>
                  </a:lnTo>
                  <a:lnTo>
                    <a:pt x="734" y="422"/>
                  </a:lnTo>
                  <a:lnTo>
                    <a:pt x="731" y="422"/>
                  </a:lnTo>
                  <a:lnTo>
                    <a:pt x="728" y="422"/>
                  </a:lnTo>
                  <a:lnTo>
                    <a:pt x="724" y="422"/>
                  </a:lnTo>
                  <a:lnTo>
                    <a:pt x="721" y="422"/>
                  </a:lnTo>
                  <a:lnTo>
                    <a:pt x="718" y="422"/>
                  </a:lnTo>
                  <a:lnTo>
                    <a:pt x="715" y="422"/>
                  </a:lnTo>
                  <a:lnTo>
                    <a:pt x="711" y="422"/>
                  </a:lnTo>
                  <a:lnTo>
                    <a:pt x="708" y="422"/>
                  </a:lnTo>
                  <a:lnTo>
                    <a:pt x="704" y="422"/>
                  </a:lnTo>
                  <a:lnTo>
                    <a:pt x="701" y="422"/>
                  </a:lnTo>
                  <a:lnTo>
                    <a:pt x="697" y="422"/>
                  </a:lnTo>
                  <a:lnTo>
                    <a:pt x="694" y="422"/>
                  </a:lnTo>
                  <a:lnTo>
                    <a:pt x="690" y="422"/>
                  </a:lnTo>
                  <a:lnTo>
                    <a:pt x="687" y="422"/>
                  </a:lnTo>
                  <a:lnTo>
                    <a:pt x="684" y="422"/>
                  </a:lnTo>
                  <a:lnTo>
                    <a:pt x="680" y="422"/>
                  </a:lnTo>
                  <a:lnTo>
                    <a:pt x="677" y="422"/>
                  </a:lnTo>
                  <a:lnTo>
                    <a:pt x="674" y="422"/>
                  </a:lnTo>
                  <a:lnTo>
                    <a:pt x="670" y="422"/>
                  </a:lnTo>
                  <a:lnTo>
                    <a:pt x="667" y="422"/>
                  </a:lnTo>
                  <a:lnTo>
                    <a:pt x="664" y="422"/>
                  </a:lnTo>
                  <a:lnTo>
                    <a:pt x="660" y="422"/>
                  </a:lnTo>
                  <a:lnTo>
                    <a:pt x="657" y="422"/>
                  </a:lnTo>
                  <a:lnTo>
                    <a:pt x="654" y="422"/>
                  </a:lnTo>
                  <a:lnTo>
                    <a:pt x="650" y="422"/>
                  </a:lnTo>
                  <a:lnTo>
                    <a:pt x="647" y="422"/>
                  </a:lnTo>
                  <a:lnTo>
                    <a:pt x="643" y="422"/>
                  </a:lnTo>
                  <a:lnTo>
                    <a:pt x="640" y="422"/>
                  </a:lnTo>
                  <a:lnTo>
                    <a:pt x="636" y="422"/>
                  </a:lnTo>
                  <a:lnTo>
                    <a:pt x="633" y="422"/>
                  </a:lnTo>
                  <a:lnTo>
                    <a:pt x="629" y="422"/>
                  </a:lnTo>
                  <a:lnTo>
                    <a:pt x="626" y="422"/>
                  </a:lnTo>
                  <a:lnTo>
                    <a:pt x="623" y="422"/>
                  </a:lnTo>
                  <a:lnTo>
                    <a:pt x="619" y="422"/>
                  </a:lnTo>
                  <a:lnTo>
                    <a:pt x="616" y="422"/>
                  </a:lnTo>
                  <a:lnTo>
                    <a:pt x="613" y="422"/>
                  </a:lnTo>
                  <a:lnTo>
                    <a:pt x="609" y="422"/>
                  </a:lnTo>
                  <a:lnTo>
                    <a:pt x="606" y="422"/>
                  </a:lnTo>
                  <a:lnTo>
                    <a:pt x="603" y="422"/>
                  </a:lnTo>
                  <a:lnTo>
                    <a:pt x="599" y="422"/>
                  </a:lnTo>
                  <a:lnTo>
                    <a:pt x="596" y="422"/>
                  </a:lnTo>
                  <a:lnTo>
                    <a:pt x="593" y="422"/>
                  </a:lnTo>
                  <a:lnTo>
                    <a:pt x="589" y="422"/>
                  </a:lnTo>
                  <a:lnTo>
                    <a:pt x="586" y="422"/>
                  </a:lnTo>
                  <a:lnTo>
                    <a:pt x="582" y="422"/>
                  </a:lnTo>
                  <a:lnTo>
                    <a:pt x="579" y="422"/>
                  </a:lnTo>
                  <a:lnTo>
                    <a:pt x="575" y="422"/>
                  </a:lnTo>
                  <a:lnTo>
                    <a:pt x="572" y="422"/>
                  </a:lnTo>
                  <a:lnTo>
                    <a:pt x="568" y="422"/>
                  </a:lnTo>
                  <a:lnTo>
                    <a:pt x="565" y="422"/>
                  </a:lnTo>
                  <a:lnTo>
                    <a:pt x="562" y="422"/>
                  </a:lnTo>
                  <a:lnTo>
                    <a:pt x="558" y="422"/>
                  </a:lnTo>
                  <a:lnTo>
                    <a:pt x="555" y="422"/>
                  </a:lnTo>
                  <a:lnTo>
                    <a:pt x="552" y="422"/>
                  </a:lnTo>
                  <a:lnTo>
                    <a:pt x="548" y="422"/>
                  </a:lnTo>
                  <a:lnTo>
                    <a:pt x="545" y="422"/>
                  </a:lnTo>
                  <a:lnTo>
                    <a:pt x="542" y="422"/>
                  </a:lnTo>
                  <a:lnTo>
                    <a:pt x="538" y="422"/>
                  </a:lnTo>
                  <a:lnTo>
                    <a:pt x="535" y="422"/>
                  </a:lnTo>
                  <a:lnTo>
                    <a:pt x="532" y="422"/>
                  </a:lnTo>
                  <a:lnTo>
                    <a:pt x="528" y="422"/>
                  </a:lnTo>
                  <a:lnTo>
                    <a:pt x="525" y="422"/>
                  </a:lnTo>
                  <a:lnTo>
                    <a:pt x="521" y="422"/>
                  </a:lnTo>
                  <a:lnTo>
                    <a:pt x="518" y="422"/>
                  </a:lnTo>
                  <a:lnTo>
                    <a:pt x="514" y="422"/>
                  </a:lnTo>
                  <a:lnTo>
                    <a:pt x="511" y="422"/>
                  </a:lnTo>
                  <a:lnTo>
                    <a:pt x="507" y="422"/>
                  </a:lnTo>
                  <a:lnTo>
                    <a:pt x="504" y="422"/>
                  </a:lnTo>
                  <a:lnTo>
                    <a:pt x="501" y="422"/>
                  </a:lnTo>
                  <a:lnTo>
                    <a:pt x="497" y="422"/>
                  </a:lnTo>
                  <a:lnTo>
                    <a:pt x="494" y="422"/>
                  </a:lnTo>
                  <a:lnTo>
                    <a:pt x="491" y="422"/>
                  </a:lnTo>
                  <a:lnTo>
                    <a:pt x="487" y="422"/>
                  </a:lnTo>
                  <a:lnTo>
                    <a:pt x="484" y="422"/>
                  </a:lnTo>
                  <a:lnTo>
                    <a:pt x="481" y="422"/>
                  </a:lnTo>
                  <a:lnTo>
                    <a:pt x="477" y="422"/>
                  </a:lnTo>
                  <a:lnTo>
                    <a:pt x="474" y="422"/>
                  </a:lnTo>
                  <a:lnTo>
                    <a:pt x="471" y="422"/>
                  </a:lnTo>
                  <a:lnTo>
                    <a:pt x="467" y="422"/>
                  </a:lnTo>
                  <a:lnTo>
                    <a:pt x="464" y="422"/>
                  </a:lnTo>
                  <a:lnTo>
                    <a:pt x="461" y="422"/>
                  </a:lnTo>
                  <a:lnTo>
                    <a:pt x="457" y="422"/>
                  </a:lnTo>
                  <a:lnTo>
                    <a:pt x="453" y="422"/>
                  </a:lnTo>
                  <a:lnTo>
                    <a:pt x="450" y="422"/>
                  </a:lnTo>
                  <a:lnTo>
                    <a:pt x="446" y="422"/>
                  </a:lnTo>
                  <a:lnTo>
                    <a:pt x="443" y="422"/>
                  </a:lnTo>
                  <a:lnTo>
                    <a:pt x="440" y="422"/>
                  </a:lnTo>
                  <a:lnTo>
                    <a:pt x="436" y="422"/>
                  </a:lnTo>
                  <a:lnTo>
                    <a:pt x="433" y="422"/>
                  </a:lnTo>
                  <a:lnTo>
                    <a:pt x="430" y="422"/>
                  </a:lnTo>
                  <a:lnTo>
                    <a:pt x="426" y="422"/>
                  </a:lnTo>
                  <a:lnTo>
                    <a:pt x="423" y="422"/>
                  </a:lnTo>
                  <a:lnTo>
                    <a:pt x="420" y="422"/>
                  </a:lnTo>
                  <a:lnTo>
                    <a:pt x="416" y="422"/>
                  </a:lnTo>
                  <a:lnTo>
                    <a:pt x="413" y="422"/>
                  </a:lnTo>
                  <a:lnTo>
                    <a:pt x="410" y="422"/>
                  </a:lnTo>
                  <a:lnTo>
                    <a:pt x="406" y="422"/>
                  </a:lnTo>
                  <a:lnTo>
                    <a:pt x="403" y="422"/>
                  </a:lnTo>
                  <a:lnTo>
                    <a:pt x="400" y="422"/>
                  </a:lnTo>
                  <a:lnTo>
                    <a:pt x="396" y="422"/>
                  </a:lnTo>
                  <a:lnTo>
                    <a:pt x="392" y="422"/>
                  </a:lnTo>
                  <a:lnTo>
                    <a:pt x="389" y="422"/>
                  </a:lnTo>
                  <a:lnTo>
                    <a:pt x="385" y="422"/>
                  </a:lnTo>
                  <a:lnTo>
                    <a:pt x="382" y="422"/>
                  </a:lnTo>
                  <a:lnTo>
                    <a:pt x="379" y="422"/>
                  </a:lnTo>
                  <a:lnTo>
                    <a:pt x="375" y="422"/>
                  </a:lnTo>
                  <a:lnTo>
                    <a:pt x="372" y="422"/>
                  </a:lnTo>
                  <a:lnTo>
                    <a:pt x="369" y="422"/>
                  </a:lnTo>
                  <a:lnTo>
                    <a:pt x="365" y="422"/>
                  </a:lnTo>
                  <a:lnTo>
                    <a:pt x="362" y="422"/>
                  </a:lnTo>
                  <a:lnTo>
                    <a:pt x="359" y="422"/>
                  </a:lnTo>
                  <a:lnTo>
                    <a:pt x="355" y="422"/>
                  </a:lnTo>
                  <a:lnTo>
                    <a:pt x="352" y="422"/>
                  </a:lnTo>
                  <a:lnTo>
                    <a:pt x="349" y="422"/>
                  </a:lnTo>
                  <a:lnTo>
                    <a:pt x="345" y="422"/>
                  </a:lnTo>
                  <a:lnTo>
                    <a:pt x="342" y="422"/>
                  </a:lnTo>
                  <a:lnTo>
                    <a:pt x="339" y="422"/>
                  </a:lnTo>
                  <a:lnTo>
                    <a:pt x="335" y="422"/>
                  </a:lnTo>
                  <a:lnTo>
                    <a:pt x="332" y="422"/>
                  </a:lnTo>
                  <a:lnTo>
                    <a:pt x="328" y="422"/>
                  </a:lnTo>
                  <a:lnTo>
                    <a:pt x="324" y="422"/>
                  </a:lnTo>
                  <a:lnTo>
                    <a:pt x="321" y="422"/>
                  </a:lnTo>
                  <a:lnTo>
                    <a:pt x="318" y="422"/>
                  </a:lnTo>
                  <a:lnTo>
                    <a:pt x="314" y="422"/>
                  </a:lnTo>
                  <a:lnTo>
                    <a:pt x="311" y="422"/>
                  </a:lnTo>
                  <a:lnTo>
                    <a:pt x="308" y="422"/>
                  </a:lnTo>
                  <a:lnTo>
                    <a:pt x="304" y="422"/>
                  </a:lnTo>
                  <a:lnTo>
                    <a:pt x="301" y="422"/>
                  </a:lnTo>
                  <a:lnTo>
                    <a:pt x="298" y="422"/>
                  </a:lnTo>
                  <a:lnTo>
                    <a:pt x="294" y="422"/>
                  </a:lnTo>
                  <a:lnTo>
                    <a:pt x="291" y="422"/>
                  </a:lnTo>
                  <a:lnTo>
                    <a:pt x="288" y="422"/>
                  </a:lnTo>
                  <a:lnTo>
                    <a:pt x="284" y="422"/>
                  </a:lnTo>
                  <a:lnTo>
                    <a:pt x="281" y="422"/>
                  </a:lnTo>
                  <a:lnTo>
                    <a:pt x="278" y="422"/>
                  </a:lnTo>
                  <a:lnTo>
                    <a:pt x="274" y="422"/>
                  </a:lnTo>
                  <a:lnTo>
                    <a:pt x="271" y="422"/>
                  </a:lnTo>
                  <a:lnTo>
                    <a:pt x="267" y="422"/>
                  </a:lnTo>
                  <a:lnTo>
                    <a:pt x="264" y="422"/>
                  </a:lnTo>
                  <a:lnTo>
                    <a:pt x="260" y="422"/>
                  </a:lnTo>
                  <a:lnTo>
                    <a:pt x="257" y="422"/>
                  </a:lnTo>
                  <a:lnTo>
                    <a:pt x="254" y="422"/>
                  </a:lnTo>
                  <a:lnTo>
                    <a:pt x="250" y="422"/>
                  </a:lnTo>
                  <a:lnTo>
                    <a:pt x="247" y="422"/>
                  </a:lnTo>
                  <a:lnTo>
                    <a:pt x="244" y="422"/>
                  </a:lnTo>
                  <a:lnTo>
                    <a:pt x="240" y="422"/>
                  </a:lnTo>
                  <a:lnTo>
                    <a:pt x="237" y="422"/>
                  </a:lnTo>
                  <a:lnTo>
                    <a:pt x="234" y="422"/>
                  </a:lnTo>
                  <a:lnTo>
                    <a:pt x="230" y="422"/>
                  </a:lnTo>
                  <a:lnTo>
                    <a:pt x="227" y="422"/>
                  </a:lnTo>
                  <a:lnTo>
                    <a:pt x="224" y="422"/>
                  </a:lnTo>
                  <a:lnTo>
                    <a:pt x="220" y="422"/>
                  </a:lnTo>
                  <a:lnTo>
                    <a:pt x="217" y="422"/>
                  </a:lnTo>
                  <a:lnTo>
                    <a:pt x="213" y="422"/>
                  </a:lnTo>
                  <a:lnTo>
                    <a:pt x="210" y="422"/>
                  </a:lnTo>
                  <a:lnTo>
                    <a:pt x="206" y="422"/>
                  </a:lnTo>
                  <a:lnTo>
                    <a:pt x="203" y="422"/>
                  </a:lnTo>
                  <a:lnTo>
                    <a:pt x="199" y="422"/>
                  </a:lnTo>
                  <a:lnTo>
                    <a:pt x="196" y="422"/>
                  </a:lnTo>
                  <a:lnTo>
                    <a:pt x="193" y="422"/>
                  </a:lnTo>
                  <a:lnTo>
                    <a:pt x="189" y="422"/>
                  </a:lnTo>
                  <a:lnTo>
                    <a:pt x="186" y="422"/>
                  </a:lnTo>
                  <a:lnTo>
                    <a:pt x="183" y="422"/>
                  </a:lnTo>
                  <a:lnTo>
                    <a:pt x="179" y="422"/>
                  </a:lnTo>
                  <a:lnTo>
                    <a:pt x="176" y="422"/>
                  </a:lnTo>
                  <a:lnTo>
                    <a:pt x="173" y="422"/>
                  </a:lnTo>
                  <a:lnTo>
                    <a:pt x="169" y="422"/>
                  </a:lnTo>
                  <a:lnTo>
                    <a:pt x="166" y="422"/>
                  </a:lnTo>
                  <a:lnTo>
                    <a:pt x="163" y="422"/>
                  </a:lnTo>
                  <a:lnTo>
                    <a:pt x="159" y="422"/>
                  </a:lnTo>
                  <a:lnTo>
                    <a:pt x="156" y="422"/>
                  </a:lnTo>
                  <a:lnTo>
                    <a:pt x="152" y="422"/>
                  </a:lnTo>
                  <a:lnTo>
                    <a:pt x="149" y="422"/>
                  </a:lnTo>
                  <a:lnTo>
                    <a:pt x="145" y="422"/>
                  </a:lnTo>
                  <a:lnTo>
                    <a:pt x="142" y="422"/>
                  </a:lnTo>
                  <a:lnTo>
                    <a:pt x="138" y="422"/>
                  </a:lnTo>
                  <a:lnTo>
                    <a:pt x="135" y="422"/>
                  </a:lnTo>
                  <a:lnTo>
                    <a:pt x="132" y="422"/>
                  </a:lnTo>
                  <a:lnTo>
                    <a:pt x="128" y="422"/>
                  </a:lnTo>
                  <a:lnTo>
                    <a:pt x="125" y="422"/>
                  </a:lnTo>
                  <a:lnTo>
                    <a:pt x="122" y="422"/>
                  </a:lnTo>
                  <a:lnTo>
                    <a:pt x="118" y="422"/>
                  </a:lnTo>
                  <a:lnTo>
                    <a:pt x="115" y="422"/>
                  </a:lnTo>
                  <a:lnTo>
                    <a:pt x="112" y="422"/>
                  </a:lnTo>
                  <a:lnTo>
                    <a:pt x="108" y="422"/>
                  </a:lnTo>
                  <a:lnTo>
                    <a:pt x="105" y="422"/>
                  </a:lnTo>
                  <a:lnTo>
                    <a:pt x="102" y="422"/>
                  </a:lnTo>
                  <a:lnTo>
                    <a:pt x="98" y="422"/>
                  </a:lnTo>
                  <a:lnTo>
                    <a:pt x="95" y="422"/>
                  </a:lnTo>
                  <a:lnTo>
                    <a:pt x="91" y="422"/>
                  </a:lnTo>
                  <a:lnTo>
                    <a:pt x="88" y="422"/>
                  </a:lnTo>
                  <a:lnTo>
                    <a:pt x="84" y="422"/>
                  </a:lnTo>
                  <a:lnTo>
                    <a:pt x="81" y="422"/>
                  </a:lnTo>
                  <a:lnTo>
                    <a:pt x="77" y="422"/>
                  </a:lnTo>
                  <a:lnTo>
                    <a:pt x="74" y="422"/>
                  </a:lnTo>
                  <a:lnTo>
                    <a:pt x="71" y="422"/>
                  </a:lnTo>
                  <a:lnTo>
                    <a:pt x="67" y="422"/>
                  </a:lnTo>
                  <a:lnTo>
                    <a:pt x="64" y="422"/>
                  </a:lnTo>
                  <a:lnTo>
                    <a:pt x="61" y="422"/>
                  </a:lnTo>
                  <a:lnTo>
                    <a:pt x="57" y="422"/>
                  </a:lnTo>
                  <a:lnTo>
                    <a:pt x="54" y="422"/>
                  </a:lnTo>
                  <a:lnTo>
                    <a:pt x="51" y="422"/>
                  </a:lnTo>
                  <a:lnTo>
                    <a:pt x="47" y="422"/>
                  </a:lnTo>
                  <a:lnTo>
                    <a:pt x="44" y="422"/>
                  </a:lnTo>
                  <a:lnTo>
                    <a:pt x="41" y="422"/>
                  </a:lnTo>
                  <a:lnTo>
                    <a:pt x="37" y="422"/>
                  </a:lnTo>
                  <a:lnTo>
                    <a:pt x="34" y="422"/>
                  </a:lnTo>
                  <a:lnTo>
                    <a:pt x="30" y="422"/>
                  </a:lnTo>
                  <a:lnTo>
                    <a:pt x="27" y="422"/>
                  </a:lnTo>
                  <a:lnTo>
                    <a:pt x="23" y="422"/>
                  </a:lnTo>
                  <a:lnTo>
                    <a:pt x="20" y="422"/>
                  </a:lnTo>
                  <a:lnTo>
                    <a:pt x="16" y="422"/>
                  </a:lnTo>
                  <a:lnTo>
                    <a:pt x="13" y="422"/>
                  </a:lnTo>
                  <a:lnTo>
                    <a:pt x="10" y="422"/>
                  </a:lnTo>
                  <a:lnTo>
                    <a:pt x="6" y="422"/>
                  </a:lnTo>
                  <a:lnTo>
                    <a:pt x="3" y="422"/>
                  </a:lnTo>
                  <a:lnTo>
                    <a:pt x="0" y="422"/>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sp>
          <p:nvSpPr>
            <p:cNvPr id="19480" name="Freeform 24"/>
            <p:cNvSpPr>
              <a:spLocks/>
            </p:cNvSpPr>
            <p:nvPr/>
          </p:nvSpPr>
          <p:spPr bwMode="auto">
            <a:xfrm>
              <a:off x="4497" y="2557"/>
              <a:ext cx="987" cy="428"/>
            </a:xfrm>
            <a:custGeom>
              <a:avLst/>
              <a:gdLst/>
              <a:ahLst/>
              <a:cxnLst>
                <a:cxn ang="0">
                  <a:pos x="31" y="338"/>
                </a:cxn>
                <a:cxn ang="0">
                  <a:pos x="64" y="215"/>
                </a:cxn>
                <a:cxn ang="0">
                  <a:pos x="95" y="120"/>
                </a:cxn>
                <a:cxn ang="0">
                  <a:pos x="129" y="50"/>
                </a:cxn>
                <a:cxn ang="0">
                  <a:pos x="163" y="12"/>
                </a:cxn>
                <a:cxn ang="0">
                  <a:pos x="197" y="0"/>
                </a:cxn>
                <a:cxn ang="0">
                  <a:pos x="231" y="12"/>
                </a:cxn>
                <a:cxn ang="0">
                  <a:pos x="261" y="31"/>
                </a:cxn>
                <a:cxn ang="0">
                  <a:pos x="295" y="58"/>
                </a:cxn>
                <a:cxn ang="0">
                  <a:pos x="330" y="92"/>
                </a:cxn>
                <a:cxn ang="0">
                  <a:pos x="360" y="128"/>
                </a:cxn>
                <a:cxn ang="0">
                  <a:pos x="394" y="158"/>
                </a:cxn>
                <a:cxn ang="0">
                  <a:pos x="428" y="192"/>
                </a:cxn>
                <a:cxn ang="0">
                  <a:pos x="458" y="223"/>
                </a:cxn>
                <a:cxn ang="0">
                  <a:pos x="493" y="250"/>
                </a:cxn>
                <a:cxn ang="0">
                  <a:pos x="527" y="277"/>
                </a:cxn>
                <a:cxn ang="0">
                  <a:pos x="557" y="300"/>
                </a:cxn>
                <a:cxn ang="0">
                  <a:pos x="591" y="320"/>
                </a:cxn>
                <a:cxn ang="0">
                  <a:pos x="626" y="335"/>
                </a:cxn>
                <a:cxn ang="0">
                  <a:pos x="656" y="350"/>
                </a:cxn>
                <a:cxn ang="0">
                  <a:pos x="690" y="361"/>
                </a:cxn>
                <a:cxn ang="0">
                  <a:pos x="724" y="373"/>
                </a:cxn>
                <a:cxn ang="0">
                  <a:pos x="758" y="384"/>
                </a:cxn>
                <a:cxn ang="0">
                  <a:pos x="792" y="392"/>
                </a:cxn>
                <a:cxn ang="0">
                  <a:pos x="826" y="396"/>
                </a:cxn>
                <a:cxn ang="0">
                  <a:pos x="856" y="404"/>
                </a:cxn>
                <a:cxn ang="0">
                  <a:pos x="890" y="408"/>
                </a:cxn>
                <a:cxn ang="0">
                  <a:pos x="925" y="412"/>
                </a:cxn>
                <a:cxn ang="0">
                  <a:pos x="959" y="415"/>
                </a:cxn>
                <a:cxn ang="0">
                  <a:pos x="982" y="427"/>
                </a:cxn>
                <a:cxn ang="0">
                  <a:pos x="948" y="427"/>
                </a:cxn>
                <a:cxn ang="0">
                  <a:pos x="915" y="427"/>
                </a:cxn>
                <a:cxn ang="0">
                  <a:pos x="880" y="427"/>
                </a:cxn>
                <a:cxn ang="0">
                  <a:pos x="846" y="427"/>
                </a:cxn>
                <a:cxn ang="0">
                  <a:pos x="813" y="427"/>
                </a:cxn>
                <a:cxn ang="0">
                  <a:pos x="778" y="427"/>
                </a:cxn>
                <a:cxn ang="0">
                  <a:pos x="744" y="427"/>
                </a:cxn>
                <a:cxn ang="0">
                  <a:pos x="710" y="427"/>
                </a:cxn>
                <a:cxn ang="0">
                  <a:pos x="677" y="427"/>
                </a:cxn>
                <a:cxn ang="0">
                  <a:pos x="642" y="427"/>
                </a:cxn>
                <a:cxn ang="0">
                  <a:pos x="608" y="427"/>
                </a:cxn>
                <a:cxn ang="0">
                  <a:pos x="575" y="427"/>
                </a:cxn>
                <a:cxn ang="0">
                  <a:pos x="540" y="427"/>
                </a:cxn>
                <a:cxn ang="0">
                  <a:pos x="506" y="427"/>
                </a:cxn>
                <a:cxn ang="0">
                  <a:pos x="473" y="427"/>
                </a:cxn>
                <a:cxn ang="0">
                  <a:pos x="438" y="427"/>
                </a:cxn>
                <a:cxn ang="0">
                  <a:pos x="404" y="427"/>
                </a:cxn>
                <a:cxn ang="0">
                  <a:pos x="371" y="427"/>
                </a:cxn>
                <a:cxn ang="0">
                  <a:pos x="336" y="427"/>
                </a:cxn>
                <a:cxn ang="0">
                  <a:pos x="302" y="427"/>
                </a:cxn>
                <a:cxn ang="0">
                  <a:pos x="268" y="427"/>
                </a:cxn>
                <a:cxn ang="0">
                  <a:pos x="235" y="427"/>
                </a:cxn>
                <a:cxn ang="0">
                  <a:pos x="200" y="427"/>
                </a:cxn>
                <a:cxn ang="0">
                  <a:pos x="166" y="427"/>
                </a:cxn>
                <a:cxn ang="0">
                  <a:pos x="133" y="427"/>
                </a:cxn>
                <a:cxn ang="0">
                  <a:pos x="98" y="427"/>
                </a:cxn>
                <a:cxn ang="0">
                  <a:pos x="64" y="427"/>
                </a:cxn>
                <a:cxn ang="0">
                  <a:pos x="31" y="427"/>
                </a:cxn>
              </a:cxnLst>
              <a:rect l="0" t="0" r="r" b="b"/>
              <a:pathLst>
                <a:path w="987" h="428">
                  <a:moveTo>
                    <a:pt x="0" y="427"/>
                  </a:moveTo>
                  <a:lnTo>
                    <a:pt x="3" y="423"/>
                  </a:lnTo>
                  <a:lnTo>
                    <a:pt x="6" y="419"/>
                  </a:lnTo>
                  <a:lnTo>
                    <a:pt x="10" y="408"/>
                  </a:lnTo>
                  <a:lnTo>
                    <a:pt x="13" y="400"/>
                  </a:lnTo>
                  <a:lnTo>
                    <a:pt x="16" y="389"/>
                  </a:lnTo>
                  <a:lnTo>
                    <a:pt x="20" y="377"/>
                  </a:lnTo>
                  <a:lnTo>
                    <a:pt x="24" y="366"/>
                  </a:lnTo>
                  <a:lnTo>
                    <a:pt x="27" y="354"/>
                  </a:lnTo>
                  <a:lnTo>
                    <a:pt x="31" y="338"/>
                  </a:lnTo>
                  <a:lnTo>
                    <a:pt x="34" y="327"/>
                  </a:lnTo>
                  <a:lnTo>
                    <a:pt x="37" y="315"/>
                  </a:lnTo>
                  <a:lnTo>
                    <a:pt x="41" y="304"/>
                  </a:lnTo>
                  <a:lnTo>
                    <a:pt x="44" y="289"/>
                  </a:lnTo>
                  <a:lnTo>
                    <a:pt x="47" y="277"/>
                  </a:lnTo>
                  <a:lnTo>
                    <a:pt x="51" y="266"/>
                  </a:lnTo>
                  <a:lnTo>
                    <a:pt x="54" y="254"/>
                  </a:lnTo>
                  <a:lnTo>
                    <a:pt x="57" y="238"/>
                  </a:lnTo>
                  <a:lnTo>
                    <a:pt x="61" y="227"/>
                  </a:lnTo>
                  <a:lnTo>
                    <a:pt x="64" y="215"/>
                  </a:lnTo>
                  <a:lnTo>
                    <a:pt x="64" y="204"/>
                  </a:lnTo>
                  <a:lnTo>
                    <a:pt x="68" y="197"/>
                  </a:lnTo>
                  <a:lnTo>
                    <a:pt x="71" y="185"/>
                  </a:lnTo>
                  <a:lnTo>
                    <a:pt x="75" y="174"/>
                  </a:lnTo>
                  <a:lnTo>
                    <a:pt x="78" y="162"/>
                  </a:lnTo>
                  <a:lnTo>
                    <a:pt x="82" y="154"/>
                  </a:lnTo>
                  <a:lnTo>
                    <a:pt x="85" y="143"/>
                  </a:lnTo>
                  <a:lnTo>
                    <a:pt x="88" y="135"/>
                  </a:lnTo>
                  <a:lnTo>
                    <a:pt x="92" y="128"/>
                  </a:lnTo>
                  <a:lnTo>
                    <a:pt x="95" y="120"/>
                  </a:lnTo>
                  <a:lnTo>
                    <a:pt x="98" y="108"/>
                  </a:lnTo>
                  <a:lnTo>
                    <a:pt x="102" y="100"/>
                  </a:lnTo>
                  <a:lnTo>
                    <a:pt x="105" y="92"/>
                  </a:lnTo>
                  <a:lnTo>
                    <a:pt x="108" y="89"/>
                  </a:lnTo>
                  <a:lnTo>
                    <a:pt x="112" y="81"/>
                  </a:lnTo>
                  <a:lnTo>
                    <a:pt x="115" y="74"/>
                  </a:lnTo>
                  <a:lnTo>
                    <a:pt x="119" y="66"/>
                  </a:lnTo>
                  <a:lnTo>
                    <a:pt x="122" y="62"/>
                  </a:lnTo>
                  <a:lnTo>
                    <a:pt x="126" y="58"/>
                  </a:lnTo>
                  <a:lnTo>
                    <a:pt x="129" y="50"/>
                  </a:lnTo>
                  <a:lnTo>
                    <a:pt x="133" y="46"/>
                  </a:lnTo>
                  <a:lnTo>
                    <a:pt x="136" y="43"/>
                  </a:lnTo>
                  <a:lnTo>
                    <a:pt x="139" y="39"/>
                  </a:lnTo>
                  <a:lnTo>
                    <a:pt x="143" y="31"/>
                  </a:lnTo>
                  <a:lnTo>
                    <a:pt x="146" y="27"/>
                  </a:lnTo>
                  <a:lnTo>
                    <a:pt x="149" y="27"/>
                  </a:lnTo>
                  <a:lnTo>
                    <a:pt x="153" y="23"/>
                  </a:lnTo>
                  <a:lnTo>
                    <a:pt x="156" y="19"/>
                  </a:lnTo>
                  <a:lnTo>
                    <a:pt x="159" y="16"/>
                  </a:lnTo>
                  <a:lnTo>
                    <a:pt x="163" y="12"/>
                  </a:lnTo>
                  <a:lnTo>
                    <a:pt x="166" y="12"/>
                  </a:lnTo>
                  <a:lnTo>
                    <a:pt x="170" y="8"/>
                  </a:lnTo>
                  <a:lnTo>
                    <a:pt x="173" y="8"/>
                  </a:lnTo>
                  <a:lnTo>
                    <a:pt x="177" y="4"/>
                  </a:lnTo>
                  <a:lnTo>
                    <a:pt x="180" y="4"/>
                  </a:lnTo>
                  <a:lnTo>
                    <a:pt x="184" y="4"/>
                  </a:lnTo>
                  <a:lnTo>
                    <a:pt x="187" y="4"/>
                  </a:lnTo>
                  <a:lnTo>
                    <a:pt x="190" y="4"/>
                  </a:lnTo>
                  <a:lnTo>
                    <a:pt x="194" y="4"/>
                  </a:lnTo>
                  <a:lnTo>
                    <a:pt x="197" y="0"/>
                  </a:lnTo>
                  <a:lnTo>
                    <a:pt x="200" y="4"/>
                  </a:lnTo>
                  <a:lnTo>
                    <a:pt x="204" y="4"/>
                  </a:lnTo>
                  <a:lnTo>
                    <a:pt x="207" y="4"/>
                  </a:lnTo>
                  <a:lnTo>
                    <a:pt x="210" y="4"/>
                  </a:lnTo>
                  <a:lnTo>
                    <a:pt x="214" y="4"/>
                  </a:lnTo>
                  <a:lnTo>
                    <a:pt x="217" y="4"/>
                  </a:lnTo>
                  <a:lnTo>
                    <a:pt x="221" y="8"/>
                  </a:lnTo>
                  <a:lnTo>
                    <a:pt x="225" y="8"/>
                  </a:lnTo>
                  <a:lnTo>
                    <a:pt x="228" y="8"/>
                  </a:lnTo>
                  <a:lnTo>
                    <a:pt x="231" y="12"/>
                  </a:lnTo>
                  <a:lnTo>
                    <a:pt x="235" y="12"/>
                  </a:lnTo>
                  <a:lnTo>
                    <a:pt x="238" y="12"/>
                  </a:lnTo>
                  <a:lnTo>
                    <a:pt x="241" y="16"/>
                  </a:lnTo>
                  <a:lnTo>
                    <a:pt x="245" y="16"/>
                  </a:lnTo>
                  <a:lnTo>
                    <a:pt x="248" y="19"/>
                  </a:lnTo>
                  <a:lnTo>
                    <a:pt x="251" y="19"/>
                  </a:lnTo>
                  <a:lnTo>
                    <a:pt x="255" y="23"/>
                  </a:lnTo>
                  <a:lnTo>
                    <a:pt x="255" y="27"/>
                  </a:lnTo>
                  <a:lnTo>
                    <a:pt x="258" y="27"/>
                  </a:lnTo>
                  <a:lnTo>
                    <a:pt x="261" y="31"/>
                  </a:lnTo>
                  <a:lnTo>
                    <a:pt x="265" y="31"/>
                  </a:lnTo>
                  <a:lnTo>
                    <a:pt x="268" y="35"/>
                  </a:lnTo>
                  <a:lnTo>
                    <a:pt x="272" y="39"/>
                  </a:lnTo>
                  <a:lnTo>
                    <a:pt x="275" y="43"/>
                  </a:lnTo>
                  <a:lnTo>
                    <a:pt x="279" y="43"/>
                  </a:lnTo>
                  <a:lnTo>
                    <a:pt x="282" y="46"/>
                  </a:lnTo>
                  <a:lnTo>
                    <a:pt x="285" y="50"/>
                  </a:lnTo>
                  <a:lnTo>
                    <a:pt x="289" y="54"/>
                  </a:lnTo>
                  <a:lnTo>
                    <a:pt x="292" y="54"/>
                  </a:lnTo>
                  <a:lnTo>
                    <a:pt x="295" y="58"/>
                  </a:lnTo>
                  <a:lnTo>
                    <a:pt x="299" y="62"/>
                  </a:lnTo>
                  <a:lnTo>
                    <a:pt x="302" y="66"/>
                  </a:lnTo>
                  <a:lnTo>
                    <a:pt x="305" y="69"/>
                  </a:lnTo>
                  <a:lnTo>
                    <a:pt x="309" y="69"/>
                  </a:lnTo>
                  <a:lnTo>
                    <a:pt x="312" y="74"/>
                  </a:lnTo>
                  <a:lnTo>
                    <a:pt x="316" y="77"/>
                  </a:lnTo>
                  <a:lnTo>
                    <a:pt x="320" y="81"/>
                  </a:lnTo>
                  <a:lnTo>
                    <a:pt x="323" y="85"/>
                  </a:lnTo>
                  <a:lnTo>
                    <a:pt x="326" y="89"/>
                  </a:lnTo>
                  <a:lnTo>
                    <a:pt x="330" y="92"/>
                  </a:lnTo>
                  <a:lnTo>
                    <a:pt x="333" y="97"/>
                  </a:lnTo>
                  <a:lnTo>
                    <a:pt x="336" y="97"/>
                  </a:lnTo>
                  <a:lnTo>
                    <a:pt x="340" y="100"/>
                  </a:lnTo>
                  <a:lnTo>
                    <a:pt x="343" y="105"/>
                  </a:lnTo>
                  <a:lnTo>
                    <a:pt x="346" y="108"/>
                  </a:lnTo>
                  <a:lnTo>
                    <a:pt x="350" y="112"/>
                  </a:lnTo>
                  <a:lnTo>
                    <a:pt x="350" y="116"/>
                  </a:lnTo>
                  <a:lnTo>
                    <a:pt x="353" y="120"/>
                  </a:lnTo>
                  <a:lnTo>
                    <a:pt x="356" y="123"/>
                  </a:lnTo>
                  <a:lnTo>
                    <a:pt x="360" y="128"/>
                  </a:lnTo>
                  <a:lnTo>
                    <a:pt x="363" y="128"/>
                  </a:lnTo>
                  <a:lnTo>
                    <a:pt x="367" y="131"/>
                  </a:lnTo>
                  <a:lnTo>
                    <a:pt x="371" y="135"/>
                  </a:lnTo>
                  <a:lnTo>
                    <a:pt x="374" y="139"/>
                  </a:lnTo>
                  <a:lnTo>
                    <a:pt x="377" y="143"/>
                  </a:lnTo>
                  <a:lnTo>
                    <a:pt x="381" y="146"/>
                  </a:lnTo>
                  <a:lnTo>
                    <a:pt x="384" y="151"/>
                  </a:lnTo>
                  <a:lnTo>
                    <a:pt x="387" y="154"/>
                  </a:lnTo>
                  <a:lnTo>
                    <a:pt x="391" y="158"/>
                  </a:lnTo>
                  <a:lnTo>
                    <a:pt x="394" y="158"/>
                  </a:lnTo>
                  <a:lnTo>
                    <a:pt x="397" y="162"/>
                  </a:lnTo>
                  <a:lnTo>
                    <a:pt x="401" y="166"/>
                  </a:lnTo>
                  <a:lnTo>
                    <a:pt x="404" y="169"/>
                  </a:lnTo>
                  <a:lnTo>
                    <a:pt x="407" y="174"/>
                  </a:lnTo>
                  <a:lnTo>
                    <a:pt x="411" y="177"/>
                  </a:lnTo>
                  <a:lnTo>
                    <a:pt x="414" y="181"/>
                  </a:lnTo>
                  <a:lnTo>
                    <a:pt x="418" y="181"/>
                  </a:lnTo>
                  <a:lnTo>
                    <a:pt x="422" y="185"/>
                  </a:lnTo>
                  <a:lnTo>
                    <a:pt x="425" y="189"/>
                  </a:lnTo>
                  <a:lnTo>
                    <a:pt x="428" y="192"/>
                  </a:lnTo>
                  <a:lnTo>
                    <a:pt x="432" y="197"/>
                  </a:lnTo>
                  <a:lnTo>
                    <a:pt x="435" y="200"/>
                  </a:lnTo>
                  <a:lnTo>
                    <a:pt x="438" y="200"/>
                  </a:lnTo>
                  <a:lnTo>
                    <a:pt x="442" y="204"/>
                  </a:lnTo>
                  <a:lnTo>
                    <a:pt x="445" y="208"/>
                  </a:lnTo>
                  <a:lnTo>
                    <a:pt x="445" y="212"/>
                  </a:lnTo>
                  <a:lnTo>
                    <a:pt x="448" y="215"/>
                  </a:lnTo>
                  <a:lnTo>
                    <a:pt x="452" y="215"/>
                  </a:lnTo>
                  <a:lnTo>
                    <a:pt x="455" y="220"/>
                  </a:lnTo>
                  <a:lnTo>
                    <a:pt x="458" y="223"/>
                  </a:lnTo>
                  <a:lnTo>
                    <a:pt x="462" y="227"/>
                  </a:lnTo>
                  <a:lnTo>
                    <a:pt x="466" y="227"/>
                  </a:lnTo>
                  <a:lnTo>
                    <a:pt x="469" y="231"/>
                  </a:lnTo>
                  <a:lnTo>
                    <a:pt x="473" y="235"/>
                  </a:lnTo>
                  <a:lnTo>
                    <a:pt x="476" y="238"/>
                  </a:lnTo>
                  <a:lnTo>
                    <a:pt x="479" y="238"/>
                  </a:lnTo>
                  <a:lnTo>
                    <a:pt x="483" y="243"/>
                  </a:lnTo>
                  <a:lnTo>
                    <a:pt x="486" y="246"/>
                  </a:lnTo>
                  <a:lnTo>
                    <a:pt x="489" y="250"/>
                  </a:lnTo>
                  <a:lnTo>
                    <a:pt x="493" y="250"/>
                  </a:lnTo>
                  <a:lnTo>
                    <a:pt x="496" y="254"/>
                  </a:lnTo>
                  <a:lnTo>
                    <a:pt x="499" y="258"/>
                  </a:lnTo>
                  <a:lnTo>
                    <a:pt x="503" y="258"/>
                  </a:lnTo>
                  <a:lnTo>
                    <a:pt x="506" y="261"/>
                  </a:lnTo>
                  <a:lnTo>
                    <a:pt x="509" y="266"/>
                  </a:lnTo>
                  <a:lnTo>
                    <a:pt x="513" y="266"/>
                  </a:lnTo>
                  <a:lnTo>
                    <a:pt x="517" y="269"/>
                  </a:lnTo>
                  <a:lnTo>
                    <a:pt x="520" y="273"/>
                  </a:lnTo>
                  <a:lnTo>
                    <a:pt x="524" y="273"/>
                  </a:lnTo>
                  <a:lnTo>
                    <a:pt x="527" y="277"/>
                  </a:lnTo>
                  <a:lnTo>
                    <a:pt x="530" y="277"/>
                  </a:lnTo>
                  <a:lnTo>
                    <a:pt x="534" y="281"/>
                  </a:lnTo>
                  <a:lnTo>
                    <a:pt x="537" y="285"/>
                  </a:lnTo>
                  <a:lnTo>
                    <a:pt x="540" y="285"/>
                  </a:lnTo>
                  <a:lnTo>
                    <a:pt x="540" y="289"/>
                  </a:lnTo>
                  <a:lnTo>
                    <a:pt x="544" y="289"/>
                  </a:lnTo>
                  <a:lnTo>
                    <a:pt x="547" y="292"/>
                  </a:lnTo>
                  <a:lnTo>
                    <a:pt x="550" y="297"/>
                  </a:lnTo>
                  <a:lnTo>
                    <a:pt x="554" y="297"/>
                  </a:lnTo>
                  <a:lnTo>
                    <a:pt x="557" y="300"/>
                  </a:lnTo>
                  <a:lnTo>
                    <a:pt x="561" y="300"/>
                  </a:lnTo>
                  <a:lnTo>
                    <a:pt x="564" y="304"/>
                  </a:lnTo>
                  <a:lnTo>
                    <a:pt x="568" y="304"/>
                  </a:lnTo>
                  <a:lnTo>
                    <a:pt x="571" y="308"/>
                  </a:lnTo>
                  <a:lnTo>
                    <a:pt x="575" y="308"/>
                  </a:lnTo>
                  <a:lnTo>
                    <a:pt x="578" y="312"/>
                  </a:lnTo>
                  <a:lnTo>
                    <a:pt x="581" y="312"/>
                  </a:lnTo>
                  <a:lnTo>
                    <a:pt x="585" y="315"/>
                  </a:lnTo>
                  <a:lnTo>
                    <a:pt x="588" y="315"/>
                  </a:lnTo>
                  <a:lnTo>
                    <a:pt x="591" y="320"/>
                  </a:lnTo>
                  <a:lnTo>
                    <a:pt x="595" y="320"/>
                  </a:lnTo>
                  <a:lnTo>
                    <a:pt x="598" y="323"/>
                  </a:lnTo>
                  <a:lnTo>
                    <a:pt x="601" y="323"/>
                  </a:lnTo>
                  <a:lnTo>
                    <a:pt x="605" y="327"/>
                  </a:lnTo>
                  <a:lnTo>
                    <a:pt x="608" y="327"/>
                  </a:lnTo>
                  <a:lnTo>
                    <a:pt x="612" y="331"/>
                  </a:lnTo>
                  <a:lnTo>
                    <a:pt x="615" y="331"/>
                  </a:lnTo>
                  <a:lnTo>
                    <a:pt x="619" y="331"/>
                  </a:lnTo>
                  <a:lnTo>
                    <a:pt x="622" y="335"/>
                  </a:lnTo>
                  <a:lnTo>
                    <a:pt x="626" y="335"/>
                  </a:lnTo>
                  <a:lnTo>
                    <a:pt x="629" y="338"/>
                  </a:lnTo>
                  <a:lnTo>
                    <a:pt x="632" y="338"/>
                  </a:lnTo>
                  <a:lnTo>
                    <a:pt x="636" y="338"/>
                  </a:lnTo>
                  <a:lnTo>
                    <a:pt x="636" y="343"/>
                  </a:lnTo>
                  <a:lnTo>
                    <a:pt x="639" y="343"/>
                  </a:lnTo>
                  <a:lnTo>
                    <a:pt x="642" y="346"/>
                  </a:lnTo>
                  <a:lnTo>
                    <a:pt x="646" y="346"/>
                  </a:lnTo>
                  <a:lnTo>
                    <a:pt x="649" y="346"/>
                  </a:lnTo>
                  <a:lnTo>
                    <a:pt x="652" y="350"/>
                  </a:lnTo>
                  <a:lnTo>
                    <a:pt x="656" y="350"/>
                  </a:lnTo>
                  <a:lnTo>
                    <a:pt x="659" y="350"/>
                  </a:lnTo>
                  <a:lnTo>
                    <a:pt x="663" y="354"/>
                  </a:lnTo>
                  <a:lnTo>
                    <a:pt x="666" y="354"/>
                  </a:lnTo>
                  <a:lnTo>
                    <a:pt x="670" y="354"/>
                  </a:lnTo>
                  <a:lnTo>
                    <a:pt x="673" y="358"/>
                  </a:lnTo>
                  <a:lnTo>
                    <a:pt x="677" y="358"/>
                  </a:lnTo>
                  <a:lnTo>
                    <a:pt x="680" y="358"/>
                  </a:lnTo>
                  <a:lnTo>
                    <a:pt x="683" y="361"/>
                  </a:lnTo>
                  <a:lnTo>
                    <a:pt x="687" y="361"/>
                  </a:lnTo>
                  <a:lnTo>
                    <a:pt x="690" y="361"/>
                  </a:lnTo>
                  <a:lnTo>
                    <a:pt x="693" y="366"/>
                  </a:lnTo>
                  <a:lnTo>
                    <a:pt x="697" y="366"/>
                  </a:lnTo>
                  <a:lnTo>
                    <a:pt x="700" y="366"/>
                  </a:lnTo>
                  <a:lnTo>
                    <a:pt x="703" y="369"/>
                  </a:lnTo>
                  <a:lnTo>
                    <a:pt x="707" y="369"/>
                  </a:lnTo>
                  <a:lnTo>
                    <a:pt x="710" y="369"/>
                  </a:lnTo>
                  <a:lnTo>
                    <a:pt x="714" y="369"/>
                  </a:lnTo>
                  <a:lnTo>
                    <a:pt x="718" y="373"/>
                  </a:lnTo>
                  <a:lnTo>
                    <a:pt x="721" y="373"/>
                  </a:lnTo>
                  <a:lnTo>
                    <a:pt x="724" y="373"/>
                  </a:lnTo>
                  <a:lnTo>
                    <a:pt x="727" y="373"/>
                  </a:lnTo>
                  <a:lnTo>
                    <a:pt x="731" y="377"/>
                  </a:lnTo>
                  <a:lnTo>
                    <a:pt x="734" y="377"/>
                  </a:lnTo>
                  <a:lnTo>
                    <a:pt x="737" y="377"/>
                  </a:lnTo>
                  <a:lnTo>
                    <a:pt x="741" y="381"/>
                  </a:lnTo>
                  <a:lnTo>
                    <a:pt x="744" y="381"/>
                  </a:lnTo>
                  <a:lnTo>
                    <a:pt x="747" y="381"/>
                  </a:lnTo>
                  <a:lnTo>
                    <a:pt x="751" y="381"/>
                  </a:lnTo>
                  <a:lnTo>
                    <a:pt x="754" y="384"/>
                  </a:lnTo>
                  <a:lnTo>
                    <a:pt x="758" y="384"/>
                  </a:lnTo>
                  <a:lnTo>
                    <a:pt x="761" y="384"/>
                  </a:lnTo>
                  <a:lnTo>
                    <a:pt x="765" y="384"/>
                  </a:lnTo>
                  <a:lnTo>
                    <a:pt x="768" y="384"/>
                  </a:lnTo>
                  <a:lnTo>
                    <a:pt x="772" y="389"/>
                  </a:lnTo>
                  <a:lnTo>
                    <a:pt x="775" y="389"/>
                  </a:lnTo>
                  <a:lnTo>
                    <a:pt x="778" y="389"/>
                  </a:lnTo>
                  <a:lnTo>
                    <a:pt x="782" y="389"/>
                  </a:lnTo>
                  <a:lnTo>
                    <a:pt x="785" y="389"/>
                  </a:lnTo>
                  <a:lnTo>
                    <a:pt x="788" y="392"/>
                  </a:lnTo>
                  <a:lnTo>
                    <a:pt x="792" y="392"/>
                  </a:lnTo>
                  <a:lnTo>
                    <a:pt x="795" y="392"/>
                  </a:lnTo>
                  <a:lnTo>
                    <a:pt x="798" y="392"/>
                  </a:lnTo>
                  <a:lnTo>
                    <a:pt x="802" y="392"/>
                  </a:lnTo>
                  <a:lnTo>
                    <a:pt x="805" y="396"/>
                  </a:lnTo>
                  <a:lnTo>
                    <a:pt x="809" y="396"/>
                  </a:lnTo>
                  <a:lnTo>
                    <a:pt x="813" y="396"/>
                  </a:lnTo>
                  <a:lnTo>
                    <a:pt x="816" y="396"/>
                  </a:lnTo>
                  <a:lnTo>
                    <a:pt x="819" y="396"/>
                  </a:lnTo>
                  <a:lnTo>
                    <a:pt x="823" y="396"/>
                  </a:lnTo>
                  <a:lnTo>
                    <a:pt x="826" y="396"/>
                  </a:lnTo>
                  <a:lnTo>
                    <a:pt x="826" y="400"/>
                  </a:lnTo>
                  <a:lnTo>
                    <a:pt x="829" y="400"/>
                  </a:lnTo>
                  <a:lnTo>
                    <a:pt x="833" y="400"/>
                  </a:lnTo>
                  <a:lnTo>
                    <a:pt x="836" y="400"/>
                  </a:lnTo>
                  <a:lnTo>
                    <a:pt x="839" y="400"/>
                  </a:lnTo>
                  <a:lnTo>
                    <a:pt x="843" y="400"/>
                  </a:lnTo>
                  <a:lnTo>
                    <a:pt x="846" y="400"/>
                  </a:lnTo>
                  <a:lnTo>
                    <a:pt x="849" y="404"/>
                  </a:lnTo>
                  <a:lnTo>
                    <a:pt x="853" y="404"/>
                  </a:lnTo>
                  <a:lnTo>
                    <a:pt x="856" y="404"/>
                  </a:lnTo>
                  <a:lnTo>
                    <a:pt x="860" y="404"/>
                  </a:lnTo>
                  <a:lnTo>
                    <a:pt x="864" y="404"/>
                  </a:lnTo>
                  <a:lnTo>
                    <a:pt x="867" y="404"/>
                  </a:lnTo>
                  <a:lnTo>
                    <a:pt x="870" y="404"/>
                  </a:lnTo>
                  <a:lnTo>
                    <a:pt x="874" y="404"/>
                  </a:lnTo>
                  <a:lnTo>
                    <a:pt x="877" y="408"/>
                  </a:lnTo>
                  <a:lnTo>
                    <a:pt x="880" y="408"/>
                  </a:lnTo>
                  <a:lnTo>
                    <a:pt x="884" y="408"/>
                  </a:lnTo>
                  <a:lnTo>
                    <a:pt x="887" y="408"/>
                  </a:lnTo>
                  <a:lnTo>
                    <a:pt x="890" y="408"/>
                  </a:lnTo>
                  <a:lnTo>
                    <a:pt x="894" y="408"/>
                  </a:lnTo>
                  <a:lnTo>
                    <a:pt x="897" y="408"/>
                  </a:lnTo>
                  <a:lnTo>
                    <a:pt x="900" y="408"/>
                  </a:lnTo>
                  <a:lnTo>
                    <a:pt x="904" y="408"/>
                  </a:lnTo>
                  <a:lnTo>
                    <a:pt x="907" y="412"/>
                  </a:lnTo>
                  <a:lnTo>
                    <a:pt x="911" y="412"/>
                  </a:lnTo>
                  <a:lnTo>
                    <a:pt x="915" y="412"/>
                  </a:lnTo>
                  <a:lnTo>
                    <a:pt x="918" y="412"/>
                  </a:lnTo>
                  <a:lnTo>
                    <a:pt x="921" y="412"/>
                  </a:lnTo>
                  <a:lnTo>
                    <a:pt x="925" y="412"/>
                  </a:lnTo>
                  <a:lnTo>
                    <a:pt x="928" y="412"/>
                  </a:lnTo>
                  <a:lnTo>
                    <a:pt x="931" y="412"/>
                  </a:lnTo>
                  <a:lnTo>
                    <a:pt x="935" y="412"/>
                  </a:lnTo>
                  <a:lnTo>
                    <a:pt x="938" y="412"/>
                  </a:lnTo>
                  <a:lnTo>
                    <a:pt x="941" y="415"/>
                  </a:lnTo>
                  <a:lnTo>
                    <a:pt x="945" y="415"/>
                  </a:lnTo>
                  <a:lnTo>
                    <a:pt x="948" y="415"/>
                  </a:lnTo>
                  <a:lnTo>
                    <a:pt x="951" y="415"/>
                  </a:lnTo>
                  <a:lnTo>
                    <a:pt x="955" y="415"/>
                  </a:lnTo>
                  <a:lnTo>
                    <a:pt x="959" y="415"/>
                  </a:lnTo>
                  <a:lnTo>
                    <a:pt x="962" y="415"/>
                  </a:lnTo>
                  <a:lnTo>
                    <a:pt x="966" y="415"/>
                  </a:lnTo>
                  <a:lnTo>
                    <a:pt x="969" y="415"/>
                  </a:lnTo>
                  <a:lnTo>
                    <a:pt x="972" y="415"/>
                  </a:lnTo>
                  <a:lnTo>
                    <a:pt x="976" y="415"/>
                  </a:lnTo>
                  <a:lnTo>
                    <a:pt x="979" y="415"/>
                  </a:lnTo>
                  <a:lnTo>
                    <a:pt x="982" y="415"/>
                  </a:lnTo>
                  <a:lnTo>
                    <a:pt x="986" y="415"/>
                  </a:lnTo>
                  <a:lnTo>
                    <a:pt x="986" y="427"/>
                  </a:lnTo>
                  <a:lnTo>
                    <a:pt x="982" y="427"/>
                  </a:lnTo>
                  <a:lnTo>
                    <a:pt x="979" y="427"/>
                  </a:lnTo>
                  <a:lnTo>
                    <a:pt x="976" y="427"/>
                  </a:lnTo>
                  <a:lnTo>
                    <a:pt x="972" y="427"/>
                  </a:lnTo>
                  <a:lnTo>
                    <a:pt x="969" y="427"/>
                  </a:lnTo>
                  <a:lnTo>
                    <a:pt x="966" y="427"/>
                  </a:lnTo>
                  <a:lnTo>
                    <a:pt x="962" y="427"/>
                  </a:lnTo>
                  <a:lnTo>
                    <a:pt x="959" y="427"/>
                  </a:lnTo>
                  <a:lnTo>
                    <a:pt x="955" y="427"/>
                  </a:lnTo>
                  <a:lnTo>
                    <a:pt x="951" y="427"/>
                  </a:lnTo>
                  <a:lnTo>
                    <a:pt x="948" y="427"/>
                  </a:lnTo>
                  <a:lnTo>
                    <a:pt x="945" y="427"/>
                  </a:lnTo>
                  <a:lnTo>
                    <a:pt x="941" y="427"/>
                  </a:lnTo>
                  <a:lnTo>
                    <a:pt x="938" y="427"/>
                  </a:lnTo>
                  <a:lnTo>
                    <a:pt x="935" y="427"/>
                  </a:lnTo>
                  <a:lnTo>
                    <a:pt x="931" y="427"/>
                  </a:lnTo>
                  <a:lnTo>
                    <a:pt x="928" y="427"/>
                  </a:lnTo>
                  <a:lnTo>
                    <a:pt x="925" y="427"/>
                  </a:lnTo>
                  <a:lnTo>
                    <a:pt x="921" y="427"/>
                  </a:lnTo>
                  <a:lnTo>
                    <a:pt x="918" y="427"/>
                  </a:lnTo>
                  <a:lnTo>
                    <a:pt x="915" y="427"/>
                  </a:lnTo>
                  <a:lnTo>
                    <a:pt x="911" y="427"/>
                  </a:lnTo>
                  <a:lnTo>
                    <a:pt x="907" y="427"/>
                  </a:lnTo>
                  <a:lnTo>
                    <a:pt x="904" y="427"/>
                  </a:lnTo>
                  <a:lnTo>
                    <a:pt x="900" y="427"/>
                  </a:lnTo>
                  <a:lnTo>
                    <a:pt x="897" y="427"/>
                  </a:lnTo>
                  <a:lnTo>
                    <a:pt x="894" y="427"/>
                  </a:lnTo>
                  <a:lnTo>
                    <a:pt x="890" y="427"/>
                  </a:lnTo>
                  <a:lnTo>
                    <a:pt x="887" y="427"/>
                  </a:lnTo>
                  <a:lnTo>
                    <a:pt x="884" y="427"/>
                  </a:lnTo>
                  <a:lnTo>
                    <a:pt x="880" y="427"/>
                  </a:lnTo>
                  <a:lnTo>
                    <a:pt x="877" y="427"/>
                  </a:lnTo>
                  <a:lnTo>
                    <a:pt x="874" y="427"/>
                  </a:lnTo>
                  <a:lnTo>
                    <a:pt x="870" y="427"/>
                  </a:lnTo>
                  <a:lnTo>
                    <a:pt x="867" y="427"/>
                  </a:lnTo>
                  <a:lnTo>
                    <a:pt x="864" y="427"/>
                  </a:lnTo>
                  <a:lnTo>
                    <a:pt x="860" y="427"/>
                  </a:lnTo>
                  <a:lnTo>
                    <a:pt x="856" y="427"/>
                  </a:lnTo>
                  <a:lnTo>
                    <a:pt x="853" y="427"/>
                  </a:lnTo>
                  <a:lnTo>
                    <a:pt x="849" y="427"/>
                  </a:lnTo>
                  <a:lnTo>
                    <a:pt x="846" y="427"/>
                  </a:lnTo>
                  <a:lnTo>
                    <a:pt x="843" y="427"/>
                  </a:lnTo>
                  <a:lnTo>
                    <a:pt x="839" y="427"/>
                  </a:lnTo>
                  <a:lnTo>
                    <a:pt x="836" y="427"/>
                  </a:lnTo>
                  <a:lnTo>
                    <a:pt x="833" y="427"/>
                  </a:lnTo>
                  <a:lnTo>
                    <a:pt x="829" y="427"/>
                  </a:lnTo>
                  <a:lnTo>
                    <a:pt x="826" y="427"/>
                  </a:lnTo>
                  <a:lnTo>
                    <a:pt x="823" y="427"/>
                  </a:lnTo>
                  <a:lnTo>
                    <a:pt x="819" y="427"/>
                  </a:lnTo>
                  <a:lnTo>
                    <a:pt x="816" y="427"/>
                  </a:lnTo>
                  <a:lnTo>
                    <a:pt x="813" y="427"/>
                  </a:lnTo>
                  <a:lnTo>
                    <a:pt x="809" y="427"/>
                  </a:lnTo>
                  <a:lnTo>
                    <a:pt x="805" y="427"/>
                  </a:lnTo>
                  <a:lnTo>
                    <a:pt x="802" y="427"/>
                  </a:lnTo>
                  <a:lnTo>
                    <a:pt x="798" y="427"/>
                  </a:lnTo>
                  <a:lnTo>
                    <a:pt x="795" y="427"/>
                  </a:lnTo>
                  <a:lnTo>
                    <a:pt x="792" y="427"/>
                  </a:lnTo>
                  <a:lnTo>
                    <a:pt x="788" y="427"/>
                  </a:lnTo>
                  <a:lnTo>
                    <a:pt x="785" y="427"/>
                  </a:lnTo>
                  <a:lnTo>
                    <a:pt x="782" y="427"/>
                  </a:lnTo>
                  <a:lnTo>
                    <a:pt x="778" y="427"/>
                  </a:lnTo>
                  <a:lnTo>
                    <a:pt x="775" y="427"/>
                  </a:lnTo>
                  <a:lnTo>
                    <a:pt x="772" y="427"/>
                  </a:lnTo>
                  <a:lnTo>
                    <a:pt x="768" y="427"/>
                  </a:lnTo>
                  <a:lnTo>
                    <a:pt x="765" y="427"/>
                  </a:lnTo>
                  <a:lnTo>
                    <a:pt x="761" y="427"/>
                  </a:lnTo>
                  <a:lnTo>
                    <a:pt x="758" y="427"/>
                  </a:lnTo>
                  <a:lnTo>
                    <a:pt x="754" y="427"/>
                  </a:lnTo>
                  <a:lnTo>
                    <a:pt x="751" y="427"/>
                  </a:lnTo>
                  <a:lnTo>
                    <a:pt x="747" y="427"/>
                  </a:lnTo>
                  <a:lnTo>
                    <a:pt x="744" y="427"/>
                  </a:lnTo>
                  <a:lnTo>
                    <a:pt x="741" y="427"/>
                  </a:lnTo>
                  <a:lnTo>
                    <a:pt x="737" y="427"/>
                  </a:lnTo>
                  <a:lnTo>
                    <a:pt x="734" y="427"/>
                  </a:lnTo>
                  <a:lnTo>
                    <a:pt x="731" y="427"/>
                  </a:lnTo>
                  <a:lnTo>
                    <a:pt x="727" y="427"/>
                  </a:lnTo>
                  <a:lnTo>
                    <a:pt x="724" y="427"/>
                  </a:lnTo>
                  <a:lnTo>
                    <a:pt x="721" y="427"/>
                  </a:lnTo>
                  <a:lnTo>
                    <a:pt x="718" y="427"/>
                  </a:lnTo>
                  <a:lnTo>
                    <a:pt x="714" y="427"/>
                  </a:lnTo>
                  <a:lnTo>
                    <a:pt x="710" y="427"/>
                  </a:lnTo>
                  <a:lnTo>
                    <a:pt x="707" y="427"/>
                  </a:lnTo>
                  <a:lnTo>
                    <a:pt x="703" y="427"/>
                  </a:lnTo>
                  <a:lnTo>
                    <a:pt x="700" y="427"/>
                  </a:lnTo>
                  <a:lnTo>
                    <a:pt x="697" y="427"/>
                  </a:lnTo>
                  <a:lnTo>
                    <a:pt x="693" y="427"/>
                  </a:lnTo>
                  <a:lnTo>
                    <a:pt x="690" y="427"/>
                  </a:lnTo>
                  <a:lnTo>
                    <a:pt x="687" y="427"/>
                  </a:lnTo>
                  <a:lnTo>
                    <a:pt x="683" y="427"/>
                  </a:lnTo>
                  <a:lnTo>
                    <a:pt x="680" y="427"/>
                  </a:lnTo>
                  <a:lnTo>
                    <a:pt x="677" y="427"/>
                  </a:lnTo>
                  <a:lnTo>
                    <a:pt x="673" y="427"/>
                  </a:lnTo>
                  <a:lnTo>
                    <a:pt x="670" y="427"/>
                  </a:lnTo>
                  <a:lnTo>
                    <a:pt x="666" y="427"/>
                  </a:lnTo>
                  <a:lnTo>
                    <a:pt x="663" y="427"/>
                  </a:lnTo>
                  <a:lnTo>
                    <a:pt x="659" y="427"/>
                  </a:lnTo>
                  <a:lnTo>
                    <a:pt x="656" y="427"/>
                  </a:lnTo>
                  <a:lnTo>
                    <a:pt x="652" y="427"/>
                  </a:lnTo>
                  <a:lnTo>
                    <a:pt x="649" y="427"/>
                  </a:lnTo>
                  <a:lnTo>
                    <a:pt x="646" y="427"/>
                  </a:lnTo>
                  <a:lnTo>
                    <a:pt x="642" y="427"/>
                  </a:lnTo>
                  <a:lnTo>
                    <a:pt x="639" y="427"/>
                  </a:lnTo>
                  <a:lnTo>
                    <a:pt x="636" y="427"/>
                  </a:lnTo>
                  <a:lnTo>
                    <a:pt x="632" y="427"/>
                  </a:lnTo>
                  <a:lnTo>
                    <a:pt x="629" y="427"/>
                  </a:lnTo>
                  <a:lnTo>
                    <a:pt x="626" y="427"/>
                  </a:lnTo>
                  <a:lnTo>
                    <a:pt x="622" y="427"/>
                  </a:lnTo>
                  <a:lnTo>
                    <a:pt x="619" y="427"/>
                  </a:lnTo>
                  <a:lnTo>
                    <a:pt x="615" y="427"/>
                  </a:lnTo>
                  <a:lnTo>
                    <a:pt x="612" y="427"/>
                  </a:lnTo>
                  <a:lnTo>
                    <a:pt x="608" y="427"/>
                  </a:lnTo>
                  <a:lnTo>
                    <a:pt x="605" y="427"/>
                  </a:lnTo>
                  <a:lnTo>
                    <a:pt x="601" y="427"/>
                  </a:lnTo>
                  <a:lnTo>
                    <a:pt x="598" y="427"/>
                  </a:lnTo>
                  <a:lnTo>
                    <a:pt x="595" y="427"/>
                  </a:lnTo>
                  <a:lnTo>
                    <a:pt x="591" y="427"/>
                  </a:lnTo>
                  <a:lnTo>
                    <a:pt x="588" y="427"/>
                  </a:lnTo>
                  <a:lnTo>
                    <a:pt x="585" y="427"/>
                  </a:lnTo>
                  <a:lnTo>
                    <a:pt x="581" y="427"/>
                  </a:lnTo>
                  <a:lnTo>
                    <a:pt x="578" y="427"/>
                  </a:lnTo>
                  <a:lnTo>
                    <a:pt x="575" y="427"/>
                  </a:lnTo>
                  <a:lnTo>
                    <a:pt x="571" y="427"/>
                  </a:lnTo>
                  <a:lnTo>
                    <a:pt x="568" y="427"/>
                  </a:lnTo>
                  <a:lnTo>
                    <a:pt x="564" y="427"/>
                  </a:lnTo>
                  <a:lnTo>
                    <a:pt x="561" y="427"/>
                  </a:lnTo>
                  <a:lnTo>
                    <a:pt x="557" y="427"/>
                  </a:lnTo>
                  <a:lnTo>
                    <a:pt x="554" y="427"/>
                  </a:lnTo>
                  <a:lnTo>
                    <a:pt x="550" y="427"/>
                  </a:lnTo>
                  <a:lnTo>
                    <a:pt x="547" y="427"/>
                  </a:lnTo>
                  <a:lnTo>
                    <a:pt x="544" y="427"/>
                  </a:lnTo>
                  <a:lnTo>
                    <a:pt x="540" y="427"/>
                  </a:lnTo>
                  <a:lnTo>
                    <a:pt x="537" y="427"/>
                  </a:lnTo>
                  <a:lnTo>
                    <a:pt x="534" y="427"/>
                  </a:lnTo>
                  <a:lnTo>
                    <a:pt x="530" y="427"/>
                  </a:lnTo>
                  <a:lnTo>
                    <a:pt x="527" y="427"/>
                  </a:lnTo>
                  <a:lnTo>
                    <a:pt x="524" y="427"/>
                  </a:lnTo>
                  <a:lnTo>
                    <a:pt x="520" y="427"/>
                  </a:lnTo>
                  <a:lnTo>
                    <a:pt x="517" y="427"/>
                  </a:lnTo>
                  <a:lnTo>
                    <a:pt x="513" y="427"/>
                  </a:lnTo>
                  <a:lnTo>
                    <a:pt x="509" y="427"/>
                  </a:lnTo>
                  <a:lnTo>
                    <a:pt x="506" y="427"/>
                  </a:lnTo>
                  <a:lnTo>
                    <a:pt x="503" y="427"/>
                  </a:lnTo>
                  <a:lnTo>
                    <a:pt x="499" y="427"/>
                  </a:lnTo>
                  <a:lnTo>
                    <a:pt x="496" y="427"/>
                  </a:lnTo>
                  <a:lnTo>
                    <a:pt x="493" y="427"/>
                  </a:lnTo>
                  <a:lnTo>
                    <a:pt x="489" y="427"/>
                  </a:lnTo>
                  <a:lnTo>
                    <a:pt x="486" y="427"/>
                  </a:lnTo>
                  <a:lnTo>
                    <a:pt x="483" y="427"/>
                  </a:lnTo>
                  <a:lnTo>
                    <a:pt x="479" y="427"/>
                  </a:lnTo>
                  <a:lnTo>
                    <a:pt x="476" y="427"/>
                  </a:lnTo>
                  <a:lnTo>
                    <a:pt x="473" y="427"/>
                  </a:lnTo>
                  <a:lnTo>
                    <a:pt x="469" y="427"/>
                  </a:lnTo>
                  <a:lnTo>
                    <a:pt x="466" y="427"/>
                  </a:lnTo>
                  <a:lnTo>
                    <a:pt x="462" y="427"/>
                  </a:lnTo>
                  <a:lnTo>
                    <a:pt x="458" y="427"/>
                  </a:lnTo>
                  <a:lnTo>
                    <a:pt x="455" y="427"/>
                  </a:lnTo>
                  <a:lnTo>
                    <a:pt x="452" y="427"/>
                  </a:lnTo>
                  <a:lnTo>
                    <a:pt x="448" y="427"/>
                  </a:lnTo>
                  <a:lnTo>
                    <a:pt x="445" y="427"/>
                  </a:lnTo>
                  <a:lnTo>
                    <a:pt x="442" y="427"/>
                  </a:lnTo>
                  <a:lnTo>
                    <a:pt x="438" y="427"/>
                  </a:lnTo>
                  <a:lnTo>
                    <a:pt x="435" y="427"/>
                  </a:lnTo>
                  <a:lnTo>
                    <a:pt x="432" y="427"/>
                  </a:lnTo>
                  <a:lnTo>
                    <a:pt x="428" y="427"/>
                  </a:lnTo>
                  <a:lnTo>
                    <a:pt x="425" y="427"/>
                  </a:lnTo>
                  <a:lnTo>
                    <a:pt x="422" y="427"/>
                  </a:lnTo>
                  <a:lnTo>
                    <a:pt x="418" y="427"/>
                  </a:lnTo>
                  <a:lnTo>
                    <a:pt x="414" y="427"/>
                  </a:lnTo>
                  <a:lnTo>
                    <a:pt x="411" y="427"/>
                  </a:lnTo>
                  <a:lnTo>
                    <a:pt x="407" y="427"/>
                  </a:lnTo>
                  <a:lnTo>
                    <a:pt x="404" y="427"/>
                  </a:lnTo>
                  <a:lnTo>
                    <a:pt x="401" y="427"/>
                  </a:lnTo>
                  <a:lnTo>
                    <a:pt x="397" y="427"/>
                  </a:lnTo>
                  <a:lnTo>
                    <a:pt x="394" y="427"/>
                  </a:lnTo>
                  <a:lnTo>
                    <a:pt x="391" y="427"/>
                  </a:lnTo>
                  <a:lnTo>
                    <a:pt x="387" y="427"/>
                  </a:lnTo>
                  <a:lnTo>
                    <a:pt x="384" y="427"/>
                  </a:lnTo>
                  <a:lnTo>
                    <a:pt x="381" y="427"/>
                  </a:lnTo>
                  <a:lnTo>
                    <a:pt x="377" y="427"/>
                  </a:lnTo>
                  <a:lnTo>
                    <a:pt x="374" y="427"/>
                  </a:lnTo>
                  <a:lnTo>
                    <a:pt x="371" y="427"/>
                  </a:lnTo>
                  <a:lnTo>
                    <a:pt x="367" y="427"/>
                  </a:lnTo>
                  <a:lnTo>
                    <a:pt x="363" y="427"/>
                  </a:lnTo>
                  <a:lnTo>
                    <a:pt x="360" y="427"/>
                  </a:lnTo>
                  <a:lnTo>
                    <a:pt x="356" y="427"/>
                  </a:lnTo>
                  <a:lnTo>
                    <a:pt x="353" y="427"/>
                  </a:lnTo>
                  <a:lnTo>
                    <a:pt x="350" y="427"/>
                  </a:lnTo>
                  <a:lnTo>
                    <a:pt x="346" y="427"/>
                  </a:lnTo>
                  <a:lnTo>
                    <a:pt x="343" y="427"/>
                  </a:lnTo>
                  <a:lnTo>
                    <a:pt x="340" y="427"/>
                  </a:lnTo>
                  <a:lnTo>
                    <a:pt x="336" y="427"/>
                  </a:lnTo>
                  <a:lnTo>
                    <a:pt x="333" y="427"/>
                  </a:lnTo>
                  <a:lnTo>
                    <a:pt x="330" y="427"/>
                  </a:lnTo>
                  <a:lnTo>
                    <a:pt x="326" y="427"/>
                  </a:lnTo>
                  <a:lnTo>
                    <a:pt x="323" y="427"/>
                  </a:lnTo>
                  <a:lnTo>
                    <a:pt x="320" y="427"/>
                  </a:lnTo>
                  <a:lnTo>
                    <a:pt x="316" y="427"/>
                  </a:lnTo>
                  <a:lnTo>
                    <a:pt x="312" y="427"/>
                  </a:lnTo>
                  <a:lnTo>
                    <a:pt x="309" y="427"/>
                  </a:lnTo>
                  <a:lnTo>
                    <a:pt x="305" y="427"/>
                  </a:lnTo>
                  <a:lnTo>
                    <a:pt x="302" y="427"/>
                  </a:lnTo>
                  <a:lnTo>
                    <a:pt x="299" y="427"/>
                  </a:lnTo>
                  <a:lnTo>
                    <a:pt x="295" y="427"/>
                  </a:lnTo>
                  <a:lnTo>
                    <a:pt x="292" y="427"/>
                  </a:lnTo>
                  <a:lnTo>
                    <a:pt x="289" y="427"/>
                  </a:lnTo>
                  <a:lnTo>
                    <a:pt x="285" y="427"/>
                  </a:lnTo>
                  <a:lnTo>
                    <a:pt x="282" y="427"/>
                  </a:lnTo>
                  <a:lnTo>
                    <a:pt x="279" y="427"/>
                  </a:lnTo>
                  <a:lnTo>
                    <a:pt x="275" y="427"/>
                  </a:lnTo>
                  <a:lnTo>
                    <a:pt x="272" y="427"/>
                  </a:lnTo>
                  <a:lnTo>
                    <a:pt x="268" y="427"/>
                  </a:lnTo>
                  <a:lnTo>
                    <a:pt x="265" y="427"/>
                  </a:lnTo>
                  <a:lnTo>
                    <a:pt x="261" y="427"/>
                  </a:lnTo>
                  <a:lnTo>
                    <a:pt x="258" y="427"/>
                  </a:lnTo>
                  <a:lnTo>
                    <a:pt x="255" y="427"/>
                  </a:lnTo>
                  <a:lnTo>
                    <a:pt x="251" y="427"/>
                  </a:lnTo>
                  <a:lnTo>
                    <a:pt x="248" y="427"/>
                  </a:lnTo>
                  <a:lnTo>
                    <a:pt x="245" y="427"/>
                  </a:lnTo>
                  <a:lnTo>
                    <a:pt x="241" y="427"/>
                  </a:lnTo>
                  <a:lnTo>
                    <a:pt x="238" y="427"/>
                  </a:lnTo>
                  <a:lnTo>
                    <a:pt x="235" y="427"/>
                  </a:lnTo>
                  <a:lnTo>
                    <a:pt x="231" y="427"/>
                  </a:lnTo>
                  <a:lnTo>
                    <a:pt x="228" y="427"/>
                  </a:lnTo>
                  <a:lnTo>
                    <a:pt x="225" y="427"/>
                  </a:lnTo>
                  <a:lnTo>
                    <a:pt x="221" y="427"/>
                  </a:lnTo>
                  <a:lnTo>
                    <a:pt x="217" y="427"/>
                  </a:lnTo>
                  <a:lnTo>
                    <a:pt x="214" y="427"/>
                  </a:lnTo>
                  <a:lnTo>
                    <a:pt x="210" y="427"/>
                  </a:lnTo>
                  <a:lnTo>
                    <a:pt x="207" y="427"/>
                  </a:lnTo>
                  <a:lnTo>
                    <a:pt x="204" y="427"/>
                  </a:lnTo>
                  <a:lnTo>
                    <a:pt x="200" y="427"/>
                  </a:lnTo>
                  <a:lnTo>
                    <a:pt x="197" y="427"/>
                  </a:lnTo>
                  <a:lnTo>
                    <a:pt x="194" y="427"/>
                  </a:lnTo>
                  <a:lnTo>
                    <a:pt x="190" y="427"/>
                  </a:lnTo>
                  <a:lnTo>
                    <a:pt x="187" y="427"/>
                  </a:lnTo>
                  <a:lnTo>
                    <a:pt x="184" y="427"/>
                  </a:lnTo>
                  <a:lnTo>
                    <a:pt x="180" y="427"/>
                  </a:lnTo>
                  <a:lnTo>
                    <a:pt x="177" y="427"/>
                  </a:lnTo>
                  <a:lnTo>
                    <a:pt x="173" y="427"/>
                  </a:lnTo>
                  <a:lnTo>
                    <a:pt x="170" y="427"/>
                  </a:lnTo>
                  <a:lnTo>
                    <a:pt x="166" y="427"/>
                  </a:lnTo>
                  <a:lnTo>
                    <a:pt x="163" y="427"/>
                  </a:lnTo>
                  <a:lnTo>
                    <a:pt x="159" y="427"/>
                  </a:lnTo>
                  <a:lnTo>
                    <a:pt x="156" y="427"/>
                  </a:lnTo>
                  <a:lnTo>
                    <a:pt x="153" y="427"/>
                  </a:lnTo>
                  <a:lnTo>
                    <a:pt x="149" y="427"/>
                  </a:lnTo>
                  <a:lnTo>
                    <a:pt x="146" y="427"/>
                  </a:lnTo>
                  <a:lnTo>
                    <a:pt x="143" y="427"/>
                  </a:lnTo>
                  <a:lnTo>
                    <a:pt x="139" y="427"/>
                  </a:lnTo>
                  <a:lnTo>
                    <a:pt x="136" y="427"/>
                  </a:lnTo>
                  <a:lnTo>
                    <a:pt x="133" y="427"/>
                  </a:lnTo>
                  <a:lnTo>
                    <a:pt x="129" y="427"/>
                  </a:lnTo>
                  <a:lnTo>
                    <a:pt x="126" y="427"/>
                  </a:lnTo>
                  <a:lnTo>
                    <a:pt x="122" y="427"/>
                  </a:lnTo>
                  <a:lnTo>
                    <a:pt x="119" y="427"/>
                  </a:lnTo>
                  <a:lnTo>
                    <a:pt x="115" y="427"/>
                  </a:lnTo>
                  <a:lnTo>
                    <a:pt x="112" y="427"/>
                  </a:lnTo>
                  <a:lnTo>
                    <a:pt x="108" y="427"/>
                  </a:lnTo>
                  <a:lnTo>
                    <a:pt x="105" y="427"/>
                  </a:lnTo>
                  <a:lnTo>
                    <a:pt x="102" y="427"/>
                  </a:lnTo>
                  <a:lnTo>
                    <a:pt x="98" y="427"/>
                  </a:lnTo>
                  <a:lnTo>
                    <a:pt x="95" y="427"/>
                  </a:lnTo>
                  <a:lnTo>
                    <a:pt x="92" y="427"/>
                  </a:lnTo>
                  <a:lnTo>
                    <a:pt x="88" y="427"/>
                  </a:lnTo>
                  <a:lnTo>
                    <a:pt x="85" y="427"/>
                  </a:lnTo>
                  <a:lnTo>
                    <a:pt x="82" y="427"/>
                  </a:lnTo>
                  <a:lnTo>
                    <a:pt x="78" y="427"/>
                  </a:lnTo>
                  <a:lnTo>
                    <a:pt x="75" y="427"/>
                  </a:lnTo>
                  <a:lnTo>
                    <a:pt x="71" y="427"/>
                  </a:lnTo>
                  <a:lnTo>
                    <a:pt x="68" y="427"/>
                  </a:lnTo>
                  <a:lnTo>
                    <a:pt x="64" y="427"/>
                  </a:lnTo>
                  <a:lnTo>
                    <a:pt x="61" y="427"/>
                  </a:lnTo>
                  <a:lnTo>
                    <a:pt x="57" y="427"/>
                  </a:lnTo>
                  <a:lnTo>
                    <a:pt x="54" y="427"/>
                  </a:lnTo>
                  <a:lnTo>
                    <a:pt x="51" y="427"/>
                  </a:lnTo>
                  <a:lnTo>
                    <a:pt x="47" y="427"/>
                  </a:lnTo>
                  <a:lnTo>
                    <a:pt x="44" y="427"/>
                  </a:lnTo>
                  <a:lnTo>
                    <a:pt x="41" y="427"/>
                  </a:lnTo>
                  <a:lnTo>
                    <a:pt x="37" y="427"/>
                  </a:lnTo>
                  <a:lnTo>
                    <a:pt x="34" y="427"/>
                  </a:lnTo>
                  <a:lnTo>
                    <a:pt x="31" y="427"/>
                  </a:lnTo>
                  <a:lnTo>
                    <a:pt x="27" y="427"/>
                  </a:lnTo>
                  <a:lnTo>
                    <a:pt x="24" y="427"/>
                  </a:lnTo>
                  <a:lnTo>
                    <a:pt x="20" y="427"/>
                  </a:lnTo>
                  <a:lnTo>
                    <a:pt x="16" y="427"/>
                  </a:lnTo>
                  <a:lnTo>
                    <a:pt x="13" y="427"/>
                  </a:lnTo>
                  <a:lnTo>
                    <a:pt x="10" y="427"/>
                  </a:lnTo>
                  <a:lnTo>
                    <a:pt x="6" y="427"/>
                  </a:lnTo>
                  <a:lnTo>
                    <a:pt x="3" y="427"/>
                  </a:lnTo>
                  <a:lnTo>
                    <a:pt x="0" y="427"/>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482" name="Freeform 26"/>
            <p:cNvSpPr>
              <a:spLocks/>
            </p:cNvSpPr>
            <p:nvPr/>
          </p:nvSpPr>
          <p:spPr bwMode="auto">
            <a:xfrm>
              <a:off x="3245" y="2141"/>
              <a:ext cx="1082" cy="860"/>
            </a:xfrm>
            <a:custGeom>
              <a:avLst/>
              <a:gdLst/>
              <a:ahLst/>
              <a:cxnLst>
                <a:cxn ang="0">
                  <a:pos x="0" y="859"/>
                </a:cxn>
                <a:cxn ang="0">
                  <a:pos x="1081" y="859"/>
                </a:cxn>
                <a:cxn ang="0">
                  <a:pos x="1081" y="0"/>
                </a:cxn>
                <a:cxn ang="0">
                  <a:pos x="0" y="0"/>
                </a:cxn>
                <a:cxn ang="0">
                  <a:pos x="0" y="859"/>
                </a:cxn>
              </a:cxnLst>
              <a:rect l="0" t="0" r="r" b="b"/>
              <a:pathLst>
                <a:path w="1082" h="860">
                  <a:moveTo>
                    <a:pt x="0" y="859"/>
                  </a:moveTo>
                  <a:lnTo>
                    <a:pt x="1081" y="859"/>
                  </a:lnTo>
                  <a:lnTo>
                    <a:pt x="1081" y="0"/>
                  </a:lnTo>
                  <a:lnTo>
                    <a:pt x="0" y="0"/>
                  </a:lnTo>
                  <a:lnTo>
                    <a:pt x="0" y="85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483" name="Freeform 27"/>
            <p:cNvSpPr>
              <a:spLocks/>
            </p:cNvSpPr>
            <p:nvPr/>
          </p:nvSpPr>
          <p:spPr bwMode="auto">
            <a:xfrm>
              <a:off x="3294" y="2346"/>
              <a:ext cx="982" cy="634"/>
            </a:xfrm>
            <a:custGeom>
              <a:avLst/>
              <a:gdLst/>
              <a:ahLst/>
              <a:cxnLst>
                <a:cxn ang="0">
                  <a:pos x="34" y="633"/>
                </a:cxn>
                <a:cxn ang="0">
                  <a:pos x="71" y="633"/>
                </a:cxn>
                <a:cxn ang="0">
                  <a:pos x="105" y="625"/>
                </a:cxn>
                <a:cxn ang="0">
                  <a:pos x="135" y="602"/>
                </a:cxn>
                <a:cxn ang="0">
                  <a:pos x="162" y="568"/>
                </a:cxn>
                <a:cxn ang="0">
                  <a:pos x="189" y="515"/>
                </a:cxn>
                <a:cxn ang="0">
                  <a:pos x="216" y="446"/>
                </a:cxn>
                <a:cxn ang="0">
                  <a:pos x="244" y="362"/>
                </a:cxn>
                <a:cxn ang="0">
                  <a:pos x="270" y="278"/>
                </a:cxn>
                <a:cxn ang="0">
                  <a:pos x="298" y="198"/>
                </a:cxn>
                <a:cxn ang="0">
                  <a:pos x="324" y="126"/>
                </a:cxn>
                <a:cxn ang="0">
                  <a:pos x="351" y="64"/>
                </a:cxn>
                <a:cxn ang="0">
                  <a:pos x="379" y="26"/>
                </a:cxn>
                <a:cxn ang="0">
                  <a:pos x="409" y="0"/>
                </a:cxn>
                <a:cxn ang="0">
                  <a:pos x="443" y="4"/>
                </a:cxn>
                <a:cxn ang="0">
                  <a:pos x="473" y="23"/>
                </a:cxn>
                <a:cxn ang="0">
                  <a:pos x="504" y="57"/>
                </a:cxn>
                <a:cxn ang="0">
                  <a:pos x="531" y="98"/>
                </a:cxn>
                <a:cxn ang="0">
                  <a:pos x="558" y="145"/>
                </a:cxn>
                <a:cxn ang="0">
                  <a:pos x="585" y="194"/>
                </a:cxn>
                <a:cxn ang="0">
                  <a:pos x="608" y="244"/>
                </a:cxn>
                <a:cxn ang="0">
                  <a:pos x="636" y="289"/>
                </a:cxn>
                <a:cxn ang="0">
                  <a:pos x="663" y="336"/>
                </a:cxn>
                <a:cxn ang="0">
                  <a:pos x="690" y="377"/>
                </a:cxn>
                <a:cxn ang="0">
                  <a:pos x="717" y="419"/>
                </a:cxn>
                <a:cxn ang="0">
                  <a:pos x="747" y="454"/>
                </a:cxn>
                <a:cxn ang="0">
                  <a:pos x="774" y="484"/>
                </a:cxn>
                <a:cxn ang="0">
                  <a:pos x="804" y="515"/>
                </a:cxn>
                <a:cxn ang="0">
                  <a:pos x="835" y="538"/>
                </a:cxn>
                <a:cxn ang="0">
                  <a:pos x="865" y="557"/>
                </a:cxn>
                <a:cxn ang="0">
                  <a:pos x="896" y="576"/>
                </a:cxn>
                <a:cxn ang="0">
                  <a:pos x="926" y="587"/>
                </a:cxn>
                <a:cxn ang="0">
                  <a:pos x="957" y="599"/>
                </a:cxn>
                <a:cxn ang="0">
                  <a:pos x="974" y="633"/>
                </a:cxn>
                <a:cxn ang="0">
                  <a:pos x="936" y="633"/>
                </a:cxn>
                <a:cxn ang="0">
                  <a:pos x="900" y="633"/>
                </a:cxn>
                <a:cxn ang="0">
                  <a:pos x="862" y="633"/>
                </a:cxn>
                <a:cxn ang="0">
                  <a:pos x="825" y="633"/>
                </a:cxn>
                <a:cxn ang="0">
                  <a:pos x="788" y="633"/>
                </a:cxn>
                <a:cxn ang="0">
                  <a:pos x="751" y="633"/>
                </a:cxn>
                <a:cxn ang="0">
                  <a:pos x="714" y="633"/>
                </a:cxn>
                <a:cxn ang="0">
                  <a:pos x="676" y="633"/>
                </a:cxn>
                <a:cxn ang="0">
                  <a:pos x="639" y="633"/>
                </a:cxn>
                <a:cxn ang="0">
                  <a:pos x="602" y="633"/>
                </a:cxn>
                <a:cxn ang="0">
                  <a:pos x="565" y="633"/>
                </a:cxn>
                <a:cxn ang="0">
                  <a:pos x="527" y="633"/>
                </a:cxn>
                <a:cxn ang="0">
                  <a:pos x="491" y="633"/>
                </a:cxn>
                <a:cxn ang="0">
                  <a:pos x="453" y="633"/>
                </a:cxn>
                <a:cxn ang="0">
                  <a:pos x="416" y="633"/>
                </a:cxn>
                <a:cxn ang="0">
                  <a:pos x="379" y="633"/>
                </a:cxn>
                <a:cxn ang="0">
                  <a:pos x="341" y="633"/>
                </a:cxn>
                <a:cxn ang="0">
                  <a:pos x="304" y="633"/>
                </a:cxn>
                <a:cxn ang="0">
                  <a:pos x="267" y="633"/>
                </a:cxn>
                <a:cxn ang="0">
                  <a:pos x="230" y="633"/>
                </a:cxn>
                <a:cxn ang="0">
                  <a:pos x="193" y="633"/>
                </a:cxn>
                <a:cxn ang="0">
                  <a:pos x="155" y="633"/>
                </a:cxn>
                <a:cxn ang="0">
                  <a:pos x="118" y="633"/>
                </a:cxn>
                <a:cxn ang="0">
                  <a:pos x="81" y="633"/>
                </a:cxn>
                <a:cxn ang="0">
                  <a:pos x="44" y="633"/>
                </a:cxn>
                <a:cxn ang="0">
                  <a:pos x="6" y="633"/>
                </a:cxn>
              </a:cxnLst>
              <a:rect l="0" t="0" r="r" b="b"/>
              <a:pathLst>
                <a:path w="982" h="634">
                  <a:moveTo>
                    <a:pt x="0" y="633"/>
                  </a:moveTo>
                  <a:lnTo>
                    <a:pt x="3" y="633"/>
                  </a:lnTo>
                  <a:lnTo>
                    <a:pt x="6" y="633"/>
                  </a:lnTo>
                  <a:lnTo>
                    <a:pt x="10" y="633"/>
                  </a:lnTo>
                  <a:lnTo>
                    <a:pt x="13" y="633"/>
                  </a:lnTo>
                  <a:lnTo>
                    <a:pt x="16" y="633"/>
                  </a:lnTo>
                  <a:lnTo>
                    <a:pt x="20" y="633"/>
                  </a:lnTo>
                  <a:lnTo>
                    <a:pt x="23" y="633"/>
                  </a:lnTo>
                  <a:lnTo>
                    <a:pt x="27" y="633"/>
                  </a:lnTo>
                  <a:lnTo>
                    <a:pt x="30" y="633"/>
                  </a:lnTo>
                  <a:lnTo>
                    <a:pt x="34" y="633"/>
                  </a:lnTo>
                  <a:lnTo>
                    <a:pt x="37" y="633"/>
                  </a:lnTo>
                  <a:lnTo>
                    <a:pt x="41" y="633"/>
                  </a:lnTo>
                  <a:lnTo>
                    <a:pt x="44" y="633"/>
                  </a:lnTo>
                  <a:lnTo>
                    <a:pt x="47" y="633"/>
                  </a:lnTo>
                  <a:lnTo>
                    <a:pt x="51" y="633"/>
                  </a:lnTo>
                  <a:lnTo>
                    <a:pt x="54" y="633"/>
                  </a:lnTo>
                  <a:lnTo>
                    <a:pt x="57" y="633"/>
                  </a:lnTo>
                  <a:lnTo>
                    <a:pt x="61" y="633"/>
                  </a:lnTo>
                  <a:lnTo>
                    <a:pt x="64" y="633"/>
                  </a:lnTo>
                  <a:lnTo>
                    <a:pt x="67" y="633"/>
                  </a:lnTo>
                  <a:lnTo>
                    <a:pt x="71" y="633"/>
                  </a:lnTo>
                  <a:lnTo>
                    <a:pt x="74" y="633"/>
                  </a:lnTo>
                  <a:lnTo>
                    <a:pt x="77" y="633"/>
                  </a:lnTo>
                  <a:lnTo>
                    <a:pt x="81" y="633"/>
                  </a:lnTo>
                  <a:lnTo>
                    <a:pt x="84" y="633"/>
                  </a:lnTo>
                  <a:lnTo>
                    <a:pt x="87" y="633"/>
                  </a:lnTo>
                  <a:lnTo>
                    <a:pt x="87" y="629"/>
                  </a:lnTo>
                  <a:lnTo>
                    <a:pt x="91" y="629"/>
                  </a:lnTo>
                  <a:lnTo>
                    <a:pt x="95" y="629"/>
                  </a:lnTo>
                  <a:lnTo>
                    <a:pt x="98" y="629"/>
                  </a:lnTo>
                  <a:lnTo>
                    <a:pt x="102" y="625"/>
                  </a:lnTo>
                  <a:lnTo>
                    <a:pt x="105" y="625"/>
                  </a:lnTo>
                  <a:lnTo>
                    <a:pt x="108" y="625"/>
                  </a:lnTo>
                  <a:lnTo>
                    <a:pt x="112" y="622"/>
                  </a:lnTo>
                  <a:lnTo>
                    <a:pt x="115" y="622"/>
                  </a:lnTo>
                  <a:lnTo>
                    <a:pt x="118" y="618"/>
                  </a:lnTo>
                  <a:lnTo>
                    <a:pt x="122" y="618"/>
                  </a:lnTo>
                  <a:lnTo>
                    <a:pt x="122" y="614"/>
                  </a:lnTo>
                  <a:lnTo>
                    <a:pt x="125" y="614"/>
                  </a:lnTo>
                  <a:lnTo>
                    <a:pt x="128" y="610"/>
                  </a:lnTo>
                  <a:lnTo>
                    <a:pt x="132" y="610"/>
                  </a:lnTo>
                  <a:lnTo>
                    <a:pt x="132" y="607"/>
                  </a:lnTo>
                  <a:lnTo>
                    <a:pt x="135" y="602"/>
                  </a:lnTo>
                  <a:lnTo>
                    <a:pt x="138" y="602"/>
                  </a:lnTo>
                  <a:lnTo>
                    <a:pt x="138" y="599"/>
                  </a:lnTo>
                  <a:lnTo>
                    <a:pt x="142" y="595"/>
                  </a:lnTo>
                  <a:lnTo>
                    <a:pt x="145" y="591"/>
                  </a:lnTo>
                  <a:lnTo>
                    <a:pt x="148" y="591"/>
                  </a:lnTo>
                  <a:lnTo>
                    <a:pt x="148" y="587"/>
                  </a:lnTo>
                  <a:lnTo>
                    <a:pt x="152" y="584"/>
                  </a:lnTo>
                  <a:lnTo>
                    <a:pt x="155" y="579"/>
                  </a:lnTo>
                  <a:lnTo>
                    <a:pt x="159" y="576"/>
                  </a:lnTo>
                  <a:lnTo>
                    <a:pt x="159" y="572"/>
                  </a:lnTo>
                  <a:lnTo>
                    <a:pt x="162" y="568"/>
                  </a:lnTo>
                  <a:lnTo>
                    <a:pt x="166" y="564"/>
                  </a:lnTo>
                  <a:lnTo>
                    <a:pt x="166" y="561"/>
                  </a:lnTo>
                  <a:lnTo>
                    <a:pt x="169" y="557"/>
                  </a:lnTo>
                  <a:lnTo>
                    <a:pt x="173" y="549"/>
                  </a:lnTo>
                  <a:lnTo>
                    <a:pt x="176" y="545"/>
                  </a:lnTo>
                  <a:lnTo>
                    <a:pt x="176" y="542"/>
                  </a:lnTo>
                  <a:lnTo>
                    <a:pt x="179" y="534"/>
                  </a:lnTo>
                  <a:lnTo>
                    <a:pt x="183" y="530"/>
                  </a:lnTo>
                  <a:lnTo>
                    <a:pt x="183" y="527"/>
                  </a:lnTo>
                  <a:lnTo>
                    <a:pt x="186" y="519"/>
                  </a:lnTo>
                  <a:lnTo>
                    <a:pt x="189" y="515"/>
                  </a:lnTo>
                  <a:lnTo>
                    <a:pt x="193" y="507"/>
                  </a:lnTo>
                  <a:lnTo>
                    <a:pt x="193" y="504"/>
                  </a:lnTo>
                  <a:lnTo>
                    <a:pt x="196" y="496"/>
                  </a:lnTo>
                  <a:lnTo>
                    <a:pt x="199" y="492"/>
                  </a:lnTo>
                  <a:lnTo>
                    <a:pt x="203" y="484"/>
                  </a:lnTo>
                  <a:lnTo>
                    <a:pt x="203" y="477"/>
                  </a:lnTo>
                  <a:lnTo>
                    <a:pt x="206" y="473"/>
                  </a:lnTo>
                  <a:lnTo>
                    <a:pt x="209" y="465"/>
                  </a:lnTo>
                  <a:lnTo>
                    <a:pt x="209" y="457"/>
                  </a:lnTo>
                  <a:lnTo>
                    <a:pt x="213" y="450"/>
                  </a:lnTo>
                  <a:lnTo>
                    <a:pt x="216" y="446"/>
                  </a:lnTo>
                  <a:lnTo>
                    <a:pt x="219" y="439"/>
                  </a:lnTo>
                  <a:lnTo>
                    <a:pt x="219" y="431"/>
                  </a:lnTo>
                  <a:lnTo>
                    <a:pt x="223" y="423"/>
                  </a:lnTo>
                  <a:lnTo>
                    <a:pt x="227" y="416"/>
                  </a:lnTo>
                  <a:lnTo>
                    <a:pt x="230" y="408"/>
                  </a:lnTo>
                  <a:lnTo>
                    <a:pt x="230" y="400"/>
                  </a:lnTo>
                  <a:lnTo>
                    <a:pt x="234" y="393"/>
                  </a:lnTo>
                  <a:lnTo>
                    <a:pt x="237" y="385"/>
                  </a:lnTo>
                  <a:lnTo>
                    <a:pt x="237" y="377"/>
                  </a:lnTo>
                  <a:lnTo>
                    <a:pt x="240" y="370"/>
                  </a:lnTo>
                  <a:lnTo>
                    <a:pt x="244" y="362"/>
                  </a:lnTo>
                  <a:lnTo>
                    <a:pt x="247" y="354"/>
                  </a:lnTo>
                  <a:lnTo>
                    <a:pt x="247" y="347"/>
                  </a:lnTo>
                  <a:lnTo>
                    <a:pt x="250" y="339"/>
                  </a:lnTo>
                  <a:lnTo>
                    <a:pt x="254" y="331"/>
                  </a:lnTo>
                  <a:lnTo>
                    <a:pt x="254" y="324"/>
                  </a:lnTo>
                  <a:lnTo>
                    <a:pt x="257" y="317"/>
                  </a:lnTo>
                  <a:lnTo>
                    <a:pt x="260" y="309"/>
                  </a:lnTo>
                  <a:lnTo>
                    <a:pt x="264" y="301"/>
                  </a:lnTo>
                  <a:lnTo>
                    <a:pt x="264" y="294"/>
                  </a:lnTo>
                  <a:lnTo>
                    <a:pt x="267" y="286"/>
                  </a:lnTo>
                  <a:lnTo>
                    <a:pt x="270" y="278"/>
                  </a:lnTo>
                  <a:lnTo>
                    <a:pt x="273" y="271"/>
                  </a:lnTo>
                  <a:lnTo>
                    <a:pt x="273" y="263"/>
                  </a:lnTo>
                  <a:lnTo>
                    <a:pt x="277" y="255"/>
                  </a:lnTo>
                  <a:lnTo>
                    <a:pt x="280" y="248"/>
                  </a:lnTo>
                  <a:lnTo>
                    <a:pt x="280" y="240"/>
                  </a:lnTo>
                  <a:lnTo>
                    <a:pt x="284" y="232"/>
                  </a:lnTo>
                  <a:lnTo>
                    <a:pt x="287" y="225"/>
                  </a:lnTo>
                  <a:lnTo>
                    <a:pt x="291" y="217"/>
                  </a:lnTo>
                  <a:lnTo>
                    <a:pt x="291" y="209"/>
                  </a:lnTo>
                  <a:lnTo>
                    <a:pt x="294" y="206"/>
                  </a:lnTo>
                  <a:lnTo>
                    <a:pt x="298" y="198"/>
                  </a:lnTo>
                  <a:lnTo>
                    <a:pt x="301" y="191"/>
                  </a:lnTo>
                  <a:lnTo>
                    <a:pt x="301" y="183"/>
                  </a:lnTo>
                  <a:lnTo>
                    <a:pt x="304" y="175"/>
                  </a:lnTo>
                  <a:lnTo>
                    <a:pt x="308" y="168"/>
                  </a:lnTo>
                  <a:lnTo>
                    <a:pt x="308" y="164"/>
                  </a:lnTo>
                  <a:lnTo>
                    <a:pt x="311" y="156"/>
                  </a:lnTo>
                  <a:lnTo>
                    <a:pt x="314" y="149"/>
                  </a:lnTo>
                  <a:lnTo>
                    <a:pt x="318" y="145"/>
                  </a:lnTo>
                  <a:lnTo>
                    <a:pt x="318" y="137"/>
                  </a:lnTo>
                  <a:lnTo>
                    <a:pt x="321" y="129"/>
                  </a:lnTo>
                  <a:lnTo>
                    <a:pt x="324" y="126"/>
                  </a:lnTo>
                  <a:lnTo>
                    <a:pt x="324" y="118"/>
                  </a:lnTo>
                  <a:lnTo>
                    <a:pt x="328" y="114"/>
                  </a:lnTo>
                  <a:lnTo>
                    <a:pt x="331" y="106"/>
                  </a:lnTo>
                  <a:lnTo>
                    <a:pt x="334" y="103"/>
                  </a:lnTo>
                  <a:lnTo>
                    <a:pt x="334" y="95"/>
                  </a:lnTo>
                  <a:lnTo>
                    <a:pt x="338" y="91"/>
                  </a:lnTo>
                  <a:lnTo>
                    <a:pt x="341" y="87"/>
                  </a:lnTo>
                  <a:lnTo>
                    <a:pt x="344" y="80"/>
                  </a:lnTo>
                  <a:lnTo>
                    <a:pt x="344" y="76"/>
                  </a:lnTo>
                  <a:lnTo>
                    <a:pt x="348" y="72"/>
                  </a:lnTo>
                  <a:lnTo>
                    <a:pt x="351" y="64"/>
                  </a:lnTo>
                  <a:lnTo>
                    <a:pt x="351" y="61"/>
                  </a:lnTo>
                  <a:lnTo>
                    <a:pt x="355" y="57"/>
                  </a:lnTo>
                  <a:lnTo>
                    <a:pt x="359" y="53"/>
                  </a:lnTo>
                  <a:lnTo>
                    <a:pt x="362" y="49"/>
                  </a:lnTo>
                  <a:lnTo>
                    <a:pt x="362" y="46"/>
                  </a:lnTo>
                  <a:lnTo>
                    <a:pt x="365" y="41"/>
                  </a:lnTo>
                  <a:lnTo>
                    <a:pt x="369" y="38"/>
                  </a:lnTo>
                  <a:lnTo>
                    <a:pt x="372" y="34"/>
                  </a:lnTo>
                  <a:lnTo>
                    <a:pt x="372" y="30"/>
                  </a:lnTo>
                  <a:lnTo>
                    <a:pt x="375" y="30"/>
                  </a:lnTo>
                  <a:lnTo>
                    <a:pt x="379" y="26"/>
                  </a:lnTo>
                  <a:lnTo>
                    <a:pt x="379" y="23"/>
                  </a:lnTo>
                  <a:lnTo>
                    <a:pt x="382" y="18"/>
                  </a:lnTo>
                  <a:lnTo>
                    <a:pt x="385" y="18"/>
                  </a:lnTo>
                  <a:lnTo>
                    <a:pt x="389" y="15"/>
                  </a:lnTo>
                  <a:lnTo>
                    <a:pt x="392" y="11"/>
                  </a:lnTo>
                  <a:lnTo>
                    <a:pt x="395" y="11"/>
                  </a:lnTo>
                  <a:lnTo>
                    <a:pt x="395" y="7"/>
                  </a:lnTo>
                  <a:lnTo>
                    <a:pt x="399" y="7"/>
                  </a:lnTo>
                  <a:lnTo>
                    <a:pt x="402" y="4"/>
                  </a:lnTo>
                  <a:lnTo>
                    <a:pt x="405" y="4"/>
                  </a:lnTo>
                  <a:lnTo>
                    <a:pt x="409" y="0"/>
                  </a:lnTo>
                  <a:lnTo>
                    <a:pt x="412" y="0"/>
                  </a:lnTo>
                  <a:lnTo>
                    <a:pt x="416" y="0"/>
                  </a:lnTo>
                  <a:lnTo>
                    <a:pt x="419" y="0"/>
                  </a:lnTo>
                  <a:lnTo>
                    <a:pt x="423" y="0"/>
                  </a:lnTo>
                  <a:lnTo>
                    <a:pt x="426" y="0"/>
                  </a:lnTo>
                  <a:lnTo>
                    <a:pt x="430" y="0"/>
                  </a:lnTo>
                  <a:lnTo>
                    <a:pt x="433" y="0"/>
                  </a:lnTo>
                  <a:lnTo>
                    <a:pt x="436" y="0"/>
                  </a:lnTo>
                  <a:lnTo>
                    <a:pt x="440" y="0"/>
                  </a:lnTo>
                  <a:lnTo>
                    <a:pt x="443" y="0"/>
                  </a:lnTo>
                  <a:lnTo>
                    <a:pt x="443" y="4"/>
                  </a:lnTo>
                  <a:lnTo>
                    <a:pt x="446" y="4"/>
                  </a:lnTo>
                  <a:lnTo>
                    <a:pt x="450" y="4"/>
                  </a:lnTo>
                  <a:lnTo>
                    <a:pt x="450" y="7"/>
                  </a:lnTo>
                  <a:lnTo>
                    <a:pt x="453" y="7"/>
                  </a:lnTo>
                  <a:lnTo>
                    <a:pt x="456" y="7"/>
                  </a:lnTo>
                  <a:lnTo>
                    <a:pt x="460" y="11"/>
                  </a:lnTo>
                  <a:lnTo>
                    <a:pt x="463" y="15"/>
                  </a:lnTo>
                  <a:lnTo>
                    <a:pt x="466" y="15"/>
                  </a:lnTo>
                  <a:lnTo>
                    <a:pt x="466" y="18"/>
                  </a:lnTo>
                  <a:lnTo>
                    <a:pt x="470" y="18"/>
                  </a:lnTo>
                  <a:lnTo>
                    <a:pt x="473" y="23"/>
                  </a:lnTo>
                  <a:lnTo>
                    <a:pt x="476" y="26"/>
                  </a:lnTo>
                  <a:lnTo>
                    <a:pt x="480" y="30"/>
                  </a:lnTo>
                  <a:lnTo>
                    <a:pt x="483" y="34"/>
                  </a:lnTo>
                  <a:lnTo>
                    <a:pt x="487" y="34"/>
                  </a:lnTo>
                  <a:lnTo>
                    <a:pt x="487" y="38"/>
                  </a:lnTo>
                  <a:lnTo>
                    <a:pt x="491" y="41"/>
                  </a:lnTo>
                  <a:lnTo>
                    <a:pt x="494" y="46"/>
                  </a:lnTo>
                  <a:lnTo>
                    <a:pt x="494" y="49"/>
                  </a:lnTo>
                  <a:lnTo>
                    <a:pt x="497" y="49"/>
                  </a:lnTo>
                  <a:lnTo>
                    <a:pt x="501" y="53"/>
                  </a:lnTo>
                  <a:lnTo>
                    <a:pt x="504" y="57"/>
                  </a:lnTo>
                  <a:lnTo>
                    <a:pt x="504" y="61"/>
                  </a:lnTo>
                  <a:lnTo>
                    <a:pt x="507" y="64"/>
                  </a:lnTo>
                  <a:lnTo>
                    <a:pt x="511" y="69"/>
                  </a:lnTo>
                  <a:lnTo>
                    <a:pt x="514" y="72"/>
                  </a:lnTo>
                  <a:lnTo>
                    <a:pt x="514" y="76"/>
                  </a:lnTo>
                  <a:lnTo>
                    <a:pt x="517" y="80"/>
                  </a:lnTo>
                  <a:lnTo>
                    <a:pt x="521" y="84"/>
                  </a:lnTo>
                  <a:lnTo>
                    <a:pt x="521" y="87"/>
                  </a:lnTo>
                  <a:lnTo>
                    <a:pt x="524" y="91"/>
                  </a:lnTo>
                  <a:lnTo>
                    <a:pt x="527" y="95"/>
                  </a:lnTo>
                  <a:lnTo>
                    <a:pt x="531" y="98"/>
                  </a:lnTo>
                  <a:lnTo>
                    <a:pt x="531" y="103"/>
                  </a:lnTo>
                  <a:lnTo>
                    <a:pt x="534" y="106"/>
                  </a:lnTo>
                  <a:lnTo>
                    <a:pt x="537" y="110"/>
                  </a:lnTo>
                  <a:lnTo>
                    <a:pt x="537" y="114"/>
                  </a:lnTo>
                  <a:lnTo>
                    <a:pt x="541" y="118"/>
                  </a:lnTo>
                  <a:lnTo>
                    <a:pt x="544" y="121"/>
                  </a:lnTo>
                  <a:lnTo>
                    <a:pt x="548" y="126"/>
                  </a:lnTo>
                  <a:lnTo>
                    <a:pt x="548" y="129"/>
                  </a:lnTo>
                  <a:lnTo>
                    <a:pt x="551" y="133"/>
                  </a:lnTo>
                  <a:lnTo>
                    <a:pt x="555" y="141"/>
                  </a:lnTo>
                  <a:lnTo>
                    <a:pt x="558" y="145"/>
                  </a:lnTo>
                  <a:lnTo>
                    <a:pt x="558" y="149"/>
                  </a:lnTo>
                  <a:lnTo>
                    <a:pt x="562" y="152"/>
                  </a:lnTo>
                  <a:lnTo>
                    <a:pt x="565" y="156"/>
                  </a:lnTo>
                  <a:lnTo>
                    <a:pt x="565" y="160"/>
                  </a:lnTo>
                  <a:lnTo>
                    <a:pt x="568" y="168"/>
                  </a:lnTo>
                  <a:lnTo>
                    <a:pt x="572" y="171"/>
                  </a:lnTo>
                  <a:lnTo>
                    <a:pt x="575" y="175"/>
                  </a:lnTo>
                  <a:lnTo>
                    <a:pt x="575" y="179"/>
                  </a:lnTo>
                  <a:lnTo>
                    <a:pt x="578" y="183"/>
                  </a:lnTo>
                  <a:lnTo>
                    <a:pt x="582" y="186"/>
                  </a:lnTo>
                  <a:lnTo>
                    <a:pt x="585" y="194"/>
                  </a:lnTo>
                  <a:lnTo>
                    <a:pt x="585" y="198"/>
                  </a:lnTo>
                  <a:lnTo>
                    <a:pt x="588" y="202"/>
                  </a:lnTo>
                  <a:lnTo>
                    <a:pt x="592" y="206"/>
                  </a:lnTo>
                  <a:lnTo>
                    <a:pt x="592" y="209"/>
                  </a:lnTo>
                  <a:lnTo>
                    <a:pt x="595" y="214"/>
                  </a:lnTo>
                  <a:lnTo>
                    <a:pt x="598" y="221"/>
                  </a:lnTo>
                  <a:lnTo>
                    <a:pt x="602" y="225"/>
                  </a:lnTo>
                  <a:lnTo>
                    <a:pt x="602" y="229"/>
                  </a:lnTo>
                  <a:lnTo>
                    <a:pt x="605" y="232"/>
                  </a:lnTo>
                  <a:lnTo>
                    <a:pt x="608" y="236"/>
                  </a:lnTo>
                  <a:lnTo>
                    <a:pt x="608" y="244"/>
                  </a:lnTo>
                  <a:lnTo>
                    <a:pt x="612" y="248"/>
                  </a:lnTo>
                  <a:lnTo>
                    <a:pt x="615" y="251"/>
                  </a:lnTo>
                  <a:lnTo>
                    <a:pt x="619" y="255"/>
                  </a:lnTo>
                  <a:lnTo>
                    <a:pt x="619" y="259"/>
                  </a:lnTo>
                  <a:lnTo>
                    <a:pt x="622" y="263"/>
                  </a:lnTo>
                  <a:lnTo>
                    <a:pt x="626" y="271"/>
                  </a:lnTo>
                  <a:lnTo>
                    <a:pt x="629" y="274"/>
                  </a:lnTo>
                  <a:lnTo>
                    <a:pt x="629" y="278"/>
                  </a:lnTo>
                  <a:lnTo>
                    <a:pt x="633" y="282"/>
                  </a:lnTo>
                  <a:lnTo>
                    <a:pt x="636" y="286"/>
                  </a:lnTo>
                  <a:lnTo>
                    <a:pt x="636" y="289"/>
                  </a:lnTo>
                  <a:lnTo>
                    <a:pt x="639" y="294"/>
                  </a:lnTo>
                  <a:lnTo>
                    <a:pt x="643" y="297"/>
                  </a:lnTo>
                  <a:lnTo>
                    <a:pt x="646" y="305"/>
                  </a:lnTo>
                  <a:lnTo>
                    <a:pt x="646" y="309"/>
                  </a:lnTo>
                  <a:lnTo>
                    <a:pt x="649" y="313"/>
                  </a:lnTo>
                  <a:lnTo>
                    <a:pt x="653" y="317"/>
                  </a:lnTo>
                  <a:lnTo>
                    <a:pt x="656" y="320"/>
                  </a:lnTo>
                  <a:lnTo>
                    <a:pt x="656" y="324"/>
                  </a:lnTo>
                  <a:lnTo>
                    <a:pt x="659" y="328"/>
                  </a:lnTo>
                  <a:lnTo>
                    <a:pt x="663" y="331"/>
                  </a:lnTo>
                  <a:lnTo>
                    <a:pt x="663" y="336"/>
                  </a:lnTo>
                  <a:lnTo>
                    <a:pt x="666" y="339"/>
                  </a:lnTo>
                  <a:lnTo>
                    <a:pt x="669" y="343"/>
                  </a:lnTo>
                  <a:lnTo>
                    <a:pt x="673" y="347"/>
                  </a:lnTo>
                  <a:lnTo>
                    <a:pt x="673" y="351"/>
                  </a:lnTo>
                  <a:lnTo>
                    <a:pt x="676" y="354"/>
                  </a:lnTo>
                  <a:lnTo>
                    <a:pt x="680" y="359"/>
                  </a:lnTo>
                  <a:lnTo>
                    <a:pt x="680" y="362"/>
                  </a:lnTo>
                  <a:lnTo>
                    <a:pt x="683" y="366"/>
                  </a:lnTo>
                  <a:lnTo>
                    <a:pt x="687" y="370"/>
                  </a:lnTo>
                  <a:lnTo>
                    <a:pt x="690" y="374"/>
                  </a:lnTo>
                  <a:lnTo>
                    <a:pt x="690" y="377"/>
                  </a:lnTo>
                  <a:lnTo>
                    <a:pt x="694" y="382"/>
                  </a:lnTo>
                  <a:lnTo>
                    <a:pt x="697" y="385"/>
                  </a:lnTo>
                  <a:lnTo>
                    <a:pt x="700" y="389"/>
                  </a:lnTo>
                  <a:lnTo>
                    <a:pt x="700" y="393"/>
                  </a:lnTo>
                  <a:lnTo>
                    <a:pt x="704" y="397"/>
                  </a:lnTo>
                  <a:lnTo>
                    <a:pt x="707" y="400"/>
                  </a:lnTo>
                  <a:lnTo>
                    <a:pt x="707" y="404"/>
                  </a:lnTo>
                  <a:lnTo>
                    <a:pt x="710" y="408"/>
                  </a:lnTo>
                  <a:lnTo>
                    <a:pt x="714" y="411"/>
                  </a:lnTo>
                  <a:lnTo>
                    <a:pt x="717" y="416"/>
                  </a:lnTo>
                  <a:lnTo>
                    <a:pt x="717" y="419"/>
                  </a:lnTo>
                  <a:lnTo>
                    <a:pt x="720" y="419"/>
                  </a:lnTo>
                  <a:lnTo>
                    <a:pt x="723" y="423"/>
                  </a:lnTo>
                  <a:lnTo>
                    <a:pt x="727" y="427"/>
                  </a:lnTo>
                  <a:lnTo>
                    <a:pt x="727" y="431"/>
                  </a:lnTo>
                  <a:lnTo>
                    <a:pt x="730" y="434"/>
                  </a:lnTo>
                  <a:lnTo>
                    <a:pt x="733" y="439"/>
                  </a:lnTo>
                  <a:lnTo>
                    <a:pt x="737" y="442"/>
                  </a:lnTo>
                  <a:lnTo>
                    <a:pt x="740" y="446"/>
                  </a:lnTo>
                  <a:lnTo>
                    <a:pt x="744" y="450"/>
                  </a:lnTo>
                  <a:lnTo>
                    <a:pt x="744" y="454"/>
                  </a:lnTo>
                  <a:lnTo>
                    <a:pt x="747" y="454"/>
                  </a:lnTo>
                  <a:lnTo>
                    <a:pt x="751" y="457"/>
                  </a:lnTo>
                  <a:lnTo>
                    <a:pt x="751" y="462"/>
                  </a:lnTo>
                  <a:lnTo>
                    <a:pt x="754" y="465"/>
                  </a:lnTo>
                  <a:lnTo>
                    <a:pt x="758" y="465"/>
                  </a:lnTo>
                  <a:lnTo>
                    <a:pt x="761" y="469"/>
                  </a:lnTo>
                  <a:lnTo>
                    <a:pt x="761" y="473"/>
                  </a:lnTo>
                  <a:lnTo>
                    <a:pt x="764" y="473"/>
                  </a:lnTo>
                  <a:lnTo>
                    <a:pt x="768" y="477"/>
                  </a:lnTo>
                  <a:lnTo>
                    <a:pt x="771" y="480"/>
                  </a:lnTo>
                  <a:lnTo>
                    <a:pt x="771" y="484"/>
                  </a:lnTo>
                  <a:lnTo>
                    <a:pt x="774" y="484"/>
                  </a:lnTo>
                  <a:lnTo>
                    <a:pt x="778" y="488"/>
                  </a:lnTo>
                  <a:lnTo>
                    <a:pt x="778" y="492"/>
                  </a:lnTo>
                  <a:lnTo>
                    <a:pt x="781" y="492"/>
                  </a:lnTo>
                  <a:lnTo>
                    <a:pt x="784" y="496"/>
                  </a:lnTo>
                  <a:lnTo>
                    <a:pt x="788" y="496"/>
                  </a:lnTo>
                  <a:lnTo>
                    <a:pt x="788" y="499"/>
                  </a:lnTo>
                  <a:lnTo>
                    <a:pt x="791" y="504"/>
                  </a:lnTo>
                  <a:lnTo>
                    <a:pt x="794" y="504"/>
                  </a:lnTo>
                  <a:lnTo>
                    <a:pt x="798" y="507"/>
                  </a:lnTo>
                  <a:lnTo>
                    <a:pt x="801" y="511"/>
                  </a:lnTo>
                  <a:lnTo>
                    <a:pt x="804" y="515"/>
                  </a:lnTo>
                  <a:lnTo>
                    <a:pt x="808" y="519"/>
                  </a:lnTo>
                  <a:lnTo>
                    <a:pt x="812" y="519"/>
                  </a:lnTo>
                  <a:lnTo>
                    <a:pt x="815" y="522"/>
                  </a:lnTo>
                  <a:lnTo>
                    <a:pt x="819" y="527"/>
                  </a:lnTo>
                  <a:lnTo>
                    <a:pt x="822" y="527"/>
                  </a:lnTo>
                  <a:lnTo>
                    <a:pt x="822" y="530"/>
                  </a:lnTo>
                  <a:lnTo>
                    <a:pt x="825" y="530"/>
                  </a:lnTo>
                  <a:lnTo>
                    <a:pt x="829" y="534"/>
                  </a:lnTo>
                  <a:lnTo>
                    <a:pt x="832" y="534"/>
                  </a:lnTo>
                  <a:lnTo>
                    <a:pt x="832" y="538"/>
                  </a:lnTo>
                  <a:lnTo>
                    <a:pt x="835" y="538"/>
                  </a:lnTo>
                  <a:lnTo>
                    <a:pt x="839" y="542"/>
                  </a:lnTo>
                  <a:lnTo>
                    <a:pt x="842" y="542"/>
                  </a:lnTo>
                  <a:lnTo>
                    <a:pt x="842" y="545"/>
                  </a:lnTo>
                  <a:lnTo>
                    <a:pt x="845" y="545"/>
                  </a:lnTo>
                  <a:lnTo>
                    <a:pt x="849" y="549"/>
                  </a:lnTo>
                  <a:lnTo>
                    <a:pt x="852" y="549"/>
                  </a:lnTo>
                  <a:lnTo>
                    <a:pt x="855" y="553"/>
                  </a:lnTo>
                  <a:lnTo>
                    <a:pt x="859" y="553"/>
                  </a:lnTo>
                  <a:lnTo>
                    <a:pt x="859" y="557"/>
                  </a:lnTo>
                  <a:lnTo>
                    <a:pt x="862" y="557"/>
                  </a:lnTo>
                  <a:lnTo>
                    <a:pt x="865" y="557"/>
                  </a:lnTo>
                  <a:lnTo>
                    <a:pt x="869" y="561"/>
                  </a:lnTo>
                  <a:lnTo>
                    <a:pt x="872" y="561"/>
                  </a:lnTo>
                  <a:lnTo>
                    <a:pt x="876" y="564"/>
                  </a:lnTo>
                  <a:lnTo>
                    <a:pt x="879" y="568"/>
                  </a:lnTo>
                  <a:lnTo>
                    <a:pt x="883" y="568"/>
                  </a:lnTo>
                  <a:lnTo>
                    <a:pt x="886" y="568"/>
                  </a:lnTo>
                  <a:lnTo>
                    <a:pt x="886" y="572"/>
                  </a:lnTo>
                  <a:lnTo>
                    <a:pt x="890" y="572"/>
                  </a:lnTo>
                  <a:lnTo>
                    <a:pt x="893" y="572"/>
                  </a:lnTo>
                  <a:lnTo>
                    <a:pt x="893" y="576"/>
                  </a:lnTo>
                  <a:lnTo>
                    <a:pt x="896" y="576"/>
                  </a:lnTo>
                  <a:lnTo>
                    <a:pt x="900" y="576"/>
                  </a:lnTo>
                  <a:lnTo>
                    <a:pt x="903" y="576"/>
                  </a:lnTo>
                  <a:lnTo>
                    <a:pt x="903" y="579"/>
                  </a:lnTo>
                  <a:lnTo>
                    <a:pt x="906" y="579"/>
                  </a:lnTo>
                  <a:lnTo>
                    <a:pt x="910" y="579"/>
                  </a:lnTo>
                  <a:lnTo>
                    <a:pt x="913" y="584"/>
                  </a:lnTo>
                  <a:lnTo>
                    <a:pt x="916" y="584"/>
                  </a:lnTo>
                  <a:lnTo>
                    <a:pt x="920" y="584"/>
                  </a:lnTo>
                  <a:lnTo>
                    <a:pt x="920" y="587"/>
                  </a:lnTo>
                  <a:lnTo>
                    <a:pt x="923" y="587"/>
                  </a:lnTo>
                  <a:lnTo>
                    <a:pt x="926" y="587"/>
                  </a:lnTo>
                  <a:lnTo>
                    <a:pt x="930" y="587"/>
                  </a:lnTo>
                  <a:lnTo>
                    <a:pt x="930" y="591"/>
                  </a:lnTo>
                  <a:lnTo>
                    <a:pt x="933" y="591"/>
                  </a:lnTo>
                  <a:lnTo>
                    <a:pt x="936" y="591"/>
                  </a:lnTo>
                  <a:lnTo>
                    <a:pt x="940" y="591"/>
                  </a:lnTo>
                  <a:lnTo>
                    <a:pt x="940" y="595"/>
                  </a:lnTo>
                  <a:lnTo>
                    <a:pt x="944" y="595"/>
                  </a:lnTo>
                  <a:lnTo>
                    <a:pt x="947" y="595"/>
                  </a:lnTo>
                  <a:lnTo>
                    <a:pt x="951" y="595"/>
                  </a:lnTo>
                  <a:lnTo>
                    <a:pt x="954" y="599"/>
                  </a:lnTo>
                  <a:lnTo>
                    <a:pt x="957" y="599"/>
                  </a:lnTo>
                  <a:lnTo>
                    <a:pt x="961" y="599"/>
                  </a:lnTo>
                  <a:lnTo>
                    <a:pt x="964" y="599"/>
                  </a:lnTo>
                  <a:lnTo>
                    <a:pt x="964" y="602"/>
                  </a:lnTo>
                  <a:lnTo>
                    <a:pt x="967" y="602"/>
                  </a:lnTo>
                  <a:lnTo>
                    <a:pt x="971" y="602"/>
                  </a:lnTo>
                  <a:lnTo>
                    <a:pt x="974" y="602"/>
                  </a:lnTo>
                  <a:lnTo>
                    <a:pt x="977" y="607"/>
                  </a:lnTo>
                  <a:lnTo>
                    <a:pt x="981" y="607"/>
                  </a:lnTo>
                  <a:lnTo>
                    <a:pt x="981" y="633"/>
                  </a:lnTo>
                  <a:lnTo>
                    <a:pt x="977" y="633"/>
                  </a:lnTo>
                  <a:lnTo>
                    <a:pt x="974" y="633"/>
                  </a:lnTo>
                  <a:lnTo>
                    <a:pt x="971" y="633"/>
                  </a:lnTo>
                  <a:lnTo>
                    <a:pt x="967" y="633"/>
                  </a:lnTo>
                  <a:lnTo>
                    <a:pt x="964" y="633"/>
                  </a:lnTo>
                  <a:lnTo>
                    <a:pt x="961" y="633"/>
                  </a:lnTo>
                  <a:lnTo>
                    <a:pt x="957" y="633"/>
                  </a:lnTo>
                  <a:lnTo>
                    <a:pt x="954" y="633"/>
                  </a:lnTo>
                  <a:lnTo>
                    <a:pt x="951" y="633"/>
                  </a:lnTo>
                  <a:lnTo>
                    <a:pt x="947" y="633"/>
                  </a:lnTo>
                  <a:lnTo>
                    <a:pt x="944" y="633"/>
                  </a:lnTo>
                  <a:lnTo>
                    <a:pt x="940" y="633"/>
                  </a:lnTo>
                  <a:lnTo>
                    <a:pt x="936" y="633"/>
                  </a:lnTo>
                  <a:lnTo>
                    <a:pt x="933" y="633"/>
                  </a:lnTo>
                  <a:lnTo>
                    <a:pt x="930" y="633"/>
                  </a:lnTo>
                  <a:lnTo>
                    <a:pt x="926" y="633"/>
                  </a:lnTo>
                  <a:lnTo>
                    <a:pt x="923" y="633"/>
                  </a:lnTo>
                  <a:lnTo>
                    <a:pt x="920" y="633"/>
                  </a:lnTo>
                  <a:lnTo>
                    <a:pt x="916" y="633"/>
                  </a:lnTo>
                  <a:lnTo>
                    <a:pt x="913" y="633"/>
                  </a:lnTo>
                  <a:lnTo>
                    <a:pt x="910" y="633"/>
                  </a:lnTo>
                  <a:lnTo>
                    <a:pt x="906" y="633"/>
                  </a:lnTo>
                  <a:lnTo>
                    <a:pt x="903" y="633"/>
                  </a:lnTo>
                  <a:lnTo>
                    <a:pt x="900" y="633"/>
                  </a:lnTo>
                  <a:lnTo>
                    <a:pt x="896" y="633"/>
                  </a:lnTo>
                  <a:lnTo>
                    <a:pt x="893" y="633"/>
                  </a:lnTo>
                  <a:lnTo>
                    <a:pt x="890" y="633"/>
                  </a:lnTo>
                  <a:lnTo>
                    <a:pt x="886" y="633"/>
                  </a:lnTo>
                  <a:lnTo>
                    <a:pt x="883" y="633"/>
                  </a:lnTo>
                  <a:lnTo>
                    <a:pt x="879" y="633"/>
                  </a:lnTo>
                  <a:lnTo>
                    <a:pt x="876" y="633"/>
                  </a:lnTo>
                  <a:lnTo>
                    <a:pt x="872" y="633"/>
                  </a:lnTo>
                  <a:lnTo>
                    <a:pt x="869" y="633"/>
                  </a:lnTo>
                  <a:lnTo>
                    <a:pt x="865" y="633"/>
                  </a:lnTo>
                  <a:lnTo>
                    <a:pt x="862" y="633"/>
                  </a:lnTo>
                  <a:lnTo>
                    <a:pt x="859" y="633"/>
                  </a:lnTo>
                  <a:lnTo>
                    <a:pt x="855" y="633"/>
                  </a:lnTo>
                  <a:lnTo>
                    <a:pt x="852" y="633"/>
                  </a:lnTo>
                  <a:lnTo>
                    <a:pt x="849" y="633"/>
                  </a:lnTo>
                  <a:lnTo>
                    <a:pt x="845" y="633"/>
                  </a:lnTo>
                  <a:lnTo>
                    <a:pt x="842" y="633"/>
                  </a:lnTo>
                  <a:lnTo>
                    <a:pt x="839" y="633"/>
                  </a:lnTo>
                  <a:lnTo>
                    <a:pt x="835" y="633"/>
                  </a:lnTo>
                  <a:lnTo>
                    <a:pt x="832" y="633"/>
                  </a:lnTo>
                  <a:lnTo>
                    <a:pt x="829" y="633"/>
                  </a:lnTo>
                  <a:lnTo>
                    <a:pt x="825" y="633"/>
                  </a:lnTo>
                  <a:lnTo>
                    <a:pt x="822" y="633"/>
                  </a:lnTo>
                  <a:lnTo>
                    <a:pt x="819" y="633"/>
                  </a:lnTo>
                  <a:lnTo>
                    <a:pt x="815" y="633"/>
                  </a:lnTo>
                  <a:lnTo>
                    <a:pt x="812" y="633"/>
                  </a:lnTo>
                  <a:lnTo>
                    <a:pt x="808" y="633"/>
                  </a:lnTo>
                  <a:lnTo>
                    <a:pt x="804" y="633"/>
                  </a:lnTo>
                  <a:lnTo>
                    <a:pt x="801" y="633"/>
                  </a:lnTo>
                  <a:lnTo>
                    <a:pt x="798" y="633"/>
                  </a:lnTo>
                  <a:lnTo>
                    <a:pt x="794" y="633"/>
                  </a:lnTo>
                  <a:lnTo>
                    <a:pt x="791" y="633"/>
                  </a:lnTo>
                  <a:lnTo>
                    <a:pt x="788" y="633"/>
                  </a:lnTo>
                  <a:lnTo>
                    <a:pt x="784" y="633"/>
                  </a:lnTo>
                  <a:lnTo>
                    <a:pt x="781" y="633"/>
                  </a:lnTo>
                  <a:lnTo>
                    <a:pt x="778" y="633"/>
                  </a:lnTo>
                  <a:lnTo>
                    <a:pt x="774" y="633"/>
                  </a:lnTo>
                  <a:lnTo>
                    <a:pt x="771" y="633"/>
                  </a:lnTo>
                  <a:lnTo>
                    <a:pt x="768" y="633"/>
                  </a:lnTo>
                  <a:lnTo>
                    <a:pt x="764" y="633"/>
                  </a:lnTo>
                  <a:lnTo>
                    <a:pt x="761" y="633"/>
                  </a:lnTo>
                  <a:lnTo>
                    <a:pt x="758" y="633"/>
                  </a:lnTo>
                  <a:lnTo>
                    <a:pt x="754" y="633"/>
                  </a:lnTo>
                  <a:lnTo>
                    <a:pt x="751" y="633"/>
                  </a:lnTo>
                  <a:lnTo>
                    <a:pt x="747" y="633"/>
                  </a:lnTo>
                  <a:lnTo>
                    <a:pt x="744" y="633"/>
                  </a:lnTo>
                  <a:lnTo>
                    <a:pt x="740" y="633"/>
                  </a:lnTo>
                  <a:lnTo>
                    <a:pt x="737" y="633"/>
                  </a:lnTo>
                  <a:lnTo>
                    <a:pt x="733" y="633"/>
                  </a:lnTo>
                  <a:lnTo>
                    <a:pt x="730" y="633"/>
                  </a:lnTo>
                  <a:lnTo>
                    <a:pt x="727" y="633"/>
                  </a:lnTo>
                  <a:lnTo>
                    <a:pt x="723" y="633"/>
                  </a:lnTo>
                  <a:lnTo>
                    <a:pt x="720" y="633"/>
                  </a:lnTo>
                  <a:lnTo>
                    <a:pt x="717" y="633"/>
                  </a:lnTo>
                  <a:lnTo>
                    <a:pt x="714" y="633"/>
                  </a:lnTo>
                  <a:lnTo>
                    <a:pt x="710" y="633"/>
                  </a:lnTo>
                  <a:lnTo>
                    <a:pt x="707" y="633"/>
                  </a:lnTo>
                  <a:lnTo>
                    <a:pt x="704" y="633"/>
                  </a:lnTo>
                  <a:lnTo>
                    <a:pt x="700" y="633"/>
                  </a:lnTo>
                  <a:lnTo>
                    <a:pt x="697" y="633"/>
                  </a:lnTo>
                  <a:lnTo>
                    <a:pt x="694" y="633"/>
                  </a:lnTo>
                  <a:lnTo>
                    <a:pt x="690" y="633"/>
                  </a:lnTo>
                  <a:lnTo>
                    <a:pt x="687" y="633"/>
                  </a:lnTo>
                  <a:lnTo>
                    <a:pt x="683" y="633"/>
                  </a:lnTo>
                  <a:lnTo>
                    <a:pt x="680" y="633"/>
                  </a:lnTo>
                  <a:lnTo>
                    <a:pt x="676" y="633"/>
                  </a:lnTo>
                  <a:lnTo>
                    <a:pt x="673" y="633"/>
                  </a:lnTo>
                  <a:lnTo>
                    <a:pt x="669" y="633"/>
                  </a:lnTo>
                  <a:lnTo>
                    <a:pt x="666" y="633"/>
                  </a:lnTo>
                  <a:lnTo>
                    <a:pt x="663" y="633"/>
                  </a:lnTo>
                  <a:lnTo>
                    <a:pt x="659" y="633"/>
                  </a:lnTo>
                  <a:lnTo>
                    <a:pt x="656" y="633"/>
                  </a:lnTo>
                  <a:lnTo>
                    <a:pt x="653" y="633"/>
                  </a:lnTo>
                  <a:lnTo>
                    <a:pt x="649" y="633"/>
                  </a:lnTo>
                  <a:lnTo>
                    <a:pt x="646" y="633"/>
                  </a:lnTo>
                  <a:lnTo>
                    <a:pt x="643" y="633"/>
                  </a:lnTo>
                  <a:lnTo>
                    <a:pt x="639" y="633"/>
                  </a:lnTo>
                  <a:lnTo>
                    <a:pt x="636" y="633"/>
                  </a:lnTo>
                  <a:lnTo>
                    <a:pt x="633" y="633"/>
                  </a:lnTo>
                  <a:lnTo>
                    <a:pt x="629" y="633"/>
                  </a:lnTo>
                  <a:lnTo>
                    <a:pt x="626" y="633"/>
                  </a:lnTo>
                  <a:lnTo>
                    <a:pt x="622" y="633"/>
                  </a:lnTo>
                  <a:lnTo>
                    <a:pt x="619" y="633"/>
                  </a:lnTo>
                  <a:lnTo>
                    <a:pt x="615" y="633"/>
                  </a:lnTo>
                  <a:lnTo>
                    <a:pt x="612" y="633"/>
                  </a:lnTo>
                  <a:lnTo>
                    <a:pt x="608" y="633"/>
                  </a:lnTo>
                  <a:lnTo>
                    <a:pt x="605" y="633"/>
                  </a:lnTo>
                  <a:lnTo>
                    <a:pt x="602" y="633"/>
                  </a:lnTo>
                  <a:lnTo>
                    <a:pt x="598" y="633"/>
                  </a:lnTo>
                  <a:lnTo>
                    <a:pt x="595" y="633"/>
                  </a:lnTo>
                  <a:lnTo>
                    <a:pt x="592" y="633"/>
                  </a:lnTo>
                  <a:lnTo>
                    <a:pt x="588" y="633"/>
                  </a:lnTo>
                  <a:lnTo>
                    <a:pt x="585" y="633"/>
                  </a:lnTo>
                  <a:lnTo>
                    <a:pt x="582" y="633"/>
                  </a:lnTo>
                  <a:lnTo>
                    <a:pt x="578" y="633"/>
                  </a:lnTo>
                  <a:lnTo>
                    <a:pt x="575" y="633"/>
                  </a:lnTo>
                  <a:lnTo>
                    <a:pt x="572" y="633"/>
                  </a:lnTo>
                  <a:lnTo>
                    <a:pt x="568" y="633"/>
                  </a:lnTo>
                  <a:lnTo>
                    <a:pt x="565" y="633"/>
                  </a:lnTo>
                  <a:lnTo>
                    <a:pt x="562" y="633"/>
                  </a:lnTo>
                  <a:lnTo>
                    <a:pt x="558" y="633"/>
                  </a:lnTo>
                  <a:lnTo>
                    <a:pt x="555" y="633"/>
                  </a:lnTo>
                  <a:lnTo>
                    <a:pt x="551" y="633"/>
                  </a:lnTo>
                  <a:lnTo>
                    <a:pt x="548" y="633"/>
                  </a:lnTo>
                  <a:lnTo>
                    <a:pt x="544" y="633"/>
                  </a:lnTo>
                  <a:lnTo>
                    <a:pt x="541" y="633"/>
                  </a:lnTo>
                  <a:lnTo>
                    <a:pt x="537" y="633"/>
                  </a:lnTo>
                  <a:lnTo>
                    <a:pt x="534" y="633"/>
                  </a:lnTo>
                  <a:lnTo>
                    <a:pt x="531" y="633"/>
                  </a:lnTo>
                  <a:lnTo>
                    <a:pt x="527" y="633"/>
                  </a:lnTo>
                  <a:lnTo>
                    <a:pt x="524" y="633"/>
                  </a:lnTo>
                  <a:lnTo>
                    <a:pt x="521" y="633"/>
                  </a:lnTo>
                  <a:lnTo>
                    <a:pt x="517" y="633"/>
                  </a:lnTo>
                  <a:lnTo>
                    <a:pt x="514" y="633"/>
                  </a:lnTo>
                  <a:lnTo>
                    <a:pt x="511" y="633"/>
                  </a:lnTo>
                  <a:lnTo>
                    <a:pt x="507" y="633"/>
                  </a:lnTo>
                  <a:lnTo>
                    <a:pt x="504" y="633"/>
                  </a:lnTo>
                  <a:lnTo>
                    <a:pt x="501" y="633"/>
                  </a:lnTo>
                  <a:lnTo>
                    <a:pt x="497" y="633"/>
                  </a:lnTo>
                  <a:lnTo>
                    <a:pt x="494" y="633"/>
                  </a:lnTo>
                  <a:lnTo>
                    <a:pt x="491" y="633"/>
                  </a:lnTo>
                  <a:lnTo>
                    <a:pt x="487" y="633"/>
                  </a:lnTo>
                  <a:lnTo>
                    <a:pt x="483" y="633"/>
                  </a:lnTo>
                  <a:lnTo>
                    <a:pt x="480" y="633"/>
                  </a:lnTo>
                  <a:lnTo>
                    <a:pt x="476" y="633"/>
                  </a:lnTo>
                  <a:lnTo>
                    <a:pt x="473" y="633"/>
                  </a:lnTo>
                  <a:lnTo>
                    <a:pt x="470" y="633"/>
                  </a:lnTo>
                  <a:lnTo>
                    <a:pt x="466" y="633"/>
                  </a:lnTo>
                  <a:lnTo>
                    <a:pt x="463" y="633"/>
                  </a:lnTo>
                  <a:lnTo>
                    <a:pt x="460" y="633"/>
                  </a:lnTo>
                  <a:lnTo>
                    <a:pt x="456" y="633"/>
                  </a:lnTo>
                  <a:lnTo>
                    <a:pt x="453" y="633"/>
                  </a:lnTo>
                  <a:lnTo>
                    <a:pt x="450" y="633"/>
                  </a:lnTo>
                  <a:lnTo>
                    <a:pt x="446" y="633"/>
                  </a:lnTo>
                  <a:lnTo>
                    <a:pt x="443" y="633"/>
                  </a:lnTo>
                  <a:lnTo>
                    <a:pt x="440" y="633"/>
                  </a:lnTo>
                  <a:lnTo>
                    <a:pt x="436" y="633"/>
                  </a:lnTo>
                  <a:lnTo>
                    <a:pt x="433" y="633"/>
                  </a:lnTo>
                  <a:lnTo>
                    <a:pt x="430" y="633"/>
                  </a:lnTo>
                  <a:lnTo>
                    <a:pt x="426" y="633"/>
                  </a:lnTo>
                  <a:lnTo>
                    <a:pt x="423" y="633"/>
                  </a:lnTo>
                  <a:lnTo>
                    <a:pt x="419" y="633"/>
                  </a:lnTo>
                  <a:lnTo>
                    <a:pt x="416" y="633"/>
                  </a:lnTo>
                  <a:lnTo>
                    <a:pt x="412" y="633"/>
                  </a:lnTo>
                  <a:lnTo>
                    <a:pt x="409" y="633"/>
                  </a:lnTo>
                  <a:lnTo>
                    <a:pt x="405" y="633"/>
                  </a:lnTo>
                  <a:lnTo>
                    <a:pt x="402" y="633"/>
                  </a:lnTo>
                  <a:lnTo>
                    <a:pt x="399" y="633"/>
                  </a:lnTo>
                  <a:lnTo>
                    <a:pt x="395" y="633"/>
                  </a:lnTo>
                  <a:lnTo>
                    <a:pt x="392" y="633"/>
                  </a:lnTo>
                  <a:lnTo>
                    <a:pt x="389" y="633"/>
                  </a:lnTo>
                  <a:lnTo>
                    <a:pt x="385" y="633"/>
                  </a:lnTo>
                  <a:lnTo>
                    <a:pt x="382" y="633"/>
                  </a:lnTo>
                  <a:lnTo>
                    <a:pt x="379" y="633"/>
                  </a:lnTo>
                  <a:lnTo>
                    <a:pt x="375" y="633"/>
                  </a:lnTo>
                  <a:lnTo>
                    <a:pt x="372" y="633"/>
                  </a:lnTo>
                  <a:lnTo>
                    <a:pt x="369" y="633"/>
                  </a:lnTo>
                  <a:lnTo>
                    <a:pt x="365" y="633"/>
                  </a:lnTo>
                  <a:lnTo>
                    <a:pt x="362" y="633"/>
                  </a:lnTo>
                  <a:lnTo>
                    <a:pt x="359" y="633"/>
                  </a:lnTo>
                  <a:lnTo>
                    <a:pt x="355" y="633"/>
                  </a:lnTo>
                  <a:lnTo>
                    <a:pt x="351" y="633"/>
                  </a:lnTo>
                  <a:lnTo>
                    <a:pt x="348" y="633"/>
                  </a:lnTo>
                  <a:lnTo>
                    <a:pt x="344" y="633"/>
                  </a:lnTo>
                  <a:lnTo>
                    <a:pt x="341" y="633"/>
                  </a:lnTo>
                  <a:lnTo>
                    <a:pt x="338" y="633"/>
                  </a:lnTo>
                  <a:lnTo>
                    <a:pt x="334" y="633"/>
                  </a:lnTo>
                  <a:lnTo>
                    <a:pt x="331" y="633"/>
                  </a:lnTo>
                  <a:lnTo>
                    <a:pt x="328" y="633"/>
                  </a:lnTo>
                  <a:lnTo>
                    <a:pt x="324" y="633"/>
                  </a:lnTo>
                  <a:lnTo>
                    <a:pt x="321" y="633"/>
                  </a:lnTo>
                  <a:lnTo>
                    <a:pt x="318" y="633"/>
                  </a:lnTo>
                  <a:lnTo>
                    <a:pt x="314" y="633"/>
                  </a:lnTo>
                  <a:lnTo>
                    <a:pt x="311" y="633"/>
                  </a:lnTo>
                  <a:lnTo>
                    <a:pt x="308" y="633"/>
                  </a:lnTo>
                  <a:lnTo>
                    <a:pt x="304" y="633"/>
                  </a:lnTo>
                  <a:lnTo>
                    <a:pt x="301" y="633"/>
                  </a:lnTo>
                  <a:lnTo>
                    <a:pt x="298" y="633"/>
                  </a:lnTo>
                  <a:lnTo>
                    <a:pt x="294" y="633"/>
                  </a:lnTo>
                  <a:lnTo>
                    <a:pt x="291" y="633"/>
                  </a:lnTo>
                  <a:lnTo>
                    <a:pt x="287" y="633"/>
                  </a:lnTo>
                  <a:lnTo>
                    <a:pt x="284" y="633"/>
                  </a:lnTo>
                  <a:lnTo>
                    <a:pt x="280" y="633"/>
                  </a:lnTo>
                  <a:lnTo>
                    <a:pt x="277" y="633"/>
                  </a:lnTo>
                  <a:lnTo>
                    <a:pt x="273" y="633"/>
                  </a:lnTo>
                  <a:lnTo>
                    <a:pt x="270" y="633"/>
                  </a:lnTo>
                  <a:lnTo>
                    <a:pt x="267" y="633"/>
                  </a:lnTo>
                  <a:lnTo>
                    <a:pt x="264" y="633"/>
                  </a:lnTo>
                  <a:lnTo>
                    <a:pt x="260" y="633"/>
                  </a:lnTo>
                  <a:lnTo>
                    <a:pt x="257" y="633"/>
                  </a:lnTo>
                  <a:lnTo>
                    <a:pt x="254" y="633"/>
                  </a:lnTo>
                  <a:lnTo>
                    <a:pt x="250" y="633"/>
                  </a:lnTo>
                  <a:lnTo>
                    <a:pt x="247" y="633"/>
                  </a:lnTo>
                  <a:lnTo>
                    <a:pt x="244" y="633"/>
                  </a:lnTo>
                  <a:lnTo>
                    <a:pt x="240" y="633"/>
                  </a:lnTo>
                  <a:lnTo>
                    <a:pt x="237" y="633"/>
                  </a:lnTo>
                  <a:lnTo>
                    <a:pt x="234" y="633"/>
                  </a:lnTo>
                  <a:lnTo>
                    <a:pt x="230" y="633"/>
                  </a:lnTo>
                  <a:lnTo>
                    <a:pt x="227" y="633"/>
                  </a:lnTo>
                  <a:lnTo>
                    <a:pt x="223" y="633"/>
                  </a:lnTo>
                  <a:lnTo>
                    <a:pt x="219" y="633"/>
                  </a:lnTo>
                  <a:lnTo>
                    <a:pt x="216" y="633"/>
                  </a:lnTo>
                  <a:lnTo>
                    <a:pt x="213" y="633"/>
                  </a:lnTo>
                  <a:lnTo>
                    <a:pt x="209" y="633"/>
                  </a:lnTo>
                  <a:lnTo>
                    <a:pt x="206" y="633"/>
                  </a:lnTo>
                  <a:lnTo>
                    <a:pt x="203" y="633"/>
                  </a:lnTo>
                  <a:lnTo>
                    <a:pt x="199" y="633"/>
                  </a:lnTo>
                  <a:lnTo>
                    <a:pt x="196" y="633"/>
                  </a:lnTo>
                  <a:lnTo>
                    <a:pt x="193" y="633"/>
                  </a:lnTo>
                  <a:lnTo>
                    <a:pt x="189" y="633"/>
                  </a:lnTo>
                  <a:lnTo>
                    <a:pt x="186" y="633"/>
                  </a:lnTo>
                  <a:lnTo>
                    <a:pt x="183" y="633"/>
                  </a:lnTo>
                  <a:lnTo>
                    <a:pt x="179" y="633"/>
                  </a:lnTo>
                  <a:lnTo>
                    <a:pt x="176" y="633"/>
                  </a:lnTo>
                  <a:lnTo>
                    <a:pt x="173" y="633"/>
                  </a:lnTo>
                  <a:lnTo>
                    <a:pt x="169" y="633"/>
                  </a:lnTo>
                  <a:lnTo>
                    <a:pt x="166" y="633"/>
                  </a:lnTo>
                  <a:lnTo>
                    <a:pt x="162" y="633"/>
                  </a:lnTo>
                  <a:lnTo>
                    <a:pt x="159" y="633"/>
                  </a:lnTo>
                  <a:lnTo>
                    <a:pt x="155" y="633"/>
                  </a:lnTo>
                  <a:lnTo>
                    <a:pt x="152" y="633"/>
                  </a:lnTo>
                  <a:lnTo>
                    <a:pt x="148" y="633"/>
                  </a:lnTo>
                  <a:lnTo>
                    <a:pt x="145" y="633"/>
                  </a:lnTo>
                  <a:lnTo>
                    <a:pt x="142" y="633"/>
                  </a:lnTo>
                  <a:lnTo>
                    <a:pt x="138" y="633"/>
                  </a:lnTo>
                  <a:lnTo>
                    <a:pt x="135" y="633"/>
                  </a:lnTo>
                  <a:lnTo>
                    <a:pt x="132" y="633"/>
                  </a:lnTo>
                  <a:lnTo>
                    <a:pt x="128" y="633"/>
                  </a:lnTo>
                  <a:lnTo>
                    <a:pt x="125" y="633"/>
                  </a:lnTo>
                  <a:lnTo>
                    <a:pt x="122" y="633"/>
                  </a:lnTo>
                  <a:lnTo>
                    <a:pt x="118" y="633"/>
                  </a:lnTo>
                  <a:lnTo>
                    <a:pt x="115" y="633"/>
                  </a:lnTo>
                  <a:lnTo>
                    <a:pt x="112" y="633"/>
                  </a:lnTo>
                  <a:lnTo>
                    <a:pt x="108" y="633"/>
                  </a:lnTo>
                  <a:lnTo>
                    <a:pt x="105" y="633"/>
                  </a:lnTo>
                  <a:lnTo>
                    <a:pt x="102" y="633"/>
                  </a:lnTo>
                  <a:lnTo>
                    <a:pt x="98" y="633"/>
                  </a:lnTo>
                  <a:lnTo>
                    <a:pt x="95" y="633"/>
                  </a:lnTo>
                  <a:lnTo>
                    <a:pt x="91" y="633"/>
                  </a:lnTo>
                  <a:lnTo>
                    <a:pt x="87" y="633"/>
                  </a:lnTo>
                  <a:lnTo>
                    <a:pt x="84" y="633"/>
                  </a:lnTo>
                  <a:lnTo>
                    <a:pt x="81" y="633"/>
                  </a:lnTo>
                  <a:lnTo>
                    <a:pt x="77" y="633"/>
                  </a:lnTo>
                  <a:lnTo>
                    <a:pt x="74" y="633"/>
                  </a:lnTo>
                  <a:lnTo>
                    <a:pt x="71" y="633"/>
                  </a:lnTo>
                  <a:lnTo>
                    <a:pt x="67" y="633"/>
                  </a:lnTo>
                  <a:lnTo>
                    <a:pt x="64" y="633"/>
                  </a:lnTo>
                  <a:lnTo>
                    <a:pt x="61" y="633"/>
                  </a:lnTo>
                  <a:lnTo>
                    <a:pt x="57" y="633"/>
                  </a:lnTo>
                  <a:lnTo>
                    <a:pt x="54" y="633"/>
                  </a:lnTo>
                  <a:lnTo>
                    <a:pt x="51" y="633"/>
                  </a:lnTo>
                  <a:lnTo>
                    <a:pt x="47" y="633"/>
                  </a:lnTo>
                  <a:lnTo>
                    <a:pt x="44" y="633"/>
                  </a:lnTo>
                  <a:lnTo>
                    <a:pt x="41" y="633"/>
                  </a:lnTo>
                  <a:lnTo>
                    <a:pt x="37" y="633"/>
                  </a:lnTo>
                  <a:lnTo>
                    <a:pt x="34" y="633"/>
                  </a:lnTo>
                  <a:lnTo>
                    <a:pt x="30" y="633"/>
                  </a:lnTo>
                  <a:lnTo>
                    <a:pt x="27" y="633"/>
                  </a:lnTo>
                  <a:lnTo>
                    <a:pt x="23" y="633"/>
                  </a:lnTo>
                  <a:lnTo>
                    <a:pt x="20" y="633"/>
                  </a:lnTo>
                  <a:lnTo>
                    <a:pt x="16" y="633"/>
                  </a:lnTo>
                  <a:lnTo>
                    <a:pt x="13" y="633"/>
                  </a:lnTo>
                  <a:lnTo>
                    <a:pt x="10" y="633"/>
                  </a:lnTo>
                  <a:lnTo>
                    <a:pt x="6" y="633"/>
                  </a:lnTo>
                  <a:lnTo>
                    <a:pt x="3" y="633"/>
                  </a:lnTo>
                  <a:lnTo>
                    <a:pt x="0" y="633"/>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sp>
          <p:nvSpPr>
            <p:cNvPr id="19484" name="Freeform 28"/>
            <p:cNvSpPr>
              <a:spLocks/>
            </p:cNvSpPr>
            <p:nvPr/>
          </p:nvSpPr>
          <p:spPr bwMode="auto">
            <a:xfrm>
              <a:off x="3294" y="2346"/>
              <a:ext cx="986" cy="639"/>
            </a:xfrm>
            <a:custGeom>
              <a:avLst/>
              <a:gdLst/>
              <a:ahLst/>
              <a:cxnLst>
                <a:cxn ang="0">
                  <a:pos x="34" y="638"/>
                </a:cxn>
                <a:cxn ang="0">
                  <a:pos x="71" y="638"/>
                </a:cxn>
                <a:cxn ang="0">
                  <a:pos x="105" y="630"/>
                </a:cxn>
                <a:cxn ang="0">
                  <a:pos x="136" y="607"/>
                </a:cxn>
                <a:cxn ang="0">
                  <a:pos x="163" y="572"/>
                </a:cxn>
                <a:cxn ang="0">
                  <a:pos x="190" y="519"/>
                </a:cxn>
                <a:cxn ang="0">
                  <a:pos x="217" y="449"/>
                </a:cxn>
                <a:cxn ang="0">
                  <a:pos x="245" y="365"/>
                </a:cxn>
                <a:cxn ang="0">
                  <a:pos x="271" y="280"/>
                </a:cxn>
                <a:cxn ang="0">
                  <a:pos x="299" y="199"/>
                </a:cxn>
                <a:cxn ang="0">
                  <a:pos x="325" y="127"/>
                </a:cxn>
                <a:cxn ang="0">
                  <a:pos x="353" y="65"/>
                </a:cxn>
                <a:cxn ang="0">
                  <a:pos x="380" y="27"/>
                </a:cxn>
                <a:cxn ang="0">
                  <a:pos x="411" y="0"/>
                </a:cxn>
                <a:cxn ang="0">
                  <a:pos x="445" y="4"/>
                </a:cxn>
                <a:cxn ang="0">
                  <a:pos x="475" y="23"/>
                </a:cxn>
                <a:cxn ang="0">
                  <a:pos x="506" y="58"/>
                </a:cxn>
                <a:cxn ang="0">
                  <a:pos x="533" y="99"/>
                </a:cxn>
                <a:cxn ang="0">
                  <a:pos x="560" y="146"/>
                </a:cxn>
                <a:cxn ang="0">
                  <a:pos x="587" y="196"/>
                </a:cxn>
                <a:cxn ang="0">
                  <a:pos x="611" y="245"/>
                </a:cxn>
                <a:cxn ang="0">
                  <a:pos x="638" y="292"/>
                </a:cxn>
                <a:cxn ang="0">
                  <a:pos x="666" y="338"/>
                </a:cxn>
                <a:cxn ang="0">
                  <a:pos x="692" y="380"/>
                </a:cxn>
                <a:cxn ang="0">
                  <a:pos x="720" y="423"/>
                </a:cxn>
                <a:cxn ang="0">
                  <a:pos x="751" y="457"/>
                </a:cxn>
                <a:cxn ang="0">
                  <a:pos x="777" y="488"/>
                </a:cxn>
                <a:cxn ang="0">
                  <a:pos x="808" y="519"/>
                </a:cxn>
                <a:cxn ang="0">
                  <a:pos x="838" y="542"/>
                </a:cxn>
                <a:cxn ang="0">
                  <a:pos x="869" y="561"/>
                </a:cxn>
                <a:cxn ang="0">
                  <a:pos x="900" y="580"/>
                </a:cxn>
                <a:cxn ang="0">
                  <a:pos x="930" y="592"/>
                </a:cxn>
                <a:cxn ang="0">
                  <a:pos x="961" y="603"/>
                </a:cxn>
                <a:cxn ang="0">
                  <a:pos x="978" y="638"/>
                </a:cxn>
                <a:cxn ang="0">
                  <a:pos x="940" y="638"/>
                </a:cxn>
                <a:cxn ang="0">
                  <a:pos x="903" y="638"/>
                </a:cxn>
                <a:cxn ang="0">
                  <a:pos x="866" y="638"/>
                </a:cxn>
                <a:cxn ang="0">
                  <a:pos x="828" y="638"/>
                </a:cxn>
                <a:cxn ang="0">
                  <a:pos x="791" y="638"/>
                </a:cxn>
                <a:cxn ang="0">
                  <a:pos x="754" y="638"/>
                </a:cxn>
                <a:cxn ang="0">
                  <a:pos x="717" y="638"/>
                </a:cxn>
                <a:cxn ang="0">
                  <a:pos x="679" y="638"/>
                </a:cxn>
                <a:cxn ang="0">
                  <a:pos x="642" y="638"/>
                </a:cxn>
                <a:cxn ang="0">
                  <a:pos x="605" y="638"/>
                </a:cxn>
                <a:cxn ang="0">
                  <a:pos x="567" y="638"/>
                </a:cxn>
                <a:cxn ang="0">
                  <a:pos x="529" y="638"/>
                </a:cxn>
                <a:cxn ang="0">
                  <a:pos x="493" y="638"/>
                </a:cxn>
                <a:cxn ang="0">
                  <a:pos x="455" y="638"/>
                </a:cxn>
                <a:cxn ang="0">
                  <a:pos x="417" y="638"/>
                </a:cxn>
                <a:cxn ang="0">
                  <a:pos x="380" y="638"/>
                </a:cxn>
                <a:cxn ang="0">
                  <a:pos x="343" y="638"/>
                </a:cxn>
                <a:cxn ang="0">
                  <a:pos x="305" y="638"/>
                </a:cxn>
                <a:cxn ang="0">
                  <a:pos x="268" y="638"/>
                </a:cxn>
                <a:cxn ang="0">
                  <a:pos x="231" y="638"/>
                </a:cxn>
                <a:cxn ang="0">
                  <a:pos x="194" y="638"/>
                </a:cxn>
                <a:cxn ang="0">
                  <a:pos x="156" y="638"/>
                </a:cxn>
                <a:cxn ang="0">
                  <a:pos x="118" y="638"/>
                </a:cxn>
                <a:cxn ang="0">
                  <a:pos x="82" y="638"/>
                </a:cxn>
                <a:cxn ang="0">
                  <a:pos x="44" y="638"/>
                </a:cxn>
                <a:cxn ang="0">
                  <a:pos x="6" y="638"/>
                </a:cxn>
              </a:cxnLst>
              <a:rect l="0" t="0" r="r" b="b"/>
              <a:pathLst>
                <a:path w="986" h="639">
                  <a:moveTo>
                    <a:pt x="0" y="638"/>
                  </a:moveTo>
                  <a:lnTo>
                    <a:pt x="3" y="638"/>
                  </a:lnTo>
                  <a:lnTo>
                    <a:pt x="6" y="638"/>
                  </a:lnTo>
                  <a:lnTo>
                    <a:pt x="10" y="638"/>
                  </a:lnTo>
                  <a:lnTo>
                    <a:pt x="13" y="638"/>
                  </a:lnTo>
                  <a:lnTo>
                    <a:pt x="16" y="638"/>
                  </a:lnTo>
                  <a:lnTo>
                    <a:pt x="20" y="638"/>
                  </a:lnTo>
                  <a:lnTo>
                    <a:pt x="24" y="638"/>
                  </a:lnTo>
                  <a:lnTo>
                    <a:pt x="27" y="638"/>
                  </a:lnTo>
                  <a:lnTo>
                    <a:pt x="31" y="638"/>
                  </a:lnTo>
                  <a:lnTo>
                    <a:pt x="34" y="638"/>
                  </a:lnTo>
                  <a:lnTo>
                    <a:pt x="37" y="638"/>
                  </a:lnTo>
                  <a:lnTo>
                    <a:pt x="41" y="638"/>
                  </a:lnTo>
                  <a:lnTo>
                    <a:pt x="44" y="638"/>
                  </a:lnTo>
                  <a:lnTo>
                    <a:pt x="47" y="638"/>
                  </a:lnTo>
                  <a:lnTo>
                    <a:pt x="51" y="638"/>
                  </a:lnTo>
                  <a:lnTo>
                    <a:pt x="54" y="638"/>
                  </a:lnTo>
                  <a:lnTo>
                    <a:pt x="57" y="638"/>
                  </a:lnTo>
                  <a:lnTo>
                    <a:pt x="61" y="638"/>
                  </a:lnTo>
                  <a:lnTo>
                    <a:pt x="64" y="638"/>
                  </a:lnTo>
                  <a:lnTo>
                    <a:pt x="67" y="638"/>
                  </a:lnTo>
                  <a:lnTo>
                    <a:pt x="71" y="638"/>
                  </a:lnTo>
                  <a:lnTo>
                    <a:pt x="75" y="638"/>
                  </a:lnTo>
                  <a:lnTo>
                    <a:pt x="78" y="638"/>
                  </a:lnTo>
                  <a:lnTo>
                    <a:pt x="82" y="638"/>
                  </a:lnTo>
                  <a:lnTo>
                    <a:pt x="85" y="638"/>
                  </a:lnTo>
                  <a:lnTo>
                    <a:pt x="88" y="638"/>
                  </a:lnTo>
                  <a:lnTo>
                    <a:pt x="88" y="634"/>
                  </a:lnTo>
                  <a:lnTo>
                    <a:pt x="92" y="634"/>
                  </a:lnTo>
                  <a:lnTo>
                    <a:pt x="95" y="634"/>
                  </a:lnTo>
                  <a:lnTo>
                    <a:pt x="98" y="634"/>
                  </a:lnTo>
                  <a:lnTo>
                    <a:pt x="102" y="630"/>
                  </a:lnTo>
                  <a:lnTo>
                    <a:pt x="105" y="630"/>
                  </a:lnTo>
                  <a:lnTo>
                    <a:pt x="108" y="630"/>
                  </a:lnTo>
                  <a:lnTo>
                    <a:pt x="112" y="626"/>
                  </a:lnTo>
                  <a:lnTo>
                    <a:pt x="115" y="626"/>
                  </a:lnTo>
                  <a:lnTo>
                    <a:pt x="118" y="623"/>
                  </a:lnTo>
                  <a:lnTo>
                    <a:pt x="122" y="623"/>
                  </a:lnTo>
                  <a:lnTo>
                    <a:pt x="122" y="619"/>
                  </a:lnTo>
                  <a:lnTo>
                    <a:pt x="125" y="619"/>
                  </a:lnTo>
                  <a:lnTo>
                    <a:pt x="129" y="615"/>
                  </a:lnTo>
                  <a:lnTo>
                    <a:pt x="133" y="615"/>
                  </a:lnTo>
                  <a:lnTo>
                    <a:pt x="133" y="611"/>
                  </a:lnTo>
                  <a:lnTo>
                    <a:pt x="136" y="607"/>
                  </a:lnTo>
                  <a:lnTo>
                    <a:pt x="139" y="607"/>
                  </a:lnTo>
                  <a:lnTo>
                    <a:pt x="139" y="603"/>
                  </a:lnTo>
                  <a:lnTo>
                    <a:pt x="143" y="600"/>
                  </a:lnTo>
                  <a:lnTo>
                    <a:pt x="146" y="595"/>
                  </a:lnTo>
                  <a:lnTo>
                    <a:pt x="149" y="595"/>
                  </a:lnTo>
                  <a:lnTo>
                    <a:pt x="149" y="592"/>
                  </a:lnTo>
                  <a:lnTo>
                    <a:pt x="153" y="588"/>
                  </a:lnTo>
                  <a:lnTo>
                    <a:pt x="156" y="584"/>
                  </a:lnTo>
                  <a:lnTo>
                    <a:pt x="159" y="580"/>
                  </a:lnTo>
                  <a:lnTo>
                    <a:pt x="159" y="577"/>
                  </a:lnTo>
                  <a:lnTo>
                    <a:pt x="163" y="572"/>
                  </a:lnTo>
                  <a:lnTo>
                    <a:pt x="166" y="569"/>
                  </a:lnTo>
                  <a:lnTo>
                    <a:pt x="166" y="565"/>
                  </a:lnTo>
                  <a:lnTo>
                    <a:pt x="169" y="561"/>
                  </a:lnTo>
                  <a:lnTo>
                    <a:pt x="173" y="554"/>
                  </a:lnTo>
                  <a:lnTo>
                    <a:pt x="176" y="549"/>
                  </a:lnTo>
                  <a:lnTo>
                    <a:pt x="176" y="546"/>
                  </a:lnTo>
                  <a:lnTo>
                    <a:pt x="180" y="538"/>
                  </a:lnTo>
                  <a:lnTo>
                    <a:pt x="184" y="534"/>
                  </a:lnTo>
                  <a:lnTo>
                    <a:pt x="184" y="531"/>
                  </a:lnTo>
                  <a:lnTo>
                    <a:pt x="187" y="523"/>
                  </a:lnTo>
                  <a:lnTo>
                    <a:pt x="190" y="519"/>
                  </a:lnTo>
                  <a:lnTo>
                    <a:pt x="194" y="511"/>
                  </a:lnTo>
                  <a:lnTo>
                    <a:pt x="194" y="508"/>
                  </a:lnTo>
                  <a:lnTo>
                    <a:pt x="197" y="500"/>
                  </a:lnTo>
                  <a:lnTo>
                    <a:pt x="200" y="496"/>
                  </a:lnTo>
                  <a:lnTo>
                    <a:pt x="204" y="488"/>
                  </a:lnTo>
                  <a:lnTo>
                    <a:pt x="204" y="480"/>
                  </a:lnTo>
                  <a:lnTo>
                    <a:pt x="207" y="477"/>
                  </a:lnTo>
                  <a:lnTo>
                    <a:pt x="210" y="469"/>
                  </a:lnTo>
                  <a:lnTo>
                    <a:pt x="210" y="461"/>
                  </a:lnTo>
                  <a:lnTo>
                    <a:pt x="214" y="454"/>
                  </a:lnTo>
                  <a:lnTo>
                    <a:pt x="217" y="449"/>
                  </a:lnTo>
                  <a:lnTo>
                    <a:pt x="220" y="442"/>
                  </a:lnTo>
                  <a:lnTo>
                    <a:pt x="220" y="434"/>
                  </a:lnTo>
                  <a:lnTo>
                    <a:pt x="224" y="426"/>
                  </a:lnTo>
                  <a:lnTo>
                    <a:pt x="227" y="419"/>
                  </a:lnTo>
                  <a:lnTo>
                    <a:pt x="231" y="411"/>
                  </a:lnTo>
                  <a:lnTo>
                    <a:pt x="231" y="403"/>
                  </a:lnTo>
                  <a:lnTo>
                    <a:pt x="234" y="396"/>
                  </a:lnTo>
                  <a:lnTo>
                    <a:pt x="238" y="388"/>
                  </a:lnTo>
                  <a:lnTo>
                    <a:pt x="238" y="380"/>
                  </a:lnTo>
                  <a:lnTo>
                    <a:pt x="241" y="373"/>
                  </a:lnTo>
                  <a:lnTo>
                    <a:pt x="245" y="365"/>
                  </a:lnTo>
                  <a:lnTo>
                    <a:pt x="248" y="357"/>
                  </a:lnTo>
                  <a:lnTo>
                    <a:pt x="248" y="350"/>
                  </a:lnTo>
                  <a:lnTo>
                    <a:pt x="251" y="342"/>
                  </a:lnTo>
                  <a:lnTo>
                    <a:pt x="255" y="334"/>
                  </a:lnTo>
                  <a:lnTo>
                    <a:pt x="255" y="327"/>
                  </a:lnTo>
                  <a:lnTo>
                    <a:pt x="258" y="319"/>
                  </a:lnTo>
                  <a:lnTo>
                    <a:pt x="261" y="311"/>
                  </a:lnTo>
                  <a:lnTo>
                    <a:pt x="265" y="303"/>
                  </a:lnTo>
                  <a:lnTo>
                    <a:pt x="265" y="296"/>
                  </a:lnTo>
                  <a:lnTo>
                    <a:pt x="268" y="288"/>
                  </a:lnTo>
                  <a:lnTo>
                    <a:pt x="271" y="280"/>
                  </a:lnTo>
                  <a:lnTo>
                    <a:pt x="274" y="273"/>
                  </a:lnTo>
                  <a:lnTo>
                    <a:pt x="274" y="265"/>
                  </a:lnTo>
                  <a:lnTo>
                    <a:pt x="278" y="257"/>
                  </a:lnTo>
                  <a:lnTo>
                    <a:pt x="282" y="250"/>
                  </a:lnTo>
                  <a:lnTo>
                    <a:pt x="282" y="242"/>
                  </a:lnTo>
                  <a:lnTo>
                    <a:pt x="285" y="234"/>
                  </a:lnTo>
                  <a:lnTo>
                    <a:pt x="289" y="227"/>
                  </a:lnTo>
                  <a:lnTo>
                    <a:pt x="292" y="219"/>
                  </a:lnTo>
                  <a:lnTo>
                    <a:pt x="292" y="211"/>
                  </a:lnTo>
                  <a:lnTo>
                    <a:pt x="295" y="207"/>
                  </a:lnTo>
                  <a:lnTo>
                    <a:pt x="299" y="199"/>
                  </a:lnTo>
                  <a:lnTo>
                    <a:pt x="302" y="192"/>
                  </a:lnTo>
                  <a:lnTo>
                    <a:pt x="302" y="184"/>
                  </a:lnTo>
                  <a:lnTo>
                    <a:pt x="305" y="176"/>
                  </a:lnTo>
                  <a:lnTo>
                    <a:pt x="309" y="169"/>
                  </a:lnTo>
                  <a:lnTo>
                    <a:pt x="309" y="165"/>
                  </a:lnTo>
                  <a:lnTo>
                    <a:pt x="312" y="158"/>
                  </a:lnTo>
                  <a:lnTo>
                    <a:pt x="315" y="150"/>
                  </a:lnTo>
                  <a:lnTo>
                    <a:pt x="319" y="146"/>
                  </a:lnTo>
                  <a:lnTo>
                    <a:pt x="319" y="138"/>
                  </a:lnTo>
                  <a:lnTo>
                    <a:pt x="322" y="130"/>
                  </a:lnTo>
                  <a:lnTo>
                    <a:pt x="325" y="127"/>
                  </a:lnTo>
                  <a:lnTo>
                    <a:pt x="325" y="119"/>
                  </a:lnTo>
                  <a:lnTo>
                    <a:pt x="329" y="115"/>
                  </a:lnTo>
                  <a:lnTo>
                    <a:pt x="333" y="107"/>
                  </a:lnTo>
                  <a:lnTo>
                    <a:pt x="336" y="104"/>
                  </a:lnTo>
                  <a:lnTo>
                    <a:pt x="336" y="96"/>
                  </a:lnTo>
                  <a:lnTo>
                    <a:pt x="340" y="92"/>
                  </a:lnTo>
                  <a:lnTo>
                    <a:pt x="343" y="88"/>
                  </a:lnTo>
                  <a:lnTo>
                    <a:pt x="346" y="81"/>
                  </a:lnTo>
                  <a:lnTo>
                    <a:pt x="346" y="76"/>
                  </a:lnTo>
                  <a:lnTo>
                    <a:pt x="350" y="73"/>
                  </a:lnTo>
                  <a:lnTo>
                    <a:pt x="353" y="65"/>
                  </a:lnTo>
                  <a:lnTo>
                    <a:pt x="353" y="61"/>
                  </a:lnTo>
                  <a:lnTo>
                    <a:pt x="356" y="58"/>
                  </a:lnTo>
                  <a:lnTo>
                    <a:pt x="360" y="53"/>
                  </a:lnTo>
                  <a:lnTo>
                    <a:pt x="363" y="50"/>
                  </a:lnTo>
                  <a:lnTo>
                    <a:pt x="363" y="46"/>
                  </a:lnTo>
                  <a:lnTo>
                    <a:pt x="366" y="42"/>
                  </a:lnTo>
                  <a:lnTo>
                    <a:pt x="370" y="38"/>
                  </a:lnTo>
                  <a:lnTo>
                    <a:pt x="373" y="35"/>
                  </a:lnTo>
                  <a:lnTo>
                    <a:pt x="373" y="30"/>
                  </a:lnTo>
                  <a:lnTo>
                    <a:pt x="376" y="30"/>
                  </a:lnTo>
                  <a:lnTo>
                    <a:pt x="380" y="27"/>
                  </a:lnTo>
                  <a:lnTo>
                    <a:pt x="380" y="23"/>
                  </a:lnTo>
                  <a:lnTo>
                    <a:pt x="383" y="19"/>
                  </a:lnTo>
                  <a:lnTo>
                    <a:pt x="387" y="19"/>
                  </a:lnTo>
                  <a:lnTo>
                    <a:pt x="391" y="15"/>
                  </a:lnTo>
                  <a:lnTo>
                    <a:pt x="394" y="12"/>
                  </a:lnTo>
                  <a:lnTo>
                    <a:pt x="397" y="12"/>
                  </a:lnTo>
                  <a:lnTo>
                    <a:pt x="397" y="7"/>
                  </a:lnTo>
                  <a:lnTo>
                    <a:pt x="401" y="7"/>
                  </a:lnTo>
                  <a:lnTo>
                    <a:pt x="404" y="4"/>
                  </a:lnTo>
                  <a:lnTo>
                    <a:pt x="407" y="4"/>
                  </a:lnTo>
                  <a:lnTo>
                    <a:pt x="411" y="0"/>
                  </a:lnTo>
                  <a:lnTo>
                    <a:pt x="414" y="0"/>
                  </a:lnTo>
                  <a:lnTo>
                    <a:pt x="417" y="0"/>
                  </a:lnTo>
                  <a:lnTo>
                    <a:pt x="421" y="0"/>
                  </a:lnTo>
                  <a:lnTo>
                    <a:pt x="424" y="0"/>
                  </a:lnTo>
                  <a:lnTo>
                    <a:pt x="427" y="0"/>
                  </a:lnTo>
                  <a:lnTo>
                    <a:pt x="431" y="0"/>
                  </a:lnTo>
                  <a:lnTo>
                    <a:pt x="434" y="0"/>
                  </a:lnTo>
                  <a:lnTo>
                    <a:pt x="438" y="0"/>
                  </a:lnTo>
                  <a:lnTo>
                    <a:pt x="442" y="0"/>
                  </a:lnTo>
                  <a:lnTo>
                    <a:pt x="445" y="0"/>
                  </a:lnTo>
                  <a:lnTo>
                    <a:pt x="445" y="4"/>
                  </a:lnTo>
                  <a:lnTo>
                    <a:pt x="448" y="4"/>
                  </a:lnTo>
                  <a:lnTo>
                    <a:pt x="452" y="4"/>
                  </a:lnTo>
                  <a:lnTo>
                    <a:pt x="452" y="7"/>
                  </a:lnTo>
                  <a:lnTo>
                    <a:pt x="455" y="7"/>
                  </a:lnTo>
                  <a:lnTo>
                    <a:pt x="458" y="7"/>
                  </a:lnTo>
                  <a:lnTo>
                    <a:pt x="462" y="12"/>
                  </a:lnTo>
                  <a:lnTo>
                    <a:pt x="465" y="15"/>
                  </a:lnTo>
                  <a:lnTo>
                    <a:pt x="468" y="15"/>
                  </a:lnTo>
                  <a:lnTo>
                    <a:pt x="468" y="19"/>
                  </a:lnTo>
                  <a:lnTo>
                    <a:pt x="472" y="19"/>
                  </a:lnTo>
                  <a:lnTo>
                    <a:pt x="475" y="23"/>
                  </a:lnTo>
                  <a:lnTo>
                    <a:pt x="478" y="27"/>
                  </a:lnTo>
                  <a:lnTo>
                    <a:pt x="482" y="30"/>
                  </a:lnTo>
                  <a:lnTo>
                    <a:pt x="485" y="35"/>
                  </a:lnTo>
                  <a:lnTo>
                    <a:pt x="489" y="35"/>
                  </a:lnTo>
                  <a:lnTo>
                    <a:pt x="489" y="38"/>
                  </a:lnTo>
                  <a:lnTo>
                    <a:pt x="493" y="42"/>
                  </a:lnTo>
                  <a:lnTo>
                    <a:pt x="496" y="46"/>
                  </a:lnTo>
                  <a:lnTo>
                    <a:pt x="496" y="50"/>
                  </a:lnTo>
                  <a:lnTo>
                    <a:pt x="499" y="50"/>
                  </a:lnTo>
                  <a:lnTo>
                    <a:pt x="503" y="53"/>
                  </a:lnTo>
                  <a:lnTo>
                    <a:pt x="506" y="58"/>
                  </a:lnTo>
                  <a:lnTo>
                    <a:pt x="506" y="61"/>
                  </a:lnTo>
                  <a:lnTo>
                    <a:pt x="509" y="65"/>
                  </a:lnTo>
                  <a:lnTo>
                    <a:pt x="513" y="69"/>
                  </a:lnTo>
                  <a:lnTo>
                    <a:pt x="516" y="73"/>
                  </a:lnTo>
                  <a:lnTo>
                    <a:pt x="516" y="76"/>
                  </a:lnTo>
                  <a:lnTo>
                    <a:pt x="519" y="81"/>
                  </a:lnTo>
                  <a:lnTo>
                    <a:pt x="523" y="84"/>
                  </a:lnTo>
                  <a:lnTo>
                    <a:pt x="523" y="88"/>
                  </a:lnTo>
                  <a:lnTo>
                    <a:pt x="526" y="92"/>
                  </a:lnTo>
                  <a:lnTo>
                    <a:pt x="529" y="96"/>
                  </a:lnTo>
                  <a:lnTo>
                    <a:pt x="533" y="99"/>
                  </a:lnTo>
                  <a:lnTo>
                    <a:pt x="533" y="104"/>
                  </a:lnTo>
                  <a:lnTo>
                    <a:pt x="536" y="107"/>
                  </a:lnTo>
                  <a:lnTo>
                    <a:pt x="540" y="111"/>
                  </a:lnTo>
                  <a:lnTo>
                    <a:pt x="540" y="115"/>
                  </a:lnTo>
                  <a:lnTo>
                    <a:pt x="543" y="119"/>
                  </a:lnTo>
                  <a:lnTo>
                    <a:pt x="547" y="122"/>
                  </a:lnTo>
                  <a:lnTo>
                    <a:pt x="550" y="127"/>
                  </a:lnTo>
                  <a:lnTo>
                    <a:pt x="550" y="130"/>
                  </a:lnTo>
                  <a:lnTo>
                    <a:pt x="554" y="134"/>
                  </a:lnTo>
                  <a:lnTo>
                    <a:pt x="557" y="142"/>
                  </a:lnTo>
                  <a:lnTo>
                    <a:pt x="560" y="146"/>
                  </a:lnTo>
                  <a:lnTo>
                    <a:pt x="560" y="150"/>
                  </a:lnTo>
                  <a:lnTo>
                    <a:pt x="564" y="153"/>
                  </a:lnTo>
                  <a:lnTo>
                    <a:pt x="567" y="158"/>
                  </a:lnTo>
                  <a:lnTo>
                    <a:pt x="567" y="161"/>
                  </a:lnTo>
                  <a:lnTo>
                    <a:pt x="570" y="169"/>
                  </a:lnTo>
                  <a:lnTo>
                    <a:pt x="574" y="173"/>
                  </a:lnTo>
                  <a:lnTo>
                    <a:pt x="577" y="176"/>
                  </a:lnTo>
                  <a:lnTo>
                    <a:pt x="577" y="181"/>
                  </a:lnTo>
                  <a:lnTo>
                    <a:pt x="580" y="184"/>
                  </a:lnTo>
                  <a:lnTo>
                    <a:pt x="584" y="188"/>
                  </a:lnTo>
                  <a:lnTo>
                    <a:pt x="587" y="196"/>
                  </a:lnTo>
                  <a:lnTo>
                    <a:pt x="587" y="199"/>
                  </a:lnTo>
                  <a:lnTo>
                    <a:pt x="591" y="204"/>
                  </a:lnTo>
                  <a:lnTo>
                    <a:pt x="594" y="207"/>
                  </a:lnTo>
                  <a:lnTo>
                    <a:pt x="594" y="211"/>
                  </a:lnTo>
                  <a:lnTo>
                    <a:pt x="598" y="215"/>
                  </a:lnTo>
                  <a:lnTo>
                    <a:pt x="601" y="222"/>
                  </a:lnTo>
                  <a:lnTo>
                    <a:pt x="605" y="227"/>
                  </a:lnTo>
                  <a:lnTo>
                    <a:pt x="605" y="230"/>
                  </a:lnTo>
                  <a:lnTo>
                    <a:pt x="608" y="234"/>
                  </a:lnTo>
                  <a:lnTo>
                    <a:pt x="611" y="238"/>
                  </a:lnTo>
                  <a:lnTo>
                    <a:pt x="611" y="245"/>
                  </a:lnTo>
                  <a:lnTo>
                    <a:pt x="615" y="250"/>
                  </a:lnTo>
                  <a:lnTo>
                    <a:pt x="618" y="253"/>
                  </a:lnTo>
                  <a:lnTo>
                    <a:pt x="621" y="257"/>
                  </a:lnTo>
                  <a:lnTo>
                    <a:pt x="621" y="261"/>
                  </a:lnTo>
                  <a:lnTo>
                    <a:pt x="625" y="265"/>
                  </a:lnTo>
                  <a:lnTo>
                    <a:pt x="628" y="273"/>
                  </a:lnTo>
                  <a:lnTo>
                    <a:pt x="631" y="276"/>
                  </a:lnTo>
                  <a:lnTo>
                    <a:pt x="631" y="280"/>
                  </a:lnTo>
                  <a:lnTo>
                    <a:pt x="635" y="284"/>
                  </a:lnTo>
                  <a:lnTo>
                    <a:pt x="638" y="288"/>
                  </a:lnTo>
                  <a:lnTo>
                    <a:pt x="638" y="292"/>
                  </a:lnTo>
                  <a:lnTo>
                    <a:pt x="642" y="296"/>
                  </a:lnTo>
                  <a:lnTo>
                    <a:pt x="645" y="300"/>
                  </a:lnTo>
                  <a:lnTo>
                    <a:pt x="649" y="307"/>
                  </a:lnTo>
                  <a:lnTo>
                    <a:pt x="649" y="311"/>
                  </a:lnTo>
                  <a:lnTo>
                    <a:pt x="652" y="315"/>
                  </a:lnTo>
                  <a:lnTo>
                    <a:pt x="656" y="319"/>
                  </a:lnTo>
                  <a:lnTo>
                    <a:pt x="659" y="323"/>
                  </a:lnTo>
                  <a:lnTo>
                    <a:pt x="659" y="327"/>
                  </a:lnTo>
                  <a:lnTo>
                    <a:pt x="662" y="331"/>
                  </a:lnTo>
                  <a:lnTo>
                    <a:pt x="666" y="334"/>
                  </a:lnTo>
                  <a:lnTo>
                    <a:pt x="666" y="338"/>
                  </a:lnTo>
                  <a:lnTo>
                    <a:pt x="669" y="342"/>
                  </a:lnTo>
                  <a:lnTo>
                    <a:pt x="672" y="346"/>
                  </a:lnTo>
                  <a:lnTo>
                    <a:pt x="676" y="350"/>
                  </a:lnTo>
                  <a:lnTo>
                    <a:pt x="676" y="354"/>
                  </a:lnTo>
                  <a:lnTo>
                    <a:pt x="679" y="357"/>
                  </a:lnTo>
                  <a:lnTo>
                    <a:pt x="682" y="362"/>
                  </a:lnTo>
                  <a:lnTo>
                    <a:pt x="682" y="365"/>
                  </a:lnTo>
                  <a:lnTo>
                    <a:pt x="686" y="369"/>
                  </a:lnTo>
                  <a:lnTo>
                    <a:pt x="689" y="373"/>
                  </a:lnTo>
                  <a:lnTo>
                    <a:pt x="692" y="377"/>
                  </a:lnTo>
                  <a:lnTo>
                    <a:pt x="692" y="380"/>
                  </a:lnTo>
                  <a:lnTo>
                    <a:pt x="696" y="385"/>
                  </a:lnTo>
                  <a:lnTo>
                    <a:pt x="700" y="388"/>
                  </a:lnTo>
                  <a:lnTo>
                    <a:pt x="703" y="392"/>
                  </a:lnTo>
                  <a:lnTo>
                    <a:pt x="703" y="396"/>
                  </a:lnTo>
                  <a:lnTo>
                    <a:pt x="707" y="400"/>
                  </a:lnTo>
                  <a:lnTo>
                    <a:pt x="710" y="403"/>
                  </a:lnTo>
                  <a:lnTo>
                    <a:pt x="710" y="408"/>
                  </a:lnTo>
                  <a:lnTo>
                    <a:pt x="713" y="411"/>
                  </a:lnTo>
                  <a:lnTo>
                    <a:pt x="717" y="415"/>
                  </a:lnTo>
                  <a:lnTo>
                    <a:pt x="720" y="419"/>
                  </a:lnTo>
                  <a:lnTo>
                    <a:pt x="720" y="423"/>
                  </a:lnTo>
                  <a:lnTo>
                    <a:pt x="723" y="423"/>
                  </a:lnTo>
                  <a:lnTo>
                    <a:pt x="726" y="426"/>
                  </a:lnTo>
                  <a:lnTo>
                    <a:pt x="730" y="431"/>
                  </a:lnTo>
                  <a:lnTo>
                    <a:pt x="730" y="434"/>
                  </a:lnTo>
                  <a:lnTo>
                    <a:pt x="733" y="438"/>
                  </a:lnTo>
                  <a:lnTo>
                    <a:pt x="736" y="442"/>
                  </a:lnTo>
                  <a:lnTo>
                    <a:pt x="740" y="446"/>
                  </a:lnTo>
                  <a:lnTo>
                    <a:pt x="743" y="449"/>
                  </a:lnTo>
                  <a:lnTo>
                    <a:pt x="747" y="454"/>
                  </a:lnTo>
                  <a:lnTo>
                    <a:pt x="747" y="457"/>
                  </a:lnTo>
                  <a:lnTo>
                    <a:pt x="751" y="457"/>
                  </a:lnTo>
                  <a:lnTo>
                    <a:pt x="754" y="461"/>
                  </a:lnTo>
                  <a:lnTo>
                    <a:pt x="754" y="465"/>
                  </a:lnTo>
                  <a:lnTo>
                    <a:pt x="757" y="469"/>
                  </a:lnTo>
                  <a:lnTo>
                    <a:pt x="761" y="469"/>
                  </a:lnTo>
                  <a:lnTo>
                    <a:pt x="764" y="472"/>
                  </a:lnTo>
                  <a:lnTo>
                    <a:pt x="764" y="477"/>
                  </a:lnTo>
                  <a:lnTo>
                    <a:pt x="767" y="477"/>
                  </a:lnTo>
                  <a:lnTo>
                    <a:pt x="771" y="480"/>
                  </a:lnTo>
                  <a:lnTo>
                    <a:pt x="774" y="484"/>
                  </a:lnTo>
                  <a:lnTo>
                    <a:pt x="774" y="488"/>
                  </a:lnTo>
                  <a:lnTo>
                    <a:pt x="777" y="488"/>
                  </a:lnTo>
                  <a:lnTo>
                    <a:pt x="781" y="492"/>
                  </a:lnTo>
                  <a:lnTo>
                    <a:pt x="781" y="496"/>
                  </a:lnTo>
                  <a:lnTo>
                    <a:pt x="784" y="496"/>
                  </a:lnTo>
                  <a:lnTo>
                    <a:pt x="787" y="500"/>
                  </a:lnTo>
                  <a:lnTo>
                    <a:pt x="791" y="500"/>
                  </a:lnTo>
                  <a:lnTo>
                    <a:pt x="791" y="503"/>
                  </a:lnTo>
                  <a:lnTo>
                    <a:pt x="794" y="508"/>
                  </a:lnTo>
                  <a:lnTo>
                    <a:pt x="798" y="508"/>
                  </a:lnTo>
                  <a:lnTo>
                    <a:pt x="801" y="511"/>
                  </a:lnTo>
                  <a:lnTo>
                    <a:pt x="805" y="515"/>
                  </a:lnTo>
                  <a:lnTo>
                    <a:pt x="808" y="519"/>
                  </a:lnTo>
                  <a:lnTo>
                    <a:pt x="812" y="523"/>
                  </a:lnTo>
                  <a:lnTo>
                    <a:pt x="815" y="523"/>
                  </a:lnTo>
                  <a:lnTo>
                    <a:pt x="818" y="526"/>
                  </a:lnTo>
                  <a:lnTo>
                    <a:pt x="822" y="531"/>
                  </a:lnTo>
                  <a:lnTo>
                    <a:pt x="825" y="531"/>
                  </a:lnTo>
                  <a:lnTo>
                    <a:pt x="825" y="534"/>
                  </a:lnTo>
                  <a:lnTo>
                    <a:pt x="828" y="534"/>
                  </a:lnTo>
                  <a:lnTo>
                    <a:pt x="832" y="538"/>
                  </a:lnTo>
                  <a:lnTo>
                    <a:pt x="835" y="538"/>
                  </a:lnTo>
                  <a:lnTo>
                    <a:pt x="835" y="542"/>
                  </a:lnTo>
                  <a:lnTo>
                    <a:pt x="838" y="542"/>
                  </a:lnTo>
                  <a:lnTo>
                    <a:pt x="842" y="546"/>
                  </a:lnTo>
                  <a:lnTo>
                    <a:pt x="845" y="546"/>
                  </a:lnTo>
                  <a:lnTo>
                    <a:pt x="845" y="549"/>
                  </a:lnTo>
                  <a:lnTo>
                    <a:pt x="849" y="549"/>
                  </a:lnTo>
                  <a:lnTo>
                    <a:pt x="852" y="554"/>
                  </a:lnTo>
                  <a:lnTo>
                    <a:pt x="856" y="554"/>
                  </a:lnTo>
                  <a:lnTo>
                    <a:pt x="859" y="557"/>
                  </a:lnTo>
                  <a:lnTo>
                    <a:pt x="863" y="557"/>
                  </a:lnTo>
                  <a:lnTo>
                    <a:pt x="863" y="561"/>
                  </a:lnTo>
                  <a:lnTo>
                    <a:pt x="866" y="561"/>
                  </a:lnTo>
                  <a:lnTo>
                    <a:pt x="869" y="561"/>
                  </a:lnTo>
                  <a:lnTo>
                    <a:pt x="873" y="565"/>
                  </a:lnTo>
                  <a:lnTo>
                    <a:pt x="876" y="565"/>
                  </a:lnTo>
                  <a:lnTo>
                    <a:pt x="879" y="569"/>
                  </a:lnTo>
                  <a:lnTo>
                    <a:pt x="883" y="572"/>
                  </a:lnTo>
                  <a:lnTo>
                    <a:pt x="886" y="572"/>
                  </a:lnTo>
                  <a:lnTo>
                    <a:pt x="889" y="572"/>
                  </a:lnTo>
                  <a:lnTo>
                    <a:pt x="889" y="577"/>
                  </a:lnTo>
                  <a:lnTo>
                    <a:pt x="893" y="577"/>
                  </a:lnTo>
                  <a:lnTo>
                    <a:pt x="896" y="577"/>
                  </a:lnTo>
                  <a:lnTo>
                    <a:pt x="896" y="580"/>
                  </a:lnTo>
                  <a:lnTo>
                    <a:pt x="900" y="580"/>
                  </a:lnTo>
                  <a:lnTo>
                    <a:pt x="903" y="580"/>
                  </a:lnTo>
                  <a:lnTo>
                    <a:pt x="907" y="580"/>
                  </a:lnTo>
                  <a:lnTo>
                    <a:pt x="907" y="584"/>
                  </a:lnTo>
                  <a:lnTo>
                    <a:pt x="910" y="584"/>
                  </a:lnTo>
                  <a:lnTo>
                    <a:pt x="914" y="584"/>
                  </a:lnTo>
                  <a:lnTo>
                    <a:pt x="917" y="588"/>
                  </a:lnTo>
                  <a:lnTo>
                    <a:pt x="920" y="588"/>
                  </a:lnTo>
                  <a:lnTo>
                    <a:pt x="924" y="588"/>
                  </a:lnTo>
                  <a:lnTo>
                    <a:pt x="924" y="592"/>
                  </a:lnTo>
                  <a:lnTo>
                    <a:pt x="927" y="592"/>
                  </a:lnTo>
                  <a:lnTo>
                    <a:pt x="930" y="592"/>
                  </a:lnTo>
                  <a:lnTo>
                    <a:pt x="934" y="592"/>
                  </a:lnTo>
                  <a:lnTo>
                    <a:pt x="934" y="595"/>
                  </a:lnTo>
                  <a:lnTo>
                    <a:pt x="937" y="595"/>
                  </a:lnTo>
                  <a:lnTo>
                    <a:pt x="940" y="595"/>
                  </a:lnTo>
                  <a:lnTo>
                    <a:pt x="944" y="595"/>
                  </a:lnTo>
                  <a:lnTo>
                    <a:pt x="944" y="600"/>
                  </a:lnTo>
                  <a:lnTo>
                    <a:pt x="947" y="600"/>
                  </a:lnTo>
                  <a:lnTo>
                    <a:pt x="950" y="600"/>
                  </a:lnTo>
                  <a:lnTo>
                    <a:pt x="954" y="600"/>
                  </a:lnTo>
                  <a:lnTo>
                    <a:pt x="958" y="603"/>
                  </a:lnTo>
                  <a:lnTo>
                    <a:pt x="961" y="603"/>
                  </a:lnTo>
                  <a:lnTo>
                    <a:pt x="965" y="603"/>
                  </a:lnTo>
                  <a:lnTo>
                    <a:pt x="968" y="603"/>
                  </a:lnTo>
                  <a:lnTo>
                    <a:pt x="968" y="607"/>
                  </a:lnTo>
                  <a:lnTo>
                    <a:pt x="971" y="607"/>
                  </a:lnTo>
                  <a:lnTo>
                    <a:pt x="975" y="607"/>
                  </a:lnTo>
                  <a:lnTo>
                    <a:pt x="978" y="607"/>
                  </a:lnTo>
                  <a:lnTo>
                    <a:pt x="981" y="611"/>
                  </a:lnTo>
                  <a:lnTo>
                    <a:pt x="985" y="611"/>
                  </a:lnTo>
                  <a:lnTo>
                    <a:pt x="985" y="638"/>
                  </a:lnTo>
                  <a:lnTo>
                    <a:pt x="981" y="638"/>
                  </a:lnTo>
                  <a:lnTo>
                    <a:pt x="978" y="638"/>
                  </a:lnTo>
                  <a:lnTo>
                    <a:pt x="975" y="638"/>
                  </a:lnTo>
                  <a:lnTo>
                    <a:pt x="971" y="638"/>
                  </a:lnTo>
                  <a:lnTo>
                    <a:pt x="968" y="638"/>
                  </a:lnTo>
                  <a:lnTo>
                    <a:pt x="965" y="638"/>
                  </a:lnTo>
                  <a:lnTo>
                    <a:pt x="961" y="638"/>
                  </a:lnTo>
                  <a:lnTo>
                    <a:pt x="958" y="638"/>
                  </a:lnTo>
                  <a:lnTo>
                    <a:pt x="954" y="638"/>
                  </a:lnTo>
                  <a:lnTo>
                    <a:pt x="950" y="638"/>
                  </a:lnTo>
                  <a:lnTo>
                    <a:pt x="947" y="638"/>
                  </a:lnTo>
                  <a:lnTo>
                    <a:pt x="944" y="638"/>
                  </a:lnTo>
                  <a:lnTo>
                    <a:pt x="940" y="638"/>
                  </a:lnTo>
                  <a:lnTo>
                    <a:pt x="937" y="638"/>
                  </a:lnTo>
                  <a:lnTo>
                    <a:pt x="934" y="638"/>
                  </a:lnTo>
                  <a:lnTo>
                    <a:pt x="930" y="638"/>
                  </a:lnTo>
                  <a:lnTo>
                    <a:pt x="927" y="638"/>
                  </a:lnTo>
                  <a:lnTo>
                    <a:pt x="924" y="638"/>
                  </a:lnTo>
                  <a:lnTo>
                    <a:pt x="920" y="638"/>
                  </a:lnTo>
                  <a:lnTo>
                    <a:pt x="917" y="638"/>
                  </a:lnTo>
                  <a:lnTo>
                    <a:pt x="914" y="638"/>
                  </a:lnTo>
                  <a:lnTo>
                    <a:pt x="910" y="638"/>
                  </a:lnTo>
                  <a:lnTo>
                    <a:pt x="907" y="638"/>
                  </a:lnTo>
                  <a:lnTo>
                    <a:pt x="903" y="638"/>
                  </a:lnTo>
                  <a:lnTo>
                    <a:pt x="900" y="638"/>
                  </a:lnTo>
                  <a:lnTo>
                    <a:pt x="896" y="638"/>
                  </a:lnTo>
                  <a:lnTo>
                    <a:pt x="893" y="638"/>
                  </a:lnTo>
                  <a:lnTo>
                    <a:pt x="889" y="638"/>
                  </a:lnTo>
                  <a:lnTo>
                    <a:pt x="886" y="638"/>
                  </a:lnTo>
                  <a:lnTo>
                    <a:pt x="883" y="638"/>
                  </a:lnTo>
                  <a:lnTo>
                    <a:pt x="879" y="638"/>
                  </a:lnTo>
                  <a:lnTo>
                    <a:pt x="876" y="638"/>
                  </a:lnTo>
                  <a:lnTo>
                    <a:pt x="873" y="638"/>
                  </a:lnTo>
                  <a:lnTo>
                    <a:pt x="869" y="638"/>
                  </a:lnTo>
                  <a:lnTo>
                    <a:pt x="866" y="638"/>
                  </a:lnTo>
                  <a:lnTo>
                    <a:pt x="863" y="638"/>
                  </a:lnTo>
                  <a:lnTo>
                    <a:pt x="859" y="638"/>
                  </a:lnTo>
                  <a:lnTo>
                    <a:pt x="856" y="638"/>
                  </a:lnTo>
                  <a:lnTo>
                    <a:pt x="852" y="638"/>
                  </a:lnTo>
                  <a:lnTo>
                    <a:pt x="849" y="638"/>
                  </a:lnTo>
                  <a:lnTo>
                    <a:pt x="845" y="638"/>
                  </a:lnTo>
                  <a:lnTo>
                    <a:pt x="842" y="638"/>
                  </a:lnTo>
                  <a:lnTo>
                    <a:pt x="838" y="638"/>
                  </a:lnTo>
                  <a:lnTo>
                    <a:pt x="835" y="638"/>
                  </a:lnTo>
                  <a:lnTo>
                    <a:pt x="832" y="638"/>
                  </a:lnTo>
                  <a:lnTo>
                    <a:pt x="828" y="638"/>
                  </a:lnTo>
                  <a:lnTo>
                    <a:pt x="825" y="638"/>
                  </a:lnTo>
                  <a:lnTo>
                    <a:pt x="822" y="638"/>
                  </a:lnTo>
                  <a:lnTo>
                    <a:pt x="818" y="638"/>
                  </a:lnTo>
                  <a:lnTo>
                    <a:pt x="815" y="638"/>
                  </a:lnTo>
                  <a:lnTo>
                    <a:pt x="812" y="638"/>
                  </a:lnTo>
                  <a:lnTo>
                    <a:pt x="808" y="638"/>
                  </a:lnTo>
                  <a:lnTo>
                    <a:pt x="805" y="638"/>
                  </a:lnTo>
                  <a:lnTo>
                    <a:pt x="801" y="638"/>
                  </a:lnTo>
                  <a:lnTo>
                    <a:pt x="798" y="638"/>
                  </a:lnTo>
                  <a:lnTo>
                    <a:pt x="794" y="638"/>
                  </a:lnTo>
                  <a:lnTo>
                    <a:pt x="791" y="638"/>
                  </a:lnTo>
                  <a:lnTo>
                    <a:pt x="787" y="638"/>
                  </a:lnTo>
                  <a:lnTo>
                    <a:pt x="784" y="638"/>
                  </a:lnTo>
                  <a:lnTo>
                    <a:pt x="781" y="638"/>
                  </a:lnTo>
                  <a:lnTo>
                    <a:pt x="777" y="638"/>
                  </a:lnTo>
                  <a:lnTo>
                    <a:pt x="774" y="638"/>
                  </a:lnTo>
                  <a:lnTo>
                    <a:pt x="771" y="638"/>
                  </a:lnTo>
                  <a:lnTo>
                    <a:pt x="767" y="638"/>
                  </a:lnTo>
                  <a:lnTo>
                    <a:pt x="764" y="638"/>
                  </a:lnTo>
                  <a:lnTo>
                    <a:pt x="761" y="638"/>
                  </a:lnTo>
                  <a:lnTo>
                    <a:pt x="757" y="638"/>
                  </a:lnTo>
                  <a:lnTo>
                    <a:pt x="754" y="638"/>
                  </a:lnTo>
                  <a:lnTo>
                    <a:pt x="751" y="638"/>
                  </a:lnTo>
                  <a:lnTo>
                    <a:pt x="747" y="638"/>
                  </a:lnTo>
                  <a:lnTo>
                    <a:pt x="743" y="638"/>
                  </a:lnTo>
                  <a:lnTo>
                    <a:pt x="740" y="638"/>
                  </a:lnTo>
                  <a:lnTo>
                    <a:pt x="736" y="638"/>
                  </a:lnTo>
                  <a:lnTo>
                    <a:pt x="733" y="638"/>
                  </a:lnTo>
                  <a:lnTo>
                    <a:pt x="730" y="638"/>
                  </a:lnTo>
                  <a:lnTo>
                    <a:pt x="726" y="638"/>
                  </a:lnTo>
                  <a:lnTo>
                    <a:pt x="723" y="638"/>
                  </a:lnTo>
                  <a:lnTo>
                    <a:pt x="720" y="638"/>
                  </a:lnTo>
                  <a:lnTo>
                    <a:pt x="717" y="638"/>
                  </a:lnTo>
                  <a:lnTo>
                    <a:pt x="713" y="638"/>
                  </a:lnTo>
                  <a:lnTo>
                    <a:pt x="710" y="638"/>
                  </a:lnTo>
                  <a:lnTo>
                    <a:pt x="707" y="638"/>
                  </a:lnTo>
                  <a:lnTo>
                    <a:pt x="703" y="638"/>
                  </a:lnTo>
                  <a:lnTo>
                    <a:pt x="700" y="638"/>
                  </a:lnTo>
                  <a:lnTo>
                    <a:pt x="696" y="638"/>
                  </a:lnTo>
                  <a:lnTo>
                    <a:pt x="692" y="638"/>
                  </a:lnTo>
                  <a:lnTo>
                    <a:pt x="689" y="638"/>
                  </a:lnTo>
                  <a:lnTo>
                    <a:pt x="686" y="638"/>
                  </a:lnTo>
                  <a:lnTo>
                    <a:pt x="682" y="638"/>
                  </a:lnTo>
                  <a:lnTo>
                    <a:pt x="679" y="638"/>
                  </a:lnTo>
                  <a:lnTo>
                    <a:pt x="676" y="638"/>
                  </a:lnTo>
                  <a:lnTo>
                    <a:pt x="672" y="638"/>
                  </a:lnTo>
                  <a:lnTo>
                    <a:pt x="669" y="638"/>
                  </a:lnTo>
                  <a:lnTo>
                    <a:pt x="666" y="638"/>
                  </a:lnTo>
                  <a:lnTo>
                    <a:pt x="662" y="638"/>
                  </a:lnTo>
                  <a:lnTo>
                    <a:pt x="659" y="638"/>
                  </a:lnTo>
                  <a:lnTo>
                    <a:pt x="656" y="638"/>
                  </a:lnTo>
                  <a:lnTo>
                    <a:pt x="652" y="638"/>
                  </a:lnTo>
                  <a:lnTo>
                    <a:pt x="649" y="638"/>
                  </a:lnTo>
                  <a:lnTo>
                    <a:pt x="645" y="638"/>
                  </a:lnTo>
                  <a:lnTo>
                    <a:pt x="642" y="638"/>
                  </a:lnTo>
                  <a:lnTo>
                    <a:pt x="638" y="638"/>
                  </a:lnTo>
                  <a:lnTo>
                    <a:pt x="635" y="638"/>
                  </a:lnTo>
                  <a:lnTo>
                    <a:pt x="631" y="638"/>
                  </a:lnTo>
                  <a:lnTo>
                    <a:pt x="628" y="638"/>
                  </a:lnTo>
                  <a:lnTo>
                    <a:pt x="625" y="638"/>
                  </a:lnTo>
                  <a:lnTo>
                    <a:pt x="621" y="638"/>
                  </a:lnTo>
                  <a:lnTo>
                    <a:pt x="618" y="638"/>
                  </a:lnTo>
                  <a:lnTo>
                    <a:pt x="615" y="638"/>
                  </a:lnTo>
                  <a:lnTo>
                    <a:pt x="611" y="638"/>
                  </a:lnTo>
                  <a:lnTo>
                    <a:pt x="608" y="638"/>
                  </a:lnTo>
                  <a:lnTo>
                    <a:pt x="605" y="638"/>
                  </a:lnTo>
                  <a:lnTo>
                    <a:pt x="601" y="638"/>
                  </a:lnTo>
                  <a:lnTo>
                    <a:pt x="598" y="638"/>
                  </a:lnTo>
                  <a:lnTo>
                    <a:pt x="594" y="638"/>
                  </a:lnTo>
                  <a:lnTo>
                    <a:pt x="591" y="638"/>
                  </a:lnTo>
                  <a:lnTo>
                    <a:pt x="587" y="638"/>
                  </a:lnTo>
                  <a:lnTo>
                    <a:pt x="584" y="638"/>
                  </a:lnTo>
                  <a:lnTo>
                    <a:pt x="580" y="638"/>
                  </a:lnTo>
                  <a:lnTo>
                    <a:pt x="577" y="638"/>
                  </a:lnTo>
                  <a:lnTo>
                    <a:pt x="574" y="638"/>
                  </a:lnTo>
                  <a:lnTo>
                    <a:pt x="570" y="638"/>
                  </a:lnTo>
                  <a:lnTo>
                    <a:pt x="567" y="638"/>
                  </a:lnTo>
                  <a:lnTo>
                    <a:pt x="564" y="638"/>
                  </a:lnTo>
                  <a:lnTo>
                    <a:pt x="560" y="638"/>
                  </a:lnTo>
                  <a:lnTo>
                    <a:pt x="557" y="638"/>
                  </a:lnTo>
                  <a:lnTo>
                    <a:pt x="554" y="638"/>
                  </a:lnTo>
                  <a:lnTo>
                    <a:pt x="550" y="638"/>
                  </a:lnTo>
                  <a:lnTo>
                    <a:pt x="547" y="638"/>
                  </a:lnTo>
                  <a:lnTo>
                    <a:pt x="543" y="638"/>
                  </a:lnTo>
                  <a:lnTo>
                    <a:pt x="540" y="638"/>
                  </a:lnTo>
                  <a:lnTo>
                    <a:pt x="536" y="638"/>
                  </a:lnTo>
                  <a:lnTo>
                    <a:pt x="533" y="638"/>
                  </a:lnTo>
                  <a:lnTo>
                    <a:pt x="529" y="638"/>
                  </a:lnTo>
                  <a:lnTo>
                    <a:pt x="526" y="638"/>
                  </a:lnTo>
                  <a:lnTo>
                    <a:pt x="523" y="638"/>
                  </a:lnTo>
                  <a:lnTo>
                    <a:pt x="519" y="638"/>
                  </a:lnTo>
                  <a:lnTo>
                    <a:pt x="516" y="638"/>
                  </a:lnTo>
                  <a:lnTo>
                    <a:pt x="513" y="638"/>
                  </a:lnTo>
                  <a:lnTo>
                    <a:pt x="509" y="638"/>
                  </a:lnTo>
                  <a:lnTo>
                    <a:pt x="506" y="638"/>
                  </a:lnTo>
                  <a:lnTo>
                    <a:pt x="503" y="638"/>
                  </a:lnTo>
                  <a:lnTo>
                    <a:pt x="499" y="638"/>
                  </a:lnTo>
                  <a:lnTo>
                    <a:pt x="496" y="638"/>
                  </a:lnTo>
                  <a:lnTo>
                    <a:pt x="493" y="638"/>
                  </a:lnTo>
                  <a:lnTo>
                    <a:pt x="489" y="638"/>
                  </a:lnTo>
                  <a:lnTo>
                    <a:pt x="485" y="638"/>
                  </a:lnTo>
                  <a:lnTo>
                    <a:pt x="482" y="638"/>
                  </a:lnTo>
                  <a:lnTo>
                    <a:pt x="478" y="638"/>
                  </a:lnTo>
                  <a:lnTo>
                    <a:pt x="475" y="638"/>
                  </a:lnTo>
                  <a:lnTo>
                    <a:pt x="472" y="638"/>
                  </a:lnTo>
                  <a:lnTo>
                    <a:pt x="468" y="638"/>
                  </a:lnTo>
                  <a:lnTo>
                    <a:pt x="465" y="638"/>
                  </a:lnTo>
                  <a:lnTo>
                    <a:pt x="462" y="638"/>
                  </a:lnTo>
                  <a:lnTo>
                    <a:pt x="458" y="638"/>
                  </a:lnTo>
                  <a:lnTo>
                    <a:pt x="455" y="638"/>
                  </a:lnTo>
                  <a:lnTo>
                    <a:pt x="452" y="638"/>
                  </a:lnTo>
                  <a:lnTo>
                    <a:pt x="448" y="638"/>
                  </a:lnTo>
                  <a:lnTo>
                    <a:pt x="445" y="638"/>
                  </a:lnTo>
                  <a:lnTo>
                    <a:pt x="442" y="638"/>
                  </a:lnTo>
                  <a:lnTo>
                    <a:pt x="438" y="638"/>
                  </a:lnTo>
                  <a:lnTo>
                    <a:pt x="434" y="638"/>
                  </a:lnTo>
                  <a:lnTo>
                    <a:pt x="431" y="638"/>
                  </a:lnTo>
                  <a:lnTo>
                    <a:pt x="427" y="638"/>
                  </a:lnTo>
                  <a:lnTo>
                    <a:pt x="424" y="638"/>
                  </a:lnTo>
                  <a:lnTo>
                    <a:pt x="421" y="638"/>
                  </a:lnTo>
                  <a:lnTo>
                    <a:pt x="417" y="638"/>
                  </a:lnTo>
                  <a:lnTo>
                    <a:pt x="414" y="638"/>
                  </a:lnTo>
                  <a:lnTo>
                    <a:pt x="411" y="638"/>
                  </a:lnTo>
                  <a:lnTo>
                    <a:pt x="407" y="638"/>
                  </a:lnTo>
                  <a:lnTo>
                    <a:pt x="404" y="638"/>
                  </a:lnTo>
                  <a:lnTo>
                    <a:pt x="401" y="638"/>
                  </a:lnTo>
                  <a:lnTo>
                    <a:pt x="397" y="638"/>
                  </a:lnTo>
                  <a:lnTo>
                    <a:pt x="394" y="638"/>
                  </a:lnTo>
                  <a:lnTo>
                    <a:pt x="391" y="638"/>
                  </a:lnTo>
                  <a:lnTo>
                    <a:pt x="387" y="638"/>
                  </a:lnTo>
                  <a:lnTo>
                    <a:pt x="383" y="638"/>
                  </a:lnTo>
                  <a:lnTo>
                    <a:pt x="380" y="638"/>
                  </a:lnTo>
                  <a:lnTo>
                    <a:pt x="376" y="638"/>
                  </a:lnTo>
                  <a:lnTo>
                    <a:pt x="373" y="638"/>
                  </a:lnTo>
                  <a:lnTo>
                    <a:pt x="370" y="638"/>
                  </a:lnTo>
                  <a:lnTo>
                    <a:pt x="366" y="638"/>
                  </a:lnTo>
                  <a:lnTo>
                    <a:pt x="363" y="638"/>
                  </a:lnTo>
                  <a:lnTo>
                    <a:pt x="360" y="638"/>
                  </a:lnTo>
                  <a:lnTo>
                    <a:pt x="356" y="638"/>
                  </a:lnTo>
                  <a:lnTo>
                    <a:pt x="353" y="638"/>
                  </a:lnTo>
                  <a:lnTo>
                    <a:pt x="350" y="638"/>
                  </a:lnTo>
                  <a:lnTo>
                    <a:pt x="346" y="638"/>
                  </a:lnTo>
                  <a:lnTo>
                    <a:pt x="343" y="638"/>
                  </a:lnTo>
                  <a:lnTo>
                    <a:pt x="340" y="638"/>
                  </a:lnTo>
                  <a:lnTo>
                    <a:pt x="336" y="638"/>
                  </a:lnTo>
                  <a:lnTo>
                    <a:pt x="333" y="638"/>
                  </a:lnTo>
                  <a:lnTo>
                    <a:pt x="329" y="638"/>
                  </a:lnTo>
                  <a:lnTo>
                    <a:pt x="325" y="638"/>
                  </a:lnTo>
                  <a:lnTo>
                    <a:pt x="322" y="638"/>
                  </a:lnTo>
                  <a:lnTo>
                    <a:pt x="319" y="638"/>
                  </a:lnTo>
                  <a:lnTo>
                    <a:pt x="315" y="638"/>
                  </a:lnTo>
                  <a:lnTo>
                    <a:pt x="312" y="638"/>
                  </a:lnTo>
                  <a:lnTo>
                    <a:pt x="309" y="638"/>
                  </a:lnTo>
                  <a:lnTo>
                    <a:pt x="305" y="638"/>
                  </a:lnTo>
                  <a:lnTo>
                    <a:pt x="302" y="638"/>
                  </a:lnTo>
                  <a:lnTo>
                    <a:pt x="299" y="638"/>
                  </a:lnTo>
                  <a:lnTo>
                    <a:pt x="295" y="638"/>
                  </a:lnTo>
                  <a:lnTo>
                    <a:pt x="292" y="638"/>
                  </a:lnTo>
                  <a:lnTo>
                    <a:pt x="289" y="638"/>
                  </a:lnTo>
                  <a:lnTo>
                    <a:pt x="285" y="638"/>
                  </a:lnTo>
                  <a:lnTo>
                    <a:pt x="282" y="638"/>
                  </a:lnTo>
                  <a:lnTo>
                    <a:pt x="278" y="638"/>
                  </a:lnTo>
                  <a:lnTo>
                    <a:pt x="274" y="638"/>
                  </a:lnTo>
                  <a:lnTo>
                    <a:pt x="271" y="638"/>
                  </a:lnTo>
                  <a:lnTo>
                    <a:pt x="268" y="638"/>
                  </a:lnTo>
                  <a:lnTo>
                    <a:pt x="265" y="638"/>
                  </a:lnTo>
                  <a:lnTo>
                    <a:pt x="261" y="638"/>
                  </a:lnTo>
                  <a:lnTo>
                    <a:pt x="258" y="638"/>
                  </a:lnTo>
                  <a:lnTo>
                    <a:pt x="255" y="638"/>
                  </a:lnTo>
                  <a:lnTo>
                    <a:pt x="251" y="638"/>
                  </a:lnTo>
                  <a:lnTo>
                    <a:pt x="248" y="638"/>
                  </a:lnTo>
                  <a:lnTo>
                    <a:pt x="245" y="638"/>
                  </a:lnTo>
                  <a:lnTo>
                    <a:pt x="241" y="638"/>
                  </a:lnTo>
                  <a:lnTo>
                    <a:pt x="238" y="638"/>
                  </a:lnTo>
                  <a:lnTo>
                    <a:pt x="234" y="638"/>
                  </a:lnTo>
                  <a:lnTo>
                    <a:pt x="231" y="638"/>
                  </a:lnTo>
                  <a:lnTo>
                    <a:pt x="227" y="638"/>
                  </a:lnTo>
                  <a:lnTo>
                    <a:pt x="224" y="638"/>
                  </a:lnTo>
                  <a:lnTo>
                    <a:pt x="220" y="638"/>
                  </a:lnTo>
                  <a:lnTo>
                    <a:pt x="217" y="638"/>
                  </a:lnTo>
                  <a:lnTo>
                    <a:pt x="214" y="638"/>
                  </a:lnTo>
                  <a:lnTo>
                    <a:pt x="210" y="638"/>
                  </a:lnTo>
                  <a:lnTo>
                    <a:pt x="207" y="638"/>
                  </a:lnTo>
                  <a:lnTo>
                    <a:pt x="204" y="638"/>
                  </a:lnTo>
                  <a:lnTo>
                    <a:pt x="200" y="638"/>
                  </a:lnTo>
                  <a:lnTo>
                    <a:pt x="197" y="638"/>
                  </a:lnTo>
                  <a:lnTo>
                    <a:pt x="194" y="638"/>
                  </a:lnTo>
                  <a:lnTo>
                    <a:pt x="190" y="638"/>
                  </a:lnTo>
                  <a:lnTo>
                    <a:pt x="187" y="638"/>
                  </a:lnTo>
                  <a:lnTo>
                    <a:pt x="184" y="638"/>
                  </a:lnTo>
                  <a:lnTo>
                    <a:pt x="180" y="638"/>
                  </a:lnTo>
                  <a:lnTo>
                    <a:pt x="176" y="638"/>
                  </a:lnTo>
                  <a:lnTo>
                    <a:pt x="173" y="638"/>
                  </a:lnTo>
                  <a:lnTo>
                    <a:pt x="169" y="638"/>
                  </a:lnTo>
                  <a:lnTo>
                    <a:pt x="166" y="638"/>
                  </a:lnTo>
                  <a:lnTo>
                    <a:pt x="163" y="638"/>
                  </a:lnTo>
                  <a:lnTo>
                    <a:pt x="159" y="638"/>
                  </a:lnTo>
                  <a:lnTo>
                    <a:pt x="156" y="638"/>
                  </a:lnTo>
                  <a:lnTo>
                    <a:pt x="153" y="638"/>
                  </a:lnTo>
                  <a:lnTo>
                    <a:pt x="149" y="638"/>
                  </a:lnTo>
                  <a:lnTo>
                    <a:pt x="146" y="638"/>
                  </a:lnTo>
                  <a:lnTo>
                    <a:pt x="143" y="638"/>
                  </a:lnTo>
                  <a:lnTo>
                    <a:pt x="139" y="638"/>
                  </a:lnTo>
                  <a:lnTo>
                    <a:pt x="136" y="638"/>
                  </a:lnTo>
                  <a:lnTo>
                    <a:pt x="133" y="638"/>
                  </a:lnTo>
                  <a:lnTo>
                    <a:pt x="129" y="638"/>
                  </a:lnTo>
                  <a:lnTo>
                    <a:pt x="125" y="638"/>
                  </a:lnTo>
                  <a:lnTo>
                    <a:pt x="122" y="638"/>
                  </a:lnTo>
                  <a:lnTo>
                    <a:pt x="118" y="638"/>
                  </a:lnTo>
                  <a:lnTo>
                    <a:pt x="115" y="638"/>
                  </a:lnTo>
                  <a:lnTo>
                    <a:pt x="112" y="638"/>
                  </a:lnTo>
                  <a:lnTo>
                    <a:pt x="108" y="638"/>
                  </a:lnTo>
                  <a:lnTo>
                    <a:pt x="105" y="638"/>
                  </a:lnTo>
                  <a:lnTo>
                    <a:pt x="102" y="638"/>
                  </a:lnTo>
                  <a:lnTo>
                    <a:pt x="98" y="638"/>
                  </a:lnTo>
                  <a:lnTo>
                    <a:pt x="95" y="638"/>
                  </a:lnTo>
                  <a:lnTo>
                    <a:pt x="92" y="638"/>
                  </a:lnTo>
                  <a:lnTo>
                    <a:pt x="88" y="638"/>
                  </a:lnTo>
                  <a:lnTo>
                    <a:pt x="85" y="638"/>
                  </a:lnTo>
                  <a:lnTo>
                    <a:pt x="82" y="638"/>
                  </a:lnTo>
                  <a:lnTo>
                    <a:pt x="78" y="638"/>
                  </a:lnTo>
                  <a:lnTo>
                    <a:pt x="75" y="638"/>
                  </a:lnTo>
                  <a:lnTo>
                    <a:pt x="71" y="638"/>
                  </a:lnTo>
                  <a:lnTo>
                    <a:pt x="67" y="638"/>
                  </a:lnTo>
                  <a:lnTo>
                    <a:pt x="64" y="638"/>
                  </a:lnTo>
                  <a:lnTo>
                    <a:pt x="61" y="638"/>
                  </a:lnTo>
                  <a:lnTo>
                    <a:pt x="57" y="638"/>
                  </a:lnTo>
                  <a:lnTo>
                    <a:pt x="54" y="638"/>
                  </a:lnTo>
                  <a:lnTo>
                    <a:pt x="51" y="638"/>
                  </a:lnTo>
                  <a:lnTo>
                    <a:pt x="47" y="638"/>
                  </a:lnTo>
                  <a:lnTo>
                    <a:pt x="44" y="638"/>
                  </a:lnTo>
                  <a:lnTo>
                    <a:pt x="41" y="638"/>
                  </a:lnTo>
                  <a:lnTo>
                    <a:pt x="37" y="638"/>
                  </a:lnTo>
                  <a:lnTo>
                    <a:pt x="34" y="638"/>
                  </a:lnTo>
                  <a:lnTo>
                    <a:pt x="31" y="638"/>
                  </a:lnTo>
                  <a:lnTo>
                    <a:pt x="27" y="638"/>
                  </a:lnTo>
                  <a:lnTo>
                    <a:pt x="24" y="638"/>
                  </a:lnTo>
                  <a:lnTo>
                    <a:pt x="20" y="638"/>
                  </a:lnTo>
                  <a:lnTo>
                    <a:pt x="16" y="638"/>
                  </a:lnTo>
                  <a:lnTo>
                    <a:pt x="13" y="638"/>
                  </a:lnTo>
                  <a:lnTo>
                    <a:pt x="10" y="638"/>
                  </a:lnTo>
                  <a:lnTo>
                    <a:pt x="6" y="638"/>
                  </a:lnTo>
                  <a:lnTo>
                    <a:pt x="3" y="638"/>
                  </a:lnTo>
                  <a:lnTo>
                    <a:pt x="0" y="63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486" name="Freeform 30"/>
            <p:cNvSpPr>
              <a:spLocks/>
            </p:cNvSpPr>
            <p:nvPr/>
          </p:nvSpPr>
          <p:spPr bwMode="auto">
            <a:xfrm>
              <a:off x="3245" y="1170"/>
              <a:ext cx="1082" cy="860"/>
            </a:xfrm>
            <a:custGeom>
              <a:avLst/>
              <a:gdLst/>
              <a:ahLst/>
              <a:cxnLst>
                <a:cxn ang="0">
                  <a:pos x="0" y="859"/>
                </a:cxn>
                <a:cxn ang="0">
                  <a:pos x="1081" y="859"/>
                </a:cxn>
                <a:cxn ang="0">
                  <a:pos x="1081" y="0"/>
                </a:cxn>
                <a:cxn ang="0">
                  <a:pos x="0" y="0"/>
                </a:cxn>
                <a:cxn ang="0">
                  <a:pos x="0" y="859"/>
                </a:cxn>
              </a:cxnLst>
              <a:rect l="0" t="0" r="r" b="b"/>
              <a:pathLst>
                <a:path w="1082" h="860">
                  <a:moveTo>
                    <a:pt x="0" y="859"/>
                  </a:moveTo>
                  <a:lnTo>
                    <a:pt x="1081" y="859"/>
                  </a:lnTo>
                  <a:lnTo>
                    <a:pt x="1081" y="0"/>
                  </a:lnTo>
                  <a:lnTo>
                    <a:pt x="0" y="0"/>
                  </a:lnTo>
                  <a:lnTo>
                    <a:pt x="0" y="85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487" name="Freeform 31"/>
            <p:cNvSpPr>
              <a:spLocks/>
            </p:cNvSpPr>
            <p:nvPr/>
          </p:nvSpPr>
          <p:spPr bwMode="auto">
            <a:xfrm>
              <a:off x="3294" y="1586"/>
              <a:ext cx="982" cy="424"/>
            </a:xfrm>
            <a:custGeom>
              <a:avLst/>
              <a:gdLst/>
              <a:ahLst/>
              <a:cxnLst>
                <a:cxn ang="0">
                  <a:pos x="30" y="335"/>
                </a:cxn>
                <a:cxn ang="0">
                  <a:pos x="64" y="213"/>
                </a:cxn>
                <a:cxn ang="0">
                  <a:pos x="95" y="118"/>
                </a:cxn>
                <a:cxn ang="0">
                  <a:pos x="128" y="50"/>
                </a:cxn>
                <a:cxn ang="0">
                  <a:pos x="162" y="11"/>
                </a:cxn>
                <a:cxn ang="0">
                  <a:pos x="196" y="0"/>
                </a:cxn>
                <a:cxn ang="0">
                  <a:pos x="230" y="11"/>
                </a:cxn>
                <a:cxn ang="0">
                  <a:pos x="260" y="31"/>
                </a:cxn>
                <a:cxn ang="0">
                  <a:pos x="294" y="57"/>
                </a:cxn>
                <a:cxn ang="0">
                  <a:pos x="328" y="91"/>
                </a:cxn>
                <a:cxn ang="0">
                  <a:pos x="359" y="126"/>
                </a:cxn>
                <a:cxn ang="0">
                  <a:pos x="392" y="156"/>
                </a:cxn>
                <a:cxn ang="0">
                  <a:pos x="426" y="190"/>
                </a:cxn>
                <a:cxn ang="0">
                  <a:pos x="456" y="221"/>
                </a:cxn>
                <a:cxn ang="0">
                  <a:pos x="491" y="247"/>
                </a:cxn>
                <a:cxn ang="0">
                  <a:pos x="524" y="275"/>
                </a:cxn>
                <a:cxn ang="0">
                  <a:pos x="555" y="298"/>
                </a:cxn>
                <a:cxn ang="0">
                  <a:pos x="588" y="317"/>
                </a:cxn>
                <a:cxn ang="0">
                  <a:pos x="622" y="332"/>
                </a:cxn>
                <a:cxn ang="0">
                  <a:pos x="653" y="347"/>
                </a:cxn>
                <a:cxn ang="0">
                  <a:pos x="687" y="358"/>
                </a:cxn>
                <a:cxn ang="0">
                  <a:pos x="720" y="369"/>
                </a:cxn>
                <a:cxn ang="0">
                  <a:pos x="754" y="381"/>
                </a:cxn>
                <a:cxn ang="0">
                  <a:pos x="788" y="389"/>
                </a:cxn>
                <a:cxn ang="0">
                  <a:pos x="822" y="392"/>
                </a:cxn>
                <a:cxn ang="0">
                  <a:pos x="852" y="400"/>
                </a:cxn>
                <a:cxn ang="0">
                  <a:pos x="886" y="404"/>
                </a:cxn>
                <a:cxn ang="0">
                  <a:pos x="920" y="408"/>
                </a:cxn>
                <a:cxn ang="0">
                  <a:pos x="954" y="412"/>
                </a:cxn>
                <a:cxn ang="0">
                  <a:pos x="977" y="423"/>
                </a:cxn>
                <a:cxn ang="0">
                  <a:pos x="944" y="423"/>
                </a:cxn>
                <a:cxn ang="0">
                  <a:pos x="910" y="423"/>
                </a:cxn>
                <a:cxn ang="0">
                  <a:pos x="876" y="423"/>
                </a:cxn>
                <a:cxn ang="0">
                  <a:pos x="842" y="423"/>
                </a:cxn>
                <a:cxn ang="0">
                  <a:pos x="808" y="423"/>
                </a:cxn>
                <a:cxn ang="0">
                  <a:pos x="774" y="423"/>
                </a:cxn>
                <a:cxn ang="0">
                  <a:pos x="740" y="423"/>
                </a:cxn>
                <a:cxn ang="0">
                  <a:pos x="707" y="423"/>
                </a:cxn>
                <a:cxn ang="0">
                  <a:pos x="673" y="423"/>
                </a:cxn>
                <a:cxn ang="0">
                  <a:pos x="639" y="423"/>
                </a:cxn>
                <a:cxn ang="0">
                  <a:pos x="605" y="423"/>
                </a:cxn>
                <a:cxn ang="0">
                  <a:pos x="572" y="423"/>
                </a:cxn>
                <a:cxn ang="0">
                  <a:pos x="537" y="423"/>
                </a:cxn>
                <a:cxn ang="0">
                  <a:pos x="504" y="423"/>
                </a:cxn>
                <a:cxn ang="0">
                  <a:pos x="470" y="423"/>
                </a:cxn>
                <a:cxn ang="0">
                  <a:pos x="436" y="423"/>
                </a:cxn>
                <a:cxn ang="0">
                  <a:pos x="402" y="423"/>
                </a:cxn>
                <a:cxn ang="0">
                  <a:pos x="369" y="423"/>
                </a:cxn>
                <a:cxn ang="0">
                  <a:pos x="334" y="423"/>
                </a:cxn>
                <a:cxn ang="0">
                  <a:pos x="301" y="423"/>
                </a:cxn>
                <a:cxn ang="0">
                  <a:pos x="267" y="423"/>
                </a:cxn>
                <a:cxn ang="0">
                  <a:pos x="234" y="423"/>
                </a:cxn>
                <a:cxn ang="0">
                  <a:pos x="199" y="423"/>
                </a:cxn>
                <a:cxn ang="0">
                  <a:pos x="166" y="423"/>
                </a:cxn>
                <a:cxn ang="0">
                  <a:pos x="132" y="423"/>
                </a:cxn>
                <a:cxn ang="0">
                  <a:pos x="98" y="423"/>
                </a:cxn>
                <a:cxn ang="0">
                  <a:pos x="64" y="423"/>
                </a:cxn>
                <a:cxn ang="0">
                  <a:pos x="30" y="423"/>
                </a:cxn>
              </a:cxnLst>
              <a:rect l="0" t="0" r="r" b="b"/>
              <a:pathLst>
                <a:path w="982" h="424">
                  <a:moveTo>
                    <a:pt x="0" y="423"/>
                  </a:moveTo>
                  <a:lnTo>
                    <a:pt x="3" y="419"/>
                  </a:lnTo>
                  <a:lnTo>
                    <a:pt x="6" y="415"/>
                  </a:lnTo>
                  <a:lnTo>
                    <a:pt x="10" y="404"/>
                  </a:lnTo>
                  <a:lnTo>
                    <a:pt x="13" y="397"/>
                  </a:lnTo>
                  <a:lnTo>
                    <a:pt x="16" y="385"/>
                  </a:lnTo>
                  <a:lnTo>
                    <a:pt x="20" y="374"/>
                  </a:lnTo>
                  <a:lnTo>
                    <a:pt x="23" y="362"/>
                  </a:lnTo>
                  <a:lnTo>
                    <a:pt x="27" y="351"/>
                  </a:lnTo>
                  <a:lnTo>
                    <a:pt x="30" y="335"/>
                  </a:lnTo>
                  <a:lnTo>
                    <a:pt x="34" y="324"/>
                  </a:lnTo>
                  <a:lnTo>
                    <a:pt x="37" y="312"/>
                  </a:lnTo>
                  <a:lnTo>
                    <a:pt x="41" y="301"/>
                  </a:lnTo>
                  <a:lnTo>
                    <a:pt x="44" y="286"/>
                  </a:lnTo>
                  <a:lnTo>
                    <a:pt x="47" y="275"/>
                  </a:lnTo>
                  <a:lnTo>
                    <a:pt x="51" y="263"/>
                  </a:lnTo>
                  <a:lnTo>
                    <a:pt x="54" y="252"/>
                  </a:lnTo>
                  <a:lnTo>
                    <a:pt x="57" y="236"/>
                  </a:lnTo>
                  <a:lnTo>
                    <a:pt x="61" y="225"/>
                  </a:lnTo>
                  <a:lnTo>
                    <a:pt x="64" y="213"/>
                  </a:lnTo>
                  <a:lnTo>
                    <a:pt x="64" y="202"/>
                  </a:lnTo>
                  <a:lnTo>
                    <a:pt x="67" y="195"/>
                  </a:lnTo>
                  <a:lnTo>
                    <a:pt x="71" y="183"/>
                  </a:lnTo>
                  <a:lnTo>
                    <a:pt x="74" y="172"/>
                  </a:lnTo>
                  <a:lnTo>
                    <a:pt x="77" y="161"/>
                  </a:lnTo>
                  <a:lnTo>
                    <a:pt x="81" y="153"/>
                  </a:lnTo>
                  <a:lnTo>
                    <a:pt x="84" y="141"/>
                  </a:lnTo>
                  <a:lnTo>
                    <a:pt x="87" y="133"/>
                  </a:lnTo>
                  <a:lnTo>
                    <a:pt x="91" y="126"/>
                  </a:lnTo>
                  <a:lnTo>
                    <a:pt x="95" y="118"/>
                  </a:lnTo>
                  <a:lnTo>
                    <a:pt x="98" y="107"/>
                  </a:lnTo>
                  <a:lnTo>
                    <a:pt x="102" y="99"/>
                  </a:lnTo>
                  <a:lnTo>
                    <a:pt x="105" y="91"/>
                  </a:lnTo>
                  <a:lnTo>
                    <a:pt x="108" y="88"/>
                  </a:lnTo>
                  <a:lnTo>
                    <a:pt x="112" y="80"/>
                  </a:lnTo>
                  <a:lnTo>
                    <a:pt x="115" y="73"/>
                  </a:lnTo>
                  <a:lnTo>
                    <a:pt x="118" y="65"/>
                  </a:lnTo>
                  <a:lnTo>
                    <a:pt x="122" y="61"/>
                  </a:lnTo>
                  <a:lnTo>
                    <a:pt x="125" y="57"/>
                  </a:lnTo>
                  <a:lnTo>
                    <a:pt x="128" y="50"/>
                  </a:lnTo>
                  <a:lnTo>
                    <a:pt x="132" y="46"/>
                  </a:lnTo>
                  <a:lnTo>
                    <a:pt x="135" y="42"/>
                  </a:lnTo>
                  <a:lnTo>
                    <a:pt x="138" y="39"/>
                  </a:lnTo>
                  <a:lnTo>
                    <a:pt x="142" y="31"/>
                  </a:lnTo>
                  <a:lnTo>
                    <a:pt x="145" y="27"/>
                  </a:lnTo>
                  <a:lnTo>
                    <a:pt x="148" y="27"/>
                  </a:lnTo>
                  <a:lnTo>
                    <a:pt x="152" y="23"/>
                  </a:lnTo>
                  <a:lnTo>
                    <a:pt x="155" y="19"/>
                  </a:lnTo>
                  <a:lnTo>
                    <a:pt x="159" y="16"/>
                  </a:lnTo>
                  <a:lnTo>
                    <a:pt x="162" y="11"/>
                  </a:lnTo>
                  <a:lnTo>
                    <a:pt x="166" y="11"/>
                  </a:lnTo>
                  <a:lnTo>
                    <a:pt x="169" y="8"/>
                  </a:lnTo>
                  <a:lnTo>
                    <a:pt x="173" y="8"/>
                  </a:lnTo>
                  <a:lnTo>
                    <a:pt x="176" y="4"/>
                  </a:lnTo>
                  <a:lnTo>
                    <a:pt x="179" y="4"/>
                  </a:lnTo>
                  <a:lnTo>
                    <a:pt x="183" y="4"/>
                  </a:lnTo>
                  <a:lnTo>
                    <a:pt x="186" y="4"/>
                  </a:lnTo>
                  <a:lnTo>
                    <a:pt x="189" y="4"/>
                  </a:lnTo>
                  <a:lnTo>
                    <a:pt x="193" y="4"/>
                  </a:lnTo>
                  <a:lnTo>
                    <a:pt x="196" y="0"/>
                  </a:lnTo>
                  <a:lnTo>
                    <a:pt x="199" y="4"/>
                  </a:lnTo>
                  <a:lnTo>
                    <a:pt x="203" y="4"/>
                  </a:lnTo>
                  <a:lnTo>
                    <a:pt x="206" y="4"/>
                  </a:lnTo>
                  <a:lnTo>
                    <a:pt x="209" y="4"/>
                  </a:lnTo>
                  <a:lnTo>
                    <a:pt x="213" y="4"/>
                  </a:lnTo>
                  <a:lnTo>
                    <a:pt x="216" y="4"/>
                  </a:lnTo>
                  <a:lnTo>
                    <a:pt x="219" y="8"/>
                  </a:lnTo>
                  <a:lnTo>
                    <a:pt x="223" y="8"/>
                  </a:lnTo>
                  <a:lnTo>
                    <a:pt x="227" y="8"/>
                  </a:lnTo>
                  <a:lnTo>
                    <a:pt x="230" y="11"/>
                  </a:lnTo>
                  <a:lnTo>
                    <a:pt x="234" y="11"/>
                  </a:lnTo>
                  <a:lnTo>
                    <a:pt x="237" y="11"/>
                  </a:lnTo>
                  <a:lnTo>
                    <a:pt x="240" y="16"/>
                  </a:lnTo>
                  <a:lnTo>
                    <a:pt x="244" y="16"/>
                  </a:lnTo>
                  <a:lnTo>
                    <a:pt x="247" y="19"/>
                  </a:lnTo>
                  <a:lnTo>
                    <a:pt x="250" y="19"/>
                  </a:lnTo>
                  <a:lnTo>
                    <a:pt x="254" y="23"/>
                  </a:lnTo>
                  <a:lnTo>
                    <a:pt x="254" y="27"/>
                  </a:lnTo>
                  <a:lnTo>
                    <a:pt x="257" y="27"/>
                  </a:lnTo>
                  <a:lnTo>
                    <a:pt x="260" y="31"/>
                  </a:lnTo>
                  <a:lnTo>
                    <a:pt x="264" y="31"/>
                  </a:lnTo>
                  <a:lnTo>
                    <a:pt x="267" y="34"/>
                  </a:lnTo>
                  <a:lnTo>
                    <a:pt x="270" y="39"/>
                  </a:lnTo>
                  <a:lnTo>
                    <a:pt x="273" y="42"/>
                  </a:lnTo>
                  <a:lnTo>
                    <a:pt x="277" y="42"/>
                  </a:lnTo>
                  <a:lnTo>
                    <a:pt x="280" y="46"/>
                  </a:lnTo>
                  <a:lnTo>
                    <a:pt x="284" y="50"/>
                  </a:lnTo>
                  <a:lnTo>
                    <a:pt x="287" y="54"/>
                  </a:lnTo>
                  <a:lnTo>
                    <a:pt x="291" y="54"/>
                  </a:lnTo>
                  <a:lnTo>
                    <a:pt x="294" y="57"/>
                  </a:lnTo>
                  <a:lnTo>
                    <a:pt x="298" y="61"/>
                  </a:lnTo>
                  <a:lnTo>
                    <a:pt x="301" y="65"/>
                  </a:lnTo>
                  <a:lnTo>
                    <a:pt x="304" y="68"/>
                  </a:lnTo>
                  <a:lnTo>
                    <a:pt x="308" y="68"/>
                  </a:lnTo>
                  <a:lnTo>
                    <a:pt x="311" y="73"/>
                  </a:lnTo>
                  <a:lnTo>
                    <a:pt x="314" y="76"/>
                  </a:lnTo>
                  <a:lnTo>
                    <a:pt x="318" y="80"/>
                  </a:lnTo>
                  <a:lnTo>
                    <a:pt x="321" y="84"/>
                  </a:lnTo>
                  <a:lnTo>
                    <a:pt x="324" y="88"/>
                  </a:lnTo>
                  <a:lnTo>
                    <a:pt x="328" y="91"/>
                  </a:lnTo>
                  <a:lnTo>
                    <a:pt x="331" y="96"/>
                  </a:lnTo>
                  <a:lnTo>
                    <a:pt x="334" y="96"/>
                  </a:lnTo>
                  <a:lnTo>
                    <a:pt x="338" y="99"/>
                  </a:lnTo>
                  <a:lnTo>
                    <a:pt x="341" y="104"/>
                  </a:lnTo>
                  <a:lnTo>
                    <a:pt x="344" y="107"/>
                  </a:lnTo>
                  <a:lnTo>
                    <a:pt x="348" y="111"/>
                  </a:lnTo>
                  <a:lnTo>
                    <a:pt x="348" y="115"/>
                  </a:lnTo>
                  <a:lnTo>
                    <a:pt x="351" y="118"/>
                  </a:lnTo>
                  <a:lnTo>
                    <a:pt x="355" y="122"/>
                  </a:lnTo>
                  <a:lnTo>
                    <a:pt x="359" y="126"/>
                  </a:lnTo>
                  <a:lnTo>
                    <a:pt x="362" y="126"/>
                  </a:lnTo>
                  <a:lnTo>
                    <a:pt x="365" y="130"/>
                  </a:lnTo>
                  <a:lnTo>
                    <a:pt x="369" y="133"/>
                  </a:lnTo>
                  <a:lnTo>
                    <a:pt x="372" y="138"/>
                  </a:lnTo>
                  <a:lnTo>
                    <a:pt x="375" y="141"/>
                  </a:lnTo>
                  <a:lnTo>
                    <a:pt x="379" y="145"/>
                  </a:lnTo>
                  <a:lnTo>
                    <a:pt x="382" y="149"/>
                  </a:lnTo>
                  <a:lnTo>
                    <a:pt x="385" y="153"/>
                  </a:lnTo>
                  <a:lnTo>
                    <a:pt x="389" y="156"/>
                  </a:lnTo>
                  <a:lnTo>
                    <a:pt x="392" y="156"/>
                  </a:lnTo>
                  <a:lnTo>
                    <a:pt x="395" y="161"/>
                  </a:lnTo>
                  <a:lnTo>
                    <a:pt x="399" y="164"/>
                  </a:lnTo>
                  <a:lnTo>
                    <a:pt x="402" y="168"/>
                  </a:lnTo>
                  <a:lnTo>
                    <a:pt x="405" y="172"/>
                  </a:lnTo>
                  <a:lnTo>
                    <a:pt x="409" y="176"/>
                  </a:lnTo>
                  <a:lnTo>
                    <a:pt x="412" y="179"/>
                  </a:lnTo>
                  <a:lnTo>
                    <a:pt x="416" y="179"/>
                  </a:lnTo>
                  <a:lnTo>
                    <a:pt x="419" y="183"/>
                  </a:lnTo>
                  <a:lnTo>
                    <a:pt x="423" y="187"/>
                  </a:lnTo>
                  <a:lnTo>
                    <a:pt x="426" y="190"/>
                  </a:lnTo>
                  <a:lnTo>
                    <a:pt x="430" y="195"/>
                  </a:lnTo>
                  <a:lnTo>
                    <a:pt x="433" y="198"/>
                  </a:lnTo>
                  <a:lnTo>
                    <a:pt x="436" y="198"/>
                  </a:lnTo>
                  <a:lnTo>
                    <a:pt x="440" y="202"/>
                  </a:lnTo>
                  <a:lnTo>
                    <a:pt x="443" y="206"/>
                  </a:lnTo>
                  <a:lnTo>
                    <a:pt x="443" y="210"/>
                  </a:lnTo>
                  <a:lnTo>
                    <a:pt x="446" y="213"/>
                  </a:lnTo>
                  <a:lnTo>
                    <a:pt x="450" y="213"/>
                  </a:lnTo>
                  <a:lnTo>
                    <a:pt x="453" y="218"/>
                  </a:lnTo>
                  <a:lnTo>
                    <a:pt x="456" y="221"/>
                  </a:lnTo>
                  <a:lnTo>
                    <a:pt x="460" y="225"/>
                  </a:lnTo>
                  <a:lnTo>
                    <a:pt x="463" y="225"/>
                  </a:lnTo>
                  <a:lnTo>
                    <a:pt x="466" y="229"/>
                  </a:lnTo>
                  <a:lnTo>
                    <a:pt x="470" y="233"/>
                  </a:lnTo>
                  <a:lnTo>
                    <a:pt x="473" y="236"/>
                  </a:lnTo>
                  <a:lnTo>
                    <a:pt x="476" y="236"/>
                  </a:lnTo>
                  <a:lnTo>
                    <a:pt x="480" y="240"/>
                  </a:lnTo>
                  <a:lnTo>
                    <a:pt x="483" y="244"/>
                  </a:lnTo>
                  <a:lnTo>
                    <a:pt x="487" y="247"/>
                  </a:lnTo>
                  <a:lnTo>
                    <a:pt x="491" y="247"/>
                  </a:lnTo>
                  <a:lnTo>
                    <a:pt x="494" y="252"/>
                  </a:lnTo>
                  <a:lnTo>
                    <a:pt x="497" y="255"/>
                  </a:lnTo>
                  <a:lnTo>
                    <a:pt x="501" y="255"/>
                  </a:lnTo>
                  <a:lnTo>
                    <a:pt x="504" y="259"/>
                  </a:lnTo>
                  <a:lnTo>
                    <a:pt x="507" y="263"/>
                  </a:lnTo>
                  <a:lnTo>
                    <a:pt x="511" y="263"/>
                  </a:lnTo>
                  <a:lnTo>
                    <a:pt x="514" y="267"/>
                  </a:lnTo>
                  <a:lnTo>
                    <a:pt x="517" y="270"/>
                  </a:lnTo>
                  <a:lnTo>
                    <a:pt x="521" y="270"/>
                  </a:lnTo>
                  <a:lnTo>
                    <a:pt x="524" y="275"/>
                  </a:lnTo>
                  <a:lnTo>
                    <a:pt x="527" y="275"/>
                  </a:lnTo>
                  <a:lnTo>
                    <a:pt x="531" y="278"/>
                  </a:lnTo>
                  <a:lnTo>
                    <a:pt x="534" y="283"/>
                  </a:lnTo>
                  <a:lnTo>
                    <a:pt x="537" y="283"/>
                  </a:lnTo>
                  <a:lnTo>
                    <a:pt x="537" y="286"/>
                  </a:lnTo>
                  <a:lnTo>
                    <a:pt x="541" y="286"/>
                  </a:lnTo>
                  <a:lnTo>
                    <a:pt x="544" y="290"/>
                  </a:lnTo>
                  <a:lnTo>
                    <a:pt x="548" y="294"/>
                  </a:lnTo>
                  <a:lnTo>
                    <a:pt x="551" y="294"/>
                  </a:lnTo>
                  <a:lnTo>
                    <a:pt x="555" y="298"/>
                  </a:lnTo>
                  <a:lnTo>
                    <a:pt x="558" y="298"/>
                  </a:lnTo>
                  <a:lnTo>
                    <a:pt x="562" y="301"/>
                  </a:lnTo>
                  <a:lnTo>
                    <a:pt x="565" y="301"/>
                  </a:lnTo>
                  <a:lnTo>
                    <a:pt x="568" y="305"/>
                  </a:lnTo>
                  <a:lnTo>
                    <a:pt x="572" y="305"/>
                  </a:lnTo>
                  <a:lnTo>
                    <a:pt x="575" y="309"/>
                  </a:lnTo>
                  <a:lnTo>
                    <a:pt x="578" y="309"/>
                  </a:lnTo>
                  <a:lnTo>
                    <a:pt x="582" y="312"/>
                  </a:lnTo>
                  <a:lnTo>
                    <a:pt x="585" y="312"/>
                  </a:lnTo>
                  <a:lnTo>
                    <a:pt x="588" y="317"/>
                  </a:lnTo>
                  <a:lnTo>
                    <a:pt x="592" y="317"/>
                  </a:lnTo>
                  <a:lnTo>
                    <a:pt x="595" y="320"/>
                  </a:lnTo>
                  <a:lnTo>
                    <a:pt x="598" y="320"/>
                  </a:lnTo>
                  <a:lnTo>
                    <a:pt x="602" y="324"/>
                  </a:lnTo>
                  <a:lnTo>
                    <a:pt x="605" y="324"/>
                  </a:lnTo>
                  <a:lnTo>
                    <a:pt x="608" y="328"/>
                  </a:lnTo>
                  <a:lnTo>
                    <a:pt x="612" y="328"/>
                  </a:lnTo>
                  <a:lnTo>
                    <a:pt x="615" y="328"/>
                  </a:lnTo>
                  <a:lnTo>
                    <a:pt x="619" y="332"/>
                  </a:lnTo>
                  <a:lnTo>
                    <a:pt x="622" y="332"/>
                  </a:lnTo>
                  <a:lnTo>
                    <a:pt x="626" y="335"/>
                  </a:lnTo>
                  <a:lnTo>
                    <a:pt x="629" y="335"/>
                  </a:lnTo>
                  <a:lnTo>
                    <a:pt x="633" y="335"/>
                  </a:lnTo>
                  <a:lnTo>
                    <a:pt x="633" y="340"/>
                  </a:lnTo>
                  <a:lnTo>
                    <a:pt x="636" y="340"/>
                  </a:lnTo>
                  <a:lnTo>
                    <a:pt x="639" y="343"/>
                  </a:lnTo>
                  <a:lnTo>
                    <a:pt x="643" y="343"/>
                  </a:lnTo>
                  <a:lnTo>
                    <a:pt x="646" y="343"/>
                  </a:lnTo>
                  <a:lnTo>
                    <a:pt x="649" y="347"/>
                  </a:lnTo>
                  <a:lnTo>
                    <a:pt x="653" y="347"/>
                  </a:lnTo>
                  <a:lnTo>
                    <a:pt x="656" y="347"/>
                  </a:lnTo>
                  <a:lnTo>
                    <a:pt x="659" y="351"/>
                  </a:lnTo>
                  <a:lnTo>
                    <a:pt x="663" y="351"/>
                  </a:lnTo>
                  <a:lnTo>
                    <a:pt x="666" y="351"/>
                  </a:lnTo>
                  <a:lnTo>
                    <a:pt x="669" y="355"/>
                  </a:lnTo>
                  <a:lnTo>
                    <a:pt x="673" y="355"/>
                  </a:lnTo>
                  <a:lnTo>
                    <a:pt x="676" y="355"/>
                  </a:lnTo>
                  <a:lnTo>
                    <a:pt x="680" y="358"/>
                  </a:lnTo>
                  <a:lnTo>
                    <a:pt x="683" y="358"/>
                  </a:lnTo>
                  <a:lnTo>
                    <a:pt x="687" y="358"/>
                  </a:lnTo>
                  <a:lnTo>
                    <a:pt x="690" y="362"/>
                  </a:lnTo>
                  <a:lnTo>
                    <a:pt x="694" y="362"/>
                  </a:lnTo>
                  <a:lnTo>
                    <a:pt x="697" y="362"/>
                  </a:lnTo>
                  <a:lnTo>
                    <a:pt x="700" y="366"/>
                  </a:lnTo>
                  <a:lnTo>
                    <a:pt x="704" y="366"/>
                  </a:lnTo>
                  <a:lnTo>
                    <a:pt x="707" y="366"/>
                  </a:lnTo>
                  <a:lnTo>
                    <a:pt x="710" y="366"/>
                  </a:lnTo>
                  <a:lnTo>
                    <a:pt x="714" y="369"/>
                  </a:lnTo>
                  <a:lnTo>
                    <a:pt x="717" y="369"/>
                  </a:lnTo>
                  <a:lnTo>
                    <a:pt x="720" y="369"/>
                  </a:lnTo>
                  <a:lnTo>
                    <a:pt x="723" y="369"/>
                  </a:lnTo>
                  <a:lnTo>
                    <a:pt x="727" y="374"/>
                  </a:lnTo>
                  <a:lnTo>
                    <a:pt x="730" y="374"/>
                  </a:lnTo>
                  <a:lnTo>
                    <a:pt x="733" y="374"/>
                  </a:lnTo>
                  <a:lnTo>
                    <a:pt x="737" y="377"/>
                  </a:lnTo>
                  <a:lnTo>
                    <a:pt x="740" y="377"/>
                  </a:lnTo>
                  <a:lnTo>
                    <a:pt x="744" y="377"/>
                  </a:lnTo>
                  <a:lnTo>
                    <a:pt x="747" y="377"/>
                  </a:lnTo>
                  <a:lnTo>
                    <a:pt x="751" y="381"/>
                  </a:lnTo>
                  <a:lnTo>
                    <a:pt x="754" y="381"/>
                  </a:lnTo>
                  <a:lnTo>
                    <a:pt x="758" y="381"/>
                  </a:lnTo>
                  <a:lnTo>
                    <a:pt x="761" y="381"/>
                  </a:lnTo>
                  <a:lnTo>
                    <a:pt x="764" y="381"/>
                  </a:lnTo>
                  <a:lnTo>
                    <a:pt x="768" y="385"/>
                  </a:lnTo>
                  <a:lnTo>
                    <a:pt x="771" y="385"/>
                  </a:lnTo>
                  <a:lnTo>
                    <a:pt x="774" y="385"/>
                  </a:lnTo>
                  <a:lnTo>
                    <a:pt x="778" y="385"/>
                  </a:lnTo>
                  <a:lnTo>
                    <a:pt x="781" y="385"/>
                  </a:lnTo>
                  <a:lnTo>
                    <a:pt x="784" y="389"/>
                  </a:lnTo>
                  <a:lnTo>
                    <a:pt x="788" y="389"/>
                  </a:lnTo>
                  <a:lnTo>
                    <a:pt x="791" y="389"/>
                  </a:lnTo>
                  <a:lnTo>
                    <a:pt x="794" y="389"/>
                  </a:lnTo>
                  <a:lnTo>
                    <a:pt x="798" y="389"/>
                  </a:lnTo>
                  <a:lnTo>
                    <a:pt x="801" y="392"/>
                  </a:lnTo>
                  <a:lnTo>
                    <a:pt x="804" y="392"/>
                  </a:lnTo>
                  <a:lnTo>
                    <a:pt x="808" y="392"/>
                  </a:lnTo>
                  <a:lnTo>
                    <a:pt x="812" y="392"/>
                  </a:lnTo>
                  <a:lnTo>
                    <a:pt x="815" y="392"/>
                  </a:lnTo>
                  <a:lnTo>
                    <a:pt x="819" y="392"/>
                  </a:lnTo>
                  <a:lnTo>
                    <a:pt x="822" y="392"/>
                  </a:lnTo>
                  <a:lnTo>
                    <a:pt x="822" y="397"/>
                  </a:lnTo>
                  <a:lnTo>
                    <a:pt x="825" y="397"/>
                  </a:lnTo>
                  <a:lnTo>
                    <a:pt x="829" y="397"/>
                  </a:lnTo>
                  <a:lnTo>
                    <a:pt x="832" y="397"/>
                  </a:lnTo>
                  <a:lnTo>
                    <a:pt x="835" y="397"/>
                  </a:lnTo>
                  <a:lnTo>
                    <a:pt x="839" y="397"/>
                  </a:lnTo>
                  <a:lnTo>
                    <a:pt x="842" y="397"/>
                  </a:lnTo>
                  <a:lnTo>
                    <a:pt x="845" y="400"/>
                  </a:lnTo>
                  <a:lnTo>
                    <a:pt x="849" y="400"/>
                  </a:lnTo>
                  <a:lnTo>
                    <a:pt x="852" y="400"/>
                  </a:lnTo>
                  <a:lnTo>
                    <a:pt x="855" y="400"/>
                  </a:lnTo>
                  <a:lnTo>
                    <a:pt x="859" y="400"/>
                  </a:lnTo>
                  <a:lnTo>
                    <a:pt x="862" y="400"/>
                  </a:lnTo>
                  <a:lnTo>
                    <a:pt x="865" y="400"/>
                  </a:lnTo>
                  <a:lnTo>
                    <a:pt x="869" y="400"/>
                  </a:lnTo>
                  <a:lnTo>
                    <a:pt x="872" y="404"/>
                  </a:lnTo>
                  <a:lnTo>
                    <a:pt x="876" y="404"/>
                  </a:lnTo>
                  <a:lnTo>
                    <a:pt x="879" y="404"/>
                  </a:lnTo>
                  <a:lnTo>
                    <a:pt x="883" y="404"/>
                  </a:lnTo>
                  <a:lnTo>
                    <a:pt x="886" y="404"/>
                  </a:lnTo>
                  <a:lnTo>
                    <a:pt x="890" y="404"/>
                  </a:lnTo>
                  <a:lnTo>
                    <a:pt x="893" y="404"/>
                  </a:lnTo>
                  <a:lnTo>
                    <a:pt x="896" y="404"/>
                  </a:lnTo>
                  <a:lnTo>
                    <a:pt x="900" y="404"/>
                  </a:lnTo>
                  <a:lnTo>
                    <a:pt x="903" y="408"/>
                  </a:lnTo>
                  <a:lnTo>
                    <a:pt x="906" y="408"/>
                  </a:lnTo>
                  <a:lnTo>
                    <a:pt x="910" y="408"/>
                  </a:lnTo>
                  <a:lnTo>
                    <a:pt x="913" y="408"/>
                  </a:lnTo>
                  <a:lnTo>
                    <a:pt x="916" y="408"/>
                  </a:lnTo>
                  <a:lnTo>
                    <a:pt x="920" y="408"/>
                  </a:lnTo>
                  <a:lnTo>
                    <a:pt x="923" y="408"/>
                  </a:lnTo>
                  <a:lnTo>
                    <a:pt x="926" y="408"/>
                  </a:lnTo>
                  <a:lnTo>
                    <a:pt x="930" y="408"/>
                  </a:lnTo>
                  <a:lnTo>
                    <a:pt x="933" y="408"/>
                  </a:lnTo>
                  <a:lnTo>
                    <a:pt x="936" y="412"/>
                  </a:lnTo>
                  <a:lnTo>
                    <a:pt x="940" y="412"/>
                  </a:lnTo>
                  <a:lnTo>
                    <a:pt x="944" y="412"/>
                  </a:lnTo>
                  <a:lnTo>
                    <a:pt x="947" y="412"/>
                  </a:lnTo>
                  <a:lnTo>
                    <a:pt x="951" y="412"/>
                  </a:lnTo>
                  <a:lnTo>
                    <a:pt x="954" y="412"/>
                  </a:lnTo>
                  <a:lnTo>
                    <a:pt x="957" y="412"/>
                  </a:lnTo>
                  <a:lnTo>
                    <a:pt x="961" y="412"/>
                  </a:lnTo>
                  <a:lnTo>
                    <a:pt x="964" y="412"/>
                  </a:lnTo>
                  <a:lnTo>
                    <a:pt x="967" y="412"/>
                  </a:lnTo>
                  <a:lnTo>
                    <a:pt x="971" y="412"/>
                  </a:lnTo>
                  <a:lnTo>
                    <a:pt x="974" y="412"/>
                  </a:lnTo>
                  <a:lnTo>
                    <a:pt x="977" y="412"/>
                  </a:lnTo>
                  <a:lnTo>
                    <a:pt x="981" y="412"/>
                  </a:lnTo>
                  <a:lnTo>
                    <a:pt x="981" y="423"/>
                  </a:lnTo>
                  <a:lnTo>
                    <a:pt x="977" y="423"/>
                  </a:lnTo>
                  <a:lnTo>
                    <a:pt x="974" y="423"/>
                  </a:lnTo>
                  <a:lnTo>
                    <a:pt x="971" y="423"/>
                  </a:lnTo>
                  <a:lnTo>
                    <a:pt x="967" y="423"/>
                  </a:lnTo>
                  <a:lnTo>
                    <a:pt x="964" y="423"/>
                  </a:lnTo>
                  <a:lnTo>
                    <a:pt x="961" y="423"/>
                  </a:lnTo>
                  <a:lnTo>
                    <a:pt x="957" y="423"/>
                  </a:lnTo>
                  <a:lnTo>
                    <a:pt x="954" y="423"/>
                  </a:lnTo>
                  <a:lnTo>
                    <a:pt x="951" y="423"/>
                  </a:lnTo>
                  <a:lnTo>
                    <a:pt x="947" y="423"/>
                  </a:lnTo>
                  <a:lnTo>
                    <a:pt x="944" y="423"/>
                  </a:lnTo>
                  <a:lnTo>
                    <a:pt x="940" y="423"/>
                  </a:lnTo>
                  <a:lnTo>
                    <a:pt x="936" y="423"/>
                  </a:lnTo>
                  <a:lnTo>
                    <a:pt x="933" y="423"/>
                  </a:lnTo>
                  <a:lnTo>
                    <a:pt x="930" y="423"/>
                  </a:lnTo>
                  <a:lnTo>
                    <a:pt x="926" y="423"/>
                  </a:lnTo>
                  <a:lnTo>
                    <a:pt x="923" y="423"/>
                  </a:lnTo>
                  <a:lnTo>
                    <a:pt x="920" y="423"/>
                  </a:lnTo>
                  <a:lnTo>
                    <a:pt x="916" y="423"/>
                  </a:lnTo>
                  <a:lnTo>
                    <a:pt x="913" y="423"/>
                  </a:lnTo>
                  <a:lnTo>
                    <a:pt x="910" y="423"/>
                  </a:lnTo>
                  <a:lnTo>
                    <a:pt x="906" y="423"/>
                  </a:lnTo>
                  <a:lnTo>
                    <a:pt x="903" y="423"/>
                  </a:lnTo>
                  <a:lnTo>
                    <a:pt x="900" y="423"/>
                  </a:lnTo>
                  <a:lnTo>
                    <a:pt x="896" y="423"/>
                  </a:lnTo>
                  <a:lnTo>
                    <a:pt x="893" y="423"/>
                  </a:lnTo>
                  <a:lnTo>
                    <a:pt x="890" y="423"/>
                  </a:lnTo>
                  <a:lnTo>
                    <a:pt x="886" y="423"/>
                  </a:lnTo>
                  <a:lnTo>
                    <a:pt x="883" y="423"/>
                  </a:lnTo>
                  <a:lnTo>
                    <a:pt x="879" y="423"/>
                  </a:lnTo>
                  <a:lnTo>
                    <a:pt x="876" y="423"/>
                  </a:lnTo>
                  <a:lnTo>
                    <a:pt x="872" y="423"/>
                  </a:lnTo>
                  <a:lnTo>
                    <a:pt x="869" y="423"/>
                  </a:lnTo>
                  <a:lnTo>
                    <a:pt x="865" y="423"/>
                  </a:lnTo>
                  <a:lnTo>
                    <a:pt x="862" y="423"/>
                  </a:lnTo>
                  <a:lnTo>
                    <a:pt x="859" y="423"/>
                  </a:lnTo>
                  <a:lnTo>
                    <a:pt x="855" y="423"/>
                  </a:lnTo>
                  <a:lnTo>
                    <a:pt x="852" y="423"/>
                  </a:lnTo>
                  <a:lnTo>
                    <a:pt x="849" y="423"/>
                  </a:lnTo>
                  <a:lnTo>
                    <a:pt x="845" y="423"/>
                  </a:lnTo>
                  <a:lnTo>
                    <a:pt x="842" y="423"/>
                  </a:lnTo>
                  <a:lnTo>
                    <a:pt x="839" y="423"/>
                  </a:lnTo>
                  <a:lnTo>
                    <a:pt x="835" y="423"/>
                  </a:lnTo>
                  <a:lnTo>
                    <a:pt x="832" y="423"/>
                  </a:lnTo>
                  <a:lnTo>
                    <a:pt x="829" y="423"/>
                  </a:lnTo>
                  <a:lnTo>
                    <a:pt x="825" y="423"/>
                  </a:lnTo>
                  <a:lnTo>
                    <a:pt x="822" y="423"/>
                  </a:lnTo>
                  <a:lnTo>
                    <a:pt x="819" y="423"/>
                  </a:lnTo>
                  <a:lnTo>
                    <a:pt x="815" y="423"/>
                  </a:lnTo>
                  <a:lnTo>
                    <a:pt x="812" y="423"/>
                  </a:lnTo>
                  <a:lnTo>
                    <a:pt x="808" y="423"/>
                  </a:lnTo>
                  <a:lnTo>
                    <a:pt x="804" y="423"/>
                  </a:lnTo>
                  <a:lnTo>
                    <a:pt x="801" y="423"/>
                  </a:lnTo>
                  <a:lnTo>
                    <a:pt x="798" y="423"/>
                  </a:lnTo>
                  <a:lnTo>
                    <a:pt x="794" y="423"/>
                  </a:lnTo>
                  <a:lnTo>
                    <a:pt x="791" y="423"/>
                  </a:lnTo>
                  <a:lnTo>
                    <a:pt x="788" y="423"/>
                  </a:lnTo>
                  <a:lnTo>
                    <a:pt x="784" y="423"/>
                  </a:lnTo>
                  <a:lnTo>
                    <a:pt x="781" y="423"/>
                  </a:lnTo>
                  <a:lnTo>
                    <a:pt x="778" y="423"/>
                  </a:lnTo>
                  <a:lnTo>
                    <a:pt x="774" y="423"/>
                  </a:lnTo>
                  <a:lnTo>
                    <a:pt x="771" y="423"/>
                  </a:lnTo>
                  <a:lnTo>
                    <a:pt x="768" y="423"/>
                  </a:lnTo>
                  <a:lnTo>
                    <a:pt x="764" y="423"/>
                  </a:lnTo>
                  <a:lnTo>
                    <a:pt x="761" y="423"/>
                  </a:lnTo>
                  <a:lnTo>
                    <a:pt x="758" y="423"/>
                  </a:lnTo>
                  <a:lnTo>
                    <a:pt x="754" y="423"/>
                  </a:lnTo>
                  <a:lnTo>
                    <a:pt x="751" y="423"/>
                  </a:lnTo>
                  <a:lnTo>
                    <a:pt x="747" y="423"/>
                  </a:lnTo>
                  <a:lnTo>
                    <a:pt x="744" y="423"/>
                  </a:lnTo>
                  <a:lnTo>
                    <a:pt x="740" y="423"/>
                  </a:lnTo>
                  <a:lnTo>
                    <a:pt x="737" y="423"/>
                  </a:lnTo>
                  <a:lnTo>
                    <a:pt x="733" y="423"/>
                  </a:lnTo>
                  <a:lnTo>
                    <a:pt x="730" y="423"/>
                  </a:lnTo>
                  <a:lnTo>
                    <a:pt x="727" y="423"/>
                  </a:lnTo>
                  <a:lnTo>
                    <a:pt x="723" y="423"/>
                  </a:lnTo>
                  <a:lnTo>
                    <a:pt x="720" y="423"/>
                  </a:lnTo>
                  <a:lnTo>
                    <a:pt x="717" y="423"/>
                  </a:lnTo>
                  <a:lnTo>
                    <a:pt x="714" y="423"/>
                  </a:lnTo>
                  <a:lnTo>
                    <a:pt x="710" y="423"/>
                  </a:lnTo>
                  <a:lnTo>
                    <a:pt x="707" y="423"/>
                  </a:lnTo>
                  <a:lnTo>
                    <a:pt x="704" y="423"/>
                  </a:lnTo>
                  <a:lnTo>
                    <a:pt x="700" y="423"/>
                  </a:lnTo>
                  <a:lnTo>
                    <a:pt x="697" y="423"/>
                  </a:lnTo>
                  <a:lnTo>
                    <a:pt x="694" y="423"/>
                  </a:lnTo>
                  <a:lnTo>
                    <a:pt x="690" y="423"/>
                  </a:lnTo>
                  <a:lnTo>
                    <a:pt x="687" y="423"/>
                  </a:lnTo>
                  <a:lnTo>
                    <a:pt x="683" y="423"/>
                  </a:lnTo>
                  <a:lnTo>
                    <a:pt x="680" y="423"/>
                  </a:lnTo>
                  <a:lnTo>
                    <a:pt x="676" y="423"/>
                  </a:lnTo>
                  <a:lnTo>
                    <a:pt x="673" y="423"/>
                  </a:lnTo>
                  <a:lnTo>
                    <a:pt x="669" y="423"/>
                  </a:lnTo>
                  <a:lnTo>
                    <a:pt x="666" y="423"/>
                  </a:lnTo>
                  <a:lnTo>
                    <a:pt x="663" y="423"/>
                  </a:lnTo>
                  <a:lnTo>
                    <a:pt x="659" y="423"/>
                  </a:lnTo>
                  <a:lnTo>
                    <a:pt x="656" y="423"/>
                  </a:lnTo>
                  <a:lnTo>
                    <a:pt x="653" y="423"/>
                  </a:lnTo>
                  <a:lnTo>
                    <a:pt x="649" y="423"/>
                  </a:lnTo>
                  <a:lnTo>
                    <a:pt x="646" y="423"/>
                  </a:lnTo>
                  <a:lnTo>
                    <a:pt x="643" y="423"/>
                  </a:lnTo>
                  <a:lnTo>
                    <a:pt x="639" y="423"/>
                  </a:lnTo>
                  <a:lnTo>
                    <a:pt x="636" y="423"/>
                  </a:lnTo>
                  <a:lnTo>
                    <a:pt x="633" y="423"/>
                  </a:lnTo>
                  <a:lnTo>
                    <a:pt x="629" y="423"/>
                  </a:lnTo>
                  <a:lnTo>
                    <a:pt x="626" y="423"/>
                  </a:lnTo>
                  <a:lnTo>
                    <a:pt x="622" y="423"/>
                  </a:lnTo>
                  <a:lnTo>
                    <a:pt x="619" y="423"/>
                  </a:lnTo>
                  <a:lnTo>
                    <a:pt x="615" y="423"/>
                  </a:lnTo>
                  <a:lnTo>
                    <a:pt x="612" y="423"/>
                  </a:lnTo>
                  <a:lnTo>
                    <a:pt x="608" y="423"/>
                  </a:lnTo>
                  <a:lnTo>
                    <a:pt x="605" y="423"/>
                  </a:lnTo>
                  <a:lnTo>
                    <a:pt x="602" y="423"/>
                  </a:lnTo>
                  <a:lnTo>
                    <a:pt x="598" y="423"/>
                  </a:lnTo>
                  <a:lnTo>
                    <a:pt x="595" y="423"/>
                  </a:lnTo>
                  <a:lnTo>
                    <a:pt x="592" y="423"/>
                  </a:lnTo>
                  <a:lnTo>
                    <a:pt x="588" y="423"/>
                  </a:lnTo>
                  <a:lnTo>
                    <a:pt x="585" y="423"/>
                  </a:lnTo>
                  <a:lnTo>
                    <a:pt x="582" y="423"/>
                  </a:lnTo>
                  <a:lnTo>
                    <a:pt x="578" y="423"/>
                  </a:lnTo>
                  <a:lnTo>
                    <a:pt x="575" y="423"/>
                  </a:lnTo>
                  <a:lnTo>
                    <a:pt x="572" y="423"/>
                  </a:lnTo>
                  <a:lnTo>
                    <a:pt x="568" y="423"/>
                  </a:lnTo>
                  <a:lnTo>
                    <a:pt x="565" y="423"/>
                  </a:lnTo>
                  <a:lnTo>
                    <a:pt x="562" y="423"/>
                  </a:lnTo>
                  <a:lnTo>
                    <a:pt x="558" y="423"/>
                  </a:lnTo>
                  <a:lnTo>
                    <a:pt x="555" y="423"/>
                  </a:lnTo>
                  <a:lnTo>
                    <a:pt x="551" y="423"/>
                  </a:lnTo>
                  <a:lnTo>
                    <a:pt x="548" y="423"/>
                  </a:lnTo>
                  <a:lnTo>
                    <a:pt x="544" y="423"/>
                  </a:lnTo>
                  <a:lnTo>
                    <a:pt x="541" y="423"/>
                  </a:lnTo>
                  <a:lnTo>
                    <a:pt x="537" y="423"/>
                  </a:lnTo>
                  <a:lnTo>
                    <a:pt x="534" y="423"/>
                  </a:lnTo>
                  <a:lnTo>
                    <a:pt x="531" y="423"/>
                  </a:lnTo>
                  <a:lnTo>
                    <a:pt x="527" y="423"/>
                  </a:lnTo>
                  <a:lnTo>
                    <a:pt x="524" y="423"/>
                  </a:lnTo>
                  <a:lnTo>
                    <a:pt x="521" y="423"/>
                  </a:lnTo>
                  <a:lnTo>
                    <a:pt x="517" y="423"/>
                  </a:lnTo>
                  <a:lnTo>
                    <a:pt x="514" y="423"/>
                  </a:lnTo>
                  <a:lnTo>
                    <a:pt x="511" y="423"/>
                  </a:lnTo>
                  <a:lnTo>
                    <a:pt x="507" y="423"/>
                  </a:lnTo>
                  <a:lnTo>
                    <a:pt x="504" y="423"/>
                  </a:lnTo>
                  <a:lnTo>
                    <a:pt x="501" y="423"/>
                  </a:lnTo>
                  <a:lnTo>
                    <a:pt x="497" y="423"/>
                  </a:lnTo>
                  <a:lnTo>
                    <a:pt x="494" y="423"/>
                  </a:lnTo>
                  <a:lnTo>
                    <a:pt x="491" y="423"/>
                  </a:lnTo>
                  <a:lnTo>
                    <a:pt x="487" y="423"/>
                  </a:lnTo>
                  <a:lnTo>
                    <a:pt x="483" y="423"/>
                  </a:lnTo>
                  <a:lnTo>
                    <a:pt x="480" y="423"/>
                  </a:lnTo>
                  <a:lnTo>
                    <a:pt x="476" y="423"/>
                  </a:lnTo>
                  <a:lnTo>
                    <a:pt x="473" y="423"/>
                  </a:lnTo>
                  <a:lnTo>
                    <a:pt x="470" y="423"/>
                  </a:lnTo>
                  <a:lnTo>
                    <a:pt x="466" y="423"/>
                  </a:lnTo>
                  <a:lnTo>
                    <a:pt x="463" y="423"/>
                  </a:lnTo>
                  <a:lnTo>
                    <a:pt x="460" y="423"/>
                  </a:lnTo>
                  <a:lnTo>
                    <a:pt x="456" y="423"/>
                  </a:lnTo>
                  <a:lnTo>
                    <a:pt x="453" y="423"/>
                  </a:lnTo>
                  <a:lnTo>
                    <a:pt x="450" y="423"/>
                  </a:lnTo>
                  <a:lnTo>
                    <a:pt x="446" y="423"/>
                  </a:lnTo>
                  <a:lnTo>
                    <a:pt x="443" y="423"/>
                  </a:lnTo>
                  <a:lnTo>
                    <a:pt x="440" y="423"/>
                  </a:lnTo>
                  <a:lnTo>
                    <a:pt x="436" y="423"/>
                  </a:lnTo>
                  <a:lnTo>
                    <a:pt x="433" y="423"/>
                  </a:lnTo>
                  <a:lnTo>
                    <a:pt x="430" y="423"/>
                  </a:lnTo>
                  <a:lnTo>
                    <a:pt x="426" y="423"/>
                  </a:lnTo>
                  <a:lnTo>
                    <a:pt x="423" y="423"/>
                  </a:lnTo>
                  <a:lnTo>
                    <a:pt x="419" y="423"/>
                  </a:lnTo>
                  <a:lnTo>
                    <a:pt x="416" y="423"/>
                  </a:lnTo>
                  <a:lnTo>
                    <a:pt x="412" y="423"/>
                  </a:lnTo>
                  <a:lnTo>
                    <a:pt x="409" y="423"/>
                  </a:lnTo>
                  <a:lnTo>
                    <a:pt x="405" y="423"/>
                  </a:lnTo>
                  <a:lnTo>
                    <a:pt x="402" y="423"/>
                  </a:lnTo>
                  <a:lnTo>
                    <a:pt x="399" y="423"/>
                  </a:lnTo>
                  <a:lnTo>
                    <a:pt x="395" y="423"/>
                  </a:lnTo>
                  <a:lnTo>
                    <a:pt x="392" y="423"/>
                  </a:lnTo>
                  <a:lnTo>
                    <a:pt x="389" y="423"/>
                  </a:lnTo>
                  <a:lnTo>
                    <a:pt x="385" y="423"/>
                  </a:lnTo>
                  <a:lnTo>
                    <a:pt x="382" y="423"/>
                  </a:lnTo>
                  <a:lnTo>
                    <a:pt x="379" y="423"/>
                  </a:lnTo>
                  <a:lnTo>
                    <a:pt x="375" y="423"/>
                  </a:lnTo>
                  <a:lnTo>
                    <a:pt x="372" y="423"/>
                  </a:lnTo>
                  <a:lnTo>
                    <a:pt x="369" y="423"/>
                  </a:lnTo>
                  <a:lnTo>
                    <a:pt x="365" y="423"/>
                  </a:lnTo>
                  <a:lnTo>
                    <a:pt x="362" y="423"/>
                  </a:lnTo>
                  <a:lnTo>
                    <a:pt x="359" y="423"/>
                  </a:lnTo>
                  <a:lnTo>
                    <a:pt x="355" y="423"/>
                  </a:lnTo>
                  <a:lnTo>
                    <a:pt x="351" y="423"/>
                  </a:lnTo>
                  <a:lnTo>
                    <a:pt x="348" y="423"/>
                  </a:lnTo>
                  <a:lnTo>
                    <a:pt x="344" y="423"/>
                  </a:lnTo>
                  <a:lnTo>
                    <a:pt x="341" y="423"/>
                  </a:lnTo>
                  <a:lnTo>
                    <a:pt x="338" y="423"/>
                  </a:lnTo>
                  <a:lnTo>
                    <a:pt x="334" y="423"/>
                  </a:lnTo>
                  <a:lnTo>
                    <a:pt x="331" y="423"/>
                  </a:lnTo>
                  <a:lnTo>
                    <a:pt x="328" y="423"/>
                  </a:lnTo>
                  <a:lnTo>
                    <a:pt x="324" y="423"/>
                  </a:lnTo>
                  <a:lnTo>
                    <a:pt x="321" y="423"/>
                  </a:lnTo>
                  <a:lnTo>
                    <a:pt x="318" y="423"/>
                  </a:lnTo>
                  <a:lnTo>
                    <a:pt x="314" y="423"/>
                  </a:lnTo>
                  <a:lnTo>
                    <a:pt x="311" y="423"/>
                  </a:lnTo>
                  <a:lnTo>
                    <a:pt x="308" y="423"/>
                  </a:lnTo>
                  <a:lnTo>
                    <a:pt x="304" y="423"/>
                  </a:lnTo>
                  <a:lnTo>
                    <a:pt x="301" y="423"/>
                  </a:lnTo>
                  <a:lnTo>
                    <a:pt x="298" y="423"/>
                  </a:lnTo>
                  <a:lnTo>
                    <a:pt x="294" y="423"/>
                  </a:lnTo>
                  <a:lnTo>
                    <a:pt x="291" y="423"/>
                  </a:lnTo>
                  <a:lnTo>
                    <a:pt x="287" y="423"/>
                  </a:lnTo>
                  <a:lnTo>
                    <a:pt x="284" y="423"/>
                  </a:lnTo>
                  <a:lnTo>
                    <a:pt x="280" y="423"/>
                  </a:lnTo>
                  <a:lnTo>
                    <a:pt x="277" y="423"/>
                  </a:lnTo>
                  <a:lnTo>
                    <a:pt x="273" y="423"/>
                  </a:lnTo>
                  <a:lnTo>
                    <a:pt x="270" y="423"/>
                  </a:lnTo>
                  <a:lnTo>
                    <a:pt x="267" y="423"/>
                  </a:lnTo>
                  <a:lnTo>
                    <a:pt x="264" y="423"/>
                  </a:lnTo>
                  <a:lnTo>
                    <a:pt x="260" y="423"/>
                  </a:lnTo>
                  <a:lnTo>
                    <a:pt x="257" y="423"/>
                  </a:lnTo>
                  <a:lnTo>
                    <a:pt x="254" y="423"/>
                  </a:lnTo>
                  <a:lnTo>
                    <a:pt x="250" y="423"/>
                  </a:lnTo>
                  <a:lnTo>
                    <a:pt x="247" y="423"/>
                  </a:lnTo>
                  <a:lnTo>
                    <a:pt x="244" y="423"/>
                  </a:lnTo>
                  <a:lnTo>
                    <a:pt x="240" y="423"/>
                  </a:lnTo>
                  <a:lnTo>
                    <a:pt x="237" y="423"/>
                  </a:lnTo>
                  <a:lnTo>
                    <a:pt x="234" y="423"/>
                  </a:lnTo>
                  <a:lnTo>
                    <a:pt x="230" y="423"/>
                  </a:lnTo>
                  <a:lnTo>
                    <a:pt x="227" y="423"/>
                  </a:lnTo>
                  <a:lnTo>
                    <a:pt x="223" y="423"/>
                  </a:lnTo>
                  <a:lnTo>
                    <a:pt x="219" y="423"/>
                  </a:lnTo>
                  <a:lnTo>
                    <a:pt x="216" y="423"/>
                  </a:lnTo>
                  <a:lnTo>
                    <a:pt x="213" y="423"/>
                  </a:lnTo>
                  <a:lnTo>
                    <a:pt x="209" y="423"/>
                  </a:lnTo>
                  <a:lnTo>
                    <a:pt x="206" y="423"/>
                  </a:lnTo>
                  <a:lnTo>
                    <a:pt x="203" y="423"/>
                  </a:lnTo>
                  <a:lnTo>
                    <a:pt x="199" y="423"/>
                  </a:lnTo>
                  <a:lnTo>
                    <a:pt x="196" y="423"/>
                  </a:lnTo>
                  <a:lnTo>
                    <a:pt x="193" y="423"/>
                  </a:lnTo>
                  <a:lnTo>
                    <a:pt x="189" y="423"/>
                  </a:lnTo>
                  <a:lnTo>
                    <a:pt x="186" y="423"/>
                  </a:lnTo>
                  <a:lnTo>
                    <a:pt x="183" y="423"/>
                  </a:lnTo>
                  <a:lnTo>
                    <a:pt x="179" y="423"/>
                  </a:lnTo>
                  <a:lnTo>
                    <a:pt x="176" y="423"/>
                  </a:lnTo>
                  <a:lnTo>
                    <a:pt x="173" y="423"/>
                  </a:lnTo>
                  <a:lnTo>
                    <a:pt x="169" y="423"/>
                  </a:lnTo>
                  <a:lnTo>
                    <a:pt x="166" y="423"/>
                  </a:lnTo>
                  <a:lnTo>
                    <a:pt x="162" y="423"/>
                  </a:lnTo>
                  <a:lnTo>
                    <a:pt x="159" y="423"/>
                  </a:lnTo>
                  <a:lnTo>
                    <a:pt x="155" y="423"/>
                  </a:lnTo>
                  <a:lnTo>
                    <a:pt x="152" y="423"/>
                  </a:lnTo>
                  <a:lnTo>
                    <a:pt x="148" y="423"/>
                  </a:lnTo>
                  <a:lnTo>
                    <a:pt x="145" y="423"/>
                  </a:lnTo>
                  <a:lnTo>
                    <a:pt x="142" y="423"/>
                  </a:lnTo>
                  <a:lnTo>
                    <a:pt x="138" y="423"/>
                  </a:lnTo>
                  <a:lnTo>
                    <a:pt x="135" y="423"/>
                  </a:lnTo>
                  <a:lnTo>
                    <a:pt x="132" y="423"/>
                  </a:lnTo>
                  <a:lnTo>
                    <a:pt x="128" y="423"/>
                  </a:lnTo>
                  <a:lnTo>
                    <a:pt x="125" y="423"/>
                  </a:lnTo>
                  <a:lnTo>
                    <a:pt x="122" y="423"/>
                  </a:lnTo>
                  <a:lnTo>
                    <a:pt x="118" y="423"/>
                  </a:lnTo>
                  <a:lnTo>
                    <a:pt x="115" y="423"/>
                  </a:lnTo>
                  <a:lnTo>
                    <a:pt x="112" y="423"/>
                  </a:lnTo>
                  <a:lnTo>
                    <a:pt x="108" y="423"/>
                  </a:lnTo>
                  <a:lnTo>
                    <a:pt x="105" y="423"/>
                  </a:lnTo>
                  <a:lnTo>
                    <a:pt x="102" y="423"/>
                  </a:lnTo>
                  <a:lnTo>
                    <a:pt x="98" y="423"/>
                  </a:lnTo>
                  <a:lnTo>
                    <a:pt x="95" y="423"/>
                  </a:lnTo>
                  <a:lnTo>
                    <a:pt x="91" y="423"/>
                  </a:lnTo>
                  <a:lnTo>
                    <a:pt x="87" y="423"/>
                  </a:lnTo>
                  <a:lnTo>
                    <a:pt x="84" y="423"/>
                  </a:lnTo>
                  <a:lnTo>
                    <a:pt x="81" y="423"/>
                  </a:lnTo>
                  <a:lnTo>
                    <a:pt x="77" y="423"/>
                  </a:lnTo>
                  <a:lnTo>
                    <a:pt x="74" y="423"/>
                  </a:lnTo>
                  <a:lnTo>
                    <a:pt x="71" y="423"/>
                  </a:lnTo>
                  <a:lnTo>
                    <a:pt x="67" y="423"/>
                  </a:lnTo>
                  <a:lnTo>
                    <a:pt x="64" y="423"/>
                  </a:lnTo>
                  <a:lnTo>
                    <a:pt x="61" y="423"/>
                  </a:lnTo>
                  <a:lnTo>
                    <a:pt x="57" y="423"/>
                  </a:lnTo>
                  <a:lnTo>
                    <a:pt x="54" y="423"/>
                  </a:lnTo>
                  <a:lnTo>
                    <a:pt x="51" y="423"/>
                  </a:lnTo>
                  <a:lnTo>
                    <a:pt x="47" y="423"/>
                  </a:lnTo>
                  <a:lnTo>
                    <a:pt x="44" y="423"/>
                  </a:lnTo>
                  <a:lnTo>
                    <a:pt x="41" y="423"/>
                  </a:lnTo>
                  <a:lnTo>
                    <a:pt x="37" y="423"/>
                  </a:lnTo>
                  <a:lnTo>
                    <a:pt x="34" y="423"/>
                  </a:lnTo>
                  <a:lnTo>
                    <a:pt x="30" y="423"/>
                  </a:lnTo>
                  <a:lnTo>
                    <a:pt x="27" y="423"/>
                  </a:lnTo>
                  <a:lnTo>
                    <a:pt x="23" y="423"/>
                  </a:lnTo>
                  <a:lnTo>
                    <a:pt x="20" y="423"/>
                  </a:lnTo>
                  <a:lnTo>
                    <a:pt x="16" y="423"/>
                  </a:lnTo>
                  <a:lnTo>
                    <a:pt x="13" y="423"/>
                  </a:lnTo>
                  <a:lnTo>
                    <a:pt x="10" y="423"/>
                  </a:lnTo>
                  <a:lnTo>
                    <a:pt x="6" y="423"/>
                  </a:lnTo>
                  <a:lnTo>
                    <a:pt x="3" y="423"/>
                  </a:lnTo>
                  <a:lnTo>
                    <a:pt x="0" y="423"/>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sp>
          <p:nvSpPr>
            <p:cNvPr id="19488" name="Freeform 32"/>
            <p:cNvSpPr>
              <a:spLocks/>
            </p:cNvSpPr>
            <p:nvPr/>
          </p:nvSpPr>
          <p:spPr bwMode="auto">
            <a:xfrm>
              <a:off x="3294" y="1586"/>
              <a:ext cx="986" cy="429"/>
            </a:xfrm>
            <a:custGeom>
              <a:avLst/>
              <a:gdLst/>
              <a:ahLst/>
              <a:cxnLst>
                <a:cxn ang="0">
                  <a:pos x="31" y="339"/>
                </a:cxn>
                <a:cxn ang="0">
                  <a:pos x="64" y="216"/>
                </a:cxn>
                <a:cxn ang="0">
                  <a:pos x="95" y="120"/>
                </a:cxn>
                <a:cxn ang="0">
                  <a:pos x="129" y="51"/>
                </a:cxn>
                <a:cxn ang="0">
                  <a:pos x="163" y="12"/>
                </a:cxn>
                <a:cxn ang="0">
                  <a:pos x="197" y="0"/>
                </a:cxn>
                <a:cxn ang="0">
                  <a:pos x="231" y="12"/>
                </a:cxn>
                <a:cxn ang="0">
                  <a:pos x="261" y="31"/>
                </a:cxn>
                <a:cxn ang="0">
                  <a:pos x="295" y="58"/>
                </a:cxn>
                <a:cxn ang="0">
                  <a:pos x="329" y="92"/>
                </a:cxn>
                <a:cxn ang="0">
                  <a:pos x="360" y="128"/>
                </a:cxn>
                <a:cxn ang="0">
                  <a:pos x="394" y="158"/>
                </a:cxn>
                <a:cxn ang="0">
                  <a:pos x="427" y="193"/>
                </a:cxn>
                <a:cxn ang="0">
                  <a:pos x="458" y="224"/>
                </a:cxn>
                <a:cxn ang="0">
                  <a:pos x="493" y="250"/>
                </a:cxn>
                <a:cxn ang="0">
                  <a:pos x="526" y="278"/>
                </a:cxn>
                <a:cxn ang="0">
                  <a:pos x="557" y="301"/>
                </a:cxn>
                <a:cxn ang="0">
                  <a:pos x="591" y="321"/>
                </a:cxn>
                <a:cxn ang="0">
                  <a:pos x="625" y="336"/>
                </a:cxn>
                <a:cxn ang="0">
                  <a:pos x="656" y="351"/>
                </a:cxn>
                <a:cxn ang="0">
                  <a:pos x="689" y="362"/>
                </a:cxn>
                <a:cxn ang="0">
                  <a:pos x="723" y="374"/>
                </a:cxn>
                <a:cxn ang="0">
                  <a:pos x="757" y="385"/>
                </a:cxn>
                <a:cxn ang="0">
                  <a:pos x="791" y="393"/>
                </a:cxn>
                <a:cxn ang="0">
                  <a:pos x="825" y="397"/>
                </a:cxn>
                <a:cxn ang="0">
                  <a:pos x="856" y="405"/>
                </a:cxn>
                <a:cxn ang="0">
                  <a:pos x="889" y="408"/>
                </a:cxn>
                <a:cxn ang="0">
                  <a:pos x="924" y="413"/>
                </a:cxn>
                <a:cxn ang="0">
                  <a:pos x="958" y="416"/>
                </a:cxn>
                <a:cxn ang="0">
                  <a:pos x="981" y="428"/>
                </a:cxn>
                <a:cxn ang="0">
                  <a:pos x="947" y="428"/>
                </a:cxn>
                <a:cxn ang="0">
                  <a:pos x="914" y="428"/>
                </a:cxn>
                <a:cxn ang="0">
                  <a:pos x="879" y="428"/>
                </a:cxn>
                <a:cxn ang="0">
                  <a:pos x="845" y="428"/>
                </a:cxn>
                <a:cxn ang="0">
                  <a:pos x="812" y="428"/>
                </a:cxn>
                <a:cxn ang="0">
                  <a:pos x="777" y="428"/>
                </a:cxn>
                <a:cxn ang="0">
                  <a:pos x="743" y="428"/>
                </a:cxn>
                <a:cxn ang="0">
                  <a:pos x="710" y="428"/>
                </a:cxn>
                <a:cxn ang="0">
                  <a:pos x="676" y="428"/>
                </a:cxn>
                <a:cxn ang="0">
                  <a:pos x="642" y="428"/>
                </a:cxn>
                <a:cxn ang="0">
                  <a:pos x="608" y="428"/>
                </a:cxn>
                <a:cxn ang="0">
                  <a:pos x="574" y="428"/>
                </a:cxn>
                <a:cxn ang="0">
                  <a:pos x="540" y="428"/>
                </a:cxn>
                <a:cxn ang="0">
                  <a:pos x="506" y="428"/>
                </a:cxn>
                <a:cxn ang="0">
                  <a:pos x="472" y="428"/>
                </a:cxn>
                <a:cxn ang="0">
                  <a:pos x="438" y="428"/>
                </a:cxn>
                <a:cxn ang="0">
                  <a:pos x="404" y="428"/>
                </a:cxn>
                <a:cxn ang="0">
                  <a:pos x="370" y="428"/>
                </a:cxn>
                <a:cxn ang="0">
                  <a:pos x="336" y="428"/>
                </a:cxn>
                <a:cxn ang="0">
                  <a:pos x="302" y="428"/>
                </a:cxn>
                <a:cxn ang="0">
                  <a:pos x="268" y="428"/>
                </a:cxn>
                <a:cxn ang="0">
                  <a:pos x="234" y="428"/>
                </a:cxn>
                <a:cxn ang="0">
                  <a:pos x="200" y="428"/>
                </a:cxn>
                <a:cxn ang="0">
                  <a:pos x="166" y="428"/>
                </a:cxn>
                <a:cxn ang="0">
                  <a:pos x="133" y="428"/>
                </a:cxn>
                <a:cxn ang="0">
                  <a:pos x="98" y="428"/>
                </a:cxn>
                <a:cxn ang="0">
                  <a:pos x="64" y="428"/>
                </a:cxn>
                <a:cxn ang="0">
                  <a:pos x="31" y="428"/>
                </a:cxn>
              </a:cxnLst>
              <a:rect l="0" t="0" r="r" b="b"/>
              <a:pathLst>
                <a:path w="986" h="429">
                  <a:moveTo>
                    <a:pt x="0" y="428"/>
                  </a:moveTo>
                  <a:lnTo>
                    <a:pt x="3" y="424"/>
                  </a:lnTo>
                  <a:lnTo>
                    <a:pt x="6" y="420"/>
                  </a:lnTo>
                  <a:lnTo>
                    <a:pt x="10" y="408"/>
                  </a:lnTo>
                  <a:lnTo>
                    <a:pt x="13" y="401"/>
                  </a:lnTo>
                  <a:lnTo>
                    <a:pt x="16" y="390"/>
                  </a:lnTo>
                  <a:lnTo>
                    <a:pt x="20" y="378"/>
                  </a:lnTo>
                  <a:lnTo>
                    <a:pt x="24" y="367"/>
                  </a:lnTo>
                  <a:lnTo>
                    <a:pt x="27" y="355"/>
                  </a:lnTo>
                  <a:lnTo>
                    <a:pt x="31" y="339"/>
                  </a:lnTo>
                  <a:lnTo>
                    <a:pt x="34" y="328"/>
                  </a:lnTo>
                  <a:lnTo>
                    <a:pt x="37" y="316"/>
                  </a:lnTo>
                  <a:lnTo>
                    <a:pt x="41" y="305"/>
                  </a:lnTo>
                  <a:lnTo>
                    <a:pt x="44" y="289"/>
                  </a:lnTo>
                  <a:lnTo>
                    <a:pt x="47" y="278"/>
                  </a:lnTo>
                  <a:lnTo>
                    <a:pt x="51" y="266"/>
                  </a:lnTo>
                  <a:lnTo>
                    <a:pt x="54" y="255"/>
                  </a:lnTo>
                  <a:lnTo>
                    <a:pt x="57" y="239"/>
                  </a:lnTo>
                  <a:lnTo>
                    <a:pt x="61" y="227"/>
                  </a:lnTo>
                  <a:lnTo>
                    <a:pt x="64" y="216"/>
                  </a:lnTo>
                  <a:lnTo>
                    <a:pt x="64" y="204"/>
                  </a:lnTo>
                  <a:lnTo>
                    <a:pt x="67" y="197"/>
                  </a:lnTo>
                  <a:lnTo>
                    <a:pt x="71" y="186"/>
                  </a:lnTo>
                  <a:lnTo>
                    <a:pt x="75" y="174"/>
                  </a:lnTo>
                  <a:lnTo>
                    <a:pt x="78" y="162"/>
                  </a:lnTo>
                  <a:lnTo>
                    <a:pt x="82" y="155"/>
                  </a:lnTo>
                  <a:lnTo>
                    <a:pt x="85" y="143"/>
                  </a:lnTo>
                  <a:lnTo>
                    <a:pt x="88" y="135"/>
                  </a:lnTo>
                  <a:lnTo>
                    <a:pt x="92" y="128"/>
                  </a:lnTo>
                  <a:lnTo>
                    <a:pt x="95" y="120"/>
                  </a:lnTo>
                  <a:lnTo>
                    <a:pt x="98" y="108"/>
                  </a:lnTo>
                  <a:lnTo>
                    <a:pt x="102" y="100"/>
                  </a:lnTo>
                  <a:lnTo>
                    <a:pt x="105" y="92"/>
                  </a:lnTo>
                  <a:lnTo>
                    <a:pt x="108" y="89"/>
                  </a:lnTo>
                  <a:lnTo>
                    <a:pt x="112" y="81"/>
                  </a:lnTo>
                  <a:lnTo>
                    <a:pt x="115" y="74"/>
                  </a:lnTo>
                  <a:lnTo>
                    <a:pt x="118" y="66"/>
                  </a:lnTo>
                  <a:lnTo>
                    <a:pt x="122" y="62"/>
                  </a:lnTo>
                  <a:lnTo>
                    <a:pt x="125" y="58"/>
                  </a:lnTo>
                  <a:lnTo>
                    <a:pt x="129" y="51"/>
                  </a:lnTo>
                  <a:lnTo>
                    <a:pt x="133" y="46"/>
                  </a:lnTo>
                  <a:lnTo>
                    <a:pt x="136" y="43"/>
                  </a:lnTo>
                  <a:lnTo>
                    <a:pt x="139" y="39"/>
                  </a:lnTo>
                  <a:lnTo>
                    <a:pt x="143" y="31"/>
                  </a:lnTo>
                  <a:lnTo>
                    <a:pt x="146" y="28"/>
                  </a:lnTo>
                  <a:lnTo>
                    <a:pt x="149" y="28"/>
                  </a:lnTo>
                  <a:lnTo>
                    <a:pt x="153" y="23"/>
                  </a:lnTo>
                  <a:lnTo>
                    <a:pt x="156" y="20"/>
                  </a:lnTo>
                  <a:lnTo>
                    <a:pt x="159" y="16"/>
                  </a:lnTo>
                  <a:lnTo>
                    <a:pt x="163" y="12"/>
                  </a:lnTo>
                  <a:lnTo>
                    <a:pt x="166" y="12"/>
                  </a:lnTo>
                  <a:lnTo>
                    <a:pt x="169" y="8"/>
                  </a:lnTo>
                  <a:lnTo>
                    <a:pt x="173" y="8"/>
                  </a:lnTo>
                  <a:lnTo>
                    <a:pt x="176" y="4"/>
                  </a:lnTo>
                  <a:lnTo>
                    <a:pt x="180" y="4"/>
                  </a:lnTo>
                  <a:lnTo>
                    <a:pt x="184" y="4"/>
                  </a:lnTo>
                  <a:lnTo>
                    <a:pt x="187" y="4"/>
                  </a:lnTo>
                  <a:lnTo>
                    <a:pt x="190" y="4"/>
                  </a:lnTo>
                  <a:lnTo>
                    <a:pt x="194" y="4"/>
                  </a:lnTo>
                  <a:lnTo>
                    <a:pt x="197" y="0"/>
                  </a:lnTo>
                  <a:lnTo>
                    <a:pt x="200" y="4"/>
                  </a:lnTo>
                  <a:lnTo>
                    <a:pt x="204" y="4"/>
                  </a:lnTo>
                  <a:lnTo>
                    <a:pt x="207" y="4"/>
                  </a:lnTo>
                  <a:lnTo>
                    <a:pt x="210" y="4"/>
                  </a:lnTo>
                  <a:lnTo>
                    <a:pt x="214" y="4"/>
                  </a:lnTo>
                  <a:lnTo>
                    <a:pt x="217" y="4"/>
                  </a:lnTo>
                  <a:lnTo>
                    <a:pt x="220" y="8"/>
                  </a:lnTo>
                  <a:lnTo>
                    <a:pt x="224" y="8"/>
                  </a:lnTo>
                  <a:lnTo>
                    <a:pt x="227" y="8"/>
                  </a:lnTo>
                  <a:lnTo>
                    <a:pt x="231" y="12"/>
                  </a:lnTo>
                  <a:lnTo>
                    <a:pt x="234" y="12"/>
                  </a:lnTo>
                  <a:lnTo>
                    <a:pt x="238" y="12"/>
                  </a:lnTo>
                  <a:lnTo>
                    <a:pt x="241" y="16"/>
                  </a:lnTo>
                  <a:lnTo>
                    <a:pt x="245" y="16"/>
                  </a:lnTo>
                  <a:lnTo>
                    <a:pt x="248" y="20"/>
                  </a:lnTo>
                  <a:lnTo>
                    <a:pt x="251" y="20"/>
                  </a:lnTo>
                  <a:lnTo>
                    <a:pt x="255" y="23"/>
                  </a:lnTo>
                  <a:lnTo>
                    <a:pt x="255" y="28"/>
                  </a:lnTo>
                  <a:lnTo>
                    <a:pt x="258" y="28"/>
                  </a:lnTo>
                  <a:lnTo>
                    <a:pt x="261" y="31"/>
                  </a:lnTo>
                  <a:lnTo>
                    <a:pt x="265" y="31"/>
                  </a:lnTo>
                  <a:lnTo>
                    <a:pt x="268" y="35"/>
                  </a:lnTo>
                  <a:lnTo>
                    <a:pt x="271" y="39"/>
                  </a:lnTo>
                  <a:lnTo>
                    <a:pt x="274" y="43"/>
                  </a:lnTo>
                  <a:lnTo>
                    <a:pt x="278" y="43"/>
                  </a:lnTo>
                  <a:lnTo>
                    <a:pt x="282" y="46"/>
                  </a:lnTo>
                  <a:lnTo>
                    <a:pt x="285" y="51"/>
                  </a:lnTo>
                  <a:lnTo>
                    <a:pt x="289" y="54"/>
                  </a:lnTo>
                  <a:lnTo>
                    <a:pt x="292" y="54"/>
                  </a:lnTo>
                  <a:lnTo>
                    <a:pt x="295" y="58"/>
                  </a:lnTo>
                  <a:lnTo>
                    <a:pt x="299" y="62"/>
                  </a:lnTo>
                  <a:lnTo>
                    <a:pt x="302" y="66"/>
                  </a:lnTo>
                  <a:lnTo>
                    <a:pt x="305" y="69"/>
                  </a:lnTo>
                  <a:lnTo>
                    <a:pt x="309" y="69"/>
                  </a:lnTo>
                  <a:lnTo>
                    <a:pt x="312" y="74"/>
                  </a:lnTo>
                  <a:lnTo>
                    <a:pt x="315" y="77"/>
                  </a:lnTo>
                  <a:lnTo>
                    <a:pt x="319" y="81"/>
                  </a:lnTo>
                  <a:lnTo>
                    <a:pt x="322" y="85"/>
                  </a:lnTo>
                  <a:lnTo>
                    <a:pt x="325" y="89"/>
                  </a:lnTo>
                  <a:lnTo>
                    <a:pt x="329" y="92"/>
                  </a:lnTo>
                  <a:lnTo>
                    <a:pt x="333" y="97"/>
                  </a:lnTo>
                  <a:lnTo>
                    <a:pt x="336" y="97"/>
                  </a:lnTo>
                  <a:lnTo>
                    <a:pt x="340" y="100"/>
                  </a:lnTo>
                  <a:lnTo>
                    <a:pt x="343" y="105"/>
                  </a:lnTo>
                  <a:lnTo>
                    <a:pt x="346" y="108"/>
                  </a:lnTo>
                  <a:lnTo>
                    <a:pt x="350" y="112"/>
                  </a:lnTo>
                  <a:lnTo>
                    <a:pt x="350" y="116"/>
                  </a:lnTo>
                  <a:lnTo>
                    <a:pt x="353" y="120"/>
                  </a:lnTo>
                  <a:lnTo>
                    <a:pt x="356" y="123"/>
                  </a:lnTo>
                  <a:lnTo>
                    <a:pt x="360" y="128"/>
                  </a:lnTo>
                  <a:lnTo>
                    <a:pt x="363" y="128"/>
                  </a:lnTo>
                  <a:lnTo>
                    <a:pt x="366" y="131"/>
                  </a:lnTo>
                  <a:lnTo>
                    <a:pt x="370" y="135"/>
                  </a:lnTo>
                  <a:lnTo>
                    <a:pt x="373" y="139"/>
                  </a:lnTo>
                  <a:lnTo>
                    <a:pt x="376" y="143"/>
                  </a:lnTo>
                  <a:lnTo>
                    <a:pt x="380" y="147"/>
                  </a:lnTo>
                  <a:lnTo>
                    <a:pt x="383" y="151"/>
                  </a:lnTo>
                  <a:lnTo>
                    <a:pt x="387" y="155"/>
                  </a:lnTo>
                  <a:lnTo>
                    <a:pt x="391" y="158"/>
                  </a:lnTo>
                  <a:lnTo>
                    <a:pt x="394" y="158"/>
                  </a:lnTo>
                  <a:lnTo>
                    <a:pt x="397" y="162"/>
                  </a:lnTo>
                  <a:lnTo>
                    <a:pt x="401" y="166"/>
                  </a:lnTo>
                  <a:lnTo>
                    <a:pt x="404" y="170"/>
                  </a:lnTo>
                  <a:lnTo>
                    <a:pt x="407" y="174"/>
                  </a:lnTo>
                  <a:lnTo>
                    <a:pt x="411" y="178"/>
                  </a:lnTo>
                  <a:lnTo>
                    <a:pt x="414" y="181"/>
                  </a:lnTo>
                  <a:lnTo>
                    <a:pt x="417" y="181"/>
                  </a:lnTo>
                  <a:lnTo>
                    <a:pt x="421" y="186"/>
                  </a:lnTo>
                  <a:lnTo>
                    <a:pt x="424" y="189"/>
                  </a:lnTo>
                  <a:lnTo>
                    <a:pt x="427" y="193"/>
                  </a:lnTo>
                  <a:lnTo>
                    <a:pt x="431" y="197"/>
                  </a:lnTo>
                  <a:lnTo>
                    <a:pt x="434" y="201"/>
                  </a:lnTo>
                  <a:lnTo>
                    <a:pt x="438" y="201"/>
                  </a:lnTo>
                  <a:lnTo>
                    <a:pt x="442" y="204"/>
                  </a:lnTo>
                  <a:lnTo>
                    <a:pt x="445" y="209"/>
                  </a:lnTo>
                  <a:lnTo>
                    <a:pt x="445" y="212"/>
                  </a:lnTo>
                  <a:lnTo>
                    <a:pt x="448" y="216"/>
                  </a:lnTo>
                  <a:lnTo>
                    <a:pt x="452" y="216"/>
                  </a:lnTo>
                  <a:lnTo>
                    <a:pt x="455" y="220"/>
                  </a:lnTo>
                  <a:lnTo>
                    <a:pt x="458" y="224"/>
                  </a:lnTo>
                  <a:lnTo>
                    <a:pt x="462" y="227"/>
                  </a:lnTo>
                  <a:lnTo>
                    <a:pt x="465" y="227"/>
                  </a:lnTo>
                  <a:lnTo>
                    <a:pt x="468" y="232"/>
                  </a:lnTo>
                  <a:lnTo>
                    <a:pt x="472" y="235"/>
                  </a:lnTo>
                  <a:lnTo>
                    <a:pt x="475" y="239"/>
                  </a:lnTo>
                  <a:lnTo>
                    <a:pt x="478" y="239"/>
                  </a:lnTo>
                  <a:lnTo>
                    <a:pt x="482" y="243"/>
                  </a:lnTo>
                  <a:lnTo>
                    <a:pt x="485" y="247"/>
                  </a:lnTo>
                  <a:lnTo>
                    <a:pt x="489" y="250"/>
                  </a:lnTo>
                  <a:lnTo>
                    <a:pt x="493" y="250"/>
                  </a:lnTo>
                  <a:lnTo>
                    <a:pt x="496" y="255"/>
                  </a:lnTo>
                  <a:lnTo>
                    <a:pt x="499" y="258"/>
                  </a:lnTo>
                  <a:lnTo>
                    <a:pt x="503" y="258"/>
                  </a:lnTo>
                  <a:lnTo>
                    <a:pt x="506" y="262"/>
                  </a:lnTo>
                  <a:lnTo>
                    <a:pt x="509" y="266"/>
                  </a:lnTo>
                  <a:lnTo>
                    <a:pt x="513" y="266"/>
                  </a:lnTo>
                  <a:lnTo>
                    <a:pt x="516" y="270"/>
                  </a:lnTo>
                  <a:lnTo>
                    <a:pt x="519" y="273"/>
                  </a:lnTo>
                  <a:lnTo>
                    <a:pt x="523" y="273"/>
                  </a:lnTo>
                  <a:lnTo>
                    <a:pt x="526" y="278"/>
                  </a:lnTo>
                  <a:lnTo>
                    <a:pt x="529" y="278"/>
                  </a:lnTo>
                  <a:lnTo>
                    <a:pt x="533" y="281"/>
                  </a:lnTo>
                  <a:lnTo>
                    <a:pt x="536" y="286"/>
                  </a:lnTo>
                  <a:lnTo>
                    <a:pt x="540" y="286"/>
                  </a:lnTo>
                  <a:lnTo>
                    <a:pt x="540" y="289"/>
                  </a:lnTo>
                  <a:lnTo>
                    <a:pt x="543" y="289"/>
                  </a:lnTo>
                  <a:lnTo>
                    <a:pt x="547" y="293"/>
                  </a:lnTo>
                  <a:lnTo>
                    <a:pt x="550" y="297"/>
                  </a:lnTo>
                  <a:lnTo>
                    <a:pt x="554" y="297"/>
                  </a:lnTo>
                  <a:lnTo>
                    <a:pt x="557" y="301"/>
                  </a:lnTo>
                  <a:lnTo>
                    <a:pt x="560" y="301"/>
                  </a:lnTo>
                  <a:lnTo>
                    <a:pt x="564" y="305"/>
                  </a:lnTo>
                  <a:lnTo>
                    <a:pt x="567" y="305"/>
                  </a:lnTo>
                  <a:lnTo>
                    <a:pt x="570" y="309"/>
                  </a:lnTo>
                  <a:lnTo>
                    <a:pt x="574" y="309"/>
                  </a:lnTo>
                  <a:lnTo>
                    <a:pt x="577" y="313"/>
                  </a:lnTo>
                  <a:lnTo>
                    <a:pt x="580" y="313"/>
                  </a:lnTo>
                  <a:lnTo>
                    <a:pt x="584" y="316"/>
                  </a:lnTo>
                  <a:lnTo>
                    <a:pt x="587" y="316"/>
                  </a:lnTo>
                  <a:lnTo>
                    <a:pt x="591" y="321"/>
                  </a:lnTo>
                  <a:lnTo>
                    <a:pt x="594" y="321"/>
                  </a:lnTo>
                  <a:lnTo>
                    <a:pt x="598" y="324"/>
                  </a:lnTo>
                  <a:lnTo>
                    <a:pt x="601" y="324"/>
                  </a:lnTo>
                  <a:lnTo>
                    <a:pt x="605" y="328"/>
                  </a:lnTo>
                  <a:lnTo>
                    <a:pt x="608" y="328"/>
                  </a:lnTo>
                  <a:lnTo>
                    <a:pt x="611" y="332"/>
                  </a:lnTo>
                  <a:lnTo>
                    <a:pt x="615" y="332"/>
                  </a:lnTo>
                  <a:lnTo>
                    <a:pt x="618" y="332"/>
                  </a:lnTo>
                  <a:lnTo>
                    <a:pt x="621" y="336"/>
                  </a:lnTo>
                  <a:lnTo>
                    <a:pt x="625" y="336"/>
                  </a:lnTo>
                  <a:lnTo>
                    <a:pt x="628" y="339"/>
                  </a:lnTo>
                  <a:lnTo>
                    <a:pt x="631" y="339"/>
                  </a:lnTo>
                  <a:lnTo>
                    <a:pt x="635" y="339"/>
                  </a:lnTo>
                  <a:lnTo>
                    <a:pt x="635" y="344"/>
                  </a:lnTo>
                  <a:lnTo>
                    <a:pt x="638" y="344"/>
                  </a:lnTo>
                  <a:lnTo>
                    <a:pt x="642" y="347"/>
                  </a:lnTo>
                  <a:lnTo>
                    <a:pt x="645" y="347"/>
                  </a:lnTo>
                  <a:lnTo>
                    <a:pt x="649" y="347"/>
                  </a:lnTo>
                  <a:lnTo>
                    <a:pt x="652" y="351"/>
                  </a:lnTo>
                  <a:lnTo>
                    <a:pt x="656" y="351"/>
                  </a:lnTo>
                  <a:lnTo>
                    <a:pt x="659" y="351"/>
                  </a:lnTo>
                  <a:lnTo>
                    <a:pt x="662" y="355"/>
                  </a:lnTo>
                  <a:lnTo>
                    <a:pt x="666" y="355"/>
                  </a:lnTo>
                  <a:lnTo>
                    <a:pt x="669" y="355"/>
                  </a:lnTo>
                  <a:lnTo>
                    <a:pt x="672" y="359"/>
                  </a:lnTo>
                  <a:lnTo>
                    <a:pt x="676" y="359"/>
                  </a:lnTo>
                  <a:lnTo>
                    <a:pt x="679" y="359"/>
                  </a:lnTo>
                  <a:lnTo>
                    <a:pt x="682" y="362"/>
                  </a:lnTo>
                  <a:lnTo>
                    <a:pt x="686" y="362"/>
                  </a:lnTo>
                  <a:lnTo>
                    <a:pt x="689" y="362"/>
                  </a:lnTo>
                  <a:lnTo>
                    <a:pt x="692" y="367"/>
                  </a:lnTo>
                  <a:lnTo>
                    <a:pt x="696" y="367"/>
                  </a:lnTo>
                  <a:lnTo>
                    <a:pt x="700" y="367"/>
                  </a:lnTo>
                  <a:lnTo>
                    <a:pt x="703" y="370"/>
                  </a:lnTo>
                  <a:lnTo>
                    <a:pt x="707" y="370"/>
                  </a:lnTo>
                  <a:lnTo>
                    <a:pt x="710" y="370"/>
                  </a:lnTo>
                  <a:lnTo>
                    <a:pt x="713" y="370"/>
                  </a:lnTo>
                  <a:lnTo>
                    <a:pt x="717" y="374"/>
                  </a:lnTo>
                  <a:lnTo>
                    <a:pt x="720" y="374"/>
                  </a:lnTo>
                  <a:lnTo>
                    <a:pt x="723" y="374"/>
                  </a:lnTo>
                  <a:lnTo>
                    <a:pt x="726" y="374"/>
                  </a:lnTo>
                  <a:lnTo>
                    <a:pt x="730" y="378"/>
                  </a:lnTo>
                  <a:lnTo>
                    <a:pt x="733" y="378"/>
                  </a:lnTo>
                  <a:lnTo>
                    <a:pt x="736" y="378"/>
                  </a:lnTo>
                  <a:lnTo>
                    <a:pt x="740" y="382"/>
                  </a:lnTo>
                  <a:lnTo>
                    <a:pt x="743" y="382"/>
                  </a:lnTo>
                  <a:lnTo>
                    <a:pt x="747" y="382"/>
                  </a:lnTo>
                  <a:lnTo>
                    <a:pt x="751" y="382"/>
                  </a:lnTo>
                  <a:lnTo>
                    <a:pt x="754" y="385"/>
                  </a:lnTo>
                  <a:lnTo>
                    <a:pt x="757" y="385"/>
                  </a:lnTo>
                  <a:lnTo>
                    <a:pt x="761" y="385"/>
                  </a:lnTo>
                  <a:lnTo>
                    <a:pt x="764" y="385"/>
                  </a:lnTo>
                  <a:lnTo>
                    <a:pt x="767" y="385"/>
                  </a:lnTo>
                  <a:lnTo>
                    <a:pt x="771" y="390"/>
                  </a:lnTo>
                  <a:lnTo>
                    <a:pt x="774" y="390"/>
                  </a:lnTo>
                  <a:lnTo>
                    <a:pt x="777" y="390"/>
                  </a:lnTo>
                  <a:lnTo>
                    <a:pt x="781" y="390"/>
                  </a:lnTo>
                  <a:lnTo>
                    <a:pt x="784" y="390"/>
                  </a:lnTo>
                  <a:lnTo>
                    <a:pt x="787" y="393"/>
                  </a:lnTo>
                  <a:lnTo>
                    <a:pt x="791" y="393"/>
                  </a:lnTo>
                  <a:lnTo>
                    <a:pt x="794" y="393"/>
                  </a:lnTo>
                  <a:lnTo>
                    <a:pt x="798" y="393"/>
                  </a:lnTo>
                  <a:lnTo>
                    <a:pt x="801" y="393"/>
                  </a:lnTo>
                  <a:lnTo>
                    <a:pt x="805" y="397"/>
                  </a:lnTo>
                  <a:lnTo>
                    <a:pt x="808" y="397"/>
                  </a:lnTo>
                  <a:lnTo>
                    <a:pt x="812" y="397"/>
                  </a:lnTo>
                  <a:lnTo>
                    <a:pt x="815" y="397"/>
                  </a:lnTo>
                  <a:lnTo>
                    <a:pt x="818" y="397"/>
                  </a:lnTo>
                  <a:lnTo>
                    <a:pt x="822" y="397"/>
                  </a:lnTo>
                  <a:lnTo>
                    <a:pt x="825" y="397"/>
                  </a:lnTo>
                  <a:lnTo>
                    <a:pt x="825" y="401"/>
                  </a:lnTo>
                  <a:lnTo>
                    <a:pt x="828" y="401"/>
                  </a:lnTo>
                  <a:lnTo>
                    <a:pt x="832" y="401"/>
                  </a:lnTo>
                  <a:lnTo>
                    <a:pt x="835" y="401"/>
                  </a:lnTo>
                  <a:lnTo>
                    <a:pt x="838" y="401"/>
                  </a:lnTo>
                  <a:lnTo>
                    <a:pt x="842" y="401"/>
                  </a:lnTo>
                  <a:lnTo>
                    <a:pt x="845" y="401"/>
                  </a:lnTo>
                  <a:lnTo>
                    <a:pt x="849" y="405"/>
                  </a:lnTo>
                  <a:lnTo>
                    <a:pt x="852" y="405"/>
                  </a:lnTo>
                  <a:lnTo>
                    <a:pt x="856" y="405"/>
                  </a:lnTo>
                  <a:lnTo>
                    <a:pt x="859" y="405"/>
                  </a:lnTo>
                  <a:lnTo>
                    <a:pt x="863" y="405"/>
                  </a:lnTo>
                  <a:lnTo>
                    <a:pt x="866" y="405"/>
                  </a:lnTo>
                  <a:lnTo>
                    <a:pt x="869" y="405"/>
                  </a:lnTo>
                  <a:lnTo>
                    <a:pt x="873" y="405"/>
                  </a:lnTo>
                  <a:lnTo>
                    <a:pt x="876" y="408"/>
                  </a:lnTo>
                  <a:lnTo>
                    <a:pt x="879" y="408"/>
                  </a:lnTo>
                  <a:lnTo>
                    <a:pt x="883" y="408"/>
                  </a:lnTo>
                  <a:lnTo>
                    <a:pt x="886" y="408"/>
                  </a:lnTo>
                  <a:lnTo>
                    <a:pt x="889" y="408"/>
                  </a:lnTo>
                  <a:lnTo>
                    <a:pt x="893" y="408"/>
                  </a:lnTo>
                  <a:lnTo>
                    <a:pt x="896" y="408"/>
                  </a:lnTo>
                  <a:lnTo>
                    <a:pt x="900" y="408"/>
                  </a:lnTo>
                  <a:lnTo>
                    <a:pt x="903" y="408"/>
                  </a:lnTo>
                  <a:lnTo>
                    <a:pt x="907" y="413"/>
                  </a:lnTo>
                  <a:lnTo>
                    <a:pt x="910" y="413"/>
                  </a:lnTo>
                  <a:lnTo>
                    <a:pt x="914" y="413"/>
                  </a:lnTo>
                  <a:lnTo>
                    <a:pt x="917" y="413"/>
                  </a:lnTo>
                  <a:lnTo>
                    <a:pt x="920" y="413"/>
                  </a:lnTo>
                  <a:lnTo>
                    <a:pt x="924" y="413"/>
                  </a:lnTo>
                  <a:lnTo>
                    <a:pt x="927" y="413"/>
                  </a:lnTo>
                  <a:lnTo>
                    <a:pt x="930" y="413"/>
                  </a:lnTo>
                  <a:lnTo>
                    <a:pt x="934" y="413"/>
                  </a:lnTo>
                  <a:lnTo>
                    <a:pt x="937" y="413"/>
                  </a:lnTo>
                  <a:lnTo>
                    <a:pt x="940" y="416"/>
                  </a:lnTo>
                  <a:lnTo>
                    <a:pt x="944" y="416"/>
                  </a:lnTo>
                  <a:lnTo>
                    <a:pt x="947" y="416"/>
                  </a:lnTo>
                  <a:lnTo>
                    <a:pt x="950" y="416"/>
                  </a:lnTo>
                  <a:lnTo>
                    <a:pt x="954" y="416"/>
                  </a:lnTo>
                  <a:lnTo>
                    <a:pt x="958" y="416"/>
                  </a:lnTo>
                  <a:lnTo>
                    <a:pt x="961" y="416"/>
                  </a:lnTo>
                  <a:lnTo>
                    <a:pt x="965" y="416"/>
                  </a:lnTo>
                  <a:lnTo>
                    <a:pt x="968" y="416"/>
                  </a:lnTo>
                  <a:lnTo>
                    <a:pt x="971" y="416"/>
                  </a:lnTo>
                  <a:lnTo>
                    <a:pt x="975" y="416"/>
                  </a:lnTo>
                  <a:lnTo>
                    <a:pt x="978" y="416"/>
                  </a:lnTo>
                  <a:lnTo>
                    <a:pt x="981" y="416"/>
                  </a:lnTo>
                  <a:lnTo>
                    <a:pt x="985" y="416"/>
                  </a:lnTo>
                  <a:lnTo>
                    <a:pt x="985" y="428"/>
                  </a:lnTo>
                  <a:lnTo>
                    <a:pt x="981" y="428"/>
                  </a:lnTo>
                  <a:lnTo>
                    <a:pt x="978" y="428"/>
                  </a:lnTo>
                  <a:lnTo>
                    <a:pt x="975" y="428"/>
                  </a:lnTo>
                  <a:lnTo>
                    <a:pt x="971" y="428"/>
                  </a:lnTo>
                  <a:lnTo>
                    <a:pt x="968" y="428"/>
                  </a:lnTo>
                  <a:lnTo>
                    <a:pt x="965" y="428"/>
                  </a:lnTo>
                  <a:lnTo>
                    <a:pt x="961" y="428"/>
                  </a:lnTo>
                  <a:lnTo>
                    <a:pt x="958" y="428"/>
                  </a:lnTo>
                  <a:lnTo>
                    <a:pt x="954" y="428"/>
                  </a:lnTo>
                  <a:lnTo>
                    <a:pt x="950" y="428"/>
                  </a:lnTo>
                  <a:lnTo>
                    <a:pt x="947" y="428"/>
                  </a:lnTo>
                  <a:lnTo>
                    <a:pt x="944" y="428"/>
                  </a:lnTo>
                  <a:lnTo>
                    <a:pt x="940" y="428"/>
                  </a:lnTo>
                  <a:lnTo>
                    <a:pt x="937" y="428"/>
                  </a:lnTo>
                  <a:lnTo>
                    <a:pt x="934" y="428"/>
                  </a:lnTo>
                  <a:lnTo>
                    <a:pt x="930" y="428"/>
                  </a:lnTo>
                  <a:lnTo>
                    <a:pt x="927" y="428"/>
                  </a:lnTo>
                  <a:lnTo>
                    <a:pt x="924" y="428"/>
                  </a:lnTo>
                  <a:lnTo>
                    <a:pt x="920" y="428"/>
                  </a:lnTo>
                  <a:lnTo>
                    <a:pt x="917" y="428"/>
                  </a:lnTo>
                  <a:lnTo>
                    <a:pt x="914" y="428"/>
                  </a:lnTo>
                  <a:lnTo>
                    <a:pt x="910" y="428"/>
                  </a:lnTo>
                  <a:lnTo>
                    <a:pt x="907" y="428"/>
                  </a:lnTo>
                  <a:lnTo>
                    <a:pt x="903" y="428"/>
                  </a:lnTo>
                  <a:lnTo>
                    <a:pt x="900" y="428"/>
                  </a:lnTo>
                  <a:lnTo>
                    <a:pt x="896" y="428"/>
                  </a:lnTo>
                  <a:lnTo>
                    <a:pt x="893" y="428"/>
                  </a:lnTo>
                  <a:lnTo>
                    <a:pt x="889" y="428"/>
                  </a:lnTo>
                  <a:lnTo>
                    <a:pt x="886" y="428"/>
                  </a:lnTo>
                  <a:lnTo>
                    <a:pt x="883" y="428"/>
                  </a:lnTo>
                  <a:lnTo>
                    <a:pt x="879" y="428"/>
                  </a:lnTo>
                  <a:lnTo>
                    <a:pt x="876" y="428"/>
                  </a:lnTo>
                  <a:lnTo>
                    <a:pt x="873" y="428"/>
                  </a:lnTo>
                  <a:lnTo>
                    <a:pt x="869" y="428"/>
                  </a:lnTo>
                  <a:lnTo>
                    <a:pt x="866" y="428"/>
                  </a:lnTo>
                  <a:lnTo>
                    <a:pt x="863" y="428"/>
                  </a:lnTo>
                  <a:lnTo>
                    <a:pt x="859" y="428"/>
                  </a:lnTo>
                  <a:lnTo>
                    <a:pt x="856" y="428"/>
                  </a:lnTo>
                  <a:lnTo>
                    <a:pt x="852" y="428"/>
                  </a:lnTo>
                  <a:lnTo>
                    <a:pt x="849" y="428"/>
                  </a:lnTo>
                  <a:lnTo>
                    <a:pt x="845" y="428"/>
                  </a:lnTo>
                  <a:lnTo>
                    <a:pt x="842" y="428"/>
                  </a:lnTo>
                  <a:lnTo>
                    <a:pt x="838" y="428"/>
                  </a:lnTo>
                  <a:lnTo>
                    <a:pt x="835" y="428"/>
                  </a:lnTo>
                  <a:lnTo>
                    <a:pt x="832" y="428"/>
                  </a:lnTo>
                  <a:lnTo>
                    <a:pt x="828" y="428"/>
                  </a:lnTo>
                  <a:lnTo>
                    <a:pt x="825" y="428"/>
                  </a:lnTo>
                  <a:lnTo>
                    <a:pt x="822" y="428"/>
                  </a:lnTo>
                  <a:lnTo>
                    <a:pt x="818" y="428"/>
                  </a:lnTo>
                  <a:lnTo>
                    <a:pt x="815" y="428"/>
                  </a:lnTo>
                  <a:lnTo>
                    <a:pt x="812" y="428"/>
                  </a:lnTo>
                  <a:lnTo>
                    <a:pt x="808" y="428"/>
                  </a:lnTo>
                  <a:lnTo>
                    <a:pt x="805" y="428"/>
                  </a:lnTo>
                  <a:lnTo>
                    <a:pt x="801" y="428"/>
                  </a:lnTo>
                  <a:lnTo>
                    <a:pt x="798" y="428"/>
                  </a:lnTo>
                  <a:lnTo>
                    <a:pt x="794" y="428"/>
                  </a:lnTo>
                  <a:lnTo>
                    <a:pt x="791" y="428"/>
                  </a:lnTo>
                  <a:lnTo>
                    <a:pt x="787" y="428"/>
                  </a:lnTo>
                  <a:lnTo>
                    <a:pt x="784" y="428"/>
                  </a:lnTo>
                  <a:lnTo>
                    <a:pt x="781" y="428"/>
                  </a:lnTo>
                  <a:lnTo>
                    <a:pt x="777" y="428"/>
                  </a:lnTo>
                  <a:lnTo>
                    <a:pt x="774" y="428"/>
                  </a:lnTo>
                  <a:lnTo>
                    <a:pt x="771" y="428"/>
                  </a:lnTo>
                  <a:lnTo>
                    <a:pt x="767" y="428"/>
                  </a:lnTo>
                  <a:lnTo>
                    <a:pt x="764" y="428"/>
                  </a:lnTo>
                  <a:lnTo>
                    <a:pt x="761" y="428"/>
                  </a:lnTo>
                  <a:lnTo>
                    <a:pt x="757" y="428"/>
                  </a:lnTo>
                  <a:lnTo>
                    <a:pt x="754" y="428"/>
                  </a:lnTo>
                  <a:lnTo>
                    <a:pt x="751" y="428"/>
                  </a:lnTo>
                  <a:lnTo>
                    <a:pt x="747" y="428"/>
                  </a:lnTo>
                  <a:lnTo>
                    <a:pt x="743" y="428"/>
                  </a:lnTo>
                  <a:lnTo>
                    <a:pt x="740" y="428"/>
                  </a:lnTo>
                  <a:lnTo>
                    <a:pt x="736" y="428"/>
                  </a:lnTo>
                  <a:lnTo>
                    <a:pt x="733" y="428"/>
                  </a:lnTo>
                  <a:lnTo>
                    <a:pt x="730" y="428"/>
                  </a:lnTo>
                  <a:lnTo>
                    <a:pt x="726" y="428"/>
                  </a:lnTo>
                  <a:lnTo>
                    <a:pt x="723" y="428"/>
                  </a:lnTo>
                  <a:lnTo>
                    <a:pt x="720" y="428"/>
                  </a:lnTo>
                  <a:lnTo>
                    <a:pt x="717" y="428"/>
                  </a:lnTo>
                  <a:lnTo>
                    <a:pt x="713" y="428"/>
                  </a:lnTo>
                  <a:lnTo>
                    <a:pt x="710" y="428"/>
                  </a:lnTo>
                  <a:lnTo>
                    <a:pt x="707" y="428"/>
                  </a:lnTo>
                  <a:lnTo>
                    <a:pt x="703" y="428"/>
                  </a:lnTo>
                  <a:lnTo>
                    <a:pt x="700" y="428"/>
                  </a:lnTo>
                  <a:lnTo>
                    <a:pt x="696" y="428"/>
                  </a:lnTo>
                  <a:lnTo>
                    <a:pt x="692" y="428"/>
                  </a:lnTo>
                  <a:lnTo>
                    <a:pt x="689" y="428"/>
                  </a:lnTo>
                  <a:lnTo>
                    <a:pt x="686" y="428"/>
                  </a:lnTo>
                  <a:lnTo>
                    <a:pt x="682" y="428"/>
                  </a:lnTo>
                  <a:lnTo>
                    <a:pt x="679" y="428"/>
                  </a:lnTo>
                  <a:lnTo>
                    <a:pt x="676" y="428"/>
                  </a:lnTo>
                  <a:lnTo>
                    <a:pt x="672" y="428"/>
                  </a:lnTo>
                  <a:lnTo>
                    <a:pt x="669" y="428"/>
                  </a:lnTo>
                  <a:lnTo>
                    <a:pt x="666" y="428"/>
                  </a:lnTo>
                  <a:lnTo>
                    <a:pt x="662" y="428"/>
                  </a:lnTo>
                  <a:lnTo>
                    <a:pt x="659" y="428"/>
                  </a:lnTo>
                  <a:lnTo>
                    <a:pt x="656" y="428"/>
                  </a:lnTo>
                  <a:lnTo>
                    <a:pt x="652" y="428"/>
                  </a:lnTo>
                  <a:lnTo>
                    <a:pt x="649" y="428"/>
                  </a:lnTo>
                  <a:lnTo>
                    <a:pt x="645" y="428"/>
                  </a:lnTo>
                  <a:lnTo>
                    <a:pt x="642" y="428"/>
                  </a:lnTo>
                  <a:lnTo>
                    <a:pt x="638" y="428"/>
                  </a:lnTo>
                  <a:lnTo>
                    <a:pt x="635" y="428"/>
                  </a:lnTo>
                  <a:lnTo>
                    <a:pt x="631" y="428"/>
                  </a:lnTo>
                  <a:lnTo>
                    <a:pt x="628" y="428"/>
                  </a:lnTo>
                  <a:lnTo>
                    <a:pt x="625" y="428"/>
                  </a:lnTo>
                  <a:lnTo>
                    <a:pt x="621" y="428"/>
                  </a:lnTo>
                  <a:lnTo>
                    <a:pt x="618" y="428"/>
                  </a:lnTo>
                  <a:lnTo>
                    <a:pt x="615" y="428"/>
                  </a:lnTo>
                  <a:lnTo>
                    <a:pt x="611" y="428"/>
                  </a:lnTo>
                  <a:lnTo>
                    <a:pt x="608" y="428"/>
                  </a:lnTo>
                  <a:lnTo>
                    <a:pt x="605" y="428"/>
                  </a:lnTo>
                  <a:lnTo>
                    <a:pt x="601" y="428"/>
                  </a:lnTo>
                  <a:lnTo>
                    <a:pt x="598" y="428"/>
                  </a:lnTo>
                  <a:lnTo>
                    <a:pt x="594" y="428"/>
                  </a:lnTo>
                  <a:lnTo>
                    <a:pt x="591" y="428"/>
                  </a:lnTo>
                  <a:lnTo>
                    <a:pt x="587" y="428"/>
                  </a:lnTo>
                  <a:lnTo>
                    <a:pt x="584" y="428"/>
                  </a:lnTo>
                  <a:lnTo>
                    <a:pt x="580" y="428"/>
                  </a:lnTo>
                  <a:lnTo>
                    <a:pt x="577" y="428"/>
                  </a:lnTo>
                  <a:lnTo>
                    <a:pt x="574" y="428"/>
                  </a:lnTo>
                  <a:lnTo>
                    <a:pt x="570" y="428"/>
                  </a:lnTo>
                  <a:lnTo>
                    <a:pt x="567" y="428"/>
                  </a:lnTo>
                  <a:lnTo>
                    <a:pt x="564" y="428"/>
                  </a:lnTo>
                  <a:lnTo>
                    <a:pt x="560" y="428"/>
                  </a:lnTo>
                  <a:lnTo>
                    <a:pt x="557" y="428"/>
                  </a:lnTo>
                  <a:lnTo>
                    <a:pt x="554" y="428"/>
                  </a:lnTo>
                  <a:lnTo>
                    <a:pt x="550" y="428"/>
                  </a:lnTo>
                  <a:lnTo>
                    <a:pt x="547" y="428"/>
                  </a:lnTo>
                  <a:lnTo>
                    <a:pt x="543" y="428"/>
                  </a:lnTo>
                  <a:lnTo>
                    <a:pt x="540" y="428"/>
                  </a:lnTo>
                  <a:lnTo>
                    <a:pt x="536" y="428"/>
                  </a:lnTo>
                  <a:lnTo>
                    <a:pt x="533" y="428"/>
                  </a:lnTo>
                  <a:lnTo>
                    <a:pt x="529" y="428"/>
                  </a:lnTo>
                  <a:lnTo>
                    <a:pt x="526" y="428"/>
                  </a:lnTo>
                  <a:lnTo>
                    <a:pt x="523" y="428"/>
                  </a:lnTo>
                  <a:lnTo>
                    <a:pt x="519" y="428"/>
                  </a:lnTo>
                  <a:lnTo>
                    <a:pt x="516" y="428"/>
                  </a:lnTo>
                  <a:lnTo>
                    <a:pt x="513" y="428"/>
                  </a:lnTo>
                  <a:lnTo>
                    <a:pt x="509" y="428"/>
                  </a:lnTo>
                  <a:lnTo>
                    <a:pt x="506" y="428"/>
                  </a:lnTo>
                  <a:lnTo>
                    <a:pt x="503" y="428"/>
                  </a:lnTo>
                  <a:lnTo>
                    <a:pt x="499" y="428"/>
                  </a:lnTo>
                  <a:lnTo>
                    <a:pt x="496" y="428"/>
                  </a:lnTo>
                  <a:lnTo>
                    <a:pt x="493" y="428"/>
                  </a:lnTo>
                  <a:lnTo>
                    <a:pt x="489" y="428"/>
                  </a:lnTo>
                  <a:lnTo>
                    <a:pt x="485" y="428"/>
                  </a:lnTo>
                  <a:lnTo>
                    <a:pt x="482" y="428"/>
                  </a:lnTo>
                  <a:lnTo>
                    <a:pt x="478" y="428"/>
                  </a:lnTo>
                  <a:lnTo>
                    <a:pt x="475" y="428"/>
                  </a:lnTo>
                  <a:lnTo>
                    <a:pt x="472" y="428"/>
                  </a:lnTo>
                  <a:lnTo>
                    <a:pt x="468" y="428"/>
                  </a:lnTo>
                  <a:lnTo>
                    <a:pt x="465" y="428"/>
                  </a:lnTo>
                  <a:lnTo>
                    <a:pt x="462" y="428"/>
                  </a:lnTo>
                  <a:lnTo>
                    <a:pt x="458" y="428"/>
                  </a:lnTo>
                  <a:lnTo>
                    <a:pt x="455" y="428"/>
                  </a:lnTo>
                  <a:lnTo>
                    <a:pt x="452" y="428"/>
                  </a:lnTo>
                  <a:lnTo>
                    <a:pt x="448" y="428"/>
                  </a:lnTo>
                  <a:lnTo>
                    <a:pt x="445" y="428"/>
                  </a:lnTo>
                  <a:lnTo>
                    <a:pt x="442" y="428"/>
                  </a:lnTo>
                  <a:lnTo>
                    <a:pt x="438" y="428"/>
                  </a:lnTo>
                  <a:lnTo>
                    <a:pt x="434" y="428"/>
                  </a:lnTo>
                  <a:lnTo>
                    <a:pt x="431" y="428"/>
                  </a:lnTo>
                  <a:lnTo>
                    <a:pt x="427" y="428"/>
                  </a:lnTo>
                  <a:lnTo>
                    <a:pt x="424" y="428"/>
                  </a:lnTo>
                  <a:lnTo>
                    <a:pt x="421" y="428"/>
                  </a:lnTo>
                  <a:lnTo>
                    <a:pt x="417" y="428"/>
                  </a:lnTo>
                  <a:lnTo>
                    <a:pt x="414" y="428"/>
                  </a:lnTo>
                  <a:lnTo>
                    <a:pt x="411" y="428"/>
                  </a:lnTo>
                  <a:lnTo>
                    <a:pt x="407" y="428"/>
                  </a:lnTo>
                  <a:lnTo>
                    <a:pt x="404" y="428"/>
                  </a:lnTo>
                  <a:lnTo>
                    <a:pt x="401" y="428"/>
                  </a:lnTo>
                  <a:lnTo>
                    <a:pt x="397" y="428"/>
                  </a:lnTo>
                  <a:lnTo>
                    <a:pt x="394" y="428"/>
                  </a:lnTo>
                  <a:lnTo>
                    <a:pt x="391" y="428"/>
                  </a:lnTo>
                  <a:lnTo>
                    <a:pt x="387" y="428"/>
                  </a:lnTo>
                  <a:lnTo>
                    <a:pt x="383" y="428"/>
                  </a:lnTo>
                  <a:lnTo>
                    <a:pt x="380" y="428"/>
                  </a:lnTo>
                  <a:lnTo>
                    <a:pt x="376" y="428"/>
                  </a:lnTo>
                  <a:lnTo>
                    <a:pt x="373" y="428"/>
                  </a:lnTo>
                  <a:lnTo>
                    <a:pt x="370" y="428"/>
                  </a:lnTo>
                  <a:lnTo>
                    <a:pt x="366" y="428"/>
                  </a:lnTo>
                  <a:lnTo>
                    <a:pt x="363" y="428"/>
                  </a:lnTo>
                  <a:lnTo>
                    <a:pt x="360" y="428"/>
                  </a:lnTo>
                  <a:lnTo>
                    <a:pt x="356" y="428"/>
                  </a:lnTo>
                  <a:lnTo>
                    <a:pt x="353" y="428"/>
                  </a:lnTo>
                  <a:lnTo>
                    <a:pt x="350" y="428"/>
                  </a:lnTo>
                  <a:lnTo>
                    <a:pt x="346" y="428"/>
                  </a:lnTo>
                  <a:lnTo>
                    <a:pt x="343" y="428"/>
                  </a:lnTo>
                  <a:lnTo>
                    <a:pt x="340" y="428"/>
                  </a:lnTo>
                  <a:lnTo>
                    <a:pt x="336" y="428"/>
                  </a:lnTo>
                  <a:lnTo>
                    <a:pt x="333" y="428"/>
                  </a:lnTo>
                  <a:lnTo>
                    <a:pt x="329" y="428"/>
                  </a:lnTo>
                  <a:lnTo>
                    <a:pt x="325" y="428"/>
                  </a:lnTo>
                  <a:lnTo>
                    <a:pt x="322" y="428"/>
                  </a:lnTo>
                  <a:lnTo>
                    <a:pt x="319" y="428"/>
                  </a:lnTo>
                  <a:lnTo>
                    <a:pt x="315" y="428"/>
                  </a:lnTo>
                  <a:lnTo>
                    <a:pt x="312" y="428"/>
                  </a:lnTo>
                  <a:lnTo>
                    <a:pt x="309" y="428"/>
                  </a:lnTo>
                  <a:lnTo>
                    <a:pt x="305" y="428"/>
                  </a:lnTo>
                  <a:lnTo>
                    <a:pt x="302" y="428"/>
                  </a:lnTo>
                  <a:lnTo>
                    <a:pt x="299" y="428"/>
                  </a:lnTo>
                  <a:lnTo>
                    <a:pt x="295" y="428"/>
                  </a:lnTo>
                  <a:lnTo>
                    <a:pt x="292" y="428"/>
                  </a:lnTo>
                  <a:lnTo>
                    <a:pt x="289" y="428"/>
                  </a:lnTo>
                  <a:lnTo>
                    <a:pt x="285" y="428"/>
                  </a:lnTo>
                  <a:lnTo>
                    <a:pt x="282" y="428"/>
                  </a:lnTo>
                  <a:lnTo>
                    <a:pt x="278" y="428"/>
                  </a:lnTo>
                  <a:lnTo>
                    <a:pt x="274" y="428"/>
                  </a:lnTo>
                  <a:lnTo>
                    <a:pt x="271" y="428"/>
                  </a:lnTo>
                  <a:lnTo>
                    <a:pt x="268" y="428"/>
                  </a:lnTo>
                  <a:lnTo>
                    <a:pt x="265" y="428"/>
                  </a:lnTo>
                  <a:lnTo>
                    <a:pt x="261" y="428"/>
                  </a:lnTo>
                  <a:lnTo>
                    <a:pt x="258" y="428"/>
                  </a:lnTo>
                  <a:lnTo>
                    <a:pt x="255" y="428"/>
                  </a:lnTo>
                  <a:lnTo>
                    <a:pt x="251" y="428"/>
                  </a:lnTo>
                  <a:lnTo>
                    <a:pt x="248" y="428"/>
                  </a:lnTo>
                  <a:lnTo>
                    <a:pt x="245" y="428"/>
                  </a:lnTo>
                  <a:lnTo>
                    <a:pt x="241" y="428"/>
                  </a:lnTo>
                  <a:lnTo>
                    <a:pt x="238" y="428"/>
                  </a:lnTo>
                  <a:lnTo>
                    <a:pt x="234" y="428"/>
                  </a:lnTo>
                  <a:lnTo>
                    <a:pt x="231" y="428"/>
                  </a:lnTo>
                  <a:lnTo>
                    <a:pt x="227" y="428"/>
                  </a:lnTo>
                  <a:lnTo>
                    <a:pt x="224" y="428"/>
                  </a:lnTo>
                  <a:lnTo>
                    <a:pt x="220" y="428"/>
                  </a:lnTo>
                  <a:lnTo>
                    <a:pt x="217" y="428"/>
                  </a:lnTo>
                  <a:lnTo>
                    <a:pt x="214" y="428"/>
                  </a:lnTo>
                  <a:lnTo>
                    <a:pt x="210" y="428"/>
                  </a:lnTo>
                  <a:lnTo>
                    <a:pt x="207" y="428"/>
                  </a:lnTo>
                  <a:lnTo>
                    <a:pt x="204" y="428"/>
                  </a:lnTo>
                  <a:lnTo>
                    <a:pt x="200" y="428"/>
                  </a:lnTo>
                  <a:lnTo>
                    <a:pt x="197" y="428"/>
                  </a:lnTo>
                  <a:lnTo>
                    <a:pt x="194" y="428"/>
                  </a:lnTo>
                  <a:lnTo>
                    <a:pt x="190" y="428"/>
                  </a:lnTo>
                  <a:lnTo>
                    <a:pt x="187" y="428"/>
                  </a:lnTo>
                  <a:lnTo>
                    <a:pt x="184" y="428"/>
                  </a:lnTo>
                  <a:lnTo>
                    <a:pt x="180" y="428"/>
                  </a:lnTo>
                  <a:lnTo>
                    <a:pt x="176" y="428"/>
                  </a:lnTo>
                  <a:lnTo>
                    <a:pt x="173" y="428"/>
                  </a:lnTo>
                  <a:lnTo>
                    <a:pt x="169" y="428"/>
                  </a:lnTo>
                  <a:lnTo>
                    <a:pt x="166" y="428"/>
                  </a:lnTo>
                  <a:lnTo>
                    <a:pt x="163" y="428"/>
                  </a:lnTo>
                  <a:lnTo>
                    <a:pt x="159" y="428"/>
                  </a:lnTo>
                  <a:lnTo>
                    <a:pt x="156" y="428"/>
                  </a:lnTo>
                  <a:lnTo>
                    <a:pt x="153" y="428"/>
                  </a:lnTo>
                  <a:lnTo>
                    <a:pt x="149" y="428"/>
                  </a:lnTo>
                  <a:lnTo>
                    <a:pt x="146" y="428"/>
                  </a:lnTo>
                  <a:lnTo>
                    <a:pt x="143" y="428"/>
                  </a:lnTo>
                  <a:lnTo>
                    <a:pt x="139" y="428"/>
                  </a:lnTo>
                  <a:lnTo>
                    <a:pt x="136" y="428"/>
                  </a:lnTo>
                  <a:lnTo>
                    <a:pt x="133" y="428"/>
                  </a:lnTo>
                  <a:lnTo>
                    <a:pt x="129" y="428"/>
                  </a:lnTo>
                  <a:lnTo>
                    <a:pt x="125" y="428"/>
                  </a:lnTo>
                  <a:lnTo>
                    <a:pt x="122" y="428"/>
                  </a:lnTo>
                  <a:lnTo>
                    <a:pt x="118" y="428"/>
                  </a:lnTo>
                  <a:lnTo>
                    <a:pt x="115" y="428"/>
                  </a:lnTo>
                  <a:lnTo>
                    <a:pt x="112" y="428"/>
                  </a:lnTo>
                  <a:lnTo>
                    <a:pt x="108" y="428"/>
                  </a:lnTo>
                  <a:lnTo>
                    <a:pt x="105" y="428"/>
                  </a:lnTo>
                  <a:lnTo>
                    <a:pt x="102" y="428"/>
                  </a:lnTo>
                  <a:lnTo>
                    <a:pt x="98" y="428"/>
                  </a:lnTo>
                  <a:lnTo>
                    <a:pt x="95" y="428"/>
                  </a:lnTo>
                  <a:lnTo>
                    <a:pt x="92" y="428"/>
                  </a:lnTo>
                  <a:lnTo>
                    <a:pt x="88" y="428"/>
                  </a:lnTo>
                  <a:lnTo>
                    <a:pt x="85" y="428"/>
                  </a:lnTo>
                  <a:lnTo>
                    <a:pt x="82" y="428"/>
                  </a:lnTo>
                  <a:lnTo>
                    <a:pt x="78" y="428"/>
                  </a:lnTo>
                  <a:lnTo>
                    <a:pt x="75" y="428"/>
                  </a:lnTo>
                  <a:lnTo>
                    <a:pt x="71" y="428"/>
                  </a:lnTo>
                  <a:lnTo>
                    <a:pt x="67" y="428"/>
                  </a:lnTo>
                  <a:lnTo>
                    <a:pt x="64" y="428"/>
                  </a:lnTo>
                  <a:lnTo>
                    <a:pt x="61" y="428"/>
                  </a:lnTo>
                  <a:lnTo>
                    <a:pt x="57" y="428"/>
                  </a:lnTo>
                  <a:lnTo>
                    <a:pt x="54" y="428"/>
                  </a:lnTo>
                  <a:lnTo>
                    <a:pt x="51" y="428"/>
                  </a:lnTo>
                  <a:lnTo>
                    <a:pt x="47" y="428"/>
                  </a:lnTo>
                  <a:lnTo>
                    <a:pt x="44" y="428"/>
                  </a:lnTo>
                  <a:lnTo>
                    <a:pt x="41" y="428"/>
                  </a:lnTo>
                  <a:lnTo>
                    <a:pt x="37" y="428"/>
                  </a:lnTo>
                  <a:lnTo>
                    <a:pt x="34" y="428"/>
                  </a:lnTo>
                  <a:lnTo>
                    <a:pt x="31" y="428"/>
                  </a:lnTo>
                  <a:lnTo>
                    <a:pt x="27" y="428"/>
                  </a:lnTo>
                  <a:lnTo>
                    <a:pt x="24" y="428"/>
                  </a:lnTo>
                  <a:lnTo>
                    <a:pt x="20" y="428"/>
                  </a:lnTo>
                  <a:lnTo>
                    <a:pt x="16" y="428"/>
                  </a:lnTo>
                  <a:lnTo>
                    <a:pt x="13" y="428"/>
                  </a:lnTo>
                  <a:lnTo>
                    <a:pt x="10" y="428"/>
                  </a:lnTo>
                  <a:lnTo>
                    <a:pt x="6" y="428"/>
                  </a:lnTo>
                  <a:lnTo>
                    <a:pt x="3" y="428"/>
                  </a:lnTo>
                  <a:lnTo>
                    <a:pt x="0" y="42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490" name="Freeform 34"/>
            <p:cNvSpPr>
              <a:spLocks/>
            </p:cNvSpPr>
            <p:nvPr/>
          </p:nvSpPr>
          <p:spPr bwMode="auto">
            <a:xfrm>
              <a:off x="3229" y="3087"/>
              <a:ext cx="1081" cy="860"/>
            </a:xfrm>
            <a:custGeom>
              <a:avLst/>
              <a:gdLst/>
              <a:ahLst/>
              <a:cxnLst>
                <a:cxn ang="0">
                  <a:pos x="0" y="859"/>
                </a:cxn>
                <a:cxn ang="0">
                  <a:pos x="1080" y="859"/>
                </a:cxn>
                <a:cxn ang="0">
                  <a:pos x="1080" y="0"/>
                </a:cxn>
                <a:cxn ang="0">
                  <a:pos x="0" y="0"/>
                </a:cxn>
                <a:cxn ang="0">
                  <a:pos x="0" y="859"/>
                </a:cxn>
              </a:cxnLst>
              <a:rect l="0" t="0" r="r" b="b"/>
              <a:pathLst>
                <a:path w="1081" h="860">
                  <a:moveTo>
                    <a:pt x="0" y="859"/>
                  </a:moveTo>
                  <a:lnTo>
                    <a:pt x="1080" y="859"/>
                  </a:lnTo>
                  <a:lnTo>
                    <a:pt x="1080" y="0"/>
                  </a:lnTo>
                  <a:lnTo>
                    <a:pt x="0" y="0"/>
                  </a:lnTo>
                  <a:lnTo>
                    <a:pt x="0" y="85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491" name="Freeform 35"/>
            <p:cNvSpPr>
              <a:spLocks/>
            </p:cNvSpPr>
            <p:nvPr/>
          </p:nvSpPr>
          <p:spPr bwMode="auto">
            <a:xfrm>
              <a:off x="3277" y="3126"/>
              <a:ext cx="982" cy="800"/>
            </a:xfrm>
            <a:custGeom>
              <a:avLst/>
              <a:gdLst/>
              <a:ahLst/>
              <a:cxnLst>
                <a:cxn ang="0">
                  <a:pos x="30" y="776"/>
                </a:cxn>
                <a:cxn ang="0">
                  <a:pos x="64" y="776"/>
                </a:cxn>
                <a:cxn ang="0">
                  <a:pos x="98" y="776"/>
                </a:cxn>
                <a:cxn ang="0">
                  <a:pos x="132" y="776"/>
                </a:cxn>
                <a:cxn ang="0">
                  <a:pos x="166" y="776"/>
                </a:cxn>
                <a:cxn ang="0">
                  <a:pos x="203" y="768"/>
                </a:cxn>
                <a:cxn ang="0">
                  <a:pos x="237" y="750"/>
                </a:cxn>
                <a:cxn ang="0">
                  <a:pos x="270" y="715"/>
                </a:cxn>
                <a:cxn ang="0">
                  <a:pos x="304" y="650"/>
                </a:cxn>
                <a:cxn ang="0">
                  <a:pos x="338" y="543"/>
                </a:cxn>
                <a:cxn ang="0">
                  <a:pos x="372" y="397"/>
                </a:cxn>
                <a:cxn ang="0">
                  <a:pos x="405" y="233"/>
                </a:cxn>
                <a:cxn ang="0">
                  <a:pos x="443" y="92"/>
                </a:cxn>
                <a:cxn ang="0">
                  <a:pos x="476" y="8"/>
                </a:cxn>
                <a:cxn ang="0">
                  <a:pos x="511" y="15"/>
                </a:cxn>
                <a:cxn ang="0">
                  <a:pos x="544" y="107"/>
                </a:cxn>
                <a:cxn ang="0">
                  <a:pos x="578" y="256"/>
                </a:cxn>
                <a:cxn ang="0">
                  <a:pos x="612" y="420"/>
                </a:cxn>
                <a:cxn ang="0">
                  <a:pos x="646" y="562"/>
                </a:cxn>
                <a:cxn ang="0">
                  <a:pos x="680" y="662"/>
                </a:cxn>
                <a:cxn ang="0">
                  <a:pos x="717" y="722"/>
                </a:cxn>
                <a:cxn ang="0">
                  <a:pos x="751" y="753"/>
                </a:cxn>
                <a:cxn ang="0">
                  <a:pos x="784" y="768"/>
                </a:cxn>
                <a:cxn ang="0">
                  <a:pos x="819" y="776"/>
                </a:cxn>
                <a:cxn ang="0">
                  <a:pos x="852" y="776"/>
                </a:cxn>
                <a:cxn ang="0">
                  <a:pos x="886" y="776"/>
                </a:cxn>
                <a:cxn ang="0">
                  <a:pos x="920" y="776"/>
                </a:cxn>
                <a:cxn ang="0">
                  <a:pos x="957" y="776"/>
                </a:cxn>
                <a:cxn ang="0">
                  <a:pos x="974" y="799"/>
                </a:cxn>
                <a:cxn ang="0">
                  <a:pos x="940" y="799"/>
                </a:cxn>
                <a:cxn ang="0">
                  <a:pos x="906" y="799"/>
                </a:cxn>
                <a:cxn ang="0">
                  <a:pos x="872" y="799"/>
                </a:cxn>
                <a:cxn ang="0">
                  <a:pos x="839" y="799"/>
                </a:cxn>
                <a:cxn ang="0">
                  <a:pos x="804" y="799"/>
                </a:cxn>
                <a:cxn ang="0">
                  <a:pos x="771" y="799"/>
                </a:cxn>
                <a:cxn ang="0">
                  <a:pos x="733" y="799"/>
                </a:cxn>
                <a:cxn ang="0">
                  <a:pos x="700" y="799"/>
                </a:cxn>
                <a:cxn ang="0">
                  <a:pos x="666" y="799"/>
                </a:cxn>
                <a:cxn ang="0">
                  <a:pos x="633" y="799"/>
                </a:cxn>
                <a:cxn ang="0">
                  <a:pos x="598" y="799"/>
                </a:cxn>
                <a:cxn ang="0">
                  <a:pos x="565" y="799"/>
                </a:cxn>
                <a:cxn ang="0">
                  <a:pos x="531" y="799"/>
                </a:cxn>
                <a:cxn ang="0">
                  <a:pos x="494" y="799"/>
                </a:cxn>
                <a:cxn ang="0">
                  <a:pos x="460" y="799"/>
                </a:cxn>
                <a:cxn ang="0">
                  <a:pos x="426" y="799"/>
                </a:cxn>
                <a:cxn ang="0">
                  <a:pos x="392" y="799"/>
                </a:cxn>
                <a:cxn ang="0">
                  <a:pos x="359" y="799"/>
                </a:cxn>
                <a:cxn ang="0">
                  <a:pos x="324" y="799"/>
                </a:cxn>
                <a:cxn ang="0">
                  <a:pos x="291" y="799"/>
                </a:cxn>
                <a:cxn ang="0">
                  <a:pos x="254" y="799"/>
                </a:cxn>
                <a:cxn ang="0">
                  <a:pos x="219" y="799"/>
                </a:cxn>
                <a:cxn ang="0">
                  <a:pos x="186" y="799"/>
                </a:cxn>
                <a:cxn ang="0">
                  <a:pos x="152" y="799"/>
                </a:cxn>
                <a:cxn ang="0">
                  <a:pos x="118" y="799"/>
                </a:cxn>
                <a:cxn ang="0">
                  <a:pos x="84" y="799"/>
                </a:cxn>
                <a:cxn ang="0">
                  <a:pos x="51" y="799"/>
                </a:cxn>
                <a:cxn ang="0">
                  <a:pos x="16" y="799"/>
                </a:cxn>
              </a:cxnLst>
              <a:rect l="0" t="0" r="r" b="b"/>
              <a:pathLst>
                <a:path w="982" h="800">
                  <a:moveTo>
                    <a:pt x="0" y="776"/>
                  </a:moveTo>
                  <a:lnTo>
                    <a:pt x="6" y="776"/>
                  </a:lnTo>
                  <a:lnTo>
                    <a:pt x="10" y="776"/>
                  </a:lnTo>
                  <a:lnTo>
                    <a:pt x="16" y="776"/>
                  </a:lnTo>
                  <a:lnTo>
                    <a:pt x="20" y="776"/>
                  </a:lnTo>
                  <a:lnTo>
                    <a:pt x="23" y="776"/>
                  </a:lnTo>
                  <a:lnTo>
                    <a:pt x="30" y="776"/>
                  </a:lnTo>
                  <a:lnTo>
                    <a:pt x="34" y="776"/>
                  </a:lnTo>
                  <a:lnTo>
                    <a:pt x="41" y="776"/>
                  </a:lnTo>
                  <a:lnTo>
                    <a:pt x="44" y="776"/>
                  </a:lnTo>
                  <a:lnTo>
                    <a:pt x="51" y="776"/>
                  </a:lnTo>
                  <a:lnTo>
                    <a:pt x="54" y="776"/>
                  </a:lnTo>
                  <a:lnTo>
                    <a:pt x="61" y="776"/>
                  </a:lnTo>
                  <a:lnTo>
                    <a:pt x="64" y="776"/>
                  </a:lnTo>
                  <a:lnTo>
                    <a:pt x="67" y="776"/>
                  </a:lnTo>
                  <a:lnTo>
                    <a:pt x="74" y="776"/>
                  </a:lnTo>
                  <a:lnTo>
                    <a:pt x="77" y="776"/>
                  </a:lnTo>
                  <a:lnTo>
                    <a:pt x="84" y="776"/>
                  </a:lnTo>
                  <a:lnTo>
                    <a:pt x="87" y="776"/>
                  </a:lnTo>
                  <a:lnTo>
                    <a:pt x="95" y="776"/>
                  </a:lnTo>
                  <a:lnTo>
                    <a:pt x="98" y="776"/>
                  </a:lnTo>
                  <a:lnTo>
                    <a:pt x="105" y="776"/>
                  </a:lnTo>
                  <a:lnTo>
                    <a:pt x="108" y="776"/>
                  </a:lnTo>
                  <a:lnTo>
                    <a:pt x="112" y="776"/>
                  </a:lnTo>
                  <a:lnTo>
                    <a:pt x="118" y="776"/>
                  </a:lnTo>
                  <a:lnTo>
                    <a:pt x="122" y="776"/>
                  </a:lnTo>
                  <a:lnTo>
                    <a:pt x="128" y="776"/>
                  </a:lnTo>
                  <a:lnTo>
                    <a:pt x="132" y="776"/>
                  </a:lnTo>
                  <a:lnTo>
                    <a:pt x="138" y="776"/>
                  </a:lnTo>
                  <a:lnTo>
                    <a:pt x="142" y="776"/>
                  </a:lnTo>
                  <a:lnTo>
                    <a:pt x="148" y="776"/>
                  </a:lnTo>
                  <a:lnTo>
                    <a:pt x="152" y="776"/>
                  </a:lnTo>
                  <a:lnTo>
                    <a:pt x="159" y="776"/>
                  </a:lnTo>
                  <a:lnTo>
                    <a:pt x="162" y="776"/>
                  </a:lnTo>
                  <a:lnTo>
                    <a:pt x="166" y="776"/>
                  </a:lnTo>
                  <a:lnTo>
                    <a:pt x="173" y="773"/>
                  </a:lnTo>
                  <a:lnTo>
                    <a:pt x="176" y="773"/>
                  </a:lnTo>
                  <a:lnTo>
                    <a:pt x="183" y="773"/>
                  </a:lnTo>
                  <a:lnTo>
                    <a:pt x="186" y="773"/>
                  </a:lnTo>
                  <a:lnTo>
                    <a:pt x="193" y="768"/>
                  </a:lnTo>
                  <a:lnTo>
                    <a:pt x="196" y="768"/>
                  </a:lnTo>
                  <a:lnTo>
                    <a:pt x="203" y="768"/>
                  </a:lnTo>
                  <a:lnTo>
                    <a:pt x="206" y="765"/>
                  </a:lnTo>
                  <a:lnTo>
                    <a:pt x="209" y="765"/>
                  </a:lnTo>
                  <a:lnTo>
                    <a:pt x="216" y="761"/>
                  </a:lnTo>
                  <a:lnTo>
                    <a:pt x="219" y="761"/>
                  </a:lnTo>
                  <a:lnTo>
                    <a:pt x="227" y="757"/>
                  </a:lnTo>
                  <a:lnTo>
                    <a:pt x="230" y="753"/>
                  </a:lnTo>
                  <a:lnTo>
                    <a:pt x="237" y="750"/>
                  </a:lnTo>
                  <a:lnTo>
                    <a:pt x="240" y="745"/>
                  </a:lnTo>
                  <a:lnTo>
                    <a:pt x="247" y="742"/>
                  </a:lnTo>
                  <a:lnTo>
                    <a:pt x="250" y="738"/>
                  </a:lnTo>
                  <a:lnTo>
                    <a:pt x="254" y="734"/>
                  </a:lnTo>
                  <a:lnTo>
                    <a:pt x="260" y="727"/>
                  </a:lnTo>
                  <a:lnTo>
                    <a:pt x="264" y="722"/>
                  </a:lnTo>
                  <a:lnTo>
                    <a:pt x="270" y="715"/>
                  </a:lnTo>
                  <a:lnTo>
                    <a:pt x="273" y="707"/>
                  </a:lnTo>
                  <a:lnTo>
                    <a:pt x="280" y="699"/>
                  </a:lnTo>
                  <a:lnTo>
                    <a:pt x="284" y="692"/>
                  </a:lnTo>
                  <a:lnTo>
                    <a:pt x="291" y="681"/>
                  </a:lnTo>
                  <a:lnTo>
                    <a:pt x="294" y="673"/>
                  </a:lnTo>
                  <a:lnTo>
                    <a:pt x="301" y="662"/>
                  </a:lnTo>
                  <a:lnTo>
                    <a:pt x="304" y="650"/>
                  </a:lnTo>
                  <a:lnTo>
                    <a:pt x="308" y="639"/>
                  </a:lnTo>
                  <a:lnTo>
                    <a:pt x="314" y="623"/>
                  </a:lnTo>
                  <a:lnTo>
                    <a:pt x="318" y="608"/>
                  </a:lnTo>
                  <a:lnTo>
                    <a:pt x="324" y="593"/>
                  </a:lnTo>
                  <a:lnTo>
                    <a:pt x="328" y="577"/>
                  </a:lnTo>
                  <a:lnTo>
                    <a:pt x="334" y="562"/>
                  </a:lnTo>
                  <a:lnTo>
                    <a:pt x="338" y="543"/>
                  </a:lnTo>
                  <a:lnTo>
                    <a:pt x="344" y="524"/>
                  </a:lnTo>
                  <a:lnTo>
                    <a:pt x="348" y="505"/>
                  </a:lnTo>
                  <a:lnTo>
                    <a:pt x="351" y="485"/>
                  </a:lnTo>
                  <a:lnTo>
                    <a:pt x="359" y="462"/>
                  </a:lnTo>
                  <a:lnTo>
                    <a:pt x="362" y="443"/>
                  </a:lnTo>
                  <a:lnTo>
                    <a:pt x="369" y="420"/>
                  </a:lnTo>
                  <a:lnTo>
                    <a:pt x="372" y="397"/>
                  </a:lnTo>
                  <a:lnTo>
                    <a:pt x="379" y="374"/>
                  </a:lnTo>
                  <a:lnTo>
                    <a:pt x="382" y="351"/>
                  </a:lnTo>
                  <a:lnTo>
                    <a:pt x="389" y="329"/>
                  </a:lnTo>
                  <a:lnTo>
                    <a:pt x="392" y="306"/>
                  </a:lnTo>
                  <a:lnTo>
                    <a:pt x="395" y="283"/>
                  </a:lnTo>
                  <a:lnTo>
                    <a:pt x="402" y="256"/>
                  </a:lnTo>
                  <a:lnTo>
                    <a:pt x="405" y="233"/>
                  </a:lnTo>
                  <a:lnTo>
                    <a:pt x="412" y="211"/>
                  </a:lnTo>
                  <a:lnTo>
                    <a:pt x="416" y="191"/>
                  </a:lnTo>
                  <a:lnTo>
                    <a:pt x="423" y="168"/>
                  </a:lnTo>
                  <a:lnTo>
                    <a:pt x="426" y="145"/>
                  </a:lnTo>
                  <a:lnTo>
                    <a:pt x="433" y="126"/>
                  </a:lnTo>
                  <a:lnTo>
                    <a:pt x="436" y="107"/>
                  </a:lnTo>
                  <a:lnTo>
                    <a:pt x="443" y="92"/>
                  </a:lnTo>
                  <a:lnTo>
                    <a:pt x="446" y="72"/>
                  </a:lnTo>
                  <a:lnTo>
                    <a:pt x="450" y="57"/>
                  </a:lnTo>
                  <a:lnTo>
                    <a:pt x="456" y="46"/>
                  </a:lnTo>
                  <a:lnTo>
                    <a:pt x="460" y="34"/>
                  </a:lnTo>
                  <a:lnTo>
                    <a:pt x="466" y="23"/>
                  </a:lnTo>
                  <a:lnTo>
                    <a:pt x="470" y="15"/>
                  </a:lnTo>
                  <a:lnTo>
                    <a:pt x="476" y="8"/>
                  </a:lnTo>
                  <a:lnTo>
                    <a:pt x="480" y="4"/>
                  </a:lnTo>
                  <a:lnTo>
                    <a:pt x="487" y="0"/>
                  </a:lnTo>
                  <a:lnTo>
                    <a:pt x="491" y="0"/>
                  </a:lnTo>
                  <a:lnTo>
                    <a:pt x="494" y="0"/>
                  </a:lnTo>
                  <a:lnTo>
                    <a:pt x="501" y="4"/>
                  </a:lnTo>
                  <a:lnTo>
                    <a:pt x="504" y="8"/>
                  </a:lnTo>
                  <a:lnTo>
                    <a:pt x="511" y="15"/>
                  </a:lnTo>
                  <a:lnTo>
                    <a:pt x="514" y="23"/>
                  </a:lnTo>
                  <a:lnTo>
                    <a:pt x="521" y="34"/>
                  </a:lnTo>
                  <a:lnTo>
                    <a:pt x="524" y="46"/>
                  </a:lnTo>
                  <a:lnTo>
                    <a:pt x="531" y="57"/>
                  </a:lnTo>
                  <a:lnTo>
                    <a:pt x="534" y="72"/>
                  </a:lnTo>
                  <a:lnTo>
                    <a:pt x="537" y="92"/>
                  </a:lnTo>
                  <a:lnTo>
                    <a:pt x="544" y="107"/>
                  </a:lnTo>
                  <a:lnTo>
                    <a:pt x="548" y="126"/>
                  </a:lnTo>
                  <a:lnTo>
                    <a:pt x="555" y="145"/>
                  </a:lnTo>
                  <a:lnTo>
                    <a:pt x="558" y="168"/>
                  </a:lnTo>
                  <a:lnTo>
                    <a:pt x="565" y="191"/>
                  </a:lnTo>
                  <a:lnTo>
                    <a:pt x="568" y="211"/>
                  </a:lnTo>
                  <a:lnTo>
                    <a:pt x="575" y="233"/>
                  </a:lnTo>
                  <a:lnTo>
                    <a:pt x="578" y="256"/>
                  </a:lnTo>
                  <a:lnTo>
                    <a:pt x="585" y="283"/>
                  </a:lnTo>
                  <a:lnTo>
                    <a:pt x="588" y="306"/>
                  </a:lnTo>
                  <a:lnTo>
                    <a:pt x="592" y="329"/>
                  </a:lnTo>
                  <a:lnTo>
                    <a:pt x="598" y="351"/>
                  </a:lnTo>
                  <a:lnTo>
                    <a:pt x="602" y="374"/>
                  </a:lnTo>
                  <a:lnTo>
                    <a:pt x="608" y="397"/>
                  </a:lnTo>
                  <a:lnTo>
                    <a:pt x="612" y="420"/>
                  </a:lnTo>
                  <a:lnTo>
                    <a:pt x="619" y="443"/>
                  </a:lnTo>
                  <a:lnTo>
                    <a:pt x="622" y="462"/>
                  </a:lnTo>
                  <a:lnTo>
                    <a:pt x="629" y="485"/>
                  </a:lnTo>
                  <a:lnTo>
                    <a:pt x="633" y="505"/>
                  </a:lnTo>
                  <a:lnTo>
                    <a:pt x="636" y="524"/>
                  </a:lnTo>
                  <a:lnTo>
                    <a:pt x="643" y="543"/>
                  </a:lnTo>
                  <a:lnTo>
                    <a:pt x="646" y="562"/>
                  </a:lnTo>
                  <a:lnTo>
                    <a:pt x="653" y="577"/>
                  </a:lnTo>
                  <a:lnTo>
                    <a:pt x="656" y="593"/>
                  </a:lnTo>
                  <a:lnTo>
                    <a:pt x="663" y="608"/>
                  </a:lnTo>
                  <a:lnTo>
                    <a:pt x="666" y="623"/>
                  </a:lnTo>
                  <a:lnTo>
                    <a:pt x="673" y="639"/>
                  </a:lnTo>
                  <a:lnTo>
                    <a:pt x="676" y="650"/>
                  </a:lnTo>
                  <a:lnTo>
                    <a:pt x="680" y="662"/>
                  </a:lnTo>
                  <a:lnTo>
                    <a:pt x="687" y="673"/>
                  </a:lnTo>
                  <a:lnTo>
                    <a:pt x="690" y="681"/>
                  </a:lnTo>
                  <a:lnTo>
                    <a:pt x="697" y="692"/>
                  </a:lnTo>
                  <a:lnTo>
                    <a:pt x="700" y="699"/>
                  </a:lnTo>
                  <a:lnTo>
                    <a:pt x="707" y="707"/>
                  </a:lnTo>
                  <a:lnTo>
                    <a:pt x="710" y="715"/>
                  </a:lnTo>
                  <a:lnTo>
                    <a:pt x="717" y="722"/>
                  </a:lnTo>
                  <a:lnTo>
                    <a:pt x="720" y="727"/>
                  </a:lnTo>
                  <a:lnTo>
                    <a:pt x="727" y="734"/>
                  </a:lnTo>
                  <a:lnTo>
                    <a:pt x="730" y="738"/>
                  </a:lnTo>
                  <a:lnTo>
                    <a:pt x="733" y="742"/>
                  </a:lnTo>
                  <a:lnTo>
                    <a:pt x="740" y="745"/>
                  </a:lnTo>
                  <a:lnTo>
                    <a:pt x="744" y="750"/>
                  </a:lnTo>
                  <a:lnTo>
                    <a:pt x="751" y="753"/>
                  </a:lnTo>
                  <a:lnTo>
                    <a:pt x="754" y="757"/>
                  </a:lnTo>
                  <a:lnTo>
                    <a:pt x="761" y="761"/>
                  </a:lnTo>
                  <a:lnTo>
                    <a:pt x="764" y="761"/>
                  </a:lnTo>
                  <a:lnTo>
                    <a:pt x="771" y="765"/>
                  </a:lnTo>
                  <a:lnTo>
                    <a:pt x="774" y="765"/>
                  </a:lnTo>
                  <a:lnTo>
                    <a:pt x="778" y="768"/>
                  </a:lnTo>
                  <a:lnTo>
                    <a:pt x="784" y="768"/>
                  </a:lnTo>
                  <a:lnTo>
                    <a:pt x="788" y="768"/>
                  </a:lnTo>
                  <a:lnTo>
                    <a:pt x="794" y="773"/>
                  </a:lnTo>
                  <a:lnTo>
                    <a:pt x="798" y="773"/>
                  </a:lnTo>
                  <a:lnTo>
                    <a:pt x="804" y="773"/>
                  </a:lnTo>
                  <a:lnTo>
                    <a:pt x="808" y="773"/>
                  </a:lnTo>
                  <a:lnTo>
                    <a:pt x="815" y="776"/>
                  </a:lnTo>
                  <a:lnTo>
                    <a:pt x="819" y="776"/>
                  </a:lnTo>
                  <a:lnTo>
                    <a:pt x="822" y="776"/>
                  </a:lnTo>
                  <a:lnTo>
                    <a:pt x="829" y="776"/>
                  </a:lnTo>
                  <a:lnTo>
                    <a:pt x="832" y="776"/>
                  </a:lnTo>
                  <a:lnTo>
                    <a:pt x="839" y="776"/>
                  </a:lnTo>
                  <a:lnTo>
                    <a:pt x="842" y="776"/>
                  </a:lnTo>
                  <a:lnTo>
                    <a:pt x="849" y="776"/>
                  </a:lnTo>
                  <a:lnTo>
                    <a:pt x="852" y="776"/>
                  </a:lnTo>
                  <a:lnTo>
                    <a:pt x="859" y="776"/>
                  </a:lnTo>
                  <a:lnTo>
                    <a:pt x="862" y="776"/>
                  </a:lnTo>
                  <a:lnTo>
                    <a:pt x="869" y="776"/>
                  </a:lnTo>
                  <a:lnTo>
                    <a:pt x="872" y="776"/>
                  </a:lnTo>
                  <a:lnTo>
                    <a:pt x="876" y="776"/>
                  </a:lnTo>
                  <a:lnTo>
                    <a:pt x="883" y="776"/>
                  </a:lnTo>
                  <a:lnTo>
                    <a:pt x="886" y="776"/>
                  </a:lnTo>
                  <a:lnTo>
                    <a:pt x="893" y="776"/>
                  </a:lnTo>
                  <a:lnTo>
                    <a:pt x="896" y="776"/>
                  </a:lnTo>
                  <a:lnTo>
                    <a:pt x="903" y="776"/>
                  </a:lnTo>
                  <a:lnTo>
                    <a:pt x="906" y="776"/>
                  </a:lnTo>
                  <a:lnTo>
                    <a:pt x="913" y="776"/>
                  </a:lnTo>
                  <a:lnTo>
                    <a:pt x="916" y="776"/>
                  </a:lnTo>
                  <a:lnTo>
                    <a:pt x="920" y="776"/>
                  </a:lnTo>
                  <a:lnTo>
                    <a:pt x="926" y="776"/>
                  </a:lnTo>
                  <a:lnTo>
                    <a:pt x="930" y="776"/>
                  </a:lnTo>
                  <a:lnTo>
                    <a:pt x="936" y="776"/>
                  </a:lnTo>
                  <a:lnTo>
                    <a:pt x="940" y="776"/>
                  </a:lnTo>
                  <a:lnTo>
                    <a:pt x="947" y="776"/>
                  </a:lnTo>
                  <a:lnTo>
                    <a:pt x="951" y="776"/>
                  </a:lnTo>
                  <a:lnTo>
                    <a:pt x="957" y="776"/>
                  </a:lnTo>
                  <a:lnTo>
                    <a:pt x="961" y="776"/>
                  </a:lnTo>
                  <a:lnTo>
                    <a:pt x="964" y="776"/>
                  </a:lnTo>
                  <a:lnTo>
                    <a:pt x="971" y="776"/>
                  </a:lnTo>
                  <a:lnTo>
                    <a:pt x="974" y="776"/>
                  </a:lnTo>
                  <a:lnTo>
                    <a:pt x="981" y="776"/>
                  </a:lnTo>
                  <a:lnTo>
                    <a:pt x="981" y="799"/>
                  </a:lnTo>
                  <a:lnTo>
                    <a:pt x="974" y="799"/>
                  </a:lnTo>
                  <a:lnTo>
                    <a:pt x="971" y="799"/>
                  </a:lnTo>
                  <a:lnTo>
                    <a:pt x="964" y="799"/>
                  </a:lnTo>
                  <a:lnTo>
                    <a:pt x="961" y="799"/>
                  </a:lnTo>
                  <a:lnTo>
                    <a:pt x="957" y="799"/>
                  </a:lnTo>
                  <a:lnTo>
                    <a:pt x="951" y="799"/>
                  </a:lnTo>
                  <a:lnTo>
                    <a:pt x="947" y="799"/>
                  </a:lnTo>
                  <a:lnTo>
                    <a:pt x="940" y="799"/>
                  </a:lnTo>
                  <a:lnTo>
                    <a:pt x="936" y="799"/>
                  </a:lnTo>
                  <a:lnTo>
                    <a:pt x="930" y="799"/>
                  </a:lnTo>
                  <a:lnTo>
                    <a:pt x="926" y="799"/>
                  </a:lnTo>
                  <a:lnTo>
                    <a:pt x="920" y="799"/>
                  </a:lnTo>
                  <a:lnTo>
                    <a:pt x="916" y="799"/>
                  </a:lnTo>
                  <a:lnTo>
                    <a:pt x="913" y="799"/>
                  </a:lnTo>
                  <a:lnTo>
                    <a:pt x="906" y="799"/>
                  </a:lnTo>
                  <a:lnTo>
                    <a:pt x="903" y="799"/>
                  </a:lnTo>
                  <a:lnTo>
                    <a:pt x="896" y="799"/>
                  </a:lnTo>
                  <a:lnTo>
                    <a:pt x="893" y="799"/>
                  </a:lnTo>
                  <a:lnTo>
                    <a:pt x="886" y="799"/>
                  </a:lnTo>
                  <a:lnTo>
                    <a:pt x="883" y="799"/>
                  </a:lnTo>
                  <a:lnTo>
                    <a:pt x="876" y="799"/>
                  </a:lnTo>
                  <a:lnTo>
                    <a:pt x="872" y="799"/>
                  </a:lnTo>
                  <a:lnTo>
                    <a:pt x="869" y="799"/>
                  </a:lnTo>
                  <a:lnTo>
                    <a:pt x="862" y="799"/>
                  </a:lnTo>
                  <a:lnTo>
                    <a:pt x="859" y="799"/>
                  </a:lnTo>
                  <a:lnTo>
                    <a:pt x="852" y="799"/>
                  </a:lnTo>
                  <a:lnTo>
                    <a:pt x="849" y="799"/>
                  </a:lnTo>
                  <a:lnTo>
                    <a:pt x="842" y="799"/>
                  </a:lnTo>
                  <a:lnTo>
                    <a:pt x="839" y="799"/>
                  </a:lnTo>
                  <a:lnTo>
                    <a:pt x="832" y="799"/>
                  </a:lnTo>
                  <a:lnTo>
                    <a:pt x="829" y="799"/>
                  </a:lnTo>
                  <a:lnTo>
                    <a:pt x="822" y="799"/>
                  </a:lnTo>
                  <a:lnTo>
                    <a:pt x="819" y="799"/>
                  </a:lnTo>
                  <a:lnTo>
                    <a:pt x="815" y="799"/>
                  </a:lnTo>
                  <a:lnTo>
                    <a:pt x="808" y="799"/>
                  </a:lnTo>
                  <a:lnTo>
                    <a:pt x="804" y="799"/>
                  </a:lnTo>
                  <a:lnTo>
                    <a:pt x="798" y="799"/>
                  </a:lnTo>
                  <a:lnTo>
                    <a:pt x="794" y="799"/>
                  </a:lnTo>
                  <a:lnTo>
                    <a:pt x="788" y="799"/>
                  </a:lnTo>
                  <a:lnTo>
                    <a:pt x="784" y="799"/>
                  </a:lnTo>
                  <a:lnTo>
                    <a:pt x="778" y="799"/>
                  </a:lnTo>
                  <a:lnTo>
                    <a:pt x="774" y="799"/>
                  </a:lnTo>
                  <a:lnTo>
                    <a:pt x="771" y="799"/>
                  </a:lnTo>
                  <a:lnTo>
                    <a:pt x="764" y="799"/>
                  </a:lnTo>
                  <a:lnTo>
                    <a:pt x="761" y="799"/>
                  </a:lnTo>
                  <a:lnTo>
                    <a:pt x="754" y="799"/>
                  </a:lnTo>
                  <a:lnTo>
                    <a:pt x="751" y="799"/>
                  </a:lnTo>
                  <a:lnTo>
                    <a:pt x="744" y="799"/>
                  </a:lnTo>
                  <a:lnTo>
                    <a:pt x="740" y="799"/>
                  </a:lnTo>
                  <a:lnTo>
                    <a:pt x="733" y="799"/>
                  </a:lnTo>
                  <a:lnTo>
                    <a:pt x="730" y="799"/>
                  </a:lnTo>
                  <a:lnTo>
                    <a:pt x="727" y="799"/>
                  </a:lnTo>
                  <a:lnTo>
                    <a:pt x="720" y="799"/>
                  </a:lnTo>
                  <a:lnTo>
                    <a:pt x="717" y="799"/>
                  </a:lnTo>
                  <a:lnTo>
                    <a:pt x="710" y="799"/>
                  </a:lnTo>
                  <a:lnTo>
                    <a:pt x="707" y="799"/>
                  </a:lnTo>
                  <a:lnTo>
                    <a:pt x="700" y="799"/>
                  </a:lnTo>
                  <a:lnTo>
                    <a:pt x="697" y="799"/>
                  </a:lnTo>
                  <a:lnTo>
                    <a:pt x="690" y="799"/>
                  </a:lnTo>
                  <a:lnTo>
                    <a:pt x="687" y="799"/>
                  </a:lnTo>
                  <a:lnTo>
                    <a:pt x="680" y="799"/>
                  </a:lnTo>
                  <a:lnTo>
                    <a:pt x="676" y="799"/>
                  </a:lnTo>
                  <a:lnTo>
                    <a:pt x="673" y="799"/>
                  </a:lnTo>
                  <a:lnTo>
                    <a:pt x="666" y="799"/>
                  </a:lnTo>
                  <a:lnTo>
                    <a:pt x="663" y="799"/>
                  </a:lnTo>
                  <a:lnTo>
                    <a:pt x="656" y="799"/>
                  </a:lnTo>
                  <a:lnTo>
                    <a:pt x="653" y="799"/>
                  </a:lnTo>
                  <a:lnTo>
                    <a:pt x="646" y="799"/>
                  </a:lnTo>
                  <a:lnTo>
                    <a:pt x="643" y="799"/>
                  </a:lnTo>
                  <a:lnTo>
                    <a:pt x="636" y="799"/>
                  </a:lnTo>
                  <a:lnTo>
                    <a:pt x="633" y="799"/>
                  </a:lnTo>
                  <a:lnTo>
                    <a:pt x="629" y="799"/>
                  </a:lnTo>
                  <a:lnTo>
                    <a:pt x="622" y="799"/>
                  </a:lnTo>
                  <a:lnTo>
                    <a:pt x="619" y="799"/>
                  </a:lnTo>
                  <a:lnTo>
                    <a:pt x="612" y="799"/>
                  </a:lnTo>
                  <a:lnTo>
                    <a:pt x="608" y="799"/>
                  </a:lnTo>
                  <a:lnTo>
                    <a:pt x="602" y="799"/>
                  </a:lnTo>
                  <a:lnTo>
                    <a:pt x="598" y="799"/>
                  </a:lnTo>
                  <a:lnTo>
                    <a:pt x="592" y="799"/>
                  </a:lnTo>
                  <a:lnTo>
                    <a:pt x="588" y="799"/>
                  </a:lnTo>
                  <a:lnTo>
                    <a:pt x="585" y="799"/>
                  </a:lnTo>
                  <a:lnTo>
                    <a:pt x="578" y="799"/>
                  </a:lnTo>
                  <a:lnTo>
                    <a:pt x="575" y="799"/>
                  </a:lnTo>
                  <a:lnTo>
                    <a:pt x="568" y="799"/>
                  </a:lnTo>
                  <a:lnTo>
                    <a:pt x="565" y="799"/>
                  </a:lnTo>
                  <a:lnTo>
                    <a:pt x="558" y="799"/>
                  </a:lnTo>
                  <a:lnTo>
                    <a:pt x="555" y="799"/>
                  </a:lnTo>
                  <a:lnTo>
                    <a:pt x="548" y="799"/>
                  </a:lnTo>
                  <a:lnTo>
                    <a:pt x="544" y="799"/>
                  </a:lnTo>
                  <a:lnTo>
                    <a:pt x="537" y="799"/>
                  </a:lnTo>
                  <a:lnTo>
                    <a:pt x="534" y="799"/>
                  </a:lnTo>
                  <a:lnTo>
                    <a:pt x="531" y="799"/>
                  </a:lnTo>
                  <a:lnTo>
                    <a:pt x="524" y="799"/>
                  </a:lnTo>
                  <a:lnTo>
                    <a:pt x="521" y="799"/>
                  </a:lnTo>
                  <a:lnTo>
                    <a:pt x="514" y="799"/>
                  </a:lnTo>
                  <a:lnTo>
                    <a:pt x="511" y="799"/>
                  </a:lnTo>
                  <a:lnTo>
                    <a:pt x="504" y="799"/>
                  </a:lnTo>
                  <a:lnTo>
                    <a:pt x="501" y="799"/>
                  </a:lnTo>
                  <a:lnTo>
                    <a:pt x="494" y="799"/>
                  </a:lnTo>
                  <a:lnTo>
                    <a:pt x="491" y="799"/>
                  </a:lnTo>
                  <a:lnTo>
                    <a:pt x="487" y="799"/>
                  </a:lnTo>
                  <a:lnTo>
                    <a:pt x="480" y="799"/>
                  </a:lnTo>
                  <a:lnTo>
                    <a:pt x="476" y="799"/>
                  </a:lnTo>
                  <a:lnTo>
                    <a:pt x="470" y="799"/>
                  </a:lnTo>
                  <a:lnTo>
                    <a:pt x="466" y="799"/>
                  </a:lnTo>
                  <a:lnTo>
                    <a:pt x="460" y="799"/>
                  </a:lnTo>
                  <a:lnTo>
                    <a:pt x="456" y="799"/>
                  </a:lnTo>
                  <a:lnTo>
                    <a:pt x="450" y="799"/>
                  </a:lnTo>
                  <a:lnTo>
                    <a:pt x="446" y="799"/>
                  </a:lnTo>
                  <a:lnTo>
                    <a:pt x="443" y="799"/>
                  </a:lnTo>
                  <a:lnTo>
                    <a:pt x="436" y="799"/>
                  </a:lnTo>
                  <a:lnTo>
                    <a:pt x="433" y="799"/>
                  </a:lnTo>
                  <a:lnTo>
                    <a:pt x="426" y="799"/>
                  </a:lnTo>
                  <a:lnTo>
                    <a:pt x="423" y="799"/>
                  </a:lnTo>
                  <a:lnTo>
                    <a:pt x="416" y="799"/>
                  </a:lnTo>
                  <a:lnTo>
                    <a:pt x="412" y="799"/>
                  </a:lnTo>
                  <a:lnTo>
                    <a:pt x="405" y="799"/>
                  </a:lnTo>
                  <a:lnTo>
                    <a:pt x="402" y="799"/>
                  </a:lnTo>
                  <a:lnTo>
                    <a:pt x="395" y="799"/>
                  </a:lnTo>
                  <a:lnTo>
                    <a:pt x="392" y="799"/>
                  </a:lnTo>
                  <a:lnTo>
                    <a:pt x="389" y="799"/>
                  </a:lnTo>
                  <a:lnTo>
                    <a:pt x="382" y="799"/>
                  </a:lnTo>
                  <a:lnTo>
                    <a:pt x="379" y="799"/>
                  </a:lnTo>
                  <a:lnTo>
                    <a:pt x="372" y="799"/>
                  </a:lnTo>
                  <a:lnTo>
                    <a:pt x="369" y="799"/>
                  </a:lnTo>
                  <a:lnTo>
                    <a:pt x="362" y="799"/>
                  </a:lnTo>
                  <a:lnTo>
                    <a:pt x="359" y="799"/>
                  </a:lnTo>
                  <a:lnTo>
                    <a:pt x="351" y="799"/>
                  </a:lnTo>
                  <a:lnTo>
                    <a:pt x="348" y="799"/>
                  </a:lnTo>
                  <a:lnTo>
                    <a:pt x="344" y="799"/>
                  </a:lnTo>
                  <a:lnTo>
                    <a:pt x="338" y="799"/>
                  </a:lnTo>
                  <a:lnTo>
                    <a:pt x="334" y="799"/>
                  </a:lnTo>
                  <a:lnTo>
                    <a:pt x="328" y="799"/>
                  </a:lnTo>
                  <a:lnTo>
                    <a:pt x="324" y="799"/>
                  </a:lnTo>
                  <a:lnTo>
                    <a:pt x="318" y="799"/>
                  </a:lnTo>
                  <a:lnTo>
                    <a:pt x="314" y="799"/>
                  </a:lnTo>
                  <a:lnTo>
                    <a:pt x="308" y="799"/>
                  </a:lnTo>
                  <a:lnTo>
                    <a:pt x="304" y="799"/>
                  </a:lnTo>
                  <a:lnTo>
                    <a:pt x="301" y="799"/>
                  </a:lnTo>
                  <a:lnTo>
                    <a:pt x="294" y="799"/>
                  </a:lnTo>
                  <a:lnTo>
                    <a:pt x="291" y="799"/>
                  </a:lnTo>
                  <a:lnTo>
                    <a:pt x="284" y="799"/>
                  </a:lnTo>
                  <a:lnTo>
                    <a:pt x="280" y="799"/>
                  </a:lnTo>
                  <a:lnTo>
                    <a:pt x="273" y="799"/>
                  </a:lnTo>
                  <a:lnTo>
                    <a:pt x="270" y="799"/>
                  </a:lnTo>
                  <a:lnTo>
                    <a:pt x="264" y="799"/>
                  </a:lnTo>
                  <a:lnTo>
                    <a:pt x="260" y="799"/>
                  </a:lnTo>
                  <a:lnTo>
                    <a:pt x="254" y="799"/>
                  </a:lnTo>
                  <a:lnTo>
                    <a:pt x="250" y="799"/>
                  </a:lnTo>
                  <a:lnTo>
                    <a:pt x="247" y="799"/>
                  </a:lnTo>
                  <a:lnTo>
                    <a:pt x="240" y="799"/>
                  </a:lnTo>
                  <a:lnTo>
                    <a:pt x="237" y="799"/>
                  </a:lnTo>
                  <a:lnTo>
                    <a:pt x="230" y="799"/>
                  </a:lnTo>
                  <a:lnTo>
                    <a:pt x="227" y="799"/>
                  </a:lnTo>
                  <a:lnTo>
                    <a:pt x="219" y="799"/>
                  </a:lnTo>
                  <a:lnTo>
                    <a:pt x="216" y="799"/>
                  </a:lnTo>
                  <a:lnTo>
                    <a:pt x="209" y="799"/>
                  </a:lnTo>
                  <a:lnTo>
                    <a:pt x="206" y="799"/>
                  </a:lnTo>
                  <a:lnTo>
                    <a:pt x="203" y="799"/>
                  </a:lnTo>
                  <a:lnTo>
                    <a:pt x="196" y="799"/>
                  </a:lnTo>
                  <a:lnTo>
                    <a:pt x="193" y="799"/>
                  </a:lnTo>
                  <a:lnTo>
                    <a:pt x="186" y="799"/>
                  </a:lnTo>
                  <a:lnTo>
                    <a:pt x="183" y="799"/>
                  </a:lnTo>
                  <a:lnTo>
                    <a:pt x="176" y="799"/>
                  </a:lnTo>
                  <a:lnTo>
                    <a:pt x="173" y="799"/>
                  </a:lnTo>
                  <a:lnTo>
                    <a:pt x="166" y="799"/>
                  </a:lnTo>
                  <a:lnTo>
                    <a:pt x="162" y="799"/>
                  </a:lnTo>
                  <a:lnTo>
                    <a:pt x="159" y="799"/>
                  </a:lnTo>
                  <a:lnTo>
                    <a:pt x="152" y="799"/>
                  </a:lnTo>
                  <a:lnTo>
                    <a:pt x="148" y="799"/>
                  </a:lnTo>
                  <a:lnTo>
                    <a:pt x="142" y="799"/>
                  </a:lnTo>
                  <a:lnTo>
                    <a:pt x="138" y="799"/>
                  </a:lnTo>
                  <a:lnTo>
                    <a:pt x="132" y="799"/>
                  </a:lnTo>
                  <a:lnTo>
                    <a:pt x="128" y="799"/>
                  </a:lnTo>
                  <a:lnTo>
                    <a:pt x="122" y="799"/>
                  </a:lnTo>
                  <a:lnTo>
                    <a:pt x="118" y="799"/>
                  </a:lnTo>
                  <a:lnTo>
                    <a:pt x="112" y="799"/>
                  </a:lnTo>
                  <a:lnTo>
                    <a:pt x="108" y="799"/>
                  </a:lnTo>
                  <a:lnTo>
                    <a:pt x="105" y="799"/>
                  </a:lnTo>
                  <a:lnTo>
                    <a:pt x="98" y="799"/>
                  </a:lnTo>
                  <a:lnTo>
                    <a:pt x="95" y="799"/>
                  </a:lnTo>
                  <a:lnTo>
                    <a:pt x="87" y="799"/>
                  </a:lnTo>
                  <a:lnTo>
                    <a:pt x="84" y="799"/>
                  </a:lnTo>
                  <a:lnTo>
                    <a:pt x="77" y="799"/>
                  </a:lnTo>
                  <a:lnTo>
                    <a:pt x="74" y="799"/>
                  </a:lnTo>
                  <a:lnTo>
                    <a:pt x="67" y="799"/>
                  </a:lnTo>
                  <a:lnTo>
                    <a:pt x="64" y="799"/>
                  </a:lnTo>
                  <a:lnTo>
                    <a:pt x="61" y="799"/>
                  </a:lnTo>
                  <a:lnTo>
                    <a:pt x="54" y="799"/>
                  </a:lnTo>
                  <a:lnTo>
                    <a:pt x="51" y="799"/>
                  </a:lnTo>
                  <a:lnTo>
                    <a:pt x="44" y="799"/>
                  </a:lnTo>
                  <a:lnTo>
                    <a:pt x="41" y="799"/>
                  </a:lnTo>
                  <a:lnTo>
                    <a:pt x="34" y="799"/>
                  </a:lnTo>
                  <a:lnTo>
                    <a:pt x="30" y="799"/>
                  </a:lnTo>
                  <a:lnTo>
                    <a:pt x="23" y="799"/>
                  </a:lnTo>
                  <a:lnTo>
                    <a:pt x="20" y="799"/>
                  </a:lnTo>
                  <a:lnTo>
                    <a:pt x="16" y="799"/>
                  </a:lnTo>
                  <a:lnTo>
                    <a:pt x="10" y="799"/>
                  </a:lnTo>
                  <a:lnTo>
                    <a:pt x="6" y="799"/>
                  </a:lnTo>
                  <a:lnTo>
                    <a:pt x="0" y="799"/>
                  </a:lnTo>
                  <a:lnTo>
                    <a:pt x="0" y="776"/>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sp>
          <p:nvSpPr>
            <p:cNvPr id="19492" name="Freeform 36"/>
            <p:cNvSpPr>
              <a:spLocks/>
            </p:cNvSpPr>
            <p:nvPr/>
          </p:nvSpPr>
          <p:spPr bwMode="auto">
            <a:xfrm>
              <a:off x="3277" y="3126"/>
              <a:ext cx="987" cy="806"/>
            </a:xfrm>
            <a:custGeom>
              <a:avLst/>
              <a:gdLst/>
              <a:ahLst/>
              <a:cxnLst>
                <a:cxn ang="0">
                  <a:pos x="31" y="782"/>
                </a:cxn>
                <a:cxn ang="0">
                  <a:pos x="64" y="782"/>
                </a:cxn>
                <a:cxn ang="0">
                  <a:pos x="98" y="782"/>
                </a:cxn>
                <a:cxn ang="0">
                  <a:pos x="133" y="782"/>
                </a:cxn>
                <a:cxn ang="0">
                  <a:pos x="166" y="782"/>
                </a:cxn>
                <a:cxn ang="0">
                  <a:pos x="204" y="774"/>
                </a:cxn>
                <a:cxn ang="0">
                  <a:pos x="238" y="755"/>
                </a:cxn>
                <a:cxn ang="0">
                  <a:pos x="272" y="721"/>
                </a:cxn>
                <a:cxn ang="0">
                  <a:pos x="305" y="655"/>
                </a:cxn>
                <a:cxn ang="0">
                  <a:pos x="340" y="547"/>
                </a:cxn>
                <a:cxn ang="0">
                  <a:pos x="374" y="400"/>
                </a:cxn>
                <a:cxn ang="0">
                  <a:pos x="407" y="235"/>
                </a:cxn>
                <a:cxn ang="0">
                  <a:pos x="445" y="92"/>
                </a:cxn>
                <a:cxn ang="0">
                  <a:pos x="479" y="8"/>
                </a:cxn>
                <a:cxn ang="0">
                  <a:pos x="513" y="15"/>
                </a:cxn>
                <a:cxn ang="0">
                  <a:pos x="547" y="107"/>
                </a:cxn>
                <a:cxn ang="0">
                  <a:pos x="581" y="258"/>
                </a:cxn>
                <a:cxn ang="0">
                  <a:pos x="615" y="423"/>
                </a:cxn>
                <a:cxn ang="0">
                  <a:pos x="649" y="566"/>
                </a:cxn>
                <a:cxn ang="0">
                  <a:pos x="683" y="667"/>
                </a:cxn>
                <a:cxn ang="0">
                  <a:pos x="721" y="728"/>
                </a:cxn>
                <a:cxn ang="0">
                  <a:pos x="754" y="759"/>
                </a:cxn>
                <a:cxn ang="0">
                  <a:pos x="788" y="774"/>
                </a:cxn>
                <a:cxn ang="0">
                  <a:pos x="823" y="782"/>
                </a:cxn>
                <a:cxn ang="0">
                  <a:pos x="856" y="782"/>
                </a:cxn>
                <a:cxn ang="0">
                  <a:pos x="890" y="782"/>
                </a:cxn>
                <a:cxn ang="0">
                  <a:pos x="925" y="782"/>
                </a:cxn>
                <a:cxn ang="0">
                  <a:pos x="962" y="782"/>
                </a:cxn>
                <a:cxn ang="0">
                  <a:pos x="979" y="805"/>
                </a:cxn>
                <a:cxn ang="0">
                  <a:pos x="945" y="805"/>
                </a:cxn>
                <a:cxn ang="0">
                  <a:pos x="911" y="805"/>
                </a:cxn>
                <a:cxn ang="0">
                  <a:pos x="877" y="805"/>
                </a:cxn>
                <a:cxn ang="0">
                  <a:pos x="843" y="805"/>
                </a:cxn>
                <a:cxn ang="0">
                  <a:pos x="809" y="805"/>
                </a:cxn>
                <a:cxn ang="0">
                  <a:pos x="775" y="805"/>
                </a:cxn>
                <a:cxn ang="0">
                  <a:pos x="737" y="805"/>
                </a:cxn>
                <a:cxn ang="0">
                  <a:pos x="703" y="805"/>
                </a:cxn>
                <a:cxn ang="0">
                  <a:pos x="670" y="805"/>
                </a:cxn>
                <a:cxn ang="0">
                  <a:pos x="636" y="805"/>
                </a:cxn>
                <a:cxn ang="0">
                  <a:pos x="601" y="805"/>
                </a:cxn>
                <a:cxn ang="0">
                  <a:pos x="568" y="805"/>
                </a:cxn>
                <a:cxn ang="0">
                  <a:pos x="534" y="805"/>
                </a:cxn>
                <a:cxn ang="0">
                  <a:pos x="496" y="805"/>
                </a:cxn>
                <a:cxn ang="0">
                  <a:pos x="462" y="805"/>
                </a:cxn>
                <a:cxn ang="0">
                  <a:pos x="428" y="805"/>
                </a:cxn>
                <a:cxn ang="0">
                  <a:pos x="394" y="805"/>
                </a:cxn>
                <a:cxn ang="0">
                  <a:pos x="360" y="805"/>
                </a:cxn>
                <a:cxn ang="0">
                  <a:pos x="326" y="805"/>
                </a:cxn>
                <a:cxn ang="0">
                  <a:pos x="292" y="805"/>
                </a:cxn>
                <a:cxn ang="0">
                  <a:pos x="255" y="805"/>
                </a:cxn>
                <a:cxn ang="0">
                  <a:pos x="221" y="805"/>
                </a:cxn>
                <a:cxn ang="0">
                  <a:pos x="187" y="805"/>
                </a:cxn>
                <a:cxn ang="0">
                  <a:pos x="153" y="805"/>
                </a:cxn>
                <a:cxn ang="0">
                  <a:pos x="119" y="805"/>
                </a:cxn>
                <a:cxn ang="0">
                  <a:pos x="85" y="805"/>
                </a:cxn>
                <a:cxn ang="0">
                  <a:pos x="51" y="805"/>
                </a:cxn>
                <a:cxn ang="0">
                  <a:pos x="16" y="805"/>
                </a:cxn>
              </a:cxnLst>
              <a:rect l="0" t="0" r="r" b="b"/>
              <a:pathLst>
                <a:path w="987" h="806">
                  <a:moveTo>
                    <a:pt x="0" y="782"/>
                  </a:moveTo>
                  <a:lnTo>
                    <a:pt x="6" y="782"/>
                  </a:lnTo>
                  <a:lnTo>
                    <a:pt x="10" y="782"/>
                  </a:lnTo>
                  <a:lnTo>
                    <a:pt x="16" y="782"/>
                  </a:lnTo>
                  <a:lnTo>
                    <a:pt x="20" y="782"/>
                  </a:lnTo>
                  <a:lnTo>
                    <a:pt x="24" y="782"/>
                  </a:lnTo>
                  <a:lnTo>
                    <a:pt x="31" y="782"/>
                  </a:lnTo>
                  <a:lnTo>
                    <a:pt x="34" y="782"/>
                  </a:lnTo>
                  <a:lnTo>
                    <a:pt x="41" y="782"/>
                  </a:lnTo>
                  <a:lnTo>
                    <a:pt x="44" y="782"/>
                  </a:lnTo>
                  <a:lnTo>
                    <a:pt x="51" y="782"/>
                  </a:lnTo>
                  <a:lnTo>
                    <a:pt x="54" y="782"/>
                  </a:lnTo>
                  <a:lnTo>
                    <a:pt x="61" y="782"/>
                  </a:lnTo>
                  <a:lnTo>
                    <a:pt x="64" y="782"/>
                  </a:lnTo>
                  <a:lnTo>
                    <a:pt x="68" y="782"/>
                  </a:lnTo>
                  <a:lnTo>
                    <a:pt x="75" y="782"/>
                  </a:lnTo>
                  <a:lnTo>
                    <a:pt x="78" y="782"/>
                  </a:lnTo>
                  <a:lnTo>
                    <a:pt x="85" y="782"/>
                  </a:lnTo>
                  <a:lnTo>
                    <a:pt x="88" y="782"/>
                  </a:lnTo>
                  <a:lnTo>
                    <a:pt x="95" y="782"/>
                  </a:lnTo>
                  <a:lnTo>
                    <a:pt x="98" y="782"/>
                  </a:lnTo>
                  <a:lnTo>
                    <a:pt x="105" y="782"/>
                  </a:lnTo>
                  <a:lnTo>
                    <a:pt x="108" y="782"/>
                  </a:lnTo>
                  <a:lnTo>
                    <a:pt x="112" y="782"/>
                  </a:lnTo>
                  <a:lnTo>
                    <a:pt x="119" y="782"/>
                  </a:lnTo>
                  <a:lnTo>
                    <a:pt x="122" y="782"/>
                  </a:lnTo>
                  <a:lnTo>
                    <a:pt x="129" y="782"/>
                  </a:lnTo>
                  <a:lnTo>
                    <a:pt x="133" y="782"/>
                  </a:lnTo>
                  <a:lnTo>
                    <a:pt x="139" y="782"/>
                  </a:lnTo>
                  <a:lnTo>
                    <a:pt x="143" y="782"/>
                  </a:lnTo>
                  <a:lnTo>
                    <a:pt x="149" y="782"/>
                  </a:lnTo>
                  <a:lnTo>
                    <a:pt x="153" y="782"/>
                  </a:lnTo>
                  <a:lnTo>
                    <a:pt x="159" y="782"/>
                  </a:lnTo>
                  <a:lnTo>
                    <a:pt x="163" y="782"/>
                  </a:lnTo>
                  <a:lnTo>
                    <a:pt x="166" y="782"/>
                  </a:lnTo>
                  <a:lnTo>
                    <a:pt x="173" y="778"/>
                  </a:lnTo>
                  <a:lnTo>
                    <a:pt x="177" y="778"/>
                  </a:lnTo>
                  <a:lnTo>
                    <a:pt x="184" y="778"/>
                  </a:lnTo>
                  <a:lnTo>
                    <a:pt x="187" y="778"/>
                  </a:lnTo>
                  <a:lnTo>
                    <a:pt x="194" y="774"/>
                  </a:lnTo>
                  <a:lnTo>
                    <a:pt x="197" y="774"/>
                  </a:lnTo>
                  <a:lnTo>
                    <a:pt x="204" y="774"/>
                  </a:lnTo>
                  <a:lnTo>
                    <a:pt x="207" y="770"/>
                  </a:lnTo>
                  <a:lnTo>
                    <a:pt x="210" y="770"/>
                  </a:lnTo>
                  <a:lnTo>
                    <a:pt x="217" y="767"/>
                  </a:lnTo>
                  <a:lnTo>
                    <a:pt x="221" y="767"/>
                  </a:lnTo>
                  <a:lnTo>
                    <a:pt x="228" y="762"/>
                  </a:lnTo>
                  <a:lnTo>
                    <a:pt x="231" y="759"/>
                  </a:lnTo>
                  <a:lnTo>
                    <a:pt x="238" y="755"/>
                  </a:lnTo>
                  <a:lnTo>
                    <a:pt x="241" y="751"/>
                  </a:lnTo>
                  <a:lnTo>
                    <a:pt x="248" y="747"/>
                  </a:lnTo>
                  <a:lnTo>
                    <a:pt x="251" y="744"/>
                  </a:lnTo>
                  <a:lnTo>
                    <a:pt x="255" y="739"/>
                  </a:lnTo>
                  <a:lnTo>
                    <a:pt x="261" y="732"/>
                  </a:lnTo>
                  <a:lnTo>
                    <a:pt x="265" y="728"/>
                  </a:lnTo>
                  <a:lnTo>
                    <a:pt x="272" y="721"/>
                  </a:lnTo>
                  <a:lnTo>
                    <a:pt x="275" y="713"/>
                  </a:lnTo>
                  <a:lnTo>
                    <a:pt x="282" y="705"/>
                  </a:lnTo>
                  <a:lnTo>
                    <a:pt x="285" y="698"/>
                  </a:lnTo>
                  <a:lnTo>
                    <a:pt x="292" y="686"/>
                  </a:lnTo>
                  <a:lnTo>
                    <a:pt x="295" y="678"/>
                  </a:lnTo>
                  <a:lnTo>
                    <a:pt x="302" y="667"/>
                  </a:lnTo>
                  <a:lnTo>
                    <a:pt x="305" y="655"/>
                  </a:lnTo>
                  <a:lnTo>
                    <a:pt x="309" y="643"/>
                  </a:lnTo>
                  <a:lnTo>
                    <a:pt x="316" y="627"/>
                  </a:lnTo>
                  <a:lnTo>
                    <a:pt x="320" y="612"/>
                  </a:lnTo>
                  <a:lnTo>
                    <a:pt x="326" y="597"/>
                  </a:lnTo>
                  <a:lnTo>
                    <a:pt x="330" y="581"/>
                  </a:lnTo>
                  <a:lnTo>
                    <a:pt x="336" y="566"/>
                  </a:lnTo>
                  <a:lnTo>
                    <a:pt x="340" y="547"/>
                  </a:lnTo>
                  <a:lnTo>
                    <a:pt x="346" y="528"/>
                  </a:lnTo>
                  <a:lnTo>
                    <a:pt x="350" y="509"/>
                  </a:lnTo>
                  <a:lnTo>
                    <a:pt x="353" y="489"/>
                  </a:lnTo>
                  <a:lnTo>
                    <a:pt x="360" y="466"/>
                  </a:lnTo>
                  <a:lnTo>
                    <a:pt x="363" y="446"/>
                  </a:lnTo>
                  <a:lnTo>
                    <a:pt x="371" y="423"/>
                  </a:lnTo>
                  <a:lnTo>
                    <a:pt x="374" y="400"/>
                  </a:lnTo>
                  <a:lnTo>
                    <a:pt x="381" y="377"/>
                  </a:lnTo>
                  <a:lnTo>
                    <a:pt x="384" y="354"/>
                  </a:lnTo>
                  <a:lnTo>
                    <a:pt x="391" y="331"/>
                  </a:lnTo>
                  <a:lnTo>
                    <a:pt x="394" y="308"/>
                  </a:lnTo>
                  <a:lnTo>
                    <a:pt x="397" y="285"/>
                  </a:lnTo>
                  <a:lnTo>
                    <a:pt x="404" y="258"/>
                  </a:lnTo>
                  <a:lnTo>
                    <a:pt x="407" y="235"/>
                  </a:lnTo>
                  <a:lnTo>
                    <a:pt x="414" y="212"/>
                  </a:lnTo>
                  <a:lnTo>
                    <a:pt x="418" y="193"/>
                  </a:lnTo>
                  <a:lnTo>
                    <a:pt x="425" y="170"/>
                  </a:lnTo>
                  <a:lnTo>
                    <a:pt x="428" y="146"/>
                  </a:lnTo>
                  <a:lnTo>
                    <a:pt x="435" y="127"/>
                  </a:lnTo>
                  <a:lnTo>
                    <a:pt x="438" y="107"/>
                  </a:lnTo>
                  <a:lnTo>
                    <a:pt x="445" y="92"/>
                  </a:lnTo>
                  <a:lnTo>
                    <a:pt x="448" y="73"/>
                  </a:lnTo>
                  <a:lnTo>
                    <a:pt x="452" y="58"/>
                  </a:lnTo>
                  <a:lnTo>
                    <a:pt x="458" y="46"/>
                  </a:lnTo>
                  <a:lnTo>
                    <a:pt x="462" y="35"/>
                  </a:lnTo>
                  <a:lnTo>
                    <a:pt x="469" y="23"/>
                  </a:lnTo>
                  <a:lnTo>
                    <a:pt x="473" y="15"/>
                  </a:lnTo>
                  <a:lnTo>
                    <a:pt x="479" y="8"/>
                  </a:lnTo>
                  <a:lnTo>
                    <a:pt x="483" y="4"/>
                  </a:lnTo>
                  <a:lnTo>
                    <a:pt x="489" y="0"/>
                  </a:lnTo>
                  <a:lnTo>
                    <a:pt x="493" y="0"/>
                  </a:lnTo>
                  <a:lnTo>
                    <a:pt x="496" y="0"/>
                  </a:lnTo>
                  <a:lnTo>
                    <a:pt x="503" y="4"/>
                  </a:lnTo>
                  <a:lnTo>
                    <a:pt x="506" y="8"/>
                  </a:lnTo>
                  <a:lnTo>
                    <a:pt x="513" y="15"/>
                  </a:lnTo>
                  <a:lnTo>
                    <a:pt x="517" y="23"/>
                  </a:lnTo>
                  <a:lnTo>
                    <a:pt x="524" y="35"/>
                  </a:lnTo>
                  <a:lnTo>
                    <a:pt x="527" y="46"/>
                  </a:lnTo>
                  <a:lnTo>
                    <a:pt x="534" y="58"/>
                  </a:lnTo>
                  <a:lnTo>
                    <a:pt x="537" y="73"/>
                  </a:lnTo>
                  <a:lnTo>
                    <a:pt x="540" y="92"/>
                  </a:lnTo>
                  <a:lnTo>
                    <a:pt x="547" y="107"/>
                  </a:lnTo>
                  <a:lnTo>
                    <a:pt x="550" y="127"/>
                  </a:lnTo>
                  <a:lnTo>
                    <a:pt x="557" y="146"/>
                  </a:lnTo>
                  <a:lnTo>
                    <a:pt x="561" y="170"/>
                  </a:lnTo>
                  <a:lnTo>
                    <a:pt x="568" y="193"/>
                  </a:lnTo>
                  <a:lnTo>
                    <a:pt x="571" y="212"/>
                  </a:lnTo>
                  <a:lnTo>
                    <a:pt x="578" y="235"/>
                  </a:lnTo>
                  <a:lnTo>
                    <a:pt x="581" y="258"/>
                  </a:lnTo>
                  <a:lnTo>
                    <a:pt x="588" y="285"/>
                  </a:lnTo>
                  <a:lnTo>
                    <a:pt x="591" y="308"/>
                  </a:lnTo>
                  <a:lnTo>
                    <a:pt x="595" y="331"/>
                  </a:lnTo>
                  <a:lnTo>
                    <a:pt x="601" y="354"/>
                  </a:lnTo>
                  <a:lnTo>
                    <a:pt x="605" y="377"/>
                  </a:lnTo>
                  <a:lnTo>
                    <a:pt x="612" y="400"/>
                  </a:lnTo>
                  <a:lnTo>
                    <a:pt x="615" y="423"/>
                  </a:lnTo>
                  <a:lnTo>
                    <a:pt x="622" y="446"/>
                  </a:lnTo>
                  <a:lnTo>
                    <a:pt x="626" y="466"/>
                  </a:lnTo>
                  <a:lnTo>
                    <a:pt x="632" y="489"/>
                  </a:lnTo>
                  <a:lnTo>
                    <a:pt x="636" y="509"/>
                  </a:lnTo>
                  <a:lnTo>
                    <a:pt x="639" y="528"/>
                  </a:lnTo>
                  <a:lnTo>
                    <a:pt x="646" y="547"/>
                  </a:lnTo>
                  <a:lnTo>
                    <a:pt x="649" y="566"/>
                  </a:lnTo>
                  <a:lnTo>
                    <a:pt x="656" y="581"/>
                  </a:lnTo>
                  <a:lnTo>
                    <a:pt x="659" y="597"/>
                  </a:lnTo>
                  <a:lnTo>
                    <a:pt x="666" y="612"/>
                  </a:lnTo>
                  <a:lnTo>
                    <a:pt x="670" y="627"/>
                  </a:lnTo>
                  <a:lnTo>
                    <a:pt x="677" y="643"/>
                  </a:lnTo>
                  <a:lnTo>
                    <a:pt x="680" y="655"/>
                  </a:lnTo>
                  <a:lnTo>
                    <a:pt x="683" y="667"/>
                  </a:lnTo>
                  <a:lnTo>
                    <a:pt x="690" y="678"/>
                  </a:lnTo>
                  <a:lnTo>
                    <a:pt x="693" y="686"/>
                  </a:lnTo>
                  <a:lnTo>
                    <a:pt x="700" y="698"/>
                  </a:lnTo>
                  <a:lnTo>
                    <a:pt x="703" y="705"/>
                  </a:lnTo>
                  <a:lnTo>
                    <a:pt x="710" y="713"/>
                  </a:lnTo>
                  <a:lnTo>
                    <a:pt x="714" y="721"/>
                  </a:lnTo>
                  <a:lnTo>
                    <a:pt x="721" y="728"/>
                  </a:lnTo>
                  <a:lnTo>
                    <a:pt x="724" y="732"/>
                  </a:lnTo>
                  <a:lnTo>
                    <a:pt x="731" y="739"/>
                  </a:lnTo>
                  <a:lnTo>
                    <a:pt x="734" y="744"/>
                  </a:lnTo>
                  <a:lnTo>
                    <a:pt x="737" y="747"/>
                  </a:lnTo>
                  <a:lnTo>
                    <a:pt x="744" y="751"/>
                  </a:lnTo>
                  <a:lnTo>
                    <a:pt x="747" y="755"/>
                  </a:lnTo>
                  <a:lnTo>
                    <a:pt x="754" y="759"/>
                  </a:lnTo>
                  <a:lnTo>
                    <a:pt x="758" y="762"/>
                  </a:lnTo>
                  <a:lnTo>
                    <a:pt x="765" y="767"/>
                  </a:lnTo>
                  <a:lnTo>
                    <a:pt x="768" y="767"/>
                  </a:lnTo>
                  <a:lnTo>
                    <a:pt x="775" y="770"/>
                  </a:lnTo>
                  <a:lnTo>
                    <a:pt x="778" y="770"/>
                  </a:lnTo>
                  <a:lnTo>
                    <a:pt x="782" y="774"/>
                  </a:lnTo>
                  <a:lnTo>
                    <a:pt x="788" y="774"/>
                  </a:lnTo>
                  <a:lnTo>
                    <a:pt x="792" y="774"/>
                  </a:lnTo>
                  <a:lnTo>
                    <a:pt x="798" y="778"/>
                  </a:lnTo>
                  <a:lnTo>
                    <a:pt x="802" y="778"/>
                  </a:lnTo>
                  <a:lnTo>
                    <a:pt x="809" y="778"/>
                  </a:lnTo>
                  <a:lnTo>
                    <a:pt x="813" y="778"/>
                  </a:lnTo>
                  <a:lnTo>
                    <a:pt x="819" y="782"/>
                  </a:lnTo>
                  <a:lnTo>
                    <a:pt x="823" y="782"/>
                  </a:lnTo>
                  <a:lnTo>
                    <a:pt x="826" y="782"/>
                  </a:lnTo>
                  <a:lnTo>
                    <a:pt x="833" y="782"/>
                  </a:lnTo>
                  <a:lnTo>
                    <a:pt x="836" y="782"/>
                  </a:lnTo>
                  <a:lnTo>
                    <a:pt x="843" y="782"/>
                  </a:lnTo>
                  <a:lnTo>
                    <a:pt x="846" y="782"/>
                  </a:lnTo>
                  <a:lnTo>
                    <a:pt x="853" y="782"/>
                  </a:lnTo>
                  <a:lnTo>
                    <a:pt x="856" y="782"/>
                  </a:lnTo>
                  <a:lnTo>
                    <a:pt x="864" y="782"/>
                  </a:lnTo>
                  <a:lnTo>
                    <a:pt x="867" y="782"/>
                  </a:lnTo>
                  <a:lnTo>
                    <a:pt x="874" y="782"/>
                  </a:lnTo>
                  <a:lnTo>
                    <a:pt x="877" y="782"/>
                  </a:lnTo>
                  <a:lnTo>
                    <a:pt x="880" y="782"/>
                  </a:lnTo>
                  <a:lnTo>
                    <a:pt x="887" y="782"/>
                  </a:lnTo>
                  <a:lnTo>
                    <a:pt x="890" y="782"/>
                  </a:lnTo>
                  <a:lnTo>
                    <a:pt x="897" y="782"/>
                  </a:lnTo>
                  <a:lnTo>
                    <a:pt x="900" y="782"/>
                  </a:lnTo>
                  <a:lnTo>
                    <a:pt x="907" y="782"/>
                  </a:lnTo>
                  <a:lnTo>
                    <a:pt x="911" y="782"/>
                  </a:lnTo>
                  <a:lnTo>
                    <a:pt x="918" y="782"/>
                  </a:lnTo>
                  <a:lnTo>
                    <a:pt x="921" y="782"/>
                  </a:lnTo>
                  <a:lnTo>
                    <a:pt x="925" y="782"/>
                  </a:lnTo>
                  <a:lnTo>
                    <a:pt x="931" y="782"/>
                  </a:lnTo>
                  <a:lnTo>
                    <a:pt x="935" y="782"/>
                  </a:lnTo>
                  <a:lnTo>
                    <a:pt x="941" y="782"/>
                  </a:lnTo>
                  <a:lnTo>
                    <a:pt x="945" y="782"/>
                  </a:lnTo>
                  <a:lnTo>
                    <a:pt x="951" y="782"/>
                  </a:lnTo>
                  <a:lnTo>
                    <a:pt x="955" y="782"/>
                  </a:lnTo>
                  <a:lnTo>
                    <a:pt x="962" y="782"/>
                  </a:lnTo>
                  <a:lnTo>
                    <a:pt x="966" y="782"/>
                  </a:lnTo>
                  <a:lnTo>
                    <a:pt x="969" y="782"/>
                  </a:lnTo>
                  <a:lnTo>
                    <a:pt x="976" y="782"/>
                  </a:lnTo>
                  <a:lnTo>
                    <a:pt x="979" y="782"/>
                  </a:lnTo>
                  <a:lnTo>
                    <a:pt x="986" y="782"/>
                  </a:lnTo>
                  <a:lnTo>
                    <a:pt x="986" y="805"/>
                  </a:lnTo>
                  <a:lnTo>
                    <a:pt x="979" y="805"/>
                  </a:lnTo>
                  <a:lnTo>
                    <a:pt x="976" y="805"/>
                  </a:lnTo>
                  <a:lnTo>
                    <a:pt x="969" y="805"/>
                  </a:lnTo>
                  <a:lnTo>
                    <a:pt x="966" y="805"/>
                  </a:lnTo>
                  <a:lnTo>
                    <a:pt x="962" y="805"/>
                  </a:lnTo>
                  <a:lnTo>
                    <a:pt x="955" y="805"/>
                  </a:lnTo>
                  <a:lnTo>
                    <a:pt x="951" y="805"/>
                  </a:lnTo>
                  <a:lnTo>
                    <a:pt x="945" y="805"/>
                  </a:lnTo>
                  <a:lnTo>
                    <a:pt x="941" y="805"/>
                  </a:lnTo>
                  <a:lnTo>
                    <a:pt x="935" y="805"/>
                  </a:lnTo>
                  <a:lnTo>
                    <a:pt x="931" y="805"/>
                  </a:lnTo>
                  <a:lnTo>
                    <a:pt x="925" y="805"/>
                  </a:lnTo>
                  <a:lnTo>
                    <a:pt x="921" y="805"/>
                  </a:lnTo>
                  <a:lnTo>
                    <a:pt x="918" y="805"/>
                  </a:lnTo>
                  <a:lnTo>
                    <a:pt x="911" y="805"/>
                  </a:lnTo>
                  <a:lnTo>
                    <a:pt x="907" y="805"/>
                  </a:lnTo>
                  <a:lnTo>
                    <a:pt x="900" y="805"/>
                  </a:lnTo>
                  <a:lnTo>
                    <a:pt x="897" y="805"/>
                  </a:lnTo>
                  <a:lnTo>
                    <a:pt x="890" y="805"/>
                  </a:lnTo>
                  <a:lnTo>
                    <a:pt x="887" y="805"/>
                  </a:lnTo>
                  <a:lnTo>
                    <a:pt x="880" y="805"/>
                  </a:lnTo>
                  <a:lnTo>
                    <a:pt x="877" y="805"/>
                  </a:lnTo>
                  <a:lnTo>
                    <a:pt x="874" y="805"/>
                  </a:lnTo>
                  <a:lnTo>
                    <a:pt x="867" y="805"/>
                  </a:lnTo>
                  <a:lnTo>
                    <a:pt x="864" y="805"/>
                  </a:lnTo>
                  <a:lnTo>
                    <a:pt x="856" y="805"/>
                  </a:lnTo>
                  <a:lnTo>
                    <a:pt x="853" y="805"/>
                  </a:lnTo>
                  <a:lnTo>
                    <a:pt x="846" y="805"/>
                  </a:lnTo>
                  <a:lnTo>
                    <a:pt x="843" y="805"/>
                  </a:lnTo>
                  <a:lnTo>
                    <a:pt x="836" y="805"/>
                  </a:lnTo>
                  <a:lnTo>
                    <a:pt x="833" y="805"/>
                  </a:lnTo>
                  <a:lnTo>
                    <a:pt x="826" y="805"/>
                  </a:lnTo>
                  <a:lnTo>
                    <a:pt x="823" y="805"/>
                  </a:lnTo>
                  <a:lnTo>
                    <a:pt x="819" y="805"/>
                  </a:lnTo>
                  <a:lnTo>
                    <a:pt x="813" y="805"/>
                  </a:lnTo>
                  <a:lnTo>
                    <a:pt x="809" y="805"/>
                  </a:lnTo>
                  <a:lnTo>
                    <a:pt x="802" y="805"/>
                  </a:lnTo>
                  <a:lnTo>
                    <a:pt x="798" y="805"/>
                  </a:lnTo>
                  <a:lnTo>
                    <a:pt x="792" y="805"/>
                  </a:lnTo>
                  <a:lnTo>
                    <a:pt x="788" y="805"/>
                  </a:lnTo>
                  <a:lnTo>
                    <a:pt x="782" y="805"/>
                  </a:lnTo>
                  <a:lnTo>
                    <a:pt x="778" y="805"/>
                  </a:lnTo>
                  <a:lnTo>
                    <a:pt x="775" y="805"/>
                  </a:lnTo>
                  <a:lnTo>
                    <a:pt x="768" y="805"/>
                  </a:lnTo>
                  <a:lnTo>
                    <a:pt x="765" y="805"/>
                  </a:lnTo>
                  <a:lnTo>
                    <a:pt x="758" y="805"/>
                  </a:lnTo>
                  <a:lnTo>
                    <a:pt x="754" y="805"/>
                  </a:lnTo>
                  <a:lnTo>
                    <a:pt x="747" y="805"/>
                  </a:lnTo>
                  <a:lnTo>
                    <a:pt x="744" y="805"/>
                  </a:lnTo>
                  <a:lnTo>
                    <a:pt x="737" y="805"/>
                  </a:lnTo>
                  <a:lnTo>
                    <a:pt x="734" y="805"/>
                  </a:lnTo>
                  <a:lnTo>
                    <a:pt x="731" y="805"/>
                  </a:lnTo>
                  <a:lnTo>
                    <a:pt x="724" y="805"/>
                  </a:lnTo>
                  <a:lnTo>
                    <a:pt x="721" y="805"/>
                  </a:lnTo>
                  <a:lnTo>
                    <a:pt x="714" y="805"/>
                  </a:lnTo>
                  <a:lnTo>
                    <a:pt x="710" y="805"/>
                  </a:lnTo>
                  <a:lnTo>
                    <a:pt x="703" y="805"/>
                  </a:lnTo>
                  <a:lnTo>
                    <a:pt x="700" y="805"/>
                  </a:lnTo>
                  <a:lnTo>
                    <a:pt x="693" y="805"/>
                  </a:lnTo>
                  <a:lnTo>
                    <a:pt x="690" y="805"/>
                  </a:lnTo>
                  <a:lnTo>
                    <a:pt x="683" y="805"/>
                  </a:lnTo>
                  <a:lnTo>
                    <a:pt x="680" y="805"/>
                  </a:lnTo>
                  <a:lnTo>
                    <a:pt x="677" y="805"/>
                  </a:lnTo>
                  <a:lnTo>
                    <a:pt x="670" y="805"/>
                  </a:lnTo>
                  <a:lnTo>
                    <a:pt x="666" y="805"/>
                  </a:lnTo>
                  <a:lnTo>
                    <a:pt x="659" y="805"/>
                  </a:lnTo>
                  <a:lnTo>
                    <a:pt x="656" y="805"/>
                  </a:lnTo>
                  <a:lnTo>
                    <a:pt x="649" y="805"/>
                  </a:lnTo>
                  <a:lnTo>
                    <a:pt x="646" y="805"/>
                  </a:lnTo>
                  <a:lnTo>
                    <a:pt x="639" y="805"/>
                  </a:lnTo>
                  <a:lnTo>
                    <a:pt x="636" y="805"/>
                  </a:lnTo>
                  <a:lnTo>
                    <a:pt x="632" y="805"/>
                  </a:lnTo>
                  <a:lnTo>
                    <a:pt x="626" y="805"/>
                  </a:lnTo>
                  <a:lnTo>
                    <a:pt x="622" y="805"/>
                  </a:lnTo>
                  <a:lnTo>
                    <a:pt x="615" y="805"/>
                  </a:lnTo>
                  <a:lnTo>
                    <a:pt x="612" y="805"/>
                  </a:lnTo>
                  <a:lnTo>
                    <a:pt x="605" y="805"/>
                  </a:lnTo>
                  <a:lnTo>
                    <a:pt x="601" y="805"/>
                  </a:lnTo>
                  <a:lnTo>
                    <a:pt x="595" y="805"/>
                  </a:lnTo>
                  <a:lnTo>
                    <a:pt x="591" y="805"/>
                  </a:lnTo>
                  <a:lnTo>
                    <a:pt x="588" y="805"/>
                  </a:lnTo>
                  <a:lnTo>
                    <a:pt x="581" y="805"/>
                  </a:lnTo>
                  <a:lnTo>
                    <a:pt x="578" y="805"/>
                  </a:lnTo>
                  <a:lnTo>
                    <a:pt x="571" y="805"/>
                  </a:lnTo>
                  <a:lnTo>
                    <a:pt x="568" y="805"/>
                  </a:lnTo>
                  <a:lnTo>
                    <a:pt x="561" y="805"/>
                  </a:lnTo>
                  <a:lnTo>
                    <a:pt x="557" y="805"/>
                  </a:lnTo>
                  <a:lnTo>
                    <a:pt x="550" y="805"/>
                  </a:lnTo>
                  <a:lnTo>
                    <a:pt x="547" y="805"/>
                  </a:lnTo>
                  <a:lnTo>
                    <a:pt x="540" y="805"/>
                  </a:lnTo>
                  <a:lnTo>
                    <a:pt x="537" y="805"/>
                  </a:lnTo>
                  <a:lnTo>
                    <a:pt x="534" y="805"/>
                  </a:lnTo>
                  <a:lnTo>
                    <a:pt x="527" y="805"/>
                  </a:lnTo>
                  <a:lnTo>
                    <a:pt x="524" y="805"/>
                  </a:lnTo>
                  <a:lnTo>
                    <a:pt x="517" y="805"/>
                  </a:lnTo>
                  <a:lnTo>
                    <a:pt x="513" y="805"/>
                  </a:lnTo>
                  <a:lnTo>
                    <a:pt x="506" y="805"/>
                  </a:lnTo>
                  <a:lnTo>
                    <a:pt x="503" y="805"/>
                  </a:lnTo>
                  <a:lnTo>
                    <a:pt x="496" y="805"/>
                  </a:lnTo>
                  <a:lnTo>
                    <a:pt x="493" y="805"/>
                  </a:lnTo>
                  <a:lnTo>
                    <a:pt x="489" y="805"/>
                  </a:lnTo>
                  <a:lnTo>
                    <a:pt x="483" y="805"/>
                  </a:lnTo>
                  <a:lnTo>
                    <a:pt x="479" y="805"/>
                  </a:lnTo>
                  <a:lnTo>
                    <a:pt x="473" y="805"/>
                  </a:lnTo>
                  <a:lnTo>
                    <a:pt x="469" y="805"/>
                  </a:lnTo>
                  <a:lnTo>
                    <a:pt x="462" y="805"/>
                  </a:lnTo>
                  <a:lnTo>
                    <a:pt x="458" y="805"/>
                  </a:lnTo>
                  <a:lnTo>
                    <a:pt x="452" y="805"/>
                  </a:lnTo>
                  <a:lnTo>
                    <a:pt x="448" y="805"/>
                  </a:lnTo>
                  <a:lnTo>
                    <a:pt x="445" y="805"/>
                  </a:lnTo>
                  <a:lnTo>
                    <a:pt x="438" y="805"/>
                  </a:lnTo>
                  <a:lnTo>
                    <a:pt x="435" y="805"/>
                  </a:lnTo>
                  <a:lnTo>
                    <a:pt x="428" y="805"/>
                  </a:lnTo>
                  <a:lnTo>
                    <a:pt x="425" y="805"/>
                  </a:lnTo>
                  <a:lnTo>
                    <a:pt x="418" y="805"/>
                  </a:lnTo>
                  <a:lnTo>
                    <a:pt x="414" y="805"/>
                  </a:lnTo>
                  <a:lnTo>
                    <a:pt x="407" y="805"/>
                  </a:lnTo>
                  <a:lnTo>
                    <a:pt x="404" y="805"/>
                  </a:lnTo>
                  <a:lnTo>
                    <a:pt x="397" y="805"/>
                  </a:lnTo>
                  <a:lnTo>
                    <a:pt x="394" y="805"/>
                  </a:lnTo>
                  <a:lnTo>
                    <a:pt x="391" y="805"/>
                  </a:lnTo>
                  <a:lnTo>
                    <a:pt x="384" y="805"/>
                  </a:lnTo>
                  <a:lnTo>
                    <a:pt x="381" y="805"/>
                  </a:lnTo>
                  <a:lnTo>
                    <a:pt x="374" y="805"/>
                  </a:lnTo>
                  <a:lnTo>
                    <a:pt x="371" y="805"/>
                  </a:lnTo>
                  <a:lnTo>
                    <a:pt x="363" y="805"/>
                  </a:lnTo>
                  <a:lnTo>
                    <a:pt x="360" y="805"/>
                  </a:lnTo>
                  <a:lnTo>
                    <a:pt x="353" y="805"/>
                  </a:lnTo>
                  <a:lnTo>
                    <a:pt x="350" y="805"/>
                  </a:lnTo>
                  <a:lnTo>
                    <a:pt x="346" y="805"/>
                  </a:lnTo>
                  <a:lnTo>
                    <a:pt x="340" y="805"/>
                  </a:lnTo>
                  <a:lnTo>
                    <a:pt x="336" y="805"/>
                  </a:lnTo>
                  <a:lnTo>
                    <a:pt x="330" y="805"/>
                  </a:lnTo>
                  <a:lnTo>
                    <a:pt x="326" y="805"/>
                  </a:lnTo>
                  <a:lnTo>
                    <a:pt x="320" y="805"/>
                  </a:lnTo>
                  <a:lnTo>
                    <a:pt x="316" y="805"/>
                  </a:lnTo>
                  <a:lnTo>
                    <a:pt x="309" y="805"/>
                  </a:lnTo>
                  <a:lnTo>
                    <a:pt x="305" y="805"/>
                  </a:lnTo>
                  <a:lnTo>
                    <a:pt x="302" y="805"/>
                  </a:lnTo>
                  <a:lnTo>
                    <a:pt x="295" y="805"/>
                  </a:lnTo>
                  <a:lnTo>
                    <a:pt x="292" y="805"/>
                  </a:lnTo>
                  <a:lnTo>
                    <a:pt x="285" y="805"/>
                  </a:lnTo>
                  <a:lnTo>
                    <a:pt x="282" y="805"/>
                  </a:lnTo>
                  <a:lnTo>
                    <a:pt x="275" y="805"/>
                  </a:lnTo>
                  <a:lnTo>
                    <a:pt x="272" y="805"/>
                  </a:lnTo>
                  <a:lnTo>
                    <a:pt x="265" y="805"/>
                  </a:lnTo>
                  <a:lnTo>
                    <a:pt x="261" y="805"/>
                  </a:lnTo>
                  <a:lnTo>
                    <a:pt x="255" y="805"/>
                  </a:lnTo>
                  <a:lnTo>
                    <a:pt x="251" y="805"/>
                  </a:lnTo>
                  <a:lnTo>
                    <a:pt x="248" y="805"/>
                  </a:lnTo>
                  <a:lnTo>
                    <a:pt x="241" y="805"/>
                  </a:lnTo>
                  <a:lnTo>
                    <a:pt x="238" y="805"/>
                  </a:lnTo>
                  <a:lnTo>
                    <a:pt x="231" y="805"/>
                  </a:lnTo>
                  <a:lnTo>
                    <a:pt x="228" y="805"/>
                  </a:lnTo>
                  <a:lnTo>
                    <a:pt x="221" y="805"/>
                  </a:lnTo>
                  <a:lnTo>
                    <a:pt x="217" y="805"/>
                  </a:lnTo>
                  <a:lnTo>
                    <a:pt x="210" y="805"/>
                  </a:lnTo>
                  <a:lnTo>
                    <a:pt x="207" y="805"/>
                  </a:lnTo>
                  <a:lnTo>
                    <a:pt x="204" y="805"/>
                  </a:lnTo>
                  <a:lnTo>
                    <a:pt x="197" y="805"/>
                  </a:lnTo>
                  <a:lnTo>
                    <a:pt x="194" y="805"/>
                  </a:lnTo>
                  <a:lnTo>
                    <a:pt x="187" y="805"/>
                  </a:lnTo>
                  <a:lnTo>
                    <a:pt x="184" y="805"/>
                  </a:lnTo>
                  <a:lnTo>
                    <a:pt x="177" y="805"/>
                  </a:lnTo>
                  <a:lnTo>
                    <a:pt x="173" y="805"/>
                  </a:lnTo>
                  <a:lnTo>
                    <a:pt x="166" y="805"/>
                  </a:lnTo>
                  <a:lnTo>
                    <a:pt x="163" y="805"/>
                  </a:lnTo>
                  <a:lnTo>
                    <a:pt x="159" y="805"/>
                  </a:lnTo>
                  <a:lnTo>
                    <a:pt x="153" y="805"/>
                  </a:lnTo>
                  <a:lnTo>
                    <a:pt x="149" y="805"/>
                  </a:lnTo>
                  <a:lnTo>
                    <a:pt x="143" y="805"/>
                  </a:lnTo>
                  <a:lnTo>
                    <a:pt x="139" y="805"/>
                  </a:lnTo>
                  <a:lnTo>
                    <a:pt x="133" y="805"/>
                  </a:lnTo>
                  <a:lnTo>
                    <a:pt x="129" y="805"/>
                  </a:lnTo>
                  <a:lnTo>
                    <a:pt x="122" y="805"/>
                  </a:lnTo>
                  <a:lnTo>
                    <a:pt x="119" y="805"/>
                  </a:lnTo>
                  <a:lnTo>
                    <a:pt x="112" y="805"/>
                  </a:lnTo>
                  <a:lnTo>
                    <a:pt x="108" y="805"/>
                  </a:lnTo>
                  <a:lnTo>
                    <a:pt x="105" y="805"/>
                  </a:lnTo>
                  <a:lnTo>
                    <a:pt x="98" y="805"/>
                  </a:lnTo>
                  <a:lnTo>
                    <a:pt x="95" y="805"/>
                  </a:lnTo>
                  <a:lnTo>
                    <a:pt x="88" y="805"/>
                  </a:lnTo>
                  <a:lnTo>
                    <a:pt x="85" y="805"/>
                  </a:lnTo>
                  <a:lnTo>
                    <a:pt x="78" y="805"/>
                  </a:lnTo>
                  <a:lnTo>
                    <a:pt x="75" y="805"/>
                  </a:lnTo>
                  <a:lnTo>
                    <a:pt x="68" y="805"/>
                  </a:lnTo>
                  <a:lnTo>
                    <a:pt x="64" y="805"/>
                  </a:lnTo>
                  <a:lnTo>
                    <a:pt x="61" y="805"/>
                  </a:lnTo>
                  <a:lnTo>
                    <a:pt x="54" y="805"/>
                  </a:lnTo>
                  <a:lnTo>
                    <a:pt x="51" y="805"/>
                  </a:lnTo>
                  <a:lnTo>
                    <a:pt x="44" y="805"/>
                  </a:lnTo>
                  <a:lnTo>
                    <a:pt x="41" y="805"/>
                  </a:lnTo>
                  <a:lnTo>
                    <a:pt x="34" y="805"/>
                  </a:lnTo>
                  <a:lnTo>
                    <a:pt x="31" y="805"/>
                  </a:lnTo>
                  <a:lnTo>
                    <a:pt x="24" y="805"/>
                  </a:lnTo>
                  <a:lnTo>
                    <a:pt x="20" y="805"/>
                  </a:lnTo>
                  <a:lnTo>
                    <a:pt x="16" y="805"/>
                  </a:lnTo>
                  <a:lnTo>
                    <a:pt x="10" y="805"/>
                  </a:lnTo>
                  <a:lnTo>
                    <a:pt x="6" y="805"/>
                  </a:lnTo>
                  <a:lnTo>
                    <a:pt x="0" y="805"/>
                  </a:lnTo>
                  <a:lnTo>
                    <a:pt x="0" y="78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493" name="Rectangle 37"/>
            <p:cNvSpPr>
              <a:spLocks noChangeArrowheads="1"/>
            </p:cNvSpPr>
            <p:nvPr/>
          </p:nvSpPr>
          <p:spPr bwMode="auto">
            <a:xfrm>
              <a:off x="4202" y="3926"/>
              <a:ext cx="162" cy="142"/>
            </a:xfrm>
            <a:prstGeom prst="rect">
              <a:avLst/>
            </a:prstGeom>
            <a:noFill/>
            <a:ln w="12700">
              <a:noFill/>
              <a:miter lim="800000"/>
              <a:headEnd/>
              <a:tailEnd/>
            </a:ln>
            <a:effectLst/>
          </p:spPr>
          <p:txBody>
            <a:bodyPr wrap="none" lIns="90488" tIns="44450" rIns="90488" bIns="44450">
              <a:spAutoFit/>
            </a:bodyPr>
            <a:lstStyle/>
            <a:p>
              <a:pPr eaLnBrk="0" hangingPunct="0"/>
              <a:r>
                <a:rPr lang="en-US" sz="900" b="1" baseline="0">
                  <a:solidFill>
                    <a:srgbClr val="000000"/>
                  </a:solidFill>
                </a:rPr>
                <a:t>X</a:t>
              </a:r>
            </a:p>
          </p:txBody>
        </p:sp>
        <p:sp>
          <p:nvSpPr>
            <p:cNvPr id="19494" name="Line 38"/>
            <p:cNvSpPr>
              <a:spLocks noChangeShapeType="1"/>
            </p:cNvSpPr>
            <p:nvPr/>
          </p:nvSpPr>
          <p:spPr bwMode="auto">
            <a:xfrm>
              <a:off x="4264" y="3954"/>
              <a:ext cx="28" cy="0"/>
            </a:xfrm>
            <a:prstGeom prst="line">
              <a:avLst/>
            </a:prstGeom>
            <a:noFill/>
            <a:ln w="12700">
              <a:solidFill>
                <a:schemeClr val="tx1"/>
              </a:solidFill>
              <a:round/>
              <a:headEnd/>
              <a:tailEnd/>
            </a:ln>
            <a:effectLst/>
          </p:spPr>
          <p:txBody>
            <a:bodyPr wrap="none" anchor="ctr"/>
            <a:lstStyle/>
            <a:p>
              <a:endParaRPr lang="en-US"/>
            </a:p>
          </p:txBody>
        </p:sp>
        <p:sp>
          <p:nvSpPr>
            <p:cNvPr id="19496" name="Rectangle 40"/>
            <p:cNvSpPr>
              <a:spLocks noChangeArrowheads="1"/>
            </p:cNvSpPr>
            <p:nvPr/>
          </p:nvSpPr>
          <p:spPr bwMode="auto">
            <a:xfrm>
              <a:off x="3704" y="3908"/>
              <a:ext cx="162" cy="153"/>
            </a:xfrm>
            <a:prstGeom prst="rect">
              <a:avLst/>
            </a:prstGeom>
            <a:noFill/>
            <a:ln w="12700">
              <a:noFill/>
              <a:miter lim="800000"/>
              <a:headEnd/>
              <a:tailEnd/>
            </a:ln>
            <a:effectLst/>
          </p:spPr>
          <p:txBody>
            <a:bodyPr wrap="none" lIns="90488" tIns="44450" rIns="90488" bIns="44450">
              <a:spAutoFit/>
            </a:bodyPr>
            <a:lstStyle/>
            <a:p>
              <a:pPr eaLnBrk="0" hangingPunct="0"/>
              <a:r>
                <a:rPr lang="en-US" sz="1000" b="1" baseline="0">
                  <a:solidFill>
                    <a:schemeClr val="bg2"/>
                  </a:solidFill>
                  <a:latin typeface="Symbol" pitchFamily="18" charset="2"/>
                </a:rPr>
                <a:t></a:t>
              </a:r>
            </a:p>
          </p:txBody>
        </p:sp>
        <p:sp>
          <p:nvSpPr>
            <p:cNvPr id="19498" name="Line 42"/>
            <p:cNvSpPr>
              <a:spLocks noChangeShapeType="1"/>
            </p:cNvSpPr>
            <p:nvPr/>
          </p:nvSpPr>
          <p:spPr bwMode="auto">
            <a:xfrm>
              <a:off x="3768" y="3129"/>
              <a:ext cx="0" cy="806"/>
            </a:xfrm>
            <a:prstGeom prst="line">
              <a:avLst/>
            </a:prstGeom>
            <a:noFill/>
            <a:ln w="12700">
              <a:solidFill>
                <a:schemeClr val="tx1"/>
              </a:solidFill>
              <a:round/>
              <a:headEnd/>
              <a:tailEnd/>
            </a:ln>
            <a:effectLst/>
          </p:spPr>
          <p:txBody>
            <a:bodyPr wrap="none" anchor="ctr"/>
            <a:lstStyle/>
            <a:p>
              <a:endParaRPr lang="en-US"/>
            </a:p>
          </p:txBody>
        </p:sp>
        <p:sp>
          <p:nvSpPr>
            <p:cNvPr id="19500" name="Freeform 44"/>
            <p:cNvSpPr>
              <a:spLocks/>
            </p:cNvSpPr>
            <p:nvPr/>
          </p:nvSpPr>
          <p:spPr bwMode="auto">
            <a:xfrm>
              <a:off x="2063" y="3087"/>
              <a:ext cx="1082" cy="860"/>
            </a:xfrm>
            <a:custGeom>
              <a:avLst/>
              <a:gdLst/>
              <a:ahLst/>
              <a:cxnLst>
                <a:cxn ang="0">
                  <a:pos x="0" y="859"/>
                </a:cxn>
                <a:cxn ang="0">
                  <a:pos x="1081" y="859"/>
                </a:cxn>
                <a:cxn ang="0">
                  <a:pos x="1081" y="0"/>
                </a:cxn>
                <a:cxn ang="0">
                  <a:pos x="0" y="0"/>
                </a:cxn>
                <a:cxn ang="0">
                  <a:pos x="0" y="859"/>
                </a:cxn>
              </a:cxnLst>
              <a:rect l="0" t="0" r="r" b="b"/>
              <a:pathLst>
                <a:path w="1082" h="860">
                  <a:moveTo>
                    <a:pt x="0" y="859"/>
                  </a:moveTo>
                  <a:lnTo>
                    <a:pt x="1081" y="859"/>
                  </a:lnTo>
                  <a:lnTo>
                    <a:pt x="1081" y="0"/>
                  </a:lnTo>
                  <a:lnTo>
                    <a:pt x="0" y="0"/>
                  </a:lnTo>
                  <a:lnTo>
                    <a:pt x="0" y="85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501" name="Freeform 45"/>
            <p:cNvSpPr>
              <a:spLocks/>
            </p:cNvSpPr>
            <p:nvPr/>
          </p:nvSpPr>
          <p:spPr bwMode="auto">
            <a:xfrm>
              <a:off x="2111" y="3126"/>
              <a:ext cx="982" cy="800"/>
            </a:xfrm>
            <a:custGeom>
              <a:avLst/>
              <a:gdLst/>
              <a:ahLst/>
              <a:cxnLst>
                <a:cxn ang="0">
                  <a:pos x="30" y="776"/>
                </a:cxn>
                <a:cxn ang="0">
                  <a:pos x="64" y="776"/>
                </a:cxn>
                <a:cxn ang="0">
                  <a:pos x="98" y="776"/>
                </a:cxn>
                <a:cxn ang="0">
                  <a:pos x="132" y="776"/>
                </a:cxn>
                <a:cxn ang="0">
                  <a:pos x="166" y="776"/>
                </a:cxn>
                <a:cxn ang="0">
                  <a:pos x="203" y="768"/>
                </a:cxn>
                <a:cxn ang="0">
                  <a:pos x="237" y="750"/>
                </a:cxn>
                <a:cxn ang="0">
                  <a:pos x="270" y="715"/>
                </a:cxn>
                <a:cxn ang="0">
                  <a:pos x="304" y="650"/>
                </a:cxn>
                <a:cxn ang="0">
                  <a:pos x="338" y="543"/>
                </a:cxn>
                <a:cxn ang="0">
                  <a:pos x="372" y="397"/>
                </a:cxn>
                <a:cxn ang="0">
                  <a:pos x="405" y="233"/>
                </a:cxn>
                <a:cxn ang="0">
                  <a:pos x="443" y="92"/>
                </a:cxn>
                <a:cxn ang="0">
                  <a:pos x="476" y="8"/>
                </a:cxn>
                <a:cxn ang="0">
                  <a:pos x="511" y="15"/>
                </a:cxn>
                <a:cxn ang="0">
                  <a:pos x="544" y="107"/>
                </a:cxn>
                <a:cxn ang="0">
                  <a:pos x="578" y="256"/>
                </a:cxn>
                <a:cxn ang="0">
                  <a:pos x="612" y="420"/>
                </a:cxn>
                <a:cxn ang="0">
                  <a:pos x="646" y="562"/>
                </a:cxn>
                <a:cxn ang="0">
                  <a:pos x="680" y="662"/>
                </a:cxn>
                <a:cxn ang="0">
                  <a:pos x="717" y="722"/>
                </a:cxn>
                <a:cxn ang="0">
                  <a:pos x="751" y="753"/>
                </a:cxn>
                <a:cxn ang="0">
                  <a:pos x="784" y="768"/>
                </a:cxn>
                <a:cxn ang="0">
                  <a:pos x="819" y="776"/>
                </a:cxn>
                <a:cxn ang="0">
                  <a:pos x="852" y="776"/>
                </a:cxn>
                <a:cxn ang="0">
                  <a:pos x="886" y="776"/>
                </a:cxn>
                <a:cxn ang="0">
                  <a:pos x="920" y="776"/>
                </a:cxn>
                <a:cxn ang="0">
                  <a:pos x="957" y="776"/>
                </a:cxn>
                <a:cxn ang="0">
                  <a:pos x="974" y="799"/>
                </a:cxn>
                <a:cxn ang="0">
                  <a:pos x="940" y="799"/>
                </a:cxn>
                <a:cxn ang="0">
                  <a:pos x="906" y="799"/>
                </a:cxn>
                <a:cxn ang="0">
                  <a:pos x="872" y="799"/>
                </a:cxn>
                <a:cxn ang="0">
                  <a:pos x="839" y="799"/>
                </a:cxn>
                <a:cxn ang="0">
                  <a:pos x="804" y="799"/>
                </a:cxn>
                <a:cxn ang="0">
                  <a:pos x="771" y="799"/>
                </a:cxn>
                <a:cxn ang="0">
                  <a:pos x="733" y="799"/>
                </a:cxn>
                <a:cxn ang="0">
                  <a:pos x="700" y="799"/>
                </a:cxn>
                <a:cxn ang="0">
                  <a:pos x="666" y="799"/>
                </a:cxn>
                <a:cxn ang="0">
                  <a:pos x="633" y="799"/>
                </a:cxn>
                <a:cxn ang="0">
                  <a:pos x="598" y="799"/>
                </a:cxn>
                <a:cxn ang="0">
                  <a:pos x="565" y="799"/>
                </a:cxn>
                <a:cxn ang="0">
                  <a:pos x="531" y="799"/>
                </a:cxn>
                <a:cxn ang="0">
                  <a:pos x="494" y="799"/>
                </a:cxn>
                <a:cxn ang="0">
                  <a:pos x="460" y="799"/>
                </a:cxn>
                <a:cxn ang="0">
                  <a:pos x="426" y="799"/>
                </a:cxn>
                <a:cxn ang="0">
                  <a:pos x="392" y="799"/>
                </a:cxn>
                <a:cxn ang="0">
                  <a:pos x="359" y="799"/>
                </a:cxn>
                <a:cxn ang="0">
                  <a:pos x="324" y="799"/>
                </a:cxn>
                <a:cxn ang="0">
                  <a:pos x="291" y="799"/>
                </a:cxn>
                <a:cxn ang="0">
                  <a:pos x="254" y="799"/>
                </a:cxn>
                <a:cxn ang="0">
                  <a:pos x="219" y="799"/>
                </a:cxn>
                <a:cxn ang="0">
                  <a:pos x="186" y="799"/>
                </a:cxn>
                <a:cxn ang="0">
                  <a:pos x="152" y="799"/>
                </a:cxn>
                <a:cxn ang="0">
                  <a:pos x="118" y="799"/>
                </a:cxn>
                <a:cxn ang="0">
                  <a:pos x="84" y="799"/>
                </a:cxn>
                <a:cxn ang="0">
                  <a:pos x="51" y="799"/>
                </a:cxn>
                <a:cxn ang="0">
                  <a:pos x="16" y="799"/>
                </a:cxn>
              </a:cxnLst>
              <a:rect l="0" t="0" r="r" b="b"/>
              <a:pathLst>
                <a:path w="982" h="800">
                  <a:moveTo>
                    <a:pt x="0" y="776"/>
                  </a:moveTo>
                  <a:lnTo>
                    <a:pt x="6" y="776"/>
                  </a:lnTo>
                  <a:lnTo>
                    <a:pt x="10" y="776"/>
                  </a:lnTo>
                  <a:lnTo>
                    <a:pt x="16" y="776"/>
                  </a:lnTo>
                  <a:lnTo>
                    <a:pt x="20" y="776"/>
                  </a:lnTo>
                  <a:lnTo>
                    <a:pt x="23" y="776"/>
                  </a:lnTo>
                  <a:lnTo>
                    <a:pt x="30" y="776"/>
                  </a:lnTo>
                  <a:lnTo>
                    <a:pt x="34" y="776"/>
                  </a:lnTo>
                  <a:lnTo>
                    <a:pt x="41" y="776"/>
                  </a:lnTo>
                  <a:lnTo>
                    <a:pt x="44" y="776"/>
                  </a:lnTo>
                  <a:lnTo>
                    <a:pt x="51" y="776"/>
                  </a:lnTo>
                  <a:lnTo>
                    <a:pt x="54" y="776"/>
                  </a:lnTo>
                  <a:lnTo>
                    <a:pt x="61" y="776"/>
                  </a:lnTo>
                  <a:lnTo>
                    <a:pt x="64" y="776"/>
                  </a:lnTo>
                  <a:lnTo>
                    <a:pt x="67" y="776"/>
                  </a:lnTo>
                  <a:lnTo>
                    <a:pt x="74" y="776"/>
                  </a:lnTo>
                  <a:lnTo>
                    <a:pt x="77" y="776"/>
                  </a:lnTo>
                  <a:lnTo>
                    <a:pt x="84" y="776"/>
                  </a:lnTo>
                  <a:lnTo>
                    <a:pt x="87" y="776"/>
                  </a:lnTo>
                  <a:lnTo>
                    <a:pt x="95" y="776"/>
                  </a:lnTo>
                  <a:lnTo>
                    <a:pt x="98" y="776"/>
                  </a:lnTo>
                  <a:lnTo>
                    <a:pt x="105" y="776"/>
                  </a:lnTo>
                  <a:lnTo>
                    <a:pt x="108" y="776"/>
                  </a:lnTo>
                  <a:lnTo>
                    <a:pt x="112" y="776"/>
                  </a:lnTo>
                  <a:lnTo>
                    <a:pt x="118" y="776"/>
                  </a:lnTo>
                  <a:lnTo>
                    <a:pt x="122" y="776"/>
                  </a:lnTo>
                  <a:lnTo>
                    <a:pt x="128" y="776"/>
                  </a:lnTo>
                  <a:lnTo>
                    <a:pt x="132" y="776"/>
                  </a:lnTo>
                  <a:lnTo>
                    <a:pt x="138" y="776"/>
                  </a:lnTo>
                  <a:lnTo>
                    <a:pt x="142" y="776"/>
                  </a:lnTo>
                  <a:lnTo>
                    <a:pt x="148" y="776"/>
                  </a:lnTo>
                  <a:lnTo>
                    <a:pt x="152" y="776"/>
                  </a:lnTo>
                  <a:lnTo>
                    <a:pt x="159" y="776"/>
                  </a:lnTo>
                  <a:lnTo>
                    <a:pt x="162" y="776"/>
                  </a:lnTo>
                  <a:lnTo>
                    <a:pt x="166" y="776"/>
                  </a:lnTo>
                  <a:lnTo>
                    <a:pt x="173" y="773"/>
                  </a:lnTo>
                  <a:lnTo>
                    <a:pt x="176" y="773"/>
                  </a:lnTo>
                  <a:lnTo>
                    <a:pt x="183" y="773"/>
                  </a:lnTo>
                  <a:lnTo>
                    <a:pt x="186" y="773"/>
                  </a:lnTo>
                  <a:lnTo>
                    <a:pt x="193" y="768"/>
                  </a:lnTo>
                  <a:lnTo>
                    <a:pt x="196" y="768"/>
                  </a:lnTo>
                  <a:lnTo>
                    <a:pt x="203" y="768"/>
                  </a:lnTo>
                  <a:lnTo>
                    <a:pt x="206" y="765"/>
                  </a:lnTo>
                  <a:lnTo>
                    <a:pt x="209" y="765"/>
                  </a:lnTo>
                  <a:lnTo>
                    <a:pt x="216" y="761"/>
                  </a:lnTo>
                  <a:lnTo>
                    <a:pt x="219" y="761"/>
                  </a:lnTo>
                  <a:lnTo>
                    <a:pt x="227" y="757"/>
                  </a:lnTo>
                  <a:lnTo>
                    <a:pt x="230" y="753"/>
                  </a:lnTo>
                  <a:lnTo>
                    <a:pt x="237" y="750"/>
                  </a:lnTo>
                  <a:lnTo>
                    <a:pt x="240" y="745"/>
                  </a:lnTo>
                  <a:lnTo>
                    <a:pt x="247" y="742"/>
                  </a:lnTo>
                  <a:lnTo>
                    <a:pt x="250" y="738"/>
                  </a:lnTo>
                  <a:lnTo>
                    <a:pt x="254" y="734"/>
                  </a:lnTo>
                  <a:lnTo>
                    <a:pt x="260" y="727"/>
                  </a:lnTo>
                  <a:lnTo>
                    <a:pt x="264" y="722"/>
                  </a:lnTo>
                  <a:lnTo>
                    <a:pt x="270" y="715"/>
                  </a:lnTo>
                  <a:lnTo>
                    <a:pt x="273" y="707"/>
                  </a:lnTo>
                  <a:lnTo>
                    <a:pt x="280" y="699"/>
                  </a:lnTo>
                  <a:lnTo>
                    <a:pt x="284" y="692"/>
                  </a:lnTo>
                  <a:lnTo>
                    <a:pt x="291" y="681"/>
                  </a:lnTo>
                  <a:lnTo>
                    <a:pt x="294" y="673"/>
                  </a:lnTo>
                  <a:lnTo>
                    <a:pt x="301" y="662"/>
                  </a:lnTo>
                  <a:lnTo>
                    <a:pt x="304" y="650"/>
                  </a:lnTo>
                  <a:lnTo>
                    <a:pt x="308" y="639"/>
                  </a:lnTo>
                  <a:lnTo>
                    <a:pt x="314" y="623"/>
                  </a:lnTo>
                  <a:lnTo>
                    <a:pt x="318" y="608"/>
                  </a:lnTo>
                  <a:lnTo>
                    <a:pt x="324" y="593"/>
                  </a:lnTo>
                  <a:lnTo>
                    <a:pt x="328" y="577"/>
                  </a:lnTo>
                  <a:lnTo>
                    <a:pt x="334" y="562"/>
                  </a:lnTo>
                  <a:lnTo>
                    <a:pt x="338" y="543"/>
                  </a:lnTo>
                  <a:lnTo>
                    <a:pt x="344" y="524"/>
                  </a:lnTo>
                  <a:lnTo>
                    <a:pt x="348" y="505"/>
                  </a:lnTo>
                  <a:lnTo>
                    <a:pt x="351" y="485"/>
                  </a:lnTo>
                  <a:lnTo>
                    <a:pt x="359" y="462"/>
                  </a:lnTo>
                  <a:lnTo>
                    <a:pt x="362" y="443"/>
                  </a:lnTo>
                  <a:lnTo>
                    <a:pt x="369" y="420"/>
                  </a:lnTo>
                  <a:lnTo>
                    <a:pt x="372" y="397"/>
                  </a:lnTo>
                  <a:lnTo>
                    <a:pt x="379" y="374"/>
                  </a:lnTo>
                  <a:lnTo>
                    <a:pt x="382" y="351"/>
                  </a:lnTo>
                  <a:lnTo>
                    <a:pt x="389" y="329"/>
                  </a:lnTo>
                  <a:lnTo>
                    <a:pt x="392" y="306"/>
                  </a:lnTo>
                  <a:lnTo>
                    <a:pt x="395" y="283"/>
                  </a:lnTo>
                  <a:lnTo>
                    <a:pt x="402" y="256"/>
                  </a:lnTo>
                  <a:lnTo>
                    <a:pt x="405" y="233"/>
                  </a:lnTo>
                  <a:lnTo>
                    <a:pt x="412" y="211"/>
                  </a:lnTo>
                  <a:lnTo>
                    <a:pt x="416" y="191"/>
                  </a:lnTo>
                  <a:lnTo>
                    <a:pt x="423" y="168"/>
                  </a:lnTo>
                  <a:lnTo>
                    <a:pt x="426" y="145"/>
                  </a:lnTo>
                  <a:lnTo>
                    <a:pt x="433" y="126"/>
                  </a:lnTo>
                  <a:lnTo>
                    <a:pt x="436" y="107"/>
                  </a:lnTo>
                  <a:lnTo>
                    <a:pt x="443" y="92"/>
                  </a:lnTo>
                  <a:lnTo>
                    <a:pt x="446" y="72"/>
                  </a:lnTo>
                  <a:lnTo>
                    <a:pt x="450" y="57"/>
                  </a:lnTo>
                  <a:lnTo>
                    <a:pt x="456" y="46"/>
                  </a:lnTo>
                  <a:lnTo>
                    <a:pt x="460" y="34"/>
                  </a:lnTo>
                  <a:lnTo>
                    <a:pt x="466" y="23"/>
                  </a:lnTo>
                  <a:lnTo>
                    <a:pt x="470" y="15"/>
                  </a:lnTo>
                  <a:lnTo>
                    <a:pt x="476" y="8"/>
                  </a:lnTo>
                  <a:lnTo>
                    <a:pt x="480" y="4"/>
                  </a:lnTo>
                  <a:lnTo>
                    <a:pt x="487" y="0"/>
                  </a:lnTo>
                  <a:lnTo>
                    <a:pt x="491" y="0"/>
                  </a:lnTo>
                  <a:lnTo>
                    <a:pt x="494" y="0"/>
                  </a:lnTo>
                  <a:lnTo>
                    <a:pt x="501" y="4"/>
                  </a:lnTo>
                  <a:lnTo>
                    <a:pt x="504" y="8"/>
                  </a:lnTo>
                  <a:lnTo>
                    <a:pt x="511" y="15"/>
                  </a:lnTo>
                  <a:lnTo>
                    <a:pt x="514" y="23"/>
                  </a:lnTo>
                  <a:lnTo>
                    <a:pt x="521" y="34"/>
                  </a:lnTo>
                  <a:lnTo>
                    <a:pt x="524" y="46"/>
                  </a:lnTo>
                  <a:lnTo>
                    <a:pt x="531" y="57"/>
                  </a:lnTo>
                  <a:lnTo>
                    <a:pt x="534" y="72"/>
                  </a:lnTo>
                  <a:lnTo>
                    <a:pt x="537" y="92"/>
                  </a:lnTo>
                  <a:lnTo>
                    <a:pt x="544" y="107"/>
                  </a:lnTo>
                  <a:lnTo>
                    <a:pt x="548" y="126"/>
                  </a:lnTo>
                  <a:lnTo>
                    <a:pt x="555" y="145"/>
                  </a:lnTo>
                  <a:lnTo>
                    <a:pt x="558" y="168"/>
                  </a:lnTo>
                  <a:lnTo>
                    <a:pt x="565" y="191"/>
                  </a:lnTo>
                  <a:lnTo>
                    <a:pt x="568" y="211"/>
                  </a:lnTo>
                  <a:lnTo>
                    <a:pt x="575" y="233"/>
                  </a:lnTo>
                  <a:lnTo>
                    <a:pt x="578" y="256"/>
                  </a:lnTo>
                  <a:lnTo>
                    <a:pt x="585" y="283"/>
                  </a:lnTo>
                  <a:lnTo>
                    <a:pt x="588" y="306"/>
                  </a:lnTo>
                  <a:lnTo>
                    <a:pt x="592" y="329"/>
                  </a:lnTo>
                  <a:lnTo>
                    <a:pt x="598" y="351"/>
                  </a:lnTo>
                  <a:lnTo>
                    <a:pt x="602" y="374"/>
                  </a:lnTo>
                  <a:lnTo>
                    <a:pt x="608" y="397"/>
                  </a:lnTo>
                  <a:lnTo>
                    <a:pt x="612" y="420"/>
                  </a:lnTo>
                  <a:lnTo>
                    <a:pt x="619" y="443"/>
                  </a:lnTo>
                  <a:lnTo>
                    <a:pt x="622" y="462"/>
                  </a:lnTo>
                  <a:lnTo>
                    <a:pt x="629" y="485"/>
                  </a:lnTo>
                  <a:lnTo>
                    <a:pt x="633" y="505"/>
                  </a:lnTo>
                  <a:lnTo>
                    <a:pt x="636" y="524"/>
                  </a:lnTo>
                  <a:lnTo>
                    <a:pt x="643" y="543"/>
                  </a:lnTo>
                  <a:lnTo>
                    <a:pt x="646" y="562"/>
                  </a:lnTo>
                  <a:lnTo>
                    <a:pt x="653" y="577"/>
                  </a:lnTo>
                  <a:lnTo>
                    <a:pt x="656" y="593"/>
                  </a:lnTo>
                  <a:lnTo>
                    <a:pt x="663" y="608"/>
                  </a:lnTo>
                  <a:lnTo>
                    <a:pt x="666" y="623"/>
                  </a:lnTo>
                  <a:lnTo>
                    <a:pt x="673" y="639"/>
                  </a:lnTo>
                  <a:lnTo>
                    <a:pt x="676" y="650"/>
                  </a:lnTo>
                  <a:lnTo>
                    <a:pt x="680" y="662"/>
                  </a:lnTo>
                  <a:lnTo>
                    <a:pt x="687" y="673"/>
                  </a:lnTo>
                  <a:lnTo>
                    <a:pt x="690" y="681"/>
                  </a:lnTo>
                  <a:lnTo>
                    <a:pt x="697" y="692"/>
                  </a:lnTo>
                  <a:lnTo>
                    <a:pt x="700" y="699"/>
                  </a:lnTo>
                  <a:lnTo>
                    <a:pt x="707" y="707"/>
                  </a:lnTo>
                  <a:lnTo>
                    <a:pt x="710" y="715"/>
                  </a:lnTo>
                  <a:lnTo>
                    <a:pt x="717" y="722"/>
                  </a:lnTo>
                  <a:lnTo>
                    <a:pt x="720" y="727"/>
                  </a:lnTo>
                  <a:lnTo>
                    <a:pt x="727" y="734"/>
                  </a:lnTo>
                  <a:lnTo>
                    <a:pt x="730" y="738"/>
                  </a:lnTo>
                  <a:lnTo>
                    <a:pt x="733" y="742"/>
                  </a:lnTo>
                  <a:lnTo>
                    <a:pt x="740" y="745"/>
                  </a:lnTo>
                  <a:lnTo>
                    <a:pt x="744" y="750"/>
                  </a:lnTo>
                  <a:lnTo>
                    <a:pt x="751" y="753"/>
                  </a:lnTo>
                  <a:lnTo>
                    <a:pt x="754" y="757"/>
                  </a:lnTo>
                  <a:lnTo>
                    <a:pt x="761" y="761"/>
                  </a:lnTo>
                  <a:lnTo>
                    <a:pt x="764" y="761"/>
                  </a:lnTo>
                  <a:lnTo>
                    <a:pt x="771" y="765"/>
                  </a:lnTo>
                  <a:lnTo>
                    <a:pt x="774" y="765"/>
                  </a:lnTo>
                  <a:lnTo>
                    <a:pt x="778" y="768"/>
                  </a:lnTo>
                  <a:lnTo>
                    <a:pt x="784" y="768"/>
                  </a:lnTo>
                  <a:lnTo>
                    <a:pt x="788" y="768"/>
                  </a:lnTo>
                  <a:lnTo>
                    <a:pt x="794" y="773"/>
                  </a:lnTo>
                  <a:lnTo>
                    <a:pt x="798" y="773"/>
                  </a:lnTo>
                  <a:lnTo>
                    <a:pt x="804" y="773"/>
                  </a:lnTo>
                  <a:lnTo>
                    <a:pt x="808" y="773"/>
                  </a:lnTo>
                  <a:lnTo>
                    <a:pt x="815" y="776"/>
                  </a:lnTo>
                  <a:lnTo>
                    <a:pt x="819" y="776"/>
                  </a:lnTo>
                  <a:lnTo>
                    <a:pt x="822" y="776"/>
                  </a:lnTo>
                  <a:lnTo>
                    <a:pt x="829" y="776"/>
                  </a:lnTo>
                  <a:lnTo>
                    <a:pt x="832" y="776"/>
                  </a:lnTo>
                  <a:lnTo>
                    <a:pt x="839" y="776"/>
                  </a:lnTo>
                  <a:lnTo>
                    <a:pt x="842" y="776"/>
                  </a:lnTo>
                  <a:lnTo>
                    <a:pt x="849" y="776"/>
                  </a:lnTo>
                  <a:lnTo>
                    <a:pt x="852" y="776"/>
                  </a:lnTo>
                  <a:lnTo>
                    <a:pt x="859" y="776"/>
                  </a:lnTo>
                  <a:lnTo>
                    <a:pt x="862" y="776"/>
                  </a:lnTo>
                  <a:lnTo>
                    <a:pt x="869" y="776"/>
                  </a:lnTo>
                  <a:lnTo>
                    <a:pt x="872" y="776"/>
                  </a:lnTo>
                  <a:lnTo>
                    <a:pt x="876" y="776"/>
                  </a:lnTo>
                  <a:lnTo>
                    <a:pt x="883" y="776"/>
                  </a:lnTo>
                  <a:lnTo>
                    <a:pt x="886" y="776"/>
                  </a:lnTo>
                  <a:lnTo>
                    <a:pt x="893" y="776"/>
                  </a:lnTo>
                  <a:lnTo>
                    <a:pt x="896" y="776"/>
                  </a:lnTo>
                  <a:lnTo>
                    <a:pt x="903" y="776"/>
                  </a:lnTo>
                  <a:lnTo>
                    <a:pt x="906" y="776"/>
                  </a:lnTo>
                  <a:lnTo>
                    <a:pt x="913" y="776"/>
                  </a:lnTo>
                  <a:lnTo>
                    <a:pt x="916" y="776"/>
                  </a:lnTo>
                  <a:lnTo>
                    <a:pt x="920" y="776"/>
                  </a:lnTo>
                  <a:lnTo>
                    <a:pt x="926" y="776"/>
                  </a:lnTo>
                  <a:lnTo>
                    <a:pt x="930" y="776"/>
                  </a:lnTo>
                  <a:lnTo>
                    <a:pt x="936" y="776"/>
                  </a:lnTo>
                  <a:lnTo>
                    <a:pt x="940" y="776"/>
                  </a:lnTo>
                  <a:lnTo>
                    <a:pt x="947" y="776"/>
                  </a:lnTo>
                  <a:lnTo>
                    <a:pt x="951" y="776"/>
                  </a:lnTo>
                  <a:lnTo>
                    <a:pt x="957" y="776"/>
                  </a:lnTo>
                  <a:lnTo>
                    <a:pt x="961" y="776"/>
                  </a:lnTo>
                  <a:lnTo>
                    <a:pt x="964" y="776"/>
                  </a:lnTo>
                  <a:lnTo>
                    <a:pt x="971" y="776"/>
                  </a:lnTo>
                  <a:lnTo>
                    <a:pt x="974" y="776"/>
                  </a:lnTo>
                  <a:lnTo>
                    <a:pt x="981" y="776"/>
                  </a:lnTo>
                  <a:lnTo>
                    <a:pt x="981" y="799"/>
                  </a:lnTo>
                  <a:lnTo>
                    <a:pt x="974" y="799"/>
                  </a:lnTo>
                  <a:lnTo>
                    <a:pt x="971" y="799"/>
                  </a:lnTo>
                  <a:lnTo>
                    <a:pt x="964" y="799"/>
                  </a:lnTo>
                  <a:lnTo>
                    <a:pt x="961" y="799"/>
                  </a:lnTo>
                  <a:lnTo>
                    <a:pt x="957" y="799"/>
                  </a:lnTo>
                  <a:lnTo>
                    <a:pt x="951" y="799"/>
                  </a:lnTo>
                  <a:lnTo>
                    <a:pt x="947" y="799"/>
                  </a:lnTo>
                  <a:lnTo>
                    <a:pt x="940" y="799"/>
                  </a:lnTo>
                  <a:lnTo>
                    <a:pt x="936" y="799"/>
                  </a:lnTo>
                  <a:lnTo>
                    <a:pt x="930" y="799"/>
                  </a:lnTo>
                  <a:lnTo>
                    <a:pt x="926" y="799"/>
                  </a:lnTo>
                  <a:lnTo>
                    <a:pt x="920" y="799"/>
                  </a:lnTo>
                  <a:lnTo>
                    <a:pt x="916" y="799"/>
                  </a:lnTo>
                  <a:lnTo>
                    <a:pt x="913" y="799"/>
                  </a:lnTo>
                  <a:lnTo>
                    <a:pt x="906" y="799"/>
                  </a:lnTo>
                  <a:lnTo>
                    <a:pt x="903" y="799"/>
                  </a:lnTo>
                  <a:lnTo>
                    <a:pt x="896" y="799"/>
                  </a:lnTo>
                  <a:lnTo>
                    <a:pt x="893" y="799"/>
                  </a:lnTo>
                  <a:lnTo>
                    <a:pt x="886" y="799"/>
                  </a:lnTo>
                  <a:lnTo>
                    <a:pt x="883" y="799"/>
                  </a:lnTo>
                  <a:lnTo>
                    <a:pt x="876" y="799"/>
                  </a:lnTo>
                  <a:lnTo>
                    <a:pt x="872" y="799"/>
                  </a:lnTo>
                  <a:lnTo>
                    <a:pt x="869" y="799"/>
                  </a:lnTo>
                  <a:lnTo>
                    <a:pt x="862" y="799"/>
                  </a:lnTo>
                  <a:lnTo>
                    <a:pt x="859" y="799"/>
                  </a:lnTo>
                  <a:lnTo>
                    <a:pt x="852" y="799"/>
                  </a:lnTo>
                  <a:lnTo>
                    <a:pt x="849" y="799"/>
                  </a:lnTo>
                  <a:lnTo>
                    <a:pt x="842" y="799"/>
                  </a:lnTo>
                  <a:lnTo>
                    <a:pt x="839" y="799"/>
                  </a:lnTo>
                  <a:lnTo>
                    <a:pt x="832" y="799"/>
                  </a:lnTo>
                  <a:lnTo>
                    <a:pt x="829" y="799"/>
                  </a:lnTo>
                  <a:lnTo>
                    <a:pt x="822" y="799"/>
                  </a:lnTo>
                  <a:lnTo>
                    <a:pt x="819" y="799"/>
                  </a:lnTo>
                  <a:lnTo>
                    <a:pt x="815" y="799"/>
                  </a:lnTo>
                  <a:lnTo>
                    <a:pt x="808" y="799"/>
                  </a:lnTo>
                  <a:lnTo>
                    <a:pt x="804" y="799"/>
                  </a:lnTo>
                  <a:lnTo>
                    <a:pt x="798" y="799"/>
                  </a:lnTo>
                  <a:lnTo>
                    <a:pt x="794" y="799"/>
                  </a:lnTo>
                  <a:lnTo>
                    <a:pt x="788" y="799"/>
                  </a:lnTo>
                  <a:lnTo>
                    <a:pt x="784" y="799"/>
                  </a:lnTo>
                  <a:lnTo>
                    <a:pt x="778" y="799"/>
                  </a:lnTo>
                  <a:lnTo>
                    <a:pt x="774" y="799"/>
                  </a:lnTo>
                  <a:lnTo>
                    <a:pt x="771" y="799"/>
                  </a:lnTo>
                  <a:lnTo>
                    <a:pt x="764" y="799"/>
                  </a:lnTo>
                  <a:lnTo>
                    <a:pt x="761" y="799"/>
                  </a:lnTo>
                  <a:lnTo>
                    <a:pt x="754" y="799"/>
                  </a:lnTo>
                  <a:lnTo>
                    <a:pt x="751" y="799"/>
                  </a:lnTo>
                  <a:lnTo>
                    <a:pt x="744" y="799"/>
                  </a:lnTo>
                  <a:lnTo>
                    <a:pt x="740" y="799"/>
                  </a:lnTo>
                  <a:lnTo>
                    <a:pt x="733" y="799"/>
                  </a:lnTo>
                  <a:lnTo>
                    <a:pt x="730" y="799"/>
                  </a:lnTo>
                  <a:lnTo>
                    <a:pt x="727" y="799"/>
                  </a:lnTo>
                  <a:lnTo>
                    <a:pt x="720" y="799"/>
                  </a:lnTo>
                  <a:lnTo>
                    <a:pt x="717" y="799"/>
                  </a:lnTo>
                  <a:lnTo>
                    <a:pt x="710" y="799"/>
                  </a:lnTo>
                  <a:lnTo>
                    <a:pt x="707" y="799"/>
                  </a:lnTo>
                  <a:lnTo>
                    <a:pt x="700" y="799"/>
                  </a:lnTo>
                  <a:lnTo>
                    <a:pt x="697" y="799"/>
                  </a:lnTo>
                  <a:lnTo>
                    <a:pt x="690" y="799"/>
                  </a:lnTo>
                  <a:lnTo>
                    <a:pt x="687" y="799"/>
                  </a:lnTo>
                  <a:lnTo>
                    <a:pt x="680" y="799"/>
                  </a:lnTo>
                  <a:lnTo>
                    <a:pt x="676" y="799"/>
                  </a:lnTo>
                  <a:lnTo>
                    <a:pt x="673" y="799"/>
                  </a:lnTo>
                  <a:lnTo>
                    <a:pt x="666" y="799"/>
                  </a:lnTo>
                  <a:lnTo>
                    <a:pt x="663" y="799"/>
                  </a:lnTo>
                  <a:lnTo>
                    <a:pt x="656" y="799"/>
                  </a:lnTo>
                  <a:lnTo>
                    <a:pt x="653" y="799"/>
                  </a:lnTo>
                  <a:lnTo>
                    <a:pt x="646" y="799"/>
                  </a:lnTo>
                  <a:lnTo>
                    <a:pt x="643" y="799"/>
                  </a:lnTo>
                  <a:lnTo>
                    <a:pt x="636" y="799"/>
                  </a:lnTo>
                  <a:lnTo>
                    <a:pt x="633" y="799"/>
                  </a:lnTo>
                  <a:lnTo>
                    <a:pt x="629" y="799"/>
                  </a:lnTo>
                  <a:lnTo>
                    <a:pt x="622" y="799"/>
                  </a:lnTo>
                  <a:lnTo>
                    <a:pt x="619" y="799"/>
                  </a:lnTo>
                  <a:lnTo>
                    <a:pt x="612" y="799"/>
                  </a:lnTo>
                  <a:lnTo>
                    <a:pt x="608" y="799"/>
                  </a:lnTo>
                  <a:lnTo>
                    <a:pt x="602" y="799"/>
                  </a:lnTo>
                  <a:lnTo>
                    <a:pt x="598" y="799"/>
                  </a:lnTo>
                  <a:lnTo>
                    <a:pt x="592" y="799"/>
                  </a:lnTo>
                  <a:lnTo>
                    <a:pt x="588" y="799"/>
                  </a:lnTo>
                  <a:lnTo>
                    <a:pt x="585" y="799"/>
                  </a:lnTo>
                  <a:lnTo>
                    <a:pt x="578" y="799"/>
                  </a:lnTo>
                  <a:lnTo>
                    <a:pt x="575" y="799"/>
                  </a:lnTo>
                  <a:lnTo>
                    <a:pt x="568" y="799"/>
                  </a:lnTo>
                  <a:lnTo>
                    <a:pt x="565" y="799"/>
                  </a:lnTo>
                  <a:lnTo>
                    <a:pt x="558" y="799"/>
                  </a:lnTo>
                  <a:lnTo>
                    <a:pt x="555" y="799"/>
                  </a:lnTo>
                  <a:lnTo>
                    <a:pt x="548" y="799"/>
                  </a:lnTo>
                  <a:lnTo>
                    <a:pt x="544" y="799"/>
                  </a:lnTo>
                  <a:lnTo>
                    <a:pt x="537" y="799"/>
                  </a:lnTo>
                  <a:lnTo>
                    <a:pt x="534" y="799"/>
                  </a:lnTo>
                  <a:lnTo>
                    <a:pt x="531" y="799"/>
                  </a:lnTo>
                  <a:lnTo>
                    <a:pt x="524" y="799"/>
                  </a:lnTo>
                  <a:lnTo>
                    <a:pt x="521" y="799"/>
                  </a:lnTo>
                  <a:lnTo>
                    <a:pt x="514" y="799"/>
                  </a:lnTo>
                  <a:lnTo>
                    <a:pt x="511" y="799"/>
                  </a:lnTo>
                  <a:lnTo>
                    <a:pt x="504" y="799"/>
                  </a:lnTo>
                  <a:lnTo>
                    <a:pt x="501" y="799"/>
                  </a:lnTo>
                  <a:lnTo>
                    <a:pt x="494" y="799"/>
                  </a:lnTo>
                  <a:lnTo>
                    <a:pt x="491" y="799"/>
                  </a:lnTo>
                  <a:lnTo>
                    <a:pt x="487" y="799"/>
                  </a:lnTo>
                  <a:lnTo>
                    <a:pt x="480" y="799"/>
                  </a:lnTo>
                  <a:lnTo>
                    <a:pt x="476" y="799"/>
                  </a:lnTo>
                  <a:lnTo>
                    <a:pt x="470" y="799"/>
                  </a:lnTo>
                  <a:lnTo>
                    <a:pt x="466" y="799"/>
                  </a:lnTo>
                  <a:lnTo>
                    <a:pt x="460" y="799"/>
                  </a:lnTo>
                  <a:lnTo>
                    <a:pt x="456" y="799"/>
                  </a:lnTo>
                  <a:lnTo>
                    <a:pt x="450" y="799"/>
                  </a:lnTo>
                  <a:lnTo>
                    <a:pt x="446" y="799"/>
                  </a:lnTo>
                  <a:lnTo>
                    <a:pt x="443" y="799"/>
                  </a:lnTo>
                  <a:lnTo>
                    <a:pt x="436" y="799"/>
                  </a:lnTo>
                  <a:lnTo>
                    <a:pt x="433" y="799"/>
                  </a:lnTo>
                  <a:lnTo>
                    <a:pt x="426" y="799"/>
                  </a:lnTo>
                  <a:lnTo>
                    <a:pt x="423" y="799"/>
                  </a:lnTo>
                  <a:lnTo>
                    <a:pt x="416" y="799"/>
                  </a:lnTo>
                  <a:lnTo>
                    <a:pt x="412" y="799"/>
                  </a:lnTo>
                  <a:lnTo>
                    <a:pt x="405" y="799"/>
                  </a:lnTo>
                  <a:lnTo>
                    <a:pt x="402" y="799"/>
                  </a:lnTo>
                  <a:lnTo>
                    <a:pt x="395" y="799"/>
                  </a:lnTo>
                  <a:lnTo>
                    <a:pt x="392" y="799"/>
                  </a:lnTo>
                  <a:lnTo>
                    <a:pt x="389" y="799"/>
                  </a:lnTo>
                  <a:lnTo>
                    <a:pt x="382" y="799"/>
                  </a:lnTo>
                  <a:lnTo>
                    <a:pt x="379" y="799"/>
                  </a:lnTo>
                  <a:lnTo>
                    <a:pt x="372" y="799"/>
                  </a:lnTo>
                  <a:lnTo>
                    <a:pt x="369" y="799"/>
                  </a:lnTo>
                  <a:lnTo>
                    <a:pt x="362" y="799"/>
                  </a:lnTo>
                  <a:lnTo>
                    <a:pt x="359" y="799"/>
                  </a:lnTo>
                  <a:lnTo>
                    <a:pt x="351" y="799"/>
                  </a:lnTo>
                  <a:lnTo>
                    <a:pt x="348" y="799"/>
                  </a:lnTo>
                  <a:lnTo>
                    <a:pt x="344" y="799"/>
                  </a:lnTo>
                  <a:lnTo>
                    <a:pt x="338" y="799"/>
                  </a:lnTo>
                  <a:lnTo>
                    <a:pt x="334" y="799"/>
                  </a:lnTo>
                  <a:lnTo>
                    <a:pt x="328" y="799"/>
                  </a:lnTo>
                  <a:lnTo>
                    <a:pt x="324" y="799"/>
                  </a:lnTo>
                  <a:lnTo>
                    <a:pt x="318" y="799"/>
                  </a:lnTo>
                  <a:lnTo>
                    <a:pt x="314" y="799"/>
                  </a:lnTo>
                  <a:lnTo>
                    <a:pt x="308" y="799"/>
                  </a:lnTo>
                  <a:lnTo>
                    <a:pt x="304" y="799"/>
                  </a:lnTo>
                  <a:lnTo>
                    <a:pt x="301" y="799"/>
                  </a:lnTo>
                  <a:lnTo>
                    <a:pt x="294" y="799"/>
                  </a:lnTo>
                  <a:lnTo>
                    <a:pt x="291" y="799"/>
                  </a:lnTo>
                  <a:lnTo>
                    <a:pt x="284" y="799"/>
                  </a:lnTo>
                  <a:lnTo>
                    <a:pt x="280" y="799"/>
                  </a:lnTo>
                  <a:lnTo>
                    <a:pt x="273" y="799"/>
                  </a:lnTo>
                  <a:lnTo>
                    <a:pt x="270" y="799"/>
                  </a:lnTo>
                  <a:lnTo>
                    <a:pt x="264" y="799"/>
                  </a:lnTo>
                  <a:lnTo>
                    <a:pt x="260" y="799"/>
                  </a:lnTo>
                  <a:lnTo>
                    <a:pt x="254" y="799"/>
                  </a:lnTo>
                  <a:lnTo>
                    <a:pt x="250" y="799"/>
                  </a:lnTo>
                  <a:lnTo>
                    <a:pt x="247" y="799"/>
                  </a:lnTo>
                  <a:lnTo>
                    <a:pt x="240" y="799"/>
                  </a:lnTo>
                  <a:lnTo>
                    <a:pt x="237" y="799"/>
                  </a:lnTo>
                  <a:lnTo>
                    <a:pt x="230" y="799"/>
                  </a:lnTo>
                  <a:lnTo>
                    <a:pt x="227" y="799"/>
                  </a:lnTo>
                  <a:lnTo>
                    <a:pt x="219" y="799"/>
                  </a:lnTo>
                  <a:lnTo>
                    <a:pt x="216" y="799"/>
                  </a:lnTo>
                  <a:lnTo>
                    <a:pt x="209" y="799"/>
                  </a:lnTo>
                  <a:lnTo>
                    <a:pt x="206" y="799"/>
                  </a:lnTo>
                  <a:lnTo>
                    <a:pt x="203" y="799"/>
                  </a:lnTo>
                  <a:lnTo>
                    <a:pt x="196" y="799"/>
                  </a:lnTo>
                  <a:lnTo>
                    <a:pt x="193" y="799"/>
                  </a:lnTo>
                  <a:lnTo>
                    <a:pt x="186" y="799"/>
                  </a:lnTo>
                  <a:lnTo>
                    <a:pt x="183" y="799"/>
                  </a:lnTo>
                  <a:lnTo>
                    <a:pt x="176" y="799"/>
                  </a:lnTo>
                  <a:lnTo>
                    <a:pt x="173" y="799"/>
                  </a:lnTo>
                  <a:lnTo>
                    <a:pt x="166" y="799"/>
                  </a:lnTo>
                  <a:lnTo>
                    <a:pt x="162" y="799"/>
                  </a:lnTo>
                  <a:lnTo>
                    <a:pt x="159" y="799"/>
                  </a:lnTo>
                  <a:lnTo>
                    <a:pt x="152" y="799"/>
                  </a:lnTo>
                  <a:lnTo>
                    <a:pt x="148" y="799"/>
                  </a:lnTo>
                  <a:lnTo>
                    <a:pt x="142" y="799"/>
                  </a:lnTo>
                  <a:lnTo>
                    <a:pt x="138" y="799"/>
                  </a:lnTo>
                  <a:lnTo>
                    <a:pt x="132" y="799"/>
                  </a:lnTo>
                  <a:lnTo>
                    <a:pt x="128" y="799"/>
                  </a:lnTo>
                  <a:lnTo>
                    <a:pt x="122" y="799"/>
                  </a:lnTo>
                  <a:lnTo>
                    <a:pt x="118" y="799"/>
                  </a:lnTo>
                  <a:lnTo>
                    <a:pt x="112" y="799"/>
                  </a:lnTo>
                  <a:lnTo>
                    <a:pt x="108" y="799"/>
                  </a:lnTo>
                  <a:lnTo>
                    <a:pt x="105" y="799"/>
                  </a:lnTo>
                  <a:lnTo>
                    <a:pt x="98" y="799"/>
                  </a:lnTo>
                  <a:lnTo>
                    <a:pt x="95" y="799"/>
                  </a:lnTo>
                  <a:lnTo>
                    <a:pt x="87" y="799"/>
                  </a:lnTo>
                  <a:lnTo>
                    <a:pt x="84" y="799"/>
                  </a:lnTo>
                  <a:lnTo>
                    <a:pt x="77" y="799"/>
                  </a:lnTo>
                  <a:lnTo>
                    <a:pt x="74" y="799"/>
                  </a:lnTo>
                  <a:lnTo>
                    <a:pt x="67" y="799"/>
                  </a:lnTo>
                  <a:lnTo>
                    <a:pt x="64" y="799"/>
                  </a:lnTo>
                  <a:lnTo>
                    <a:pt x="61" y="799"/>
                  </a:lnTo>
                  <a:lnTo>
                    <a:pt x="54" y="799"/>
                  </a:lnTo>
                  <a:lnTo>
                    <a:pt x="51" y="799"/>
                  </a:lnTo>
                  <a:lnTo>
                    <a:pt x="44" y="799"/>
                  </a:lnTo>
                  <a:lnTo>
                    <a:pt x="41" y="799"/>
                  </a:lnTo>
                  <a:lnTo>
                    <a:pt x="34" y="799"/>
                  </a:lnTo>
                  <a:lnTo>
                    <a:pt x="30" y="799"/>
                  </a:lnTo>
                  <a:lnTo>
                    <a:pt x="23" y="799"/>
                  </a:lnTo>
                  <a:lnTo>
                    <a:pt x="20" y="799"/>
                  </a:lnTo>
                  <a:lnTo>
                    <a:pt x="16" y="799"/>
                  </a:lnTo>
                  <a:lnTo>
                    <a:pt x="10" y="799"/>
                  </a:lnTo>
                  <a:lnTo>
                    <a:pt x="6" y="799"/>
                  </a:lnTo>
                  <a:lnTo>
                    <a:pt x="0" y="799"/>
                  </a:lnTo>
                  <a:lnTo>
                    <a:pt x="0" y="776"/>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sp>
          <p:nvSpPr>
            <p:cNvPr id="19502" name="Freeform 46"/>
            <p:cNvSpPr>
              <a:spLocks/>
            </p:cNvSpPr>
            <p:nvPr/>
          </p:nvSpPr>
          <p:spPr bwMode="auto">
            <a:xfrm>
              <a:off x="2111" y="3126"/>
              <a:ext cx="987" cy="806"/>
            </a:xfrm>
            <a:custGeom>
              <a:avLst/>
              <a:gdLst/>
              <a:ahLst/>
              <a:cxnLst>
                <a:cxn ang="0">
                  <a:pos x="31" y="782"/>
                </a:cxn>
                <a:cxn ang="0">
                  <a:pos x="64" y="782"/>
                </a:cxn>
                <a:cxn ang="0">
                  <a:pos x="98" y="782"/>
                </a:cxn>
                <a:cxn ang="0">
                  <a:pos x="133" y="782"/>
                </a:cxn>
                <a:cxn ang="0">
                  <a:pos x="166" y="782"/>
                </a:cxn>
                <a:cxn ang="0">
                  <a:pos x="204" y="774"/>
                </a:cxn>
                <a:cxn ang="0">
                  <a:pos x="238" y="755"/>
                </a:cxn>
                <a:cxn ang="0">
                  <a:pos x="272" y="721"/>
                </a:cxn>
                <a:cxn ang="0">
                  <a:pos x="305" y="655"/>
                </a:cxn>
                <a:cxn ang="0">
                  <a:pos x="340" y="547"/>
                </a:cxn>
                <a:cxn ang="0">
                  <a:pos x="374" y="400"/>
                </a:cxn>
                <a:cxn ang="0">
                  <a:pos x="407" y="235"/>
                </a:cxn>
                <a:cxn ang="0">
                  <a:pos x="445" y="92"/>
                </a:cxn>
                <a:cxn ang="0">
                  <a:pos x="479" y="8"/>
                </a:cxn>
                <a:cxn ang="0">
                  <a:pos x="513" y="15"/>
                </a:cxn>
                <a:cxn ang="0">
                  <a:pos x="547" y="107"/>
                </a:cxn>
                <a:cxn ang="0">
                  <a:pos x="581" y="258"/>
                </a:cxn>
                <a:cxn ang="0">
                  <a:pos x="615" y="423"/>
                </a:cxn>
                <a:cxn ang="0">
                  <a:pos x="649" y="566"/>
                </a:cxn>
                <a:cxn ang="0">
                  <a:pos x="683" y="667"/>
                </a:cxn>
                <a:cxn ang="0">
                  <a:pos x="721" y="728"/>
                </a:cxn>
                <a:cxn ang="0">
                  <a:pos x="754" y="759"/>
                </a:cxn>
                <a:cxn ang="0">
                  <a:pos x="788" y="774"/>
                </a:cxn>
                <a:cxn ang="0">
                  <a:pos x="823" y="782"/>
                </a:cxn>
                <a:cxn ang="0">
                  <a:pos x="856" y="782"/>
                </a:cxn>
                <a:cxn ang="0">
                  <a:pos x="890" y="782"/>
                </a:cxn>
                <a:cxn ang="0">
                  <a:pos x="925" y="782"/>
                </a:cxn>
                <a:cxn ang="0">
                  <a:pos x="962" y="782"/>
                </a:cxn>
                <a:cxn ang="0">
                  <a:pos x="979" y="805"/>
                </a:cxn>
                <a:cxn ang="0">
                  <a:pos x="945" y="805"/>
                </a:cxn>
                <a:cxn ang="0">
                  <a:pos x="911" y="805"/>
                </a:cxn>
                <a:cxn ang="0">
                  <a:pos x="877" y="805"/>
                </a:cxn>
                <a:cxn ang="0">
                  <a:pos x="843" y="805"/>
                </a:cxn>
                <a:cxn ang="0">
                  <a:pos x="809" y="805"/>
                </a:cxn>
                <a:cxn ang="0">
                  <a:pos x="775" y="805"/>
                </a:cxn>
                <a:cxn ang="0">
                  <a:pos x="737" y="805"/>
                </a:cxn>
                <a:cxn ang="0">
                  <a:pos x="703" y="805"/>
                </a:cxn>
                <a:cxn ang="0">
                  <a:pos x="670" y="805"/>
                </a:cxn>
                <a:cxn ang="0">
                  <a:pos x="636" y="805"/>
                </a:cxn>
                <a:cxn ang="0">
                  <a:pos x="601" y="805"/>
                </a:cxn>
                <a:cxn ang="0">
                  <a:pos x="568" y="805"/>
                </a:cxn>
                <a:cxn ang="0">
                  <a:pos x="534" y="805"/>
                </a:cxn>
                <a:cxn ang="0">
                  <a:pos x="496" y="805"/>
                </a:cxn>
                <a:cxn ang="0">
                  <a:pos x="462" y="805"/>
                </a:cxn>
                <a:cxn ang="0">
                  <a:pos x="428" y="805"/>
                </a:cxn>
                <a:cxn ang="0">
                  <a:pos x="394" y="805"/>
                </a:cxn>
                <a:cxn ang="0">
                  <a:pos x="360" y="805"/>
                </a:cxn>
                <a:cxn ang="0">
                  <a:pos x="326" y="805"/>
                </a:cxn>
                <a:cxn ang="0">
                  <a:pos x="292" y="805"/>
                </a:cxn>
                <a:cxn ang="0">
                  <a:pos x="255" y="805"/>
                </a:cxn>
                <a:cxn ang="0">
                  <a:pos x="221" y="805"/>
                </a:cxn>
                <a:cxn ang="0">
                  <a:pos x="187" y="805"/>
                </a:cxn>
                <a:cxn ang="0">
                  <a:pos x="153" y="805"/>
                </a:cxn>
                <a:cxn ang="0">
                  <a:pos x="119" y="805"/>
                </a:cxn>
                <a:cxn ang="0">
                  <a:pos x="85" y="805"/>
                </a:cxn>
                <a:cxn ang="0">
                  <a:pos x="51" y="805"/>
                </a:cxn>
                <a:cxn ang="0">
                  <a:pos x="16" y="805"/>
                </a:cxn>
              </a:cxnLst>
              <a:rect l="0" t="0" r="r" b="b"/>
              <a:pathLst>
                <a:path w="987" h="806">
                  <a:moveTo>
                    <a:pt x="0" y="782"/>
                  </a:moveTo>
                  <a:lnTo>
                    <a:pt x="6" y="782"/>
                  </a:lnTo>
                  <a:lnTo>
                    <a:pt x="10" y="782"/>
                  </a:lnTo>
                  <a:lnTo>
                    <a:pt x="16" y="782"/>
                  </a:lnTo>
                  <a:lnTo>
                    <a:pt x="20" y="782"/>
                  </a:lnTo>
                  <a:lnTo>
                    <a:pt x="24" y="782"/>
                  </a:lnTo>
                  <a:lnTo>
                    <a:pt x="31" y="782"/>
                  </a:lnTo>
                  <a:lnTo>
                    <a:pt x="34" y="782"/>
                  </a:lnTo>
                  <a:lnTo>
                    <a:pt x="41" y="782"/>
                  </a:lnTo>
                  <a:lnTo>
                    <a:pt x="44" y="782"/>
                  </a:lnTo>
                  <a:lnTo>
                    <a:pt x="51" y="782"/>
                  </a:lnTo>
                  <a:lnTo>
                    <a:pt x="54" y="782"/>
                  </a:lnTo>
                  <a:lnTo>
                    <a:pt x="61" y="782"/>
                  </a:lnTo>
                  <a:lnTo>
                    <a:pt x="64" y="782"/>
                  </a:lnTo>
                  <a:lnTo>
                    <a:pt x="68" y="782"/>
                  </a:lnTo>
                  <a:lnTo>
                    <a:pt x="75" y="782"/>
                  </a:lnTo>
                  <a:lnTo>
                    <a:pt x="78" y="782"/>
                  </a:lnTo>
                  <a:lnTo>
                    <a:pt x="85" y="782"/>
                  </a:lnTo>
                  <a:lnTo>
                    <a:pt x="88" y="782"/>
                  </a:lnTo>
                  <a:lnTo>
                    <a:pt x="95" y="782"/>
                  </a:lnTo>
                  <a:lnTo>
                    <a:pt x="98" y="782"/>
                  </a:lnTo>
                  <a:lnTo>
                    <a:pt x="105" y="782"/>
                  </a:lnTo>
                  <a:lnTo>
                    <a:pt x="108" y="782"/>
                  </a:lnTo>
                  <a:lnTo>
                    <a:pt x="112" y="782"/>
                  </a:lnTo>
                  <a:lnTo>
                    <a:pt x="119" y="782"/>
                  </a:lnTo>
                  <a:lnTo>
                    <a:pt x="122" y="782"/>
                  </a:lnTo>
                  <a:lnTo>
                    <a:pt x="129" y="782"/>
                  </a:lnTo>
                  <a:lnTo>
                    <a:pt x="133" y="782"/>
                  </a:lnTo>
                  <a:lnTo>
                    <a:pt x="139" y="782"/>
                  </a:lnTo>
                  <a:lnTo>
                    <a:pt x="143" y="782"/>
                  </a:lnTo>
                  <a:lnTo>
                    <a:pt x="149" y="782"/>
                  </a:lnTo>
                  <a:lnTo>
                    <a:pt x="153" y="782"/>
                  </a:lnTo>
                  <a:lnTo>
                    <a:pt x="159" y="782"/>
                  </a:lnTo>
                  <a:lnTo>
                    <a:pt x="163" y="782"/>
                  </a:lnTo>
                  <a:lnTo>
                    <a:pt x="166" y="782"/>
                  </a:lnTo>
                  <a:lnTo>
                    <a:pt x="173" y="778"/>
                  </a:lnTo>
                  <a:lnTo>
                    <a:pt x="177" y="778"/>
                  </a:lnTo>
                  <a:lnTo>
                    <a:pt x="184" y="778"/>
                  </a:lnTo>
                  <a:lnTo>
                    <a:pt x="187" y="778"/>
                  </a:lnTo>
                  <a:lnTo>
                    <a:pt x="194" y="774"/>
                  </a:lnTo>
                  <a:lnTo>
                    <a:pt x="197" y="774"/>
                  </a:lnTo>
                  <a:lnTo>
                    <a:pt x="204" y="774"/>
                  </a:lnTo>
                  <a:lnTo>
                    <a:pt x="207" y="770"/>
                  </a:lnTo>
                  <a:lnTo>
                    <a:pt x="210" y="770"/>
                  </a:lnTo>
                  <a:lnTo>
                    <a:pt x="217" y="767"/>
                  </a:lnTo>
                  <a:lnTo>
                    <a:pt x="221" y="767"/>
                  </a:lnTo>
                  <a:lnTo>
                    <a:pt x="228" y="762"/>
                  </a:lnTo>
                  <a:lnTo>
                    <a:pt x="231" y="759"/>
                  </a:lnTo>
                  <a:lnTo>
                    <a:pt x="238" y="755"/>
                  </a:lnTo>
                  <a:lnTo>
                    <a:pt x="241" y="751"/>
                  </a:lnTo>
                  <a:lnTo>
                    <a:pt x="248" y="747"/>
                  </a:lnTo>
                  <a:lnTo>
                    <a:pt x="251" y="744"/>
                  </a:lnTo>
                  <a:lnTo>
                    <a:pt x="255" y="739"/>
                  </a:lnTo>
                  <a:lnTo>
                    <a:pt x="261" y="732"/>
                  </a:lnTo>
                  <a:lnTo>
                    <a:pt x="265" y="728"/>
                  </a:lnTo>
                  <a:lnTo>
                    <a:pt x="272" y="721"/>
                  </a:lnTo>
                  <a:lnTo>
                    <a:pt x="275" y="713"/>
                  </a:lnTo>
                  <a:lnTo>
                    <a:pt x="282" y="705"/>
                  </a:lnTo>
                  <a:lnTo>
                    <a:pt x="285" y="698"/>
                  </a:lnTo>
                  <a:lnTo>
                    <a:pt x="292" y="686"/>
                  </a:lnTo>
                  <a:lnTo>
                    <a:pt x="295" y="678"/>
                  </a:lnTo>
                  <a:lnTo>
                    <a:pt x="302" y="667"/>
                  </a:lnTo>
                  <a:lnTo>
                    <a:pt x="305" y="655"/>
                  </a:lnTo>
                  <a:lnTo>
                    <a:pt x="309" y="643"/>
                  </a:lnTo>
                  <a:lnTo>
                    <a:pt x="316" y="627"/>
                  </a:lnTo>
                  <a:lnTo>
                    <a:pt x="320" y="612"/>
                  </a:lnTo>
                  <a:lnTo>
                    <a:pt x="326" y="597"/>
                  </a:lnTo>
                  <a:lnTo>
                    <a:pt x="330" y="581"/>
                  </a:lnTo>
                  <a:lnTo>
                    <a:pt x="336" y="566"/>
                  </a:lnTo>
                  <a:lnTo>
                    <a:pt x="340" y="547"/>
                  </a:lnTo>
                  <a:lnTo>
                    <a:pt x="346" y="528"/>
                  </a:lnTo>
                  <a:lnTo>
                    <a:pt x="350" y="509"/>
                  </a:lnTo>
                  <a:lnTo>
                    <a:pt x="353" y="489"/>
                  </a:lnTo>
                  <a:lnTo>
                    <a:pt x="360" y="466"/>
                  </a:lnTo>
                  <a:lnTo>
                    <a:pt x="363" y="446"/>
                  </a:lnTo>
                  <a:lnTo>
                    <a:pt x="371" y="423"/>
                  </a:lnTo>
                  <a:lnTo>
                    <a:pt x="374" y="400"/>
                  </a:lnTo>
                  <a:lnTo>
                    <a:pt x="381" y="377"/>
                  </a:lnTo>
                  <a:lnTo>
                    <a:pt x="384" y="354"/>
                  </a:lnTo>
                  <a:lnTo>
                    <a:pt x="391" y="331"/>
                  </a:lnTo>
                  <a:lnTo>
                    <a:pt x="394" y="308"/>
                  </a:lnTo>
                  <a:lnTo>
                    <a:pt x="397" y="285"/>
                  </a:lnTo>
                  <a:lnTo>
                    <a:pt x="404" y="258"/>
                  </a:lnTo>
                  <a:lnTo>
                    <a:pt x="407" y="235"/>
                  </a:lnTo>
                  <a:lnTo>
                    <a:pt x="414" y="212"/>
                  </a:lnTo>
                  <a:lnTo>
                    <a:pt x="418" y="193"/>
                  </a:lnTo>
                  <a:lnTo>
                    <a:pt x="425" y="170"/>
                  </a:lnTo>
                  <a:lnTo>
                    <a:pt x="428" y="146"/>
                  </a:lnTo>
                  <a:lnTo>
                    <a:pt x="435" y="127"/>
                  </a:lnTo>
                  <a:lnTo>
                    <a:pt x="438" y="107"/>
                  </a:lnTo>
                  <a:lnTo>
                    <a:pt x="445" y="92"/>
                  </a:lnTo>
                  <a:lnTo>
                    <a:pt x="448" y="73"/>
                  </a:lnTo>
                  <a:lnTo>
                    <a:pt x="452" y="58"/>
                  </a:lnTo>
                  <a:lnTo>
                    <a:pt x="458" y="46"/>
                  </a:lnTo>
                  <a:lnTo>
                    <a:pt x="462" y="35"/>
                  </a:lnTo>
                  <a:lnTo>
                    <a:pt x="469" y="23"/>
                  </a:lnTo>
                  <a:lnTo>
                    <a:pt x="473" y="15"/>
                  </a:lnTo>
                  <a:lnTo>
                    <a:pt x="479" y="8"/>
                  </a:lnTo>
                  <a:lnTo>
                    <a:pt x="483" y="4"/>
                  </a:lnTo>
                  <a:lnTo>
                    <a:pt x="489" y="0"/>
                  </a:lnTo>
                  <a:lnTo>
                    <a:pt x="493" y="0"/>
                  </a:lnTo>
                  <a:lnTo>
                    <a:pt x="496" y="0"/>
                  </a:lnTo>
                  <a:lnTo>
                    <a:pt x="503" y="4"/>
                  </a:lnTo>
                  <a:lnTo>
                    <a:pt x="506" y="8"/>
                  </a:lnTo>
                  <a:lnTo>
                    <a:pt x="513" y="15"/>
                  </a:lnTo>
                  <a:lnTo>
                    <a:pt x="517" y="23"/>
                  </a:lnTo>
                  <a:lnTo>
                    <a:pt x="524" y="35"/>
                  </a:lnTo>
                  <a:lnTo>
                    <a:pt x="527" y="46"/>
                  </a:lnTo>
                  <a:lnTo>
                    <a:pt x="534" y="58"/>
                  </a:lnTo>
                  <a:lnTo>
                    <a:pt x="537" y="73"/>
                  </a:lnTo>
                  <a:lnTo>
                    <a:pt x="540" y="92"/>
                  </a:lnTo>
                  <a:lnTo>
                    <a:pt x="547" y="107"/>
                  </a:lnTo>
                  <a:lnTo>
                    <a:pt x="550" y="127"/>
                  </a:lnTo>
                  <a:lnTo>
                    <a:pt x="557" y="146"/>
                  </a:lnTo>
                  <a:lnTo>
                    <a:pt x="561" y="170"/>
                  </a:lnTo>
                  <a:lnTo>
                    <a:pt x="568" y="193"/>
                  </a:lnTo>
                  <a:lnTo>
                    <a:pt x="571" y="212"/>
                  </a:lnTo>
                  <a:lnTo>
                    <a:pt x="578" y="235"/>
                  </a:lnTo>
                  <a:lnTo>
                    <a:pt x="581" y="258"/>
                  </a:lnTo>
                  <a:lnTo>
                    <a:pt x="588" y="285"/>
                  </a:lnTo>
                  <a:lnTo>
                    <a:pt x="591" y="308"/>
                  </a:lnTo>
                  <a:lnTo>
                    <a:pt x="595" y="331"/>
                  </a:lnTo>
                  <a:lnTo>
                    <a:pt x="601" y="354"/>
                  </a:lnTo>
                  <a:lnTo>
                    <a:pt x="605" y="377"/>
                  </a:lnTo>
                  <a:lnTo>
                    <a:pt x="612" y="400"/>
                  </a:lnTo>
                  <a:lnTo>
                    <a:pt x="615" y="423"/>
                  </a:lnTo>
                  <a:lnTo>
                    <a:pt x="622" y="446"/>
                  </a:lnTo>
                  <a:lnTo>
                    <a:pt x="626" y="466"/>
                  </a:lnTo>
                  <a:lnTo>
                    <a:pt x="632" y="489"/>
                  </a:lnTo>
                  <a:lnTo>
                    <a:pt x="636" y="509"/>
                  </a:lnTo>
                  <a:lnTo>
                    <a:pt x="639" y="528"/>
                  </a:lnTo>
                  <a:lnTo>
                    <a:pt x="646" y="547"/>
                  </a:lnTo>
                  <a:lnTo>
                    <a:pt x="649" y="566"/>
                  </a:lnTo>
                  <a:lnTo>
                    <a:pt x="656" y="581"/>
                  </a:lnTo>
                  <a:lnTo>
                    <a:pt x="659" y="597"/>
                  </a:lnTo>
                  <a:lnTo>
                    <a:pt x="666" y="612"/>
                  </a:lnTo>
                  <a:lnTo>
                    <a:pt x="670" y="627"/>
                  </a:lnTo>
                  <a:lnTo>
                    <a:pt x="677" y="643"/>
                  </a:lnTo>
                  <a:lnTo>
                    <a:pt x="680" y="655"/>
                  </a:lnTo>
                  <a:lnTo>
                    <a:pt x="683" y="667"/>
                  </a:lnTo>
                  <a:lnTo>
                    <a:pt x="690" y="678"/>
                  </a:lnTo>
                  <a:lnTo>
                    <a:pt x="693" y="686"/>
                  </a:lnTo>
                  <a:lnTo>
                    <a:pt x="700" y="698"/>
                  </a:lnTo>
                  <a:lnTo>
                    <a:pt x="703" y="705"/>
                  </a:lnTo>
                  <a:lnTo>
                    <a:pt x="710" y="713"/>
                  </a:lnTo>
                  <a:lnTo>
                    <a:pt x="714" y="721"/>
                  </a:lnTo>
                  <a:lnTo>
                    <a:pt x="721" y="728"/>
                  </a:lnTo>
                  <a:lnTo>
                    <a:pt x="724" y="732"/>
                  </a:lnTo>
                  <a:lnTo>
                    <a:pt x="731" y="739"/>
                  </a:lnTo>
                  <a:lnTo>
                    <a:pt x="734" y="744"/>
                  </a:lnTo>
                  <a:lnTo>
                    <a:pt x="737" y="747"/>
                  </a:lnTo>
                  <a:lnTo>
                    <a:pt x="744" y="751"/>
                  </a:lnTo>
                  <a:lnTo>
                    <a:pt x="747" y="755"/>
                  </a:lnTo>
                  <a:lnTo>
                    <a:pt x="754" y="759"/>
                  </a:lnTo>
                  <a:lnTo>
                    <a:pt x="758" y="762"/>
                  </a:lnTo>
                  <a:lnTo>
                    <a:pt x="765" y="767"/>
                  </a:lnTo>
                  <a:lnTo>
                    <a:pt x="768" y="767"/>
                  </a:lnTo>
                  <a:lnTo>
                    <a:pt x="775" y="770"/>
                  </a:lnTo>
                  <a:lnTo>
                    <a:pt x="778" y="770"/>
                  </a:lnTo>
                  <a:lnTo>
                    <a:pt x="782" y="774"/>
                  </a:lnTo>
                  <a:lnTo>
                    <a:pt x="788" y="774"/>
                  </a:lnTo>
                  <a:lnTo>
                    <a:pt x="792" y="774"/>
                  </a:lnTo>
                  <a:lnTo>
                    <a:pt x="798" y="778"/>
                  </a:lnTo>
                  <a:lnTo>
                    <a:pt x="802" y="778"/>
                  </a:lnTo>
                  <a:lnTo>
                    <a:pt x="809" y="778"/>
                  </a:lnTo>
                  <a:lnTo>
                    <a:pt x="813" y="778"/>
                  </a:lnTo>
                  <a:lnTo>
                    <a:pt x="819" y="782"/>
                  </a:lnTo>
                  <a:lnTo>
                    <a:pt x="823" y="782"/>
                  </a:lnTo>
                  <a:lnTo>
                    <a:pt x="826" y="782"/>
                  </a:lnTo>
                  <a:lnTo>
                    <a:pt x="833" y="782"/>
                  </a:lnTo>
                  <a:lnTo>
                    <a:pt x="836" y="782"/>
                  </a:lnTo>
                  <a:lnTo>
                    <a:pt x="843" y="782"/>
                  </a:lnTo>
                  <a:lnTo>
                    <a:pt x="846" y="782"/>
                  </a:lnTo>
                  <a:lnTo>
                    <a:pt x="853" y="782"/>
                  </a:lnTo>
                  <a:lnTo>
                    <a:pt x="856" y="782"/>
                  </a:lnTo>
                  <a:lnTo>
                    <a:pt x="864" y="782"/>
                  </a:lnTo>
                  <a:lnTo>
                    <a:pt x="867" y="782"/>
                  </a:lnTo>
                  <a:lnTo>
                    <a:pt x="874" y="782"/>
                  </a:lnTo>
                  <a:lnTo>
                    <a:pt x="877" y="782"/>
                  </a:lnTo>
                  <a:lnTo>
                    <a:pt x="880" y="782"/>
                  </a:lnTo>
                  <a:lnTo>
                    <a:pt x="887" y="782"/>
                  </a:lnTo>
                  <a:lnTo>
                    <a:pt x="890" y="782"/>
                  </a:lnTo>
                  <a:lnTo>
                    <a:pt x="897" y="782"/>
                  </a:lnTo>
                  <a:lnTo>
                    <a:pt x="900" y="782"/>
                  </a:lnTo>
                  <a:lnTo>
                    <a:pt x="907" y="782"/>
                  </a:lnTo>
                  <a:lnTo>
                    <a:pt x="911" y="782"/>
                  </a:lnTo>
                  <a:lnTo>
                    <a:pt x="918" y="782"/>
                  </a:lnTo>
                  <a:lnTo>
                    <a:pt x="921" y="782"/>
                  </a:lnTo>
                  <a:lnTo>
                    <a:pt x="925" y="782"/>
                  </a:lnTo>
                  <a:lnTo>
                    <a:pt x="931" y="782"/>
                  </a:lnTo>
                  <a:lnTo>
                    <a:pt x="935" y="782"/>
                  </a:lnTo>
                  <a:lnTo>
                    <a:pt x="941" y="782"/>
                  </a:lnTo>
                  <a:lnTo>
                    <a:pt x="945" y="782"/>
                  </a:lnTo>
                  <a:lnTo>
                    <a:pt x="951" y="782"/>
                  </a:lnTo>
                  <a:lnTo>
                    <a:pt x="955" y="782"/>
                  </a:lnTo>
                  <a:lnTo>
                    <a:pt x="962" y="782"/>
                  </a:lnTo>
                  <a:lnTo>
                    <a:pt x="966" y="782"/>
                  </a:lnTo>
                  <a:lnTo>
                    <a:pt x="969" y="782"/>
                  </a:lnTo>
                  <a:lnTo>
                    <a:pt x="976" y="782"/>
                  </a:lnTo>
                  <a:lnTo>
                    <a:pt x="979" y="782"/>
                  </a:lnTo>
                  <a:lnTo>
                    <a:pt x="986" y="782"/>
                  </a:lnTo>
                  <a:lnTo>
                    <a:pt x="986" y="805"/>
                  </a:lnTo>
                  <a:lnTo>
                    <a:pt x="979" y="805"/>
                  </a:lnTo>
                  <a:lnTo>
                    <a:pt x="976" y="805"/>
                  </a:lnTo>
                  <a:lnTo>
                    <a:pt x="969" y="805"/>
                  </a:lnTo>
                  <a:lnTo>
                    <a:pt x="966" y="805"/>
                  </a:lnTo>
                  <a:lnTo>
                    <a:pt x="962" y="805"/>
                  </a:lnTo>
                  <a:lnTo>
                    <a:pt x="955" y="805"/>
                  </a:lnTo>
                  <a:lnTo>
                    <a:pt x="951" y="805"/>
                  </a:lnTo>
                  <a:lnTo>
                    <a:pt x="945" y="805"/>
                  </a:lnTo>
                  <a:lnTo>
                    <a:pt x="941" y="805"/>
                  </a:lnTo>
                  <a:lnTo>
                    <a:pt x="935" y="805"/>
                  </a:lnTo>
                  <a:lnTo>
                    <a:pt x="931" y="805"/>
                  </a:lnTo>
                  <a:lnTo>
                    <a:pt x="925" y="805"/>
                  </a:lnTo>
                  <a:lnTo>
                    <a:pt x="921" y="805"/>
                  </a:lnTo>
                  <a:lnTo>
                    <a:pt x="918" y="805"/>
                  </a:lnTo>
                  <a:lnTo>
                    <a:pt x="911" y="805"/>
                  </a:lnTo>
                  <a:lnTo>
                    <a:pt x="907" y="805"/>
                  </a:lnTo>
                  <a:lnTo>
                    <a:pt x="900" y="805"/>
                  </a:lnTo>
                  <a:lnTo>
                    <a:pt x="897" y="805"/>
                  </a:lnTo>
                  <a:lnTo>
                    <a:pt x="890" y="805"/>
                  </a:lnTo>
                  <a:lnTo>
                    <a:pt x="887" y="805"/>
                  </a:lnTo>
                  <a:lnTo>
                    <a:pt x="880" y="805"/>
                  </a:lnTo>
                  <a:lnTo>
                    <a:pt x="877" y="805"/>
                  </a:lnTo>
                  <a:lnTo>
                    <a:pt x="874" y="805"/>
                  </a:lnTo>
                  <a:lnTo>
                    <a:pt x="867" y="805"/>
                  </a:lnTo>
                  <a:lnTo>
                    <a:pt x="864" y="805"/>
                  </a:lnTo>
                  <a:lnTo>
                    <a:pt x="856" y="805"/>
                  </a:lnTo>
                  <a:lnTo>
                    <a:pt x="853" y="805"/>
                  </a:lnTo>
                  <a:lnTo>
                    <a:pt x="846" y="805"/>
                  </a:lnTo>
                  <a:lnTo>
                    <a:pt x="843" y="805"/>
                  </a:lnTo>
                  <a:lnTo>
                    <a:pt x="836" y="805"/>
                  </a:lnTo>
                  <a:lnTo>
                    <a:pt x="833" y="805"/>
                  </a:lnTo>
                  <a:lnTo>
                    <a:pt x="826" y="805"/>
                  </a:lnTo>
                  <a:lnTo>
                    <a:pt x="823" y="805"/>
                  </a:lnTo>
                  <a:lnTo>
                    <a:pt x="819" y="805"/>
                  </a:lnTo>
                  <a:lnTo>
                    <a:pt x="813" y="805"/>
                  </a:lnTo>
                  <a:lnTo>
                    <a:pt x="809" y="805"/>
                  </a:lnTo>
                  <a:lnTo>
                    <a:pt x="802" y="805"/>
                  </a:lnTo>
                  <a:lnTo>
                    <a:pt x="798" y="805"/>
                  </a:lnTo>
                  <a:lnTo>
                    <a:pt x="792" y="805"/>
                  </a:lnTo>
                  <a:lnTo>
                    <a:pt x="788" y="805"/>
                  </a:lnTo>
                  <a:lnTo>
                    <a:pt x="782" y="805"/>
                  </a:lnTo>
                  <a:lnTo>
                    <a:pt x="778" y="805"/>
                  </a:lnTo>
                  <a:lnTo>
                    <a:pt x="775" y="805"/>
                  </a:lnTo>
                  <a:lnTo>
                    <a:pt x="768" y="805"/>
                  </a:lnTo>
                  <a:lnTo>
                    <a:pt x="765" y="805"/>
                  </a:lnTo>
                  <a:lnTo>
                    <a:pt x="758" y="805"/>
                  </a:lnTo>
                  <a:lnTo>
                    <a:pt x="754" y="805"/>
                  </a:lnTo>
                  <a:lnTo>
                    <a:pt x="747" y="805"/>
                  </a:lnTo>
                  <a:lnTo>
                    <a:pt x="744" y="805"/>
                  </a:lnTo>
                  <a:lnTo>
                    <a:pt x="737" y="805"/>
                  </a:lnTo>
                  <a:lnTo>
                    <a:pt x="734" y="805"/>
                  </a:lnTo>
                  <a:lnTo>
                    <a:pt x="731" y="805"/>
                  </a:lnTo>
                  <a:lnTo>
                    <a:pt x="724" y="805"/>
                  </a:lnTo>
                  <a:lnTo>
                    <a:pt x="721" y="805"/>
                  </a:lnTo>
                  <a:lnTo>
                    <a:pt x="714" y="805"/>
                  </a:lnTo>
                  <a:lnTo>
                    <a:pt x="710" y="805"/>
                  </a:lnTo>
                  <a:lnTo>
                    <a:pt x="703" y="805"/>
                  </a:lnTo>
                  <a:lnTo>
                    <a:pt x="700" y="805"/>
                  </a:lnTo>
                  <a:lnTo>
                    <a:pt x="693" y="805"/>
                  </a:lnTo>
                  <a:lnTo>
                    <a:pt x="690" y="805"/>
                  </a:lnTo>
                  <a:lnTo>
                    <a:pt x="683" y="805"/>
                  </a:lnTo>
                  <a:lnTo>
                    <a:pt x="680" y="805"/>
                  </a:lnTo>
                  <a:lnTo>
                    <a:pt x="677" y="805"/>
                  </a:lnTo>
                  <a:lnTo>
                    <a:pt x="670" y="805"/>
                  </a:lnTo>
                  <a:lnTo>
                    <a:pt x="666" y="805"/>
                  </a:lnTo>
                  <a:lnTo>
                    <a:pt x="659" y="805"/>
                  </a:lnTo>
                  <a:lnTo>
                    <a:pt x="656" y="805"/>
                  </a:lnTo>
                  <a:lnTo>
                    <a:pt x="649" y="805"/>
                  </a:lnTo>
                  <a:lnTo>
                    <a:pt x="646" y="805"/>
                  </a:lnTo>
                  <a:lnTo>
                    <a:pt x="639" y="805"/>
                  </a:lnTo>
                  <a:lnTo>
                    <a:pt x="636" y="805"/>
                  </a:lnTo>
                  <a:lnTo>
                    <a:pt x="632" y="805"/>
                  </a:lnTo>
                  <a:lnTo>
                    <a:pt x="626" y="805"/>
                  </a:lnTo>
                  <a:lnTo>
                    <a:pt x="622" y="805"/>
                  </a:lnTo>
                  <a:lnTo>
                    <a:pt x="615" y="805"/>
                  </a:lnTo>
                  <a:lnTo>
                    <a:pt x="612" y="805"/>
                  </a:lnTo>
                  <a:lnTo>
                    <a:pt x="605" y="805"/>
                  </a:lnTo>
                  <a:lnTo>
                    <a:pt x="601" y="805"/>
                  </a:lnTo>
                  <a:lnTo>
                    <a:pt x="595" y="805"/>
                  </a:lnTo>
                  <a:lnTo>
                    <a:pt x="591" y="805"/>
                  </a:lnTo>
                  <a:lnTo>
                    <a:pt x="588" y="805"/>
                  </a:lnTo>
                  <a:lnTo>
                    <a:pt x="581" y="805"/>
                  </a:lnTo>
                  <a:lnTo>
                    <a:pt x="578" y="805"/>
                  </a:lnTo>
                  <a:lnTo>
                    <a:pt x="571" y="805"/>
                  </a:lnTo>
                  <a:lnTo>
                    <a:pt x="568" y="805"/>
                  </a:lnTo>
                  <a:lnTo>
                    <a:pt x="561" y="805"/>
                  </a:lnTo>
                  <a:lnTo>
                    <a:pt x="557" y="805"/>
                  </a:lnTo>
                  <a:lnTo>
                    <a:pt x="550" y="805"/>
                  </a:lnTo>
                  <a:lnTo>
                    <a:pt x="547" y="805"/>
                  </a:lnTo>
                  <a:lnTo>
                    <a:pt x="540" y="805"/>
                  </a:lnTo>
                  <a:lnTo>
                    <a:pt x="537" y="805"/>
                  </a:lnTo>
                  <a:lnTo>
                    <a:pt x="534" y="805"/>
                  </a:lnTo>
                  <a:lnTo>
                    <a:pt x="527" y="805"/>
                  </a:lnTo>
                  <a:lnTo>
                    <a:pt x="524" y="805"/>
                  </a:lnTo>
                  <a:lnTo>
                    <a:pt x="517" y="805"/>
                  </a:lnTo>
                  <a:lnTo>
                    <a:pt x="513" y="805"/>
                  </a:lnTo>
                  <a:lnTo>
                    <a:pt x="506" y="805"/>
                  </a:lnTo>
                  <a:lnTo>
                    <a:pt x="503" y="805"/>
                  </a:lnTo>
                  <a:lnTo>
                    <a:pt x="496" y="805"/>
                  </a:lnTo>
                  <a:lnTo>
                    <a:pt x="493" y="805"/>
                  </a:lnTo>
                  <a:lnTo>
                    <a:pt x="489" y="805"/>
                  </a:lnTo>
                  <a:lnTo>
                    <a:pt x="483" y="805"/>
                  </a:lnTo>
                  <a:lnTo>
                    <a:pt x="479" y="805"/>
                  </a:lnTo>
                  <a:lnTo>
                    <a:pt x="473" y="805"/>
                  </a:lnTo>
                  <a:lnTo>
                    <a:pt x="469" y="805"/>
                  </a:lnTo>
                  <a:lnTo>
                    <a:pt x="462" y="805"/>
                  </a:lnTo>
                  <a:lnTo>
                    <a:pt x="458" y="805"/>
                  </a:lnTo>
                  <a:lnTo>
                    <a:pt x="452" y="805"/>
                  </a:lnTo>
                  <a:lnTo>
                    <a:pt x="448" y="805"/>
                  </a:lnTo>
                  <a:lnTo>
                    <a:pt x="445" y="805"/>
                  </a:lnTo>
                  <a:lnTo>
                    <a:pt x="438" y="805"/>
                  </a:lnTo>
                  <a:lnTo>
                    <a:pt x="435" y="805"/>
                  </a:lnTo>
                  <a:lnTo>
                    <a:pt x="428" y="805"/>
                  </a:lnTo>
                  <a:lnTo>
                    <a:pt x="425" y="805"/>
                  </a:lnTo>
                  <a:lnTo>
                    <a:pt x="418" y="805"/>
                  </a:lnTo>
                  <a:lnTo>
                    <a:pt x="414" y="805"/>
                  </a:lnTo>
                  <a:lnTo>
                    <a:pt x="407" y="805"/>
                  </a:lnTo>
                  <a:lnTo>
                    <a:pt x="404" y="805"/>
                  </a:lnTo>
                  <a:lnTo>
                    <a:pt x="397" y="805"/>
                  </a:lnTo>
                  <a:lnTo>
                    <a:pt x="394" y="805"/>
                  </a:lnTo>
                  <a:lnTo>
                    <a:pt x="391" y="805"/>
                  </a:lnTo>
                  <a:lnTo>
                    <a:pt x="384" y="805"/>
                  </a:lnTo>
                  <a:lnTo>
                    <a:pt x="381" y="805"/>
                  </a:lnTo>
                  <a:lnTo>
                    <a:pt x="374" y="805"/>
                  </a:lnTo>
                  <a:lnTo>
                    <a:pt x="371" y="805"/>
                  </a:lnTo>
                  <a:lnTo>
                    <a:pt x="363" y="805"/>
                  </a:lnTo>
                  <a:lnTo>
                    <a:pt x="360" y="805"/>
                  </a:lnTo>
                  <a:lnTo>
                    <a:pt x="353" y="805"/>
                  </a:lnTo>
                  <a:lnTo>
                    <a:pt x="350" y="805"/>
                  </a:lnTo>
                  <a:lnTo>
                    <a:pt x="346" y="805"/>
                  </a:lnTo>
                  <a:lnTo>
                    <a:pt x="340" y="805"/>
                  </a:lnTo>
                  <a:lnTo>
                    <a:pt x="336" y="805"/>
                  </a:lnTo>
                  <a:lnTo>
                    <a:pt x="330" y="805"/>
                  </a:lnTo>
                  <a:lnTo>
                    <a:pt x="326" y="805"/>
                  </a:lnTo>
                  <a:lnTo>
                    <a:pt x="320" y="805"/>
                  </a:lnTo>
                  <a:lnTo>
                    <a:pt x="316" y="805"/>
                  </a:lnTo>
                  <a:lnTo>
                    <a:pt x="309" y="805"/>
                  </a:lnTo>
                  <a:lnTo>
                    <a:pt x="305" y="805"/>
                  </a:lnTo>
                  <a:lnTo>
                    <a:pt x="302" y="805"/>
                  </a:lnTo>
                  <a:lnTo>
                    <a:pt x="295" y="805"/>
                  </a:lnTo>
                  <a:lnTo>
                    <a:pt x="292" y="805"/>
                  </a:lnTo>
                  <a:lnTo>
                    <a:pt x="285" y="805"/>
                  </a:lnTo>
                  <a:lnTo>
                    <a:pt x="282" y="805"/>
                  </a:lnTo>
                  <a:lnTo>
                    <a:pt x="275" y="805"/>
                  </a:lnTo>
                  <a:lnTo>
                    <a:pt x="272" y="805"/>
                  </a:lnTo>
                  <a:lnTo>
                    <a:pt x="265" y="805"/>
                  </a:lnTo>
                  <a:lnTo>
                    <a:pt x="261" y="805"/>
                  </a:lnTo>
                  <a:lnTo>
                    <a:pt x="255" y="805"/>
                  </a:lnTo>
                  <a:lnTo>
                    <a:pt x="251" y="805"/>
                  </a:lnTo>
                  <a:lnTo>
                    <a:pt x="248" y="805"/>
                  </a:lnTo>
                  <a:lnTo>
                    <a:pt x="241" y="805"/>
                  </a:lnTo>
                  <a:lnTo>
                    <a:pt x="238" y="805"/>
                  </a:lnTo>
                  <a:lnTo>
                    <a:pt x="231" y="805"/>
                  </a:lnTo>
                  <a:lnTo>
                    <a:pt x="228" y="805"/>
                  </a:lnTo>
                  <a:lnTo>
                    <a:pt x="221" y="805"/>
                  </a:lnTo>
                  <a:lnTo>
                    <a:pt x="217" y="805"/>
                  </a:lnTo>
                  <a:lnTo>
                    <a:pt x="210" y="805"/>
                  </a:lnTo>
                  <a:lnTo>
                    <a:pt x="207" y="805"/>
                  </a:lnTo>
                  <a:lnTo>
                    <a:pt x="204" y="805"/>
                  </a:lnTo>
                  <a:lnTo>
                    <a:pt x="197" y="805"/>
                  </a:lnTo>
                  <a:lnTo>
                    <a:pt x="194" y="805"/>
                  </a:lnTo>
                  <a:lnTo>
                    <a:pt x="187" y="805"/>
                  </a:lnTo>
                  <a:lnTo>
                    <a:pt x="184" y="805"/>
                  </a:lnTo>
                  <a:lnTo>
                    <a:pt x="177" y="805"/>
                  </a:lnTo>
                  <a:lnTo>
                    <a:pt x="173" y="805"/>
                  </a:lnTo>
                  <a:lnTo>
                    <a:pt x="166" y="805"/>
                  </a:lnTo>
                  <a:lnTo>
                    <a:pt x="163" y="805"/>
                  </a:lnTo>
                  <a:lnTo>
                    <a:pt x="159" y="805"/>
                  </a:lnTo>
                  <a:lnTo>
                    <a:pt x="153" y="805"/>
                  </a:lnTo>
                  <a:lnTo>
                    <a:pt x="149" y="805"/>
                  </a:lnTo>
                  <a:lnTo>
                    <a:pt x="143" y="805"/>
                  </a:lnTo>
                  <a:lnTo>
                    <a:pt x="139" y="805"/>
                  </a:lnTo>
                  <a:lnTo>
                    <a:pt x="133" y="805"/>
                  </a:lnTo>
                  <a:lnTo>
                    <a:pt x="129" y="805"/>
                  </a:lnTo>
                  <a:lnTo>
                    <a:pt x="122" y="805"/>
                  </a:lnTo>
                  <a:lnTo>
                    <a:pt x="119" y="805"/>
                  </a:lnTo>
                  <a:lnTo>
                    <a:pt x="112" y="805"/>
                  </a:lnTo>
                  <a:lnTo>
                    <a:pt x="108" y="805"/>
                  </a:lnTo>
                  <a:lnTo>
                    <a:pt x="105" y="805"/>
                  </a:lnTo>
                  <a:lnTo>
                    <a:pt x="98" y="805"/>
                  </a:lnTo>
                  <a:lnTo>
                    <a:pt x="95" y="805"/>
                  </a:lnTo>
                  <a:lnTo>
                    <a:pt x="88" y="805"/>
                  </a:lnTo>
                  <a:lnTo>
                    <a:pt x="85" y="805"/>
                  </a:lnTo>
                  <a:lnTo>
                    <a:pt x="78" y="805"/>
                  </a:lnTo>
                  <a:lnTo>
                    <a:pt x="75" y="805"/>
                  </a:lnTo>
                  <a:lnTo>
                    <a:pt x="68" y="805"/>
                  </a:lnTo>
                  <a:lnTo>
                    <a:pt x="64" y="805"/>
                  </a:lnTo>
                  <a:lnTo>
                    <a:pt x="61" y="805"/>
                  </a:lnTo>
                  <a:lnTo>
                    <a:pt x="54" y="805"/>
                  </a:lnTo>
                  <a:lnTo>
                    <a:pt x="51" y="805"/>
                  </a:lnTo>
                  <a:lnTo>
                    <a:pt x="44" y="805"/>
                  </a:lnTo>
                  <a:lnTo>
                    <a:pt x="41" y="805"/>
                  </a:lnTo>
                  <a:lnTo>
                    <a:pt x="34" y="805"/>
                  </a:lnTo>
                  <a:lnTo>
                    <a:pt x="31" y="805"/>
                  </a:lnTo>
                  <a:lnTo>
                    <a:pt x="24" y="805"/>
                  </a:lnTo>
                  <a:lnTo>
                    <a:pt x="20" y="805"/>
                  </a:lnTo>
                  <a:lnTo>
                    <a:pt x="16" y="805"/>
                  </a:lnTo>
                  <a:lnTo>
                    <a:pt x="10" y="805"/>
                  </a:lnTo>
                  <a:lnTo>
                    <a:pt x="6" y="805"/>
                  </a:lnTo>
                  <a:lnTo>
                    <a:pt x="0" y="805"/>
                  </a:lnTo>
                  <a:lnTo>
                    <a:pt x="0" y="78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503" name="Rectangle 47"/>
            <p:cNvSpPr>
              <a:spLocks noChangeArrowheads="1"/>
            </p:cNvSpPr>
            <p:nvPr/>
          </p:nvSpPr>
          <p:spPr bwMode="auto">
            <a:xfrm>
              <a:off x="3036" y="3926"/>
              <a:ext cx="162" cy="142"/>
            </a:xfrm>
            <a:prstGeom prst="rect">
              <a:avLst/>
            </a:prstGeom>
            <a:noFill/>
            <a:ln w="12700">
              <a:noFill/>
              <a:miter lim="800000"/>
              <a:headEnd/>
              <a:tailEnd/>
            </a:ln>
            <a:effectLst/>
          </p:spPr>
          <p:txBody>
            <a:bodyPr wrap="none" lIns="90488" tIns="44450" rIns="90488" bIns="44450">
              <a:spAutoFit/>
            </a:bodyPr>
            <a:lstStyle/>
            <a:p>
              <a:pPr eaLnBrk="0" hangingPunct="0"/>
              <a:r>
                <a:rPr lang="en-US" sz="900" b="1" baseline="0">
                  <a:solidFill>
                    <a:srgbClr val="000000"/>
                  </a:solidFill>
                </a:rPr>
                <a:t>X</a:t>
              </a:r>
            </a:p>
          </p:txBody>
        </p:sp>
        <p:sp>
          <p:nvSpPr>
            <p:cNvPr id="19504" name="Line 48"/>
            <p:cNvSpPr>
              <a:spLocks noChangeShapeType="1"/>
            </p:cNvSpPr>
            <p:nvPr/>
          </p:nvSpPr>
          <p:spPr bwMode="auto">
            <a:xfrm>
              <a:off x="3099" y="3954"/>
              <a:ext cx="27" cy="0"/>
            </a:xfrm>
            <a:prstGeom prst="line">
              <a:avLst/>
            </a:prstGeom>
            <a:noFill/>
            <a:ln w="12700">
              <a:solidFill>
                <a:schemeClr val="tx1"/>
              </a:solidFill>
              <a:round/>
              <a:headEnd/>
              <a:tailEnd/>
            </a:ln>
            <a:effectLst/>
          </p:spPr>
          <p:txBody>
            <a:bodyPr wrap="none" anchor="ctr"/>
            <a:lstStyle/>
            <a:p>
              <a:endParaRPr lang="en-US"/>
            </a:p>
          </p:txBody>
        </p:sp>
        <p:sp>
          <p:nvSpPr>
            <p:cNvPr id="19506" name="Rectangle 50"/>
            <p:cNvSpPr>
              <a:spLocks noChangeArrowheads="1"/>
            </p:cNvSpPr>
            <p:nvPr/>
          </p:nvSpPr>
          <p:spPr bwMode="auto">
            <a:xfrm>
              <a:off x="2539" y="3908"/>
              <a:ext cx="162" cy="153"/>
            </a:xfrm>
            <a:prstGeom prst="rect">
              <a:avLst/>
            </a:prstGeom>
            <a:noFill/>
            <a:ln w="12700">
              <a:noFill/>
              <a:miter lim="800000"/>
              <a:headEnd/>
              <a:tailEnd/>
            </a:ln>
            <a:effectLst/>
          </p:spPr>
          <p:txBody>
            <a:bodyPr wrap="none" lIns="90488" tIns="44450" rIns="90488" bIns="44450">
              <a:spAutoFit/>
            </a:bodyPr>
            <a:lstStyle/>
            <a:p>
              <a:pPr eaLnBrk="0" hangingPunct="0"/>
              <a:r>
                <a:rPr lang="en-US" sz="1000" b="1" baseline="0">
                  <a:solidFill>
                    <a:schemeClr val="bg2"/>
                  </a:solidFill>
                  <a:latin typeface="Symbol" pitchFamily="18" charset="2"/>
                </a:rPr>
                <a:t></a:t>
              </a:r>
            </a:p>
          </p:txBody>
        </p:sp>
        <p:sp>
          <p:nvSpPr>
            <p:cNvPr id="19508" name="Line 52"/>
            <p:cNvSpPr>
              <a:spLocks noChangeShapeType="1"/>
            </p:cNvSpPr>
            <p:nvPr/>
          </p:nvSpPr>
          <p:spPr bwMode="auto">
            <a:xfrm>
              <a:off x="2602" y="3129"/>
              <a:ext cx="0" cy="806"/>
            </a:xfrm>
            <a:prstGeom prst="line">
              <a:avLst/>
            </a:prstGeom>
            <a:noFill/>
            <a:ln w="12700">
              <a:solidFill>
                <a:schemeClr val="tx1"/>
              </a:solidFill>
              <a:round/>
              <a:headEnd/>
              <a:tailEnd/>
            </a:ln>
            <a:effectLst/>
          </p:spPr>
          <p:txBody>
            <a:bodyPr wrap="none" anchor="ctr"/>
            <a:lstStyle/>
            <a:p>
              <a:endParaRPr lang="en-US"/>
            </a:p>
          </p:txBody>
        </p:sp>
        <p:sp>
          <p:nvSpPr>
            <p:cNvPr id="19510" name="Freeform 54"/>
            <p:cNvSpPr>
              <a:spLocks/>
            </p:cNvSpPr>
            <p:nvPr/>
          </p:nvSpPr>
          <p:spPr bwMode="auto">
            <a:xfrm>
              <a:off x="2079" y="1170"/>
              <a:ext cx="1083" cy="860"/>
            </a:xfrm>
            <a:custGeom>
              <a:avLst/>
              <a:gdLst/>
              <a:ahLst/>
              <a:cxnLst>
                <a:cxn ang="0">
                  <a:pos x="0" y="859"/>
                </a:cxn>
                <a:cxn ang="0">
                  <a:pos x="1082" y="859"/>
                </a:cxn>
                <a:cxn ang="0">
                  <a:pos x="1082" y="0"/>
                </a:cxn>
                <a:cxn ang="0">
                  <a:pos x="0" y="0"/>
                </a:cxn>
                <a:cxn ang="0">
                  <a:pos x="0" y="859"/>
                </a:cxn>
              </a:cxnLst>
              <a:rect l="0" t="0" r="r" b="b"/>
              <a:pathLst>
                <a:path w="1083" h="860">
                  <a:moveTo>
                    <a:pt x="0" y="859"/>
                  </a:moveTo>
                  <a:lnTo>
                    <a:pt x="1082" y="859"/>
                  </a:lnTo>
                  <a:lnTo>
                    <a:pt x="1082" y="0"/>
                  </a:lnTo>
                  <a:lnTo>
                    <a:pt x="0" y="0"/>
                  </a:lnTo>
                  <a:lnTo>
                    <a:pt x="0" y="85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511" name="Freeform 55"/>
            <p:cNvSpPr>
              <a:spLocks/>
            </p:cNvSpPr>
            <p:nvPr/>
          </p:nvSpPr>
          <p:spPr bwMode="auto">
            <a:xfrm>
              <a:off x="2201" y="1598"/>
              <a:ext cx="833" cy="412"/>
            </a:xfrm>
            <a:custGeom>
              <a:avLst/>
              <a:gdLst/>
              <a:ahLst/>
              <a:cxnLst>
                <a:cxn ang="0">
                  <a:pos x="0" y="0"/>
                </a:cxn>
                <a:cxn ang="0">
                  <a:pos x="209" y="0"/>
                </a:cxn>
                <a:cxn ang="0">
                  <a:pos x="416" y="0"/>
                </a:cxn>
                <a:cxn ang="0">
                  <a:pos x="623" y="0"/>
                </a:cxn>
                <a:cxn ang="0">
                  <a:pos x="832" y="0"/>
                </a:cxn>
                <a:cxn ang="0">
                  <a:pos x="832" y="411"/>
                </a:cxn>
                <a:cxn ang="0">
                  <a:pos x="623" y="411"/>
                </a:cxn>
                <a:cxn ang="0">
                  <a:pos x="416" y="411"/>
                </a:cxn>
                <a:cxn ang="0">
                  <a:pos x="209" y="411"/>
                </a:cxn>
                <a:cxn ang="0">
                  <a:pos x="0" y="411"/>
                </a:cxn>
                <a:cxn ang="0">
                  <a:pos x="0" y="0"/>
                </a:cxn>
              </a:cxnLst>
              <a:rect l="0" t="0" r="r" b="b"/>
              <a:pathLst>
                <a:path w="833" h="412">
                  <a:moveTo>
                    <a:pt x="0" y="0"/>
                  </a:moveTo>
                  <a:lnTo>
                    <a:pt x="209" y="0"/>
                  </a:lnTo>
                  <a:lnTo>
                    <a:pt x="416" y="0"/>
                  </a:lnTo>
                  <a:lnTo>
                    <a:pt x="623" y="0"/>
                  </a:lnTo>
                  <a:lnTo>
                    <a:pt x="832" y="0"/>
                  </a:lnTo>
                  <a:lnTo>
                    <a:pt x="832" y="411"/>
                  </a:lnTo>
                  <a:lnTo>
                    <a:pt x="623" y="411"/>
                  </a:lnTo>
                  <a:lnTo>
                    <a:pt x="416" y="411"/>
                  </a:lnTo>
                  <a:lnTo>
                    <a:pt x="209" y="411"/>
                  </a:lnTo>
                  <a:lnTo>
                    <a:pt x="0" y="411"/>
                  </a:lnTo>
                  <a:lnTo>
                    <a:pt x="0" y="0"/>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sp>
          <p:nvSpPr>
            <p:cNvPr id="19512" name="Freeform 56"/>
            <p:cNvSpPr>
              <a:spLocks/>
            </p:cNvSpPr>
            <p:nvPr/>
          </p:nvSpPr>
          <p:spPr bwMode="auto">
            <a:xfrm>
              <a:off x="2201" y="1598"/>
              <a:ext cx="838" cy="417"/>
            </a:xfrm>
            <a:custGeom>
              <a:avLst/>
              <a:gdLst/>
              <a:ahLst/>
              <a:cxnLst>
                <a:cxn ang="0">
                  <a:pos x="0" y="0"/>
                </a:cxn>
                <a:cxn ang="0">
                  <a:pos x="211" y="0"/>
                </a:cxn>
                <a:cxn ang="0">
                  <a:pos x="419" y="0"/>
                </a:cxn>
                <a:cxn ang="0">
                  <a:pos x="626" y="0"/>
                </a:cxn>
                <a:cxn ang="0">
                  <a:pos x="837" y="0"/>
                </a:cxn>
                <a:cxn ang="0">
                  <a:pos x="837" y="416"/>
                </a:cxn>
                <a:cxn ang="0">
                  <a:pos x="626" y="416"/>
                </a:cxn>
                <a:cxn ang="0">
                  <a:pos x="419" y="416"/>
                </a:cxn>
                <a:cxn ang="0">
                  <a:pos x="211" y="416"/>
                </a:cxn>
                <a:cxn ang="0">
                  <a:pos x="0" y="416"/>
                </a:cxn>
                <a:cxn ang="0">
                  <a:pos x="0" y="0"/>
                </a:cxn>
              </a:cxnLst>
              <a:rect l="0" t="0" r="r" b="b"/>
              <a:pathLst>
                <a:path w="838" h="417">
                  <a:moveTo>
                    <a:pt x="0" y="0"/>
                  </a:moveTo>
                  <a:lnTo>
                    <a:pt x="211" y="0"/>
                  </a:lnTo>
                  <a:lnTo>
                    <a:pt x="419" y="0"/>
                  </a:lnTo>
                  <a:lnTo>
                    <a:pt x="626" y="0"/>
                  </a:lnTo>
                  <a:lnTo>
                    <a:pt x="837" y="0"/>
                  </a:lnTo>
                  <a:lnTo>
                    <a:pt x="837" y="416"/>
                  </a:lnTo>
                  <a:lnTo>
                    <a:pt x="626" y="416"/>
                  </a:lnTo>
                  <a:lnTo>
                    <a:pt x="419" y="416"/>
                  </a:lnTo>
                  <a:lnTo>
                    <a:pt x="211" y="416"/>
                  </a:lnTo>
                  <a:lnTo>
                    <a:pt x="0" y="416"/>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514" name="Freeform 58"/>
            <p:cNvSpPr>
              <a:spLocks/>
            </p:cNvSpPr>
            <p:nvPr/>
          </p:nvSpPr>
          <p:spPr bwMode="auto">
            <a:xfrm>
              <a:off x="2079" y="2141"/>
              <a:ext cx="1083" cy="860"/>
            </a:xfrm>
            <a:custGeom>
              <a:avLst/>
              <a:gdLst/>
              <a:ahLst/>
              <a:cxnLst>
                <a:cxn ang="0">
                  <a:pos x="0" y="859"/>
                </a:cxn>
                <a:cxn ang="0">
                  <a:pos x="1082" y="859"/>
                </a:cxn>
                <a:cxn ang="0">
                  <a:pos x="1082" y="0"/>
                </a:cxn>
                <a:cxn ang="0">
                  <a:pos x="0" y="0"/>
                </a:cxn>
                <a:cxn ang="0">
                  <a:pos x="0" y="859"/>
                </a:cxn>
              </a:cxnLst>
              <a:rect l="0" t="0" r="r" b="b"/>
              <a:pathLst>
                <a:path w="1083" h="860">
                  <a:moveTo>
                    <a:pt x="0" y="859"/>
                  </a:moveTo>
                  <a:lnTo>
                    <a:pt x="1082" y="859"/>
                  </a:lnTo>
                  <a:lnTo>
                    <a:pt x="1082" y="0"/>
                  </a:lnTo>
                  <a:lnTo>
                    <a:pt x="0" y="0"/>
                  </a:lnTo>
                  <a:lnTo>
                    <a:pt x="0" y="85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515" name="Freeform 59"/>
            <p:cNvSpPr>
              <a:spLocks/>
            </p:cNvSpPr>
            <p:nvPr/>
          </p:nvSpPr>
          <p:spPr bwMode="auto">
            <a:xfrm>
              <a:off x="2201" y="2179"/>
              <a:ext cx="833" cy="779"/>
            </a:xfrm>
            <a:custGeom>
              <a:avLst/>
              <a:gdLst/>
              <a:ahLst/>
              <a:cxnLst>
                <a:cxn ang="0">
                  <a:pos x="0" y="778"/>
                </a:cxn>
                <a:cxn ang="0">
                  <a:pos x="209" y="387"/>
                </a:cxn>
                <a:cxn ang="0">
                  <a:pos x="416" y="0"/>
                </a:cxn>
                <a:cxn ang="0">
                  <a:pos x="623" y="387"/>
                </a:cxn>
                <a:cxn ang="0">
                  <a:pos x="832" y="778"/>
                </a:cxn>
                <a:cxn ang="0">
                  <a:pos x="623" y="778"/>
                </a:cxn>
                <a:cxn ang="0">
                  <a:pos x="416" y="778"/>
                </a:cxn>
                <a:cxn ang="0">
                  <a:pos x="209" y="778"/>
                </a:cxn>
                <a:cxn ang="0">
                  <a:pos x="0" y="778"/>
                </a:cxn>
              </a:cxnLst>
              <a:rect l="0" t="0" r="r" b="b"/>
              <a:pathLst>
                <a:path w="833" h="779">
                  <a:moveTo>
                    <a:pt x="0" y="778"/>
                  </a:moveTo>
                  <a:lnTo>
                    <a:pt x="209" y="387"/>
                  </a:lnTo>
                  <a:lnTo>
                    <a:pt x="416" y="0"/>
                  </a:lnTo>
                  <a:lnTo>
                    <a:pt x="623" y="387"/>
                  </a:lnTo>
                  <a:lnTo>
                    <a:pt x="832" y="778"/>
                  </a:lnTo>
                  <a:lnTo>
                    <a:pt x="623" y="778"/>
                  </a:lnTo>
                  <a:lnTo>
                    <a:pt x="416" y="778"/>
                  </a:lnTo>
                  <a:lnTo>
                    <a:pt x="209" y="778"/>
                  </a:lnTo>
                  <a:lnTo>
                    <a:pt x="0" y="778"/>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sp>
          <p:nvSpPr>
            <p:cNvPr id="19516" name="Freeform 60"/>
            <p:cNvSpPr>
              <a:spLocks/>
            </p:cNvSpPr>
            <p:nvPr/>
          </p:nvSpPr>
          <p:spPr bwMode="auto">
            <a:xfrm>
              <a:off x="2201" y="2179"/>
              <a:ext cx="838" cy="782"/>
            </a:xfrm>
            <a:custGeom>
              <a:avLst/>
              <a:gdLst/>
              <a:ahLst/>
              <a:cxnLst>
                <a:cxn ang="0">
                  <a:pos x="0" y="781"/>
                </a:cxn>
                <a:cxn ang="0">
                  <a:pos x="211" y="388"/>
                </a:cxn>
                <a:cxn ang="0">
                  <a:pos x="419" y="0"/>
                </a:cxn>
                <a:cxn ang="0">
                  <a:pos x="626" y="388"/>
                </a:cxn>
                <a:cxn ang="0">
                  <a:pos x="837" y="781"/>
                </a:cxn>
                <a:cxn ang="0">
                  <a:pos x="626" y="781"/>
                </a:cxn>
                <a:cxn ang="0">
                  <a:pos x="419" y="781"/>
                </a:cxn>
                <a:cxn ang="0">
                  <a:pos x="211" y="781"/>
                </a:cxn>
                <a:cxn ang="0">
                  <a:pos x="0" y="781"/>
                </a:cxn>
              </a:cxnLst>
              <a:rect l="0" t="0" r="r" b="b"/>
              <a:pathLst>
                <a:path w="838" h="782">
                  <a:moveTo>
                    <a:pt x="0" y="781"/>
                  </a:moveTo>
                  <a:lnTo>
                    <a:pt x="211" y="388"/>
                  </a:lnTo>
                  <a:lnTo>
                    <a:pt x="419" y="0"/>
                  </a:lnTo>
                  <a:lnTo>
                    <a:pt x="626" y="388"/>
                  </a:lnTo>
                  <a:lnTo>
                    <a:pt x="837" y="781"/>
                  </a:lnTo>
                  <a:lnTo>
                    <a:pt x="626" y="781"/>
                  </a:lnTo>
                  <a:lnTo>
                    <a:pt x="419" y="781"/>
                  </a:lnTo>
                  <a:lnTo>
                    <a:pt x="211" y="781"/>
                  </a:lnTo>
                  <a:lnTo>
                    <a:pt x="0" y="78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518" name="Freeform 62"/>
            <p:cNvSpPr>
              <a:spLocks/>
            </p:cNvSpPr>
            <p:nvPr/>
          </p:nvSpPr>
          <p:spPr bwMode="auto">
            <a:xfrm>
              <a:off x="894" y="1170"/>
              <a:ext cx="1082" cy="860"/>
            </a:xfrm>
            <a:custGeom>
              <a:avLst/>
              <a:gdLst/>
              <a:ahLst/>
              <a:cxnLst>
                <a:cxn ang="0">
                  <a:pos x="0" y="859"/>
                </a:cxn>
                <a:cxn ang="0">
                  <a:pos x="1081" y="859"/>
                </a:cxn>
                <a:cxn ang="0">
                  <a:pos x="1081" y="0"/>
                </a:cxn>
                <a:cxn ang="0">
                  <a:pos x="0" y="0"/>
                </a:cxn>
                <a:cxn ang="0">
                  <a:pos x="0" y="859"/>
                </a:cxn>
              </a:cxnLst>
              <a:rect l="0" t="0" r="r" b="b"/>
              <a:pathLst>
                <a:path w="1082" h="860">
                  <a:moveTo>
                    <a:pt x="0" y="859"/>
                  </a:moveTo>
                  <a:lnTo>
                    <a:pt x="1081" y="859"/>
                  </a:lnTo>
                  <a:lnTo>
                    <a:pt x="1081" y="0"/>
                  </a:lnTo>
                  <a:lnTo>
                    <a:pt x="0" y="0"/>
                  </a:lnTo>
                  <a:lnTo>
                    <a:pt x="0" y="85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519" name="Freeform 63"/>
            <p:cNvSpPr>
              <a:spLocks/>
            </p:cNvSpPr>
            <p:nvPr/>
          </p:nvSpPr>
          <p:spPr bwMode="auto">
            <a:xfrm>
              <a:off x="942" y="1461"/>
              <a:ext cx="982" cy="549"/>
            </a:xfrm>
            <a:custGeom>
              <a:avLst/>
              <a:gdLst/>
              <a:ahLst/>
              <a:cxnLst>
                <a:cxn ang="0">
                  <a:pos x="30" y="514"/>
                </a:cxn>
                <a:cxn ang="0">
                  <a:pos x="64" y="499"/>
                </a:cxn>
                <a:cxn ang="0">
                  <a:pos x="98" y="476"/>
                </a:cxn>
                <a:cxn ang="0">
                  <a:pos x="132" y="445"/>
                </a:cxn>
                <a:cxn ang="0">
                  <a:pos x="166" y="410"/>
                </a:cxn>
                <a:cxn ang="0">
                  <a:pos x="203" y="364"/>
                </a:cxn>
                <a:cxn ang="0">
                  <a:pos x="237" y="314"/>
                </a:cxn>
                <a:cxn ang="0">
                  <a:pos x="270" y="257"/>
                </a:cxn>
                <a:cxn ang="0">
                  <a:pos x="304" y="199"/>
                </a:cxn>
                <a:cxn ang="0">
                  <a:pos x="338" y="142"/>
                </a:cxn>
                <a:cxn ang="0">
                  <a:pos x="372" y="93"/>
                </a:cxn>
                <a:cxn ang="0">
                  <a:pos x="405" y="46"/>
                </a:cxn>
                <a:cxn ang="0">
                  <a:pos x="443" y="16"/>
                </a:cxn>
                <a:cxn ang="0">
                  <a:pos x="476" y="0"/>
                </a:cxn>
                <a:cxn ang="0">
                  <a:pos x="511" y="4"/>
                </a:cxn>
                <a:cxn ang="0">
                  <a:pos x="544" y="19"/>
                </a:cxn>
                <a:cxn ang="0">
                  <a:pos x="578" y="54"/>
                </a:cxn>
                <a:cxn ang="0">
                  <a:pos x="612" y="96"/>
                </a:cxn>
                <a:cxn ang="0">
                  <a:pos x="646" y="150"/>
                </a:cxn>
                <a:cxn ang="0">
                  <a:pos x="680" y="207"/>
                </a:cxn>
                <a:cxn ang="0">
                  <a:pos x="717" y="265"/>
                </a:cxn>
                <a:cxn ang="0">
                  <a:pos x="751" y="322"/>
                </a:cxn>
                <a:cxn ang="0">
                  <a:pos x="784" y="372"/>
                </a:cxn>
                <a:cxn ang="0">
                  <a:pos x="819" y="414"/>
                </a:cxn>
                <a:cxn ang="0">
                  <a:pos x="852" y="453"/>
                </a:cxn>
                <a:cxn ang="0">
                  <a:pos x="886" y="479"/>
                </a:cxn>
                <a:cxn ang="0">
                  <a:pos x="920" y="502"/>
                </a:cxn>
                <a:cxn ang="0">
                  <a:pos x="957" y="517"/>
                </a:cxn>
                <a:cxn ang="0">
                  <a:pos x="974" y="548"/>
                </a:cxn>
                <a:cxn ang="0">
                  <a:pos x="940" y="548"/>
                </a:cxn>
                <a:cxn ang="0">
                  <a:pos x="906" y="548"/>
                </a:cxn>
                <a:cxn ang="0">
                  <a:pos x="872" y="548"/>
                </a:cxn>
                <a:cxn ang="0">
                  <a:pos x="839" y="548"/>
                </a:cxn>
                <a:cxn ang="0">
                  <a:pos x="804" y="548"/>
                </a:cxn>
                <a:cxn ang="0">
                  <a:pos x="771" y="548"/>
                </a:cxn>
                <a:cxn ang="0">
                  <a:pos x="733" y="548"/>
                </a:cxn>
                <a:cxn ang="0">
                  <a:pos x="700" y="548"/>
                </a:cxn>
                <a:cxn ang="0">
                  <a:pos x="666" y="548"/>
                </a:cxn>
                <a:cxn ang="0">
                  <a:pos x="633" y="548"/>
                </a:cxn>
                <a:cxn ang="0">
                  <a:pos x="598" y="548"/>
                </a:cxn>
                <a:cxn ang="0">
                  <a:pos x="565" y="548"/>
                </a:cxn>
                <a:cxn ang="0">
                  <a:pos x="531" y="548"/>
                </a:cxn>
                <a:cxn ang="0">
                  <a:pos x="494" y="548"/>
                </a:cxn>
                <a:cxn ang="0">
                  <a:pos x="460" y="548"/>
                </a:cxn>
                <a:cxn ang="0">
                  <a:pos x="426" y="548"/>
                </a:cxn>
                <a:cxn ang="0">
                  <a:pos x="392" y="548"/>
                </a:cxn>
                <a:cxn ang="0">
                  <a:pos x="359" y="548"/>
                </a:cxn>
                <a:cxn ang="0">
                  <a:pos x="324" y="548"/>
                </a:cxn>
                <a:cxn ang="0">
                  <a:pos x="291" y="548"/>
                </a:cxn>
                <a:cxn ang="0">
                  <a:pos x="254" y="548"/>
                </a:cxn>
                <a:cxn ang="0">
                  <a:pos x="219" y="548"/>
                </a:cxn>
                <a:cxn ang="0">
                  <a:pos x="186" y="548"/>
                </a:cxn>
                <a:cxn ang="0">
                  <a:pos x="152" y="548"/>
                </a:cxn>
                <a:cxn ang="0">
                  <a:pos x="118" y="548"/>
                </a:cxn>
                <a:cxn ang="0">
                  <a:pos x="84" y="548"/>
                </a:cxn>
                <a:cxn ang="0">
                  <a:pos x="51" y="548"/>
                </a:cxn>
                <a:cxn ang="0">
                  <a:pos x="16" y="548"/>
                </a:cxn>
              </a:cxnLst>
              <a:rect l="0" t="0" r="r" b="b"/>
              <a:pathLst>
                <a:path w="982" h="549">
                  <a:moveTo>
                    <a:pt x="0" y="525"/>
                  </a:moveTo>
                  <a:lnTo>
                    <a:pt x="6" y="525"/>
                  </a:lnTo>
                  <a:lnTo>
                    <a:pt x="10" y="522"/>
                  </a:lnTo>
                  <a:lnTo>
                    <a:pt x="16" y="522"/>
                  </a:lnTo>
                  <a:lnTo>
                    <a:pt x="20" y="517"/>
                  </a:lnTo>
                  <a:lnTo>
                    <a:pt x="23" y="517"/>
                  </a:lnTo>
                  <a:lnTo>
                    <a:pt x="30" y="514"/>
                  </a:lnTo>
                  <a:lnTo>
                    <a:pt x="34" y="514"/>
                  </a:lnTo>
                  <a:lnTo>
                    <a:pt x="41" y="510"/>
                  </a:lnTo>
                  <a:lnTo>
                    <a:pt x="44" y="510"/>
                  </a:lnTo>
                  <a:lnTo>
                    <a:pt x="51" y="506"/>
                  </a:lnTo>
                  <a:lnTo>
                    <a:pt x="54" y="502"/>
                  </a:lnTo>
                  <a:lnTo>
                    <a:pt x="61" y="502"/>
                  </a:lnTo>
                  <a:lnTo>
                    <a:pt x="64" y="499"/>
                  </a:lnTo>
                  <a:lnTo>
                    <a:pt x="67" y="494"/>
                  </a:lnTo>
                  <a:lnTo>
                    <a:pt x="74" y="491"/>
                  </a:lnTo>
                  <a:lnTo>
                    <a:pt x="77" y="491"/>
                  </a:lnTo>
                  <a:lnTo>
                    <a:pt x="84" y="487"/>
                  </a:lnTo>
                  <a:lnTo>
                    <a:pt x="87" y="483"/>
                  </a:lnTo>
                  <a:lnTo>
                    <a:pt x="95" y="479"/>
                  </a:lnTo>
                  <a:lnTo>
                    <a:pt x="98" y="476"/>
                  </a:lnTo>
                  <a:lnTo>
                    <a:pt x="105" y="471"/>
                  </a:lnTo>
                  <a:lnTo>
                    <a:pt x="108" y="468"/>
                  </a:lnTo>
                  <a:lnTo>
                    <a:pt x="112" y="464"/>
                  </a:lnTo>
                  <a:lnTo>
                    <a:pt x="118" y="460"/>
                  </a:lnTo>
                  <a:lnTo>
                    <a:pt x="122" y="456"/>
                  </a:lnTo>
                  <a:lnTo>
                    <a:pt x="128" y="453"/>
                  </a:lnTo>
                  <a:lnTo>
                    <a:pt x="132" y="445"/>
                  </a:lnTo>
                  <a:lnTo>
                    <a:pt x="138" y="441"/>
                  </a:lnTo>
                  <a:lnTo>
                    <a:pt x="142" y="437"/>
                  </a:lnTo>
                  <a:lnTo>
                    <a:pt x="148" y="430"/>
                  </a:lnTo>
                  <a:lnTo>
                    <a:pt x="152" y="425"/>
                  </a:lnTo>
                  <a:lnTo>
                    <a:pt x="159" y="422"/>
                  </a:lnTo>
                  <a:lnTo>
                    <a:pt x="162" y="414"/>
                  </a:lnTo>
                  <a:lnTo>
                    <a:pt x="166" y="410"/>
                  </a:lnTo>
                  <a:lnTo>
                    <a:pt x="173" y="402"/>
                  </a:lnTo>
                  <a:lnTo>
                    <a:pt x="176" y="399"/>
                  </a:lnTo>
                  <a:lnTo>
                    <a:pt x="183" y="391"/>
                  </a:lnTo>
                  <a:lnTo>
                    <a:pt x="186" y="383"/>
                  </a:lnTo>
                  <a:lnTo>
                    <a:pt x="193" y="379"/>
                  </a:lnTo>
                  <a:lnTo>
                    <a:pt x="196" y="372"/>
                  </a:lnTo>
                  <a:lnTo>
                    <a:pt x="203" y="364"/>
                  </a:lnTo>
                  <a:lnTo>
                    <a:pt x="206" y="357"/>
                  </a:lnTo>
                  <a:lnTo>
                    <a:pt x="209" y="349"/>
                  </a:lnTo>
                  <a:lnTo>
                    <a:pt x="216" y="345"/>
                  </a:lnTo>
                  <a:lnTo>
                    <a:pt x="219" y="337"/>
                  </a:lnTo>
                  <a:lnTo>
                    <a:pt x="227" y="330"/>
                  </a:lnTo>
                  <a:lnTo>
                    <a:pt x="230" y="322"/>
                  </a:lnTo>
                  <a:lnTo>
                    <a:pt x="237" y="314"/>
                  </a:lnTo>
                  <a:lnTo>
                    <a:pt x="240" y="307"/>
                  </a:lnTo>
                  <a:lnTo>
                    <a:pt x="247" y="299"/>
                  </a:lnTo>
                  <a:lnTo>
                    <a:pt x="250" y="291"/>
                  </a:lnTo>
                  <a:lnTo>
                    <a:pt x="254" y="284"/>
                  </a:lnTo>
                  <a:lnTo>
                    <a:pt x="260" y="273"/>
                  </a:lnTo>
                  <a:lnTo>
                    <a:pt x="264" y="265"/>
                  </a:lnTo>
                  <a:lnTo>
                    <a:pt x="270" y="257"/>
                  </a:lnTo>
                  <a:lnTo>
                    <a:pt x="273" y="250"/>
                  </a:lnTo>
                  <a:lnTo>
                    <a:pt x="280" y="242"/>
                  </a:lnTo>
                  <a:lnTo>
                    <a:pt x="284" y="234"/>
                  </a:lnTo>
                  <a:lnTo>
                    <a:pt x="291" y="227"/>
                  </a:lnTo>
                  <a:lnTo>
                    <a:pt x="294" y="214"/>
                  </a:lnTo>
                  <a:lnTo>
                    <a:pt x="301" y="207"/>
                  </a:lnTo>
                  <a:lnTo>
                    <a:pt x="304" y="199"/>
                  </a:lnTo>
                  <a:lnTo>
                    <a:pt x="308" y="191"/>
                  </a:lnTo>
                  <a:lnTo>
                    <a:pt x="314" y="184"/>
                  </a:lnTo>
                  <a:lnTo>
                    <a:pt x="318" y="176"/>
                  </a:lnTo>
                  <a:lnTo>
                    <a:pt x="324" y="165"/>
                  </a:lnTo>
                  <a:lnTo>
                    <a:pt x="328" y="157"/>
                  </a:lnTo>
                  <a:lnTo>
                    <a:pt x="334" y="150"/>
                  </a:lnTo>
                  <a:lnTo>
                    <a:pt x="338" y="142"/>
                  </a:lnTo>
                  <a:lnTo>
                    <a:pt x="344" y="134"/>
                  </a:lnTo>
                  <a:lnTo>
                    <a:pt x="348" y="127"/>
                  </a:lnTo>
                  <a:lnTo>
                    <a:pt x="351" y="119"/>
                  </a:lnTo>
                  <a:lnTo>
                    <a:pt x="359" y="111"/>
                  </a:lnTo>
                  <a:lnTo>
                    <a:pt x="362" y="104"/>
                  </a:lnTo>
                  <a:lnTo>
                    <a:pt x="369" y="96"/>
                  </a:lnTo>
                  <a:lnTo>
                    <a:pt x="372" y="93"/>
                  </a:lnTo>
                  <a:lnTo>
                    <a:pt x="379" y="85"/>
                  </a:lnTo>
                  <a:lnTo>
                    <a:pt x="382" y="77"/>
                  </a:lnTo>
                  <a:lnTo>
                    <a:pt x="389" y="70"/>
                  </a:lnTo>
                  <a:lnTo>
                    <a:pt x="392" y="65"/>
                  </a:lnTo>
                  <a:lnTo>
                    <a:pt x="395" y="58"/>
                  </a:lnTo>
                  <a:lnTo>
                    <a:pt x="402" y="54"/>
                  </a:lnTo>
                  <a:lnTo>
                    <a:pt x="405" y="46"/>
                  </a:lnTo>
                  <a:lnTo>
                    <a:pt x="412" y="42"/>
                  </a:lnTo>
                  <a:lnTo>
                    <a:pt x="416" y="39"/>
                  </a:lnTo>
                  <a:lnTo>
                    <a:pt x="423" y="31"/>
                  </a:lnTo>
                  <a:lnTo>
                    <a:pt x="426" y="27"/>
                  </a:lnTo>
                  <a:lnTo>
                    <a:pt x="433" y="23"/>
                  </a:lnTo>
                  <a:lnTo>
                    <a:pt x="436" y="19"/>
                  </a:lnTo>
                  <a:lnTo>
                    <a:pt x="443" y="16"/>
                  </a:lnTo>
                  <a:lnTo>
                    <a:pt x="446" y="11"/>
                  </a:lnTo>
                  <a:lnTo>
                    <a:pt x="450" y="11"/>
                  </a:lnTo>
                  <a:lnTo>
                    <a:pt x="456" y="8"/>
                  </a:lnTo>
                  <a:lnTo>
                    <a:pt x="460" y="4"/>
                  </a:lnTo>
                  <a:lnTo>
                    <a:pt x="466" y="4"/>
                  </a:lnTo>
                  <a:lnTo>
                    <a:pt x="470" y="4"/>
                  </a:lnTo>
                  <a:lnTo>
                    <a:pt x="476" y="0"/>
                  </a:lnTo>
                  <a:lnTo>
                    <a:pt x="480" y="0"/>
                  </a:lnTo>
                  <a:lnTo>
                    <a:pt x="487" y="0"/>
                  </a:lnTo>
                  <a:lnTo>
                    <a:pt x="491" y="0"/>
                  </a:lnTo>
                  <a:lnTo>
                    <a:pt x="494" y="0"/>
                  </a:lnTo>
                  <a:lnTo>
                    <a:pt x="501" y="0"/>
                  </a:lnTo>
                  <a:lnTo>
                    <a:pt x="504" y="0"/>
                  </a:lnTo>
                  <a:lnTo>
                    <a:pt x="511" y="4"/>
                  </a:lnTo>
                  <a:lnTo>
                    <a:pt x="514" y="4"/>
                  </a:lnTo>
                  <a:lnTo>
                    <a:pt x="521" y="4"/>
                  </a:lnTo>
                  <a:lnTo>
                    <a:pt x="524" y="8"/>
                  </a:lnTo>
                  <a:lnTo>
                    <a:pt x="531" y="11"/>
                  </a:lnTo>
                  <a:lnTo>
                    <a:pt x="534" y="11"/>
                  </a:lnTo>
                  <a:lnTo>
                    <a:pt x="537" y="16"/>
                  </a:lnTo>
                  <a:lnTo>
                    <a:pt x="544" y="19"/>
                  </a:lnTo>
                  <a:lnTo>
                    <a:pt x="548" y="23"/>
                  </a:lnTo>
                  <a:lnTo>
                    <a:pt x="555" y="27"/>
                  </a:lnTo>
                  <a:lnTo>
                    <a:pt x="558" y="31"/>
                  </a:lnTo>
                  <a:lnTo>
                    <a:pt x="565" y="39"/>
                  </a:lnTo>
                  <a:lnTo>
                    <a:pt x="568" y="42"/>
                  </a:lnTo>
                  <a:lnTo>
                    <a:pt x="575" y="46"/>
                  </a:lnTo>
                  <a:lnTo>
                    <a:pt x="578" y="54"/>
                  </a:lnTo>
                  <a:lnTo>
                    <a:pt x="585" y="58"/>
                  </a:lnTo>
                  <a:lnTo>
                    <a:pt x="588" y="65"/>
                  </a:lnTo>
                  <a:lnTo>
                    <a:pt x="592" y="70"/>
                  </a:lnTo>
                  <a:lnTo>
                    <a:pt x="598" y="77"/>
                  </a:lnTo>
                  <a:lnTo>
                    <a:pt x="602" y="85"/>
                  </a:lnTo>
                  <a:lnTo>
                    <a:pt x="608" y="93"/>
                  </a:lnTo>
                  <a:lnTo>
                    <a:pt x="612" y="96"/>
                  </a:lnTo>
                  <a:lnTo>
                    <a:pt x="619" y="104"/>
                  </a:lnTo>
                  <a:lnTo>
                    <a:pt x="622" y="111"/>
                  </a:lnTo>
                  <a:lnTo>
                    <a:pt x="629" y="119"/>
                  </a:lnTo>
                  <a:lnTo>
                    <a:pt x="633" y="127"/>
                  </a:lnTo>
                  <a:lnTo>
                    <a:pt x="636" y="134"/>
                  </a:lnTo>
                  <a:lnTo>
                    <a:pt x="643" y="142"/>
                  </a:lnTo>
                  <a:lnTo>
                    <a:pt x="646" y="150"/>
                  </a:lnTo>
                  <a:lnTo>
                    <a:pt x="653" y="157"/>
                  </a:lnTo>
                  <a:lnTo>
                    <a:pt x="656" y="165"/>
                  </a:lnTo>
                  <a:lnTo>
                    <a:pt x="663" y="176"/>
                  </a:lnTo>
                  <a:lnTo>
                    <a:pt x="666" y="184"/>
                  </a:lnTo>
                  <a:lnTo>
                    <a:pt x="673" y="191"/>
                  </a:lnTo>
                  <a:lnTo>
                    <a:pt x="676" y="199"/>
                  </a:lnTo>
                  <a:lnTo>
                    <a:pt x="680" y="207"/>
                  </a:lnTo>
                  <a:lnTo>
                    <a:pt x="687" y="214"/>
                  </a:lnTo>
                  <a:lnTo>
                    <a:pt x="690" y="227"/>
                  </a:lnTo>
                  <a:lnTo>
                    <a:pt x="697" y="234"/>
                  </a:lnTo>
                  <a:lnTo>
                    <a:pt x="700" y="242"/>
                  </a:lnTo>
                  <a:lnTo>
                    <a:pt x="707" y="250"/>
                  </a:lnTo>
                  <a:lnTo>
                    <a:pt x="710" y="257"/>
                  </a:lnTo>
                  <a:lnTo>
                    <a:pt x="717" y="265"/>
                  </a:lnTo>
                  <a:lnTo>
                    <a:pt x="720" y="273"/>
                  </a:lnTo>
                  <a:lnTo>
                    <a:pt x="727" y="284"/>
                  </a:lnTo>
                  <a:lnTo>
                    <a:pt x="730" y="291"/>
                  </a:lnTo>
                  <a:lnTo>
                    <a:pt x="733" y="299"/>
                  </a:lnTo>
                  <a:lnTo>
                    <a:pt x="740" y="307"/>
                  </a:lnTo>
                  <a:lnTo>
                    <a:pt x="744" y="314"/>
                  </a:lnTo>
                  <a:lnTo>
                    <a:pt x="751" y="322"/>
                  </a:lnTo>
                  <a:lnTo>
                    <a:pt x="754" y="330"/>
                  </a:lnTo>
                  <a:lnTo>
                    <a:pt x="761" y="337"/>
                  </a:lnTo>
                  <a:lnTo>
                    <a:pt x="764" y="345"/>
                  </a:lnTo>
                  <a:lnTo>
                    <a:pt x="771" y="349"/>
                  </a:lnTo>
                  <a:lnTo>
                    <a:pt x="774" y="357"/>
                  </a:lnTo>
                  <a:lnTo>
                    <a:pt x="778" y="364"/>
                  </a:lnTo>
                  <a:lnTo>
                    <a:pt x="784" y="372"/>
                  </a:lnTo>
                  <a:lnTo>
                    <a:pt x="788" y="379"/>
                  </a:lnTo>
                  <a:lnTo>
                    <a:pt x="794" y="383"/>
                  </a:lnTo>
                  <a:lnTo>
                    <a:pt x="798" y="391"/>
                  </a:lnTo>
                  <a:lnTo>
                    <a:pt x="804" y="399"/>
                  </a:lnTo>
                  <a:lnTo>
                    <a:pt x="808" y="402"/>
                  </a:lnTo>
                  <a:lnTo>
                    <a:pt x="815" y="410"/>
                  </a:lnTo>
                  <a:lnTo>
                    <a:pt x="819" y="414"/>
                  </a:lnTo>
                  <a:lnTo>
                    <a:pt x="822" y="422"/>
                  </a:lnTo>
                  <a:lnTo>
                    <a:pt x="829" y="425"/>
                  </a:lnTo>
                  <a:lnTo>
                    <a:pt x="832" y="430"/>
                  </a:lnTo>
                  <a:lnTo>
                    <a:pt x="839" y="437"/>
                  </a:lnTo>
                  <a:lnTo>
                    <a:pt x="842" y="441"/>
                  </a:lnTo>
                  <a:lnTo>
                    <a:pt x="849" y="445"/>
                  </a:lnTo>
                  <a:lnTo>
                    <a:pt x="852" y="453"/>
                  </a:lnTo>
                  <a:lnTo>
                    <a:pt x="859" y="456"/>
                  </a:lnTo>
                  <a:lnTo>
                    <a:pt x="862" y="460"/>
                  </a:lnTo>
                  <a:lnTo>
                    <a:pt x="869" y="464"/>
                  </a:lnTo>
                  <a:lnTo>
                    <a:pt x="872" y="468"/>
                  </a:lnTo>
                  <a:lnTo>
                    <a:pt x="876" y="471"/>
                  </a:lnTo>
                  <a:lnTo>
                    <a:pt x="883" y="476"/>
                  </a:lnTo>
                  <a:lnTo>
                    <a:pt x="886" y="479"/>
                  </a:lnTo>
                  <a:lnTo>
                    <a:pt x="893" y="483"/>
                  </a:lnTo>
                  <a:lnTo>
                    <a:pt x="896" y="487"/>
                  </a:lnTo>
                  <a:lnTo>
                    <a:pt x="903" y="491"/>
                  </a:lnTo>
                  <a:lnTo>
                    <a:pt x="906" y="491"/>
                  </a:lnTo>
                  <a:lnTo>
                    <a:pt x="913" y="494"/>
                  </a:lnTo>
                  <a:lnTo>
                    <a:pt x="916" y="499"/>
                  </a:lnTo>
                  <a:lnTo>
                    <a:pt x="920" y="502"/>
                  </a:lnTo>
                  <a:lnTo>
                    <a:pt x="926" y="502"/>
                  </a:lnTo>
                  <a:lnTo>
                    <a:pt x="930" y="506"/>
                  </a:lnTo>
                  <a:lnTo>
                    <a:pt x="936" y="510"/>
                  </a:lnTo>
                  <a:lnTo>
                    <a:pt x="940" y="510"/>
                  </a:lnTo>
                  <a:lnTo>
                    <a:pt x="947" y="514"/>
                  </a:lnTo>
                  <a:lnTo>
                    <a:pt x="951" y="514"/>
                  </a:lnTo>
                  <a:lnTo>
                    <a:pt x="957" y="517"/>
                  </a:lnTo>
                  <a:lnTo>
                    <a:pt x="961" y="517"/>
                  </a:lnTo>
                  <a:lnTo>
                    <a:pt x="964" y="522"/>
                  </a:lnTo>
                  <a:lnTo>
                    <a:pt x="971" y="522"/>
                  </a:lnTo>
                  <a:lnTo>
                    <a:pt x="974" y="525"/>
                  </a:lnTo>
                  <a:lnTo>
                    <a:pt x="981" y="525"/>
                  </a:lnTo>
                  <a:lnTo>
                    <a:pt x="981" y="548"/>
                  </a:lnTo>
                  <a:lnTo>
                    <a:pt x="974" y="548"/>
                  </a:lnTo>
                  <a:lnTo>
                    <a:pt x="971" y="548"/>
                  </a:lnTo>
                  <a:lnTo>
                    <a:pt x="964" y="548"/>
                  </a:lnTo>
                  <a:lnTo>
                    <a:pt x="961" y="548"/>
                  </a:lnTo>
                  <a:lnTo>
                    <a:pt x="957" y="548"/>
                  </a:lnTo>
                  <a:lnTo>
                    <a:pt x="951" y="548"/>
                  </a:lnTo>
                  <a:lnTo>
                    <a:pt x="947" y="548"/>
                  </a:lnTo>
                  <a:lnTo>
                    <a:pt x="940" y="548"/>
                  </a:lnTo>
                  <a:lnTo>
                    <a:pt x="936" y="548"/>
                  </a:lnTo>
                  <a:lnTo>
                    <a:pt x="930" y="548"/>
                  </a:lnTo>
                  <a:lnTo>
                    <a:pt x="926" y="548"/>
                  </a:lnTo>
                  <a:lnTo>
                    <a:pt x="920" y="548"/>
                  </a:lnTo>
                  <a:lnTo>
                    <a:pt x="916" y="548"/>
                  </a:lnTo>
                  <a:lnTo>
                    <a:pt x="913" y="548"/>
                  </a:lnTo>
                  <a:lnTo>
                    <a:pt x="906" y="548"/>
                  </a:lnTo>
                  <a:lnTo>
                    <a:pt x="903" y="548"/>
                  </a:lnTo>
                  <a:lnTo>
                    <a:pt x="896" y="548"/>
                  </a:lnTo>
                  <a:lnTo>
                    <a:pt x="893" y="548"/>
                  </a:lnTo>
                  <a:lnTo>
                    <a:pt x="886" y="548"/>
                  </a:lnTo>
                  <a:lnTo>
                    <a:pt x="883" y="548"/>
                  </a:lnTo>
                  <a:lnTo>
                    <a:pt x="876" y="548"/>
                  </a:lnTo>
                  <a:lnTo>
                    <a:pt x="872" y="548"/>
                  </a:lnTo>
                  <a:lnTo>
                    <a:pt x="869" y="548"/>
                  </a:lnTo>
                  <a:lnTo>
                    <a:pt x="862" y="548"/>
                  </a:lnTo>
                  <a:lnTo>
                    <a:pt x="859" y="548"/>
                  </a:lnTo>
                  <a:lnTo>
                    <a:pt x="852" y="548"/>
                  </a:lnTo>
                  <a:lnTo>
                    <a:pt x="849" y="548"/>
                  </a:lnTo>
                  <a:lnTo>
                    <a:pt x="842" y="548"/>
                  </a:lnTo>
                  <a:lnTo>
                    <a:pt x="839" y="548"/>
                  </a:lnTo>
                  <a:lnTo>
                    <a:pt x="832" y="548"/>
                  </a:lnTo>
                  <a:lnTo>
                    <a:pt x="829" y="548"/>
                  </a:lnTo>
                  <a:lnTo>
                    <a:pt x="822" y="548"/>
                  </a:lnTo>
                  <a:lnTo>
                    <a:pt x="819" y="548"/>
                  </a:lnTo>
                  <a:lnTo>
                    <a:pt x="815" y="548"/>
                  </a:lnTo>
                  <a:lnTo>
                    <a:pt x="808" y="548"/>
                  </a:lnTo>
                  <a:lnTo>
                    <a:pt x="804" y="548"/>
                  </a:lnTo>
                  <a:lnTo>
                    <a:pt x="798" y="548"/>
                  </a:lnTo>
                  <a:lnTo>
                    <a:pt x="794" y="548"/>
                  </a:lnTo>
                  <a:lnTo>
                    <a:pt x="788" y="548"/>
                  </a:lnTo>
                  <a:lnTo>
                    <a:pt x="784" y="548"/>
                  </a:lnTo>
                  <a:lnTo>
                    <a:pt x="778" y="548"/>
                  </a:lnTo>
                  <a:lnTo>
                    <a:pt x="774" y="548"/>
                  </a:lnTo>
                  <a:lnTo>
                    <a:pt x="771" y="548"/>
                  </a:lnTo>
                  <a:lnTo>
                    <a:pt x="764" y="548"/>
                  </a:lnTo>
                  <a:lnTo>
                    <a:pt x="761" y="548"/>
                  </a:lnTo>
                  <a:lnTo>
                    <a:pt x="754" y="548"/>
                  </a:lnTo>
                  <a:lnTo>
                    <a:pt x="751" y="548"/>
                  </a:lnTo>
                  <a:lnTo>
                    <a:pt x="744" y="548"/>
                  </a:lnTo>
                  <a:lnTo>
                    <a:pt x="740" y="548"/>
                  </a:lnTo>
                  <a:lnTo>
                    <a:pt x="733" y="548"/>
                  </a:lnTo>
                  <a:lnTo>
                    <a:pt x="730" y="548"/>
                  </a:lnTo>
                  <a:lnTo>
                    <a:pt x="727" y="548"/>
                  </a:lnTo>
                  <a:lnTo>
                    <a:pt x="720" y="548"/>
                  </a:lnTo>
                  <a:lnTo>
                    <a:pt x="717" y="548"/>
                  </a:lnTo>
                  <a:lnTo>
                    <a:pt x="710" y="548"/>
                  </a:lnTo>
                  <a:lnTo>
                    <a:pt x="707" y="548"/>
                  </a:lnTo>
                  <a:lnTo>
                    <a:pt x="700" y="548"/>
                  </a:lnTo>
                  <a:lnTo>
                    <a:pt x="697" y="548"/>
                  </a:lnTo>
                  <a:lnTo>
                    <a:pt x="690" y="548"/>
                  </a:lnTo>
                  <a:lnTo>
                    <a:pt x="687" y="548"/>
                  </a:lnTo>
                  <a:lnTo>
                    <a:pt x="680" y="548"/>
                  </a:lnTo>
                  <a:lnTo>
                    <a:pt x="676" y="548"/>
                  </a:lnTo>
                  <a:lnTo>
                    <a:pt x="673" y="548"/>
                  </a:lnTo>
                  <a:lnTo>
                    <a:pt x="666" y="548"/>
                  </a:lnTo>
                  <a:lnTo>
                    <a:pt x="663" y="548"/>
                  </a:lnTo>
                  <a:lnTo>
                    <a:pt x="656" y="548"/>
                  </a:lnTo>
                  <a:lnTo>
                    <a:pt x="653" y="548"/>
                  </a:lnTo>
                  <a:lnTo>
                    <a:pt x="646" y="548"/>
                  </a:lnTo>
                  <a:lnTo>
                    <a:pt x="643" y="548"/>
                  </a:lnTo>
                  <a:lnTo>
                    <a:pt x="636" y="548"/>
                  </a:lnTo>
                  <a:lnTo>
                    <a:pt x="633" y="548"/>
                  </a:lnTo>
                  <a:lnTo>
                    <a:pt x="629" y="548"/>
                  </a:lnTo>
                  <a:lnTo>
                    <a:pt x="622" y="548"/>
                  </a:lnTo>
                  <a:lnTo>
                    <a:pt x="619" y="548"/>
                  </a:lnTo>
                  <a:lnTo>
                    <a:pt x="612" y="548"/>
                  </a:lnTo>
                  <a:lnTo>
                    <a:pt x="608" y="548"/>
                  </a:lnTo>
                  <a:lnTo>
                    <a:pt x="602" y="548"/>
                  </a:lnTo>
                  <a:lnTo>
                    <a:pt x="598" y="548"/>
                  </a:lnTo>
                  <a:lnTo>
                    <a:pt x="592" y="548"/>
                  </a:lnTo>
                  <a:lnTo>
                    <a:pt x="588" y="548"/>
                  </a:lnTo>
                  <a:lnTo>
                    <a:pt x="585" y="548"/>
                  </a:lnTo>
                  <a:lnTo>
                    <a:pt x="578" y="548"/>
                  </a:lnTo>
                  <a:lnTo>
                    <a:pt x="575" y="548"/>
                  </a:lnTo>
                  <a:lnTo>
                    <a:pt x="568" y="548"/>
                  </a:lnTo>
                  <a:lnTo>
                    <a:pt x="565" y="548"/>
                  </a:lnTo>
                  <a:lnTo>
                    <a:pt x="558" y="548"/>
                  </a:lnTo>
                  <a:lnTo>
                    <a:pt x="555" y="548"/>
                  </a:lnTo>
                  <a:lnTo>
                    <a:pt x="548" y="548"/>
                  </a:lnTo>
                  <a:lnTo>
                    <a:pt x="544" y="548"/>
                  </a:lnTo>
                  <a:lnTo>
                    <a:pt x="537" y="548"/>
                  </a:lnTo>
                  <a:lnTo>
                    <a:pt x="534" y="548"/>
                  </a:lnTo>
                  <a:lnTo>
                    <a:pt x="531" y="548"/>
                  </a:lnTo>
                  <a:lnTo>
                    <a:pt x="524" y="548"/>
                  </a:lnTo>
                  <a:lnTo>
                    <a:pt x="521" y="548"/>
                  </a:lnTo>
                  <a:lnTo>
                    <a:pt x="514" y="548"/>
                  </a:lnTo>
                  <a:lnTo>
                    <a:pt x="511" y="548"/>
                  </a:lnTo>
                  <a:lnTo>
                    <a:pt x="504" y="548"/>
                  </a:lnTo>
                  <a:lnTo>
                    <a:pt x="501" y="548"/>
                  </a:lnTo>
                  <a:lnTo>
                    <a:pt x="494" y="548"/>
                  </a:lnTo>
                  <a:lnTo>
                    <a:pt x="491" y="548"/>
                  </a:lnTo>
                  <a:lnTo>
                    <a:pt x="487" y="548"/>
                  </a:lnTo>
                  <a:lnTo>
                    <a:pt x="480" y="548"/>
                  </a:lnTo>
                  <a:lnTo>
                    <a:pt x="476" y="548"/>
                  </a:lnTo>
                  <a:lnTo>
                    <a:pt x="470" y="548"/>
                  </a:lnTo>
                  <a:lnTo>
                    <a:pt x="466" y="548"/>
                  </a:lnTo>
                  <a:lnTo>
                    <a:pt x="460" y="548"/>
                  </a:lnTo>
                  <a:lnTo>
                    <a:pt x="456" y="548"/>
                  </a:lnTo>
                  <a:lnTo>
                    <a:pt x="450" y="548"/>
                  </a:lnTo>
                  <a:lnTo>
                    <a:pt x="446" y="548"/>
                  </a:lnTo>
                  <a:lnTo>
                    <a:pt x="443" y="548"/>
                  </a:lnTo>
                  <a:lnTo>
                    <a:pt x="436" y="548"/>
                  </a:lnTo>
                  <a:lnTo>
                    <a:pt x="433" y="548"/>
                  </a:lnTo>
                  <a:lnTo>
                    <a:pt x="426" y="548"/>
                  </a:lnTo>
                  <a:lnTo>
                    <a:pt x="423" y="548"/>
                  </a:lnTo>
                  <a:lnTo>
                    <a:pt x="416" y="548"/>
                  </a:lnTo>
                  <a:lnTo>
                    <a:pt x="412" y="548"/>
                  </a:lnTo>
                  <a:lnTo>
                    <a:pt x="405" y="548"/>
                  </a:lnTo>
                  <a:lnTo>
                    <a:pt x="402" y="548"/>
                  </a:lnTo>
                  <a:lnTo>
                    <a:pt x="395" y="548"/>
                  </a:lnTo>
                  <a:lnTo>
                    <a:pt x="392" y="548"/>
                  </a:lnTo>
                  <a:lnTo>
                    <a:pt x="389" y="548"/>
                  </a:lnTo>
                  <a:lnTo>
                    <a:pt x="382" y="548"/>
                  </a:lnTo>
                  <a:lnTo>
                    <a:pt x="379" y="548"/>
                  </a:lnTo>
                  <a:lnTo>
                    <a:pt x="372" y="548"/>
                  </a:lnTo>
                  <a:lnTo>
                    <a:pt x="369" y="548"/>
                  </a:lnTo>
                  <a:lnTo>
                    <a:pt x="362" y="548"/>
                  </a:lnTo>
                  <a:lnTo>
                    <a:pt x="359" y="548"/>
                  </a:lnTo>
                  <a:lnTo>
                    <a:pt x="351" y="548"/>
                  </a:lnTo>
                  <a:lnTo>
                    <a:pt x="348" y="548"/>
                  </a:lnTo>
                  <a:lnTo>
                    <a:pt x="344" y="548"/>
                  </a:lnTo>
                  <a:lnTo>
                    <a:pt x="338" y="548"/>
                  </a:lnTo>
                  <a:lnTo>
                    <a:pt x="334" y="548"/>
                  </a:lnTo>
                  <a:lnTo>
                    <a:pt x="328" y="548"/>
                  </a:lnTo>
                  <a:lnTo>
                    <a:pt x="324" y="548"/>
                  </a:lnTo>
                  <a:lnTo>
                    <a:pt x="318" y="548"/>
                  </a:lnTo>
                  <a:lnTo>
                    <a:pt x="314" y="548"/>
                  </a:lnTo>
                  <a:lnTo>
                    <a:pt x="308" y="548"/>
                  </a:lnTo>
                  <a:lnTo>
                    <a:pt x="304" y="548"/>
                  </a:lnTo>
                  <a:lnTo>
                    <a:pt x="301" y="548"/>
                  </a:lnTo>
                  <a:lnTo>
                    <a:pt x="294" y="548"/>
                  </a:lnTo>
                  <a:lnTo>
                    <a:pt x="291" y="548"/>
                  </a:lnTo>
                  <a:lnTo>
                    <a:pt x="284" y="548"/>
                  </a:lnTo>
                  <a:lnTo>
                    <a:pt x="280" y="548"/>
                  </a:lnTo>
                  <a:lnTo>
                    <a:pt x="273" y="548"/>
                  </a:lnTo>
                  <a:lnTo>
                    <a:pt x="270" y="548"/>
                  </a:lnTo>
                  <a:lnTo>
                    <a:pt x="264" y="548"/>
                  </a:lnTo>
                  <a:lnTo>
                    <a:pt x="260" y="548"/>
                  </a:lnTo>
                  <a:lnTo>
                    <a:pt x="254" y="548"/>
                  </a:lnTo>
                  <a:lnTo>
                    <a:pt x="250" y="548"/>
                  </a:lnTo>
                  <a:lnTo>
                    <a:pt x="247" y="548"/>
                  </a:lnTo>
                  <a:lnTo>
                    <a:pt x="240" y="548"/>
                  </a:lnTo>
                  <a:lnTo>
                    <a:pt x="237" y="548"/>
                  </a:lnTo>
                  <a:lnTo>
                    <a:pt x="230" y="548"/>
                  </a:lnTo>
                  <a:lnTo>
                    <a:pt x="227" y="548"/>
                  </a:lnTo>
                  <a:lnTo>
                    <a:pt x="219" y="548"/>
                  </a:lnTo>
                  <a:lnTo>
                    <a:pt x="216" y="548"/>
                  </a:lnTo>
                  <a:lnTo>
                    <a:pt x="209" y="548"/>
                  </a:lnTo>
                  <a:lnTo>
                    <a:pt x="206" y="548"/>
                  </a:lnTo>
                  <a:lnTo>
                    <a:pt x="203" y="548"/>
                  </a:lnTo>
                  <a:lnTo>
                    <a:pt x="196" y="548"/>
                  </a:lnTo>
                  <a:lnTo>
                    <a:pt x="193" y="548"/>
                  </a:lnTo>
                  <a:lnTo>
                    <a:pt x="186" y="548"/>
                  </a:lnTo>
                  <a:lnTo>
                    <a:pt x="183" y="548"/>
                  </a:lnTo>
                  <a:lnTo>
                    <a:pt x="176" y="548"/>
                  </a:lnTo>
                  <a:lnTo>
                    <a:pt x="173" y="548"/>
                  </a:lnTo>
                  <a:lnTo>
                    <a:pt x="166" y="548"/>
                  </a:lnTo>
                  <a:lnTo>
                    <a:pt x="162" y="548"/>
                  </a:lnTo>
                  <a:lnTo>
                    <a:pt x="159" y="548"/>
                  </a:lnTo>
                  <a:lnTo>
                    <a:pt x="152" y="548"/>
                  </a:lnTo>
                  <a:lnTo>
                    <a:pt x="148" y="548"/>
                  </a:lnTo>
                  <a:lnTo>
                    <a:pt x="142" y="548"/>
                  </a:lnTo>
                  <a:lnTo>
                    <a:pt x="138" y="548"/>
                  </a:lnTo>
                  <a:lnTo>
                    <a:pt x="132" y="548"/>
                  </a:lnTo>
                  <a:lnTo>
                    <a:pt x="128" y="548"/>
                  </a:lnTo>
                  <a:lnTo>
                    <a:pt x="122" y="548"/>
                  </a:lnTo>
                  <a:lnTo>
                    <a:pt x="118" y="548"/>
                  </a:lnTo>
                  <a:lnTo>
                    <a:pt x="112" y="548"/>
                  </a:lnTo>
                  <a:lnTo>
                    <a:pt x="108" y="548"/>
                  </a:lnTo>
                  <a:lnTo>
                    <a:pt x="105" y="548"/>
                  </a:lnTo>
                  <a:lnTo>
                    <a:pt x="98" y="548"/>
                  </a:lnTo>
                  <a:lnTo>
                    <a:pt x="95" y="548"/>
                  </a:lnTo>
                  <a:lnTo>
                    <a:pt x="87" y="548"/>
                  </a:lnTo>
                  <a:lnTo>
                    <a:pt x="84" y="548"/>
                  </a:lnTo>
                  <a:lnTo>
                    <a:pt x="77" y="548"/>
                  </a:lnTo>
                  <a:lnTo>
                    <a:pt x="74" y="548"/>
                  </a:lnTo>
                  <a:lnTo>
                    <a:pt x="67" y="548"/>
                  </a:lnTo>
                  <a:lnTo>
                    <a:pt x="64" y="548"/>
                  </a:lnTo>
                  <a:lnTo>
                    <a:pt x="61" y="548"/>
                  </a:lnTo>
                  <a:lnTo>
                    <a:pt x="54" y="548"/>
                  </a:lnTo>
                  <a:lnTo>
                    <a:pt x="51" y="548"/>
                  </a:lnTo>
                  <a:lnTo>
                    <a:pt x="44" y="548"/>
                  </a:lnTo>
                  <a:lnTo>
                    <a:pt x="41" y="548"/>
                  </a:lnTo>
                  <a:lnTo>
                    <a:pt x="34" y="548"/>
                  </a:lnTo>
                  <a:lnTo>
                    <a:pt x="30" y="548"/>
                  </a:lnTo>
                  <a:lnTo>
                    <a:pt x="23" y="548"/>
                  </a:lnTo>
                  <a:lnTo>
                    <a:pt x="20" y="548"/>
                  </a:lnTo>
                  <a:lnTo>
                    <a:pt x="16" y="548"/>
                  </a:lnTo>
                  <a:lnTo>
                    <a:pt x="10" y="548"/>
                  </a:lnTo>
                  <a:lnTo>
                    <a:pt x="6" y="548"/>
                  </a:lnTo>
                  <a:lnTo>
                    <a:pt x="0" y="548"/>
                  </a:lnTo>
                  <a:lnTo>
                    <a:pt x="0" y="525"/>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sp>
          <p:nvSpPr>
            <p:cNvPr id="19520" name="Freeform 64"/>
            <p:cNvSpPr>
              <a:spLocks/>
            </p:cNvSpPr>
            <p:nvPr/>
          </p:nvSpPr>
          <p:spPr bwMode="auto">
            <a:xfrm>
              <a:off x="942" y="1461"/>
              <a:ext cx="988" cy="554"/>
            </a:xfrm>
            <a:custGeom>
              <a:avLst/>
              <a:gdLst/>
              <a:ahLst/>
              <a:cxnLst>
                <a:cxn ang="0">
                  <a:pos x="31" y="518"/>
                </a:cxn>
                <a:cxn ang="0">
                  <a:pos x="64" y="503"/>
                </a:cxn>
                <a:cxn ang="0">
                  <a:pos x="98" y="480"/>
                </a:cxn>
                <a:cxn ang="0">
                  <a:pos x="133" y="449"/>
                </a:cxn>
                <a:cxn ang="0">
                  <a:pos x="167" y="414"/>
                </a:cxn>
                <a:cxn ang="0">
                  <a:pos x="204" y="368"/>
                </a:cxn>
                <a:cxn ang="0">
                  <a:pos x="238" y="317"/>
                </a:cxn>
                <a:cxn ang="0">
                  <a:pos x="272" y="259"/>
                </a:cxn>
                <a:cxn ang="0">
                  <a:pos x="306" y="201"/>
                </a:cxn>
                <a:cxn ang="0">
                  <a:pos x="340" y="143"/>
                </a:cxn>
                <a:cxn ang="0">
                  <a:pos x="374" y="94"/>
                </a:cxn>
                <a:cxn ang="0">
                  <a:pos x="408" y="46"/>
                </a:cxn>
                <a:cxn ang="0">
                  <a:pos x="446" y="16"/>
                </a:cxn>
                <a:cxn ang="0">
                  <a:pos x="479" y="0"/>
                </a:cxn>
                <a:cxn ang="0">
                  <a:pos x="514" y="4"/>
                </a:cxn>
                <a:cxn ang="0">
                  <a:pos x="548" y="20"/>
                </a:cxn>
                <a:cxn ang="0">
                  <a:pos x="582" y="54"/>
                </a:cxn>
                <a:cxn ang="0">
                  <a:pos x="616" y="97"/>
                </a:cxn>
                <a:cxn ang="0">
                  <a:pos x="650" y="151"/>
                </a:cxn>
                <a:cxn ang="0">
                  <a:pos x="684" y="209"/>
                </a:cxn>
                <a:cxn ang="0">
                  <a:pos x="721" y="267"/>
                </a:cxn>
                <a:cxn ang="0">
                  <a:pos x="755" y="325"/>
                </a:cxn>
                <a:cxn ang="0">
                  <a:pos x="789" y="375"/>
                </a:cxn>
                <a:cxn ang="0">
                  <a:pos x="824" y="418"/>
                </a:cxn>
                <a:cxn ang="0">
                  <a:pos x="857" y="457"/>
                </a:cxn>
                <a:cxn ang="0">
                  <a:pos x="891" y="484"/>
                </a:cxn>
                <a:cxn ang="0">
                  <a:pos x="926" y="507"/>
                </a:cxn>
                <a:cxn ang="0">
                  <a:pos x="963" y="522"/>
                </a:cxn>
                <a:cxn ang="0">
                  <a:pos x="980" y="553"/>
                </a:cxn>
                <a:cxn ang="0">
                  <a:pos x="946" y="553"/>
                </a:cxn>
                <a:cxn ang="0">
                  <a:pos x="912" y="553"/>
                </a:cxn>
                <a:cxn ang="0">
                  <a:pos x="878" y="553"/>
                </a:cxn>
                <a:cxn ang="0">
                  <a:pos x="844" y="553"/>
                </a:cxn>
                <a:cxn ang="0">
                  <a:pos x="809" y="553"/>
                </a:cxn>
                <a:cxn ang="0">
                  <a:pos x="776" y="553"/>
                </a:cxn>
                <a:cxn ang="0">
                  <a:pos x="738" y="553"/>
                </a:cxn>
                <a:cxn ang="0">
                  <a:pos x="704" y="553"/>
                </a:cxn>
                <a:cxn ang="0">
                  <a:pos x="670" y="553"/>
                </a:cxn>
                <a:cxn ang="0">
                  <a:pos x="637" y="553"/>
                </a:cxn>
                <a:cxn ang="0">
                  <a:pos x="602" y="553"/>
                </a:cxn>
                <a:cxn ang="0">
                  <a:pos x="568" y="553"/>
                </a:cxn>
                <a:cxn ang="0">
                  <a:pos x="534" y="553"/>
                </a:cxn>
                <a:cxn ang="0">
                  <a:pos x="497" y="553"/>
                </a:cxn>
                <a:cxn ang="0">
                  <a:pos x="463" y="553"/>
                </a:cxn>
                <a:cxn ang="0">
                  <a:pos x="428" y="553"/>
                </a:cxn>
                <a:cxn ang="0">
                  <a:pos x="394" y="553"/>
                </a:cxn>
                <a:cxn ang="0">
                  <a:pos x="361" y="553"/>
                </a:cxn>
                <a:cxn ang="0">
                  <a:pos x="326" y="553"/>
                </a:cxn>
                <a:cxn ang="0">
                  <a:pos x="292" y="553"/>
                </a:cxn>
                <a:cxn ang="0">
                  <a:pos x="255" y="553"/>
                </a:cxn>
                <a:cxn ang="0">
                  <a:pos x="221" y="553"/>
                </a:cxn>
                <a:cxn ang="0">
                  <a:pos x="187" y="553"/>
                </a:cxn>
                <a:cxn ang="0">
                  <a:pos x="153" y="553"/>
                </a:cxn>
                <a:cxn ang="0">
                  <a:pos x="119" y="553"/>
                </a:cxn>
                <a:cxn ang="0">
                  <a:pos x="85" y="553"/>
                </a:cxn>
                <a:cxn ang="0">
                  <a:pos x="51" y="553"/>
                </a:cxn>
                <a:cxn ang="0">
                  <a:pos x="17" y="553"/>
                </a:cxn>
              </a:cxnLst>
              <a:rect l="0" t="0" r="r" b="b"/>
              <a:pathLst>
                <a:path w="988" h="554">
                  <a:moveTo>
                    <a:pt x="0" y="530"/>
                  </a:moveTo>
                  <a:lnTo>
                    <a:pt x="6" y="530"/>
                  </a:lnTo>
                  <a:lnTo>
                    <a:pt x="10" y="526"/>
                  </a:lnTo>
                  <a:lnTo>
                    <a:pt x="17" y="526"/>
                  </a:lnTo>
                  <a:lnTo>
                    <a:pt x="20" y="522"/>
                  </a:lnTo>
                  <a:lnTo>
                    <a:pt x="24" y="522"/>
                  </a:lnTo>
                  <a:lnTo>
                    <a:pt x="31" y="518"/>
                  </a:lnTo>
                  <a:lnTo>
                    <a:pt x="34" y="518"/>
                  </a:lnTo>
                  <a:lnTo>
                    <a:pt x="41" y="515"/>
                  </a:lnTo>
                  <a:lnTo>
                    <a:pt x="44" y="515"/>
                  </a:lnTo>
                  <a:lnTo>
                    <a:pt x="51" y="510"/>
                  </a:lnTo>
                  <a:lnTo>
                    <a:pt x="54" y="507"/>
                  </a:lnTo>
                  <a:lnTo>
                    <a:pt x="61" y="507"/>
                  </a:lnTo>
                  <a:lnTo>
                    <a:pt x="64" y="503"/>
                  </a:lnTo>
                  <a:lnTo>
                    <a:pt x="68" y="499"/>
                  </a:lnTo>
                  <a:lnTo>
                    <a:pt x="75" y="495"/>
                  </a:lnTo>
                  <a:lnTo>
                    <a:pt x="78" y="495"/>
                  </a:lnTo>
                  <a:lnTo>
                    <a:pt x="85" y="492"/>
                  </a:lnTo>
                  <a:lnTo>
                    <a:pt x="88" y="487"/>
                  </a:lnTo>
                  <a:lnTo>
                    <a:pt x="95" y="484"/>
                  </a:lnTo>
                  <a:lnTo>
                    <a:pt x="98" y="480"/>
                  </a:lnTo>
                  <a:lnTo>
                    <a:pt x="105" y="476"/>
                  </a:lnTo>
                  <a:lnTo>
                    <a:pt x="108" y="472"/>
                  </a:lnTo>
                  <a:lnTo>
                    <a:pt x="112" y="468"/>
                  </a:lnTo>
                  <a:lnTo>
                    <a:pt x="119" y="464"/>
                  </a:lnTo>
                  <a:lnTo>
                    <a:pt x="123" y="460"/>
                  </a:lnTo>
                  <a:lnTo>
                    <a:pt x="129" y="457"/>
                  </a:lnTo>
                  <a:lnTo>
                    <a:pt x="133" y="449"/>
                  </a:lnTo>
                  <a:lnTo>
                    <a:pt x="139" y="445"/>
                  </a:lnTo>
                  <a:lnTo>
                    <a:pt x="143" y="441"/>
                  </a:lnTo>
                  <a:lnTo>
                    <a:pt x="149" y="434"/>
                  </a:lnTo>
                  <a:lnTo>
                    <a:pt x="153" y="429"/>
                  </a:lnTo>
                  <a:lnTo>
                    <a:pt x="160" y="426"/>
                  </a:lnTo>
                  <a:lnTo>
                    <a:pt x="163" y="418"/>
                  </a:lnTo>
                  <a:lnTo>
                    <a:pt x="167" y="414"/>
                  </a:lnTo>
                  <a:lnTo>
                    <a:pt x="174" y="406"/>
                  </a:lnTo>
                  <a:lnTo>
                    <a:pt x="177" y="403"/>
                  </a:lnTo>
                  <a:lnTo>
                    <a:pt x="184" y="394"/>
                  </a:lnTo>
                  <a:lnTo>
                    <a:pt x="187" y="386"/>
                  </a:lnTo>
                  <a:lnTo>
                    <a:pt x="194" y="383"/>
                  </a:lnTo>
                  <a:lnTo>
                    <a:pt x="197" y="375"/>
                  </a:lnTo>
                  <a:lnTo>
                    <a:pt x="204" y="368"/>
                  </a:lnTo>
                  <a:lnTo>
                    <a:pt x="207" y="360"/>
                  </a:lnTo>
                  <a:lnTo>
                    <a:pt x="211" y="352"/>
                  </a:lnTo>
                  <a:lnTo>
                    <a:pt x="218" y="348"/>
                  </a:lnTo>
                  <a:lnTo>
                    <a:pt x="221" y="340"/>
                  </a:lnTo>
                  <a:lnTo>
                    <a:pt x="228" y="333"/>
                  </a:lnTo>
                  <a:lnTo>
                    <a:pt x="231" y="325"/>
                  </a:lnTo>
                  <a:lnTo>
                    <a:pt x="238" y="317"/>
                  </a:lnTo>
                  <a:lnTo>
                    <a:pt x="241" y="310"/>
                  </a:lnTo>
                  <a:lnTo>
                    <a:pt x="248" y="302"/>
                  </a:lnTo>
                  <a:lnTo>
                    <a:pt x="251" y="294"/>
                  </a:lnTo>
                  <a:lnTo>
                    <a:pt x="255" y="287"/>
                  </a:lnTo>
                  <a:lnTo>
                    <a:pt x="262" y="275"/>
                  </a:lnTo>
                  <a:lnTo>
                    <a:pt x="266" y="267"/>
                  </a:lnTo>
                  <a:lnTo>
                    <a:pt x="272" y="259"/>
                  </a:lnTo>
                  <a:lnTo>
                    <a:pt x="275" y="252"/>
                  </a:lnTo>
                  <a:lnTo>
                    <a:pt x="282" y="244"/>
                  </a:lnTo>
                  <a:lnTo>
                    <a:pt x="285" y="236"/>
                  </a:lnTo>
                  <a:lnTo>
                    <a:pt x="292" y="229"/>
                  </a:lnTo>
                  <a:lnTo>
                    <a:pt x="295" y="216"/>
                  </a:lnTo>
                  <a:lnTo>
                    <a:pt x="303" y="209"/>
                  </a:lnTo>
                  <a:lnTo>
                    <a:pt x="306" y="201"/>
                  </a:lnTo>
                  <a:lnTo>
                    <a:pt x="310" y="193"/>
                  </a:lnTo>
                  <a:lnTo>
                    <a:pt x="316" y="186"/>
                  </a:lnTo>
                  <a:lnTo>
                    <a:pt x="320" y="178"/>
                  </a:lnTo>
                  <a:lnTo>
                    <a:pt x="326" y="167"/>
                  </a:lnTo>
                  <a:lnTo>
                    <a:pt x="330" y="159"/>
                  </a:lnTo>
                  <a:lnTo>
                    <a:pt x="336" y="151"/>
                  </a:lnTo>
                  <a:lnTo>
                    <a:pt x="340" y="143"/>
                  </a:lnTo>
                  <a:lnTo>
                    <a:pt x="347" y="135"/>
                  </a:lnTo>
                  <a:lnTo>
                    <a:pt x="350" y="128"/>
                  </a:lnTo>
                  <a:lnTo>
                    <a:pt x="354" y="120"/>
                  </a:lnTo>
                  <a:lnTo>
                    <a:pt x="361" y="112"/>
                  </a:lnTo>
                  <a:lnTo>
                    <a:pt x="364" y="105"/>
                  </a:lnTo>
                  <a:lnTo>
                    <a:pt x="371" y="97"/>
                  </a:lnTo>
                  <a:lnTo>
                    <a:pt x="374" y="94"/>
                  </a:lnTo>
                  <a:lnTo>
                    <a:pt x="381" y="85"/>
                  </a:lnTo>
                  <a:lnTo>
                    <a:pt x="384" y="77"/>
                  </a:lnTo>
                  <a:lnTo>
                    <a:pt x="391" y="70"/>
                  </a:lnTo>
                  <a:lnTo>
                    <a:pt x="394" y="66"/>
                  </a:lnTo>
                  <a:lnTo>
                    <a:pt x="398" y="59"/>
                  </a:lnTo>
                  <a:lnTo>
                    <a:pt x="405" y="54"/>
                  </a:lnTo>
                  <a:lnTo>
                    <a:pt x="408" y="46"/>
                  </a:lnTo>
                  <a:lnTo>
                    <a:pt x="415" y="43"/>
                  </a:lnTo>
                  <a:lnTo>
                    <a:pt x="418" y="39"/>
                  </a:lnTo>
                  <a:lnTo>
                    <a:pt x="425" y="31"/>
                  </a:lnTo>
                  <a:lnTo>
                    <a:pt x="428" y="28"/>
                  </a:lnTo>
                  <a:lnTo>
                    <a:pt x="435" y="23"/>
                  </a:lnTo>
                  <a:lnTo>
                    <a:pt x="438" y="20"/>
                  </a:lnTo>
                  <a:lnTo>
                    <a:pt x="446" y="16"/>
                  </a:lnTo>
                  <a:lnTo>
                    <a:pt x="449" y="12"/>
                  </a:lnTo>
                  <a:lnTo>
                    <a:pt x="453" y="12"/>
                  </a:lnTo>
                  <a:lnTo>
                    <a:pt x="459" y="8"/>
                  </a:lnTo>
                  <a:lnTo>
                    <a:pt x="463" y="4"/>
                  </a:lnTo>
                  <a:lnTo>
                    <a:pt x="469" y="4"/>
                  </a:lnTo>
                  <a:lnTo>
                    <a:pt x="473" y="4"/>
                  </a:lnTo>
                  <a:lnTo>
                    <a:pt x="479" y="0"/>
                  </a:lnTo>
                  <a:lnTo>
                    <a:pt x="483" y="0"/>
                  </a:lnTo>
                  <a:lnTo>
                    <a:pt x="490" y="0"/>
                  </a:lnTo>
                  <a:lnTo>
                    <a:pt x="494" y="0"/>
                  </a:lnTo>
                  <a:lnTo>
                    <a:pt x="497" y="0"/>
                  </a:lnTo>
                  <a:lnTo>
                    <a:pt x="504" y="0"/>
                  </a:lnTo>
                  <a:lnTo>
                    <a:pt x="507" y="0"/>
                  </a:lnTo>
                  <a:lnTo>
                    <a:pt x="514" y="4"/>
                  </a:lnTo>
                  <a:lnTo>
                    <a:pt x="517" y="4"/>
                  </a:lnTo>
                  <a:lnTo>
                    <a:pt x="524" y="4"/>
                  </a:lnTo>
                  <a:lnTo>
                    <a:pt x="527" y="8"/>
                  </a:lnTo>
                  <a:lnTo>
                    <a:pt x="534" y="12"/>
                  </a:lnTo>
                  <a:lnTo>
                    <a:pt x="538" y="12"/>
                  </a:lnTo>
                  <a:lnTo>
                    <a:pt x="541" y="16"/>
                  </a:lnTo>
                  <a:lnTo>
                    <a:pt x="548" y="20"/>
                  </a:lnTo>
                  <a:lnTo>
                    <a:pt x="551" y="23"/>
                  </a:lnTo>
                  <a:lnTo>
                    <a:pt x="558" y="28"/>
                  </a:lnTo>
                  <a:lnTo>
                    <a:pt x="561" y="31"/>
                  </a:lnTo>
                  <a:lnTo>
                    <a:pt x="568" y="39"/>
                  </a:lnTo>
                  <a:lnTo>
                    <a:pt x="571" y="43"/>
                  </a:lnTo>
                  <a:lnTo>
                    <a:pt x="578" y="46"/>
                  </a:lnTo>
                  <a:lnTo>
                    <a:pt x="582" y="54"/>
                  </a:lnTo>
                  <a:lnTo>
                    <a:pt x="589" y="59"/>
                  </a:lnTo>
                  <a:lnTo>
                    <a:pt x="592" y="66"/>
                  </a:lnTo>
                  <a:lnTo>
                    <a:pt x="596" y="70"/>
                  </a:lnTo>
                  <a:lnTo>
                    <a:pt x="602" y="77"/>
                  </a:lnTo>
                  <a:lnTo>
                    <a:pt x="606" y="85"/>
                  </a:lnTo>
                  <a:lnTo>
                    <a:pt x="612" y="94"/>
                  </a:lnTo>
                  <a:lnTo>
                    <a:pt x="616" y="97"/>
                  </a:lnTo>
                  <a:lnTo>
                    <a:pt x="622" y="105"/>
                  </a:lnTo>
                  <a:lnTo>
                    <a:pt x="626" y="112"/>
                  </a:lnTo>
                  <a:lnTo>
                    <a:pt x="633" y="120"/>
                  </a:lnTo>
                  <a:lnTo>
                    <a:pt x="637" y="128"/>
                  </a:lnTo>
                  <a:lnTo>
                    <a:pt x="640" y="135"/>
                  </a:lnTo>
                  <a:lnTo>
                    <a:pt x="647" y="143"/>
                  </a:lnTo>
                  <a:lnTo>
                    <a:pt x="650" y="151"/>
                  </a:lnTo>
                  <a:lnTo>
                    <a:pt x="657" y="159"/>
                  </a:lnTo>
                  <a:lnTo>
                    <a:pt x="660" y="167"/>
                  </a:lnTo>
                  <a:lnTo>
                    <a:pt x="667" y="178"/>
                  </a:lnTo>
                  <a:lnTo>
                    <a:pt x="670" y="186"/>
                  </a:lnTo>
                  <a:lnTo>
                    <a:pt x="677" y="193"/>
                  </a:lnTo>
                  <a:lnTo>
                    <a:pt x="681" y="201"/>
                  </a:lnTo>
                  <a:lnTo>
                    <a:pt x="684" y="209"/>
                  </a:lnTo>
                  <a:lnTo>
                    <a:pt x="691" y="216"/>
                  </a:lnTo>
                  <a:lnTo>
                    <a:pt x="694" y="229"/>
                  </a:lnTo>
                  <a:lnTo>
                    <a:pt x="701" y="236"/>
                  </a:lnTo>
                  <a:lnTo>
                    <a:pt x="704" y="244"/>
                  </a:lnTo>
                  <a:lnTo>
                    <a:pt x="711" y="252"/>
                  </a:lnTo>
                  <a:lnTo>
                    <a:pt x="714" y="259"/>
                  </a:lnTo>
                  <a:lnTo>
                    <a:pt x="721" y="267"/>
                  </a:lnTo>
                  <a:lnTo>
                    <a:pt x="725" y="275"/>
                  </a:lnTo>
                  <a:lnTo>
                    <a:pt x="732" y="287"/>
                  </a:lnTo>
                  <a:lnTo>
                    <a:pt x="735" y="294"/>
                  </a:lnTo>
                  <a:lnTo>
                    <a:pt x="738" y="302"/>
                  </a:lnTo>
                  <a:lnTo>
                    <a:pt x="745" y="310"/>
                  </a:lnTo>
                  <a:lnTo>
                    <a:pt x="748" y="317"/>
                  </a:lnTo>
                  <a:lnTo>
                    <a:pt x="755" y="325"/>
                  </a:lnTo>
                  <a:lnTo>
                    <a:pt x="758" y="333"/>
                  </a:lnTo>
                  <a:lnTo>
                    <a:pt x="765" y="340"/>
                  </a:lnTo>
                  <a:lnTo>
                    <a:pt x="769" y="348"/>
                  </a:lnTo>
                  <a:lnTo>
                    <a:pt x="776" y="352"/>
                  </a:lnTo>
                  <a:lnTo>
                    <a:pt x="779" y="360"/>
                  </a:lnTo>
                  <a:lnTo>
                    <a:pt x="783" y="368"/>
                  </a:lnTo>
                  <a:lnTo>
                    <a:pt x="789" y="375"/>
                  </a:lnTo>
                  <a:lnTo>
                    <a:pt x="793" y="383"/>
                  </a:lnTo>
                  <a:lnTo>
                    <a:pt x="799" y="386"/>
                  </a:lnTo>
                  <a:lnTo>
                    <a:pt x="803" y="394"/>
                  </a:lnTo>
                  <a:lnTo>
                    <a:pt x="809" y="403"/>
                  </a:lnTo>
                  <a:lnTo>
                    <a:pt x="813" y="406"/>
                  </a:lnTo>
                  <a:lnTo>
                    <a:pt x="820" y="414"/>
                  </a:lnTo>
                  <a:lnTo>
                    <a:pt x="824" y="418"/>
                  </a:lnTo>
                  <a:lnTo>
                    <a:pt x="827" y="426"/>
                  </a:lnTo>
                  <a:lnTo>
                    <a:pt x="834" y="429"/>
                  </a:lnTo>
                  <a:lnTo>
                    <a:pt x="837" y="434"/>
                  </a:lnTo>
                  <a:lnTo>
                    <a:pt x="844" y="441"/>
                  </a:lnTo>
                  <a:lnTo>
                    <a:pt x="847" y="445"/>
                  </a:lnTo>
                  <a:lnTo>
                    <a:pt x="854" y="449"/>
                  </a:lnTo>
                  <a:lnTo>
                    <a:pt x="857" y="457"/>
                  </a:lnTo>
                  <a:lnTo>
                    <a:pt x="864" y="460"/>
                  </a:lnTo>
                  <a:lnTo>
                    <a:pt x="868" y="464"/>
                  </a:lnTo>
                  <a:lnTo>
                    <a:pt x="875" y="468"/>
                  </a:lnTo>
                  <a:lnTo>
                    <a:pt x="878" y="472"/>
                  </a:lnTo>
                  <a:lnTo>
                    <a:pt x="881" y="476"/>
                  </a:lnTo>
                  <a:lnTo>
                    <a:pt x="888" y="480"/>
                  </a:lnTo>
                  <a:lnTo>
                    <a:pt x="891" y="484"/>
                  </a:lnTo>
                  <a:lnTo>
                    <a:pt x="898" y="487"/>
                  </a:lnTo>
                  <a:lnTo>
                    <a:pt x="901" y="492"/>
                  </a:lnTo>
                  <a:lnTo>
                    <a:pt x="908" y="495"/>
                  </a:lnTo>
                  <a:lnTo>
                    <a:pt x="912" y="495"/>
                  </a:lnTo>
                  <a:lnTo>
                    <a:pt x="919" y="499"/>
                  </a:lnTo>
                  <a:lnTo>
                    <a:pt x="922" y="503"/>
                  </a:lnTo>
                  <a:lnTo>
                    <a:pt x="926" y="507"/>
                  </a:lnTo>
                  <a:lnTo>
                    <a:pt x="932" y="507"/>
                  </a:lnTo>
                  <a:lnTo>
                    <a:pt x="936" y="510"/>
                  </a:lnTo>
                  <a:lnTo>
                    <a:pt x="942" y="515"/>
                  </a:lnTo>
                  <a:lnTo>
                    <a:pt x="946" y="515"/>
                  </a:lnTo>
                  <a:lnTo>
                    <a:pt x="952" y="518"/>
                  </a:lnTo>
                  <a:lnTo>
                    <a:pt x="956" y="518"/>
                  </a:lnTo>
                  <a:lnTo>
                    <a:pt x="963" y="522"/>
                  </a:lnTo>
                  <a:lnTo>
                    <a:pt x="967" y="522"/>
                  </a:lnTo>
                  <a:lnTo>
                    <a:pt x="970" y="526"/>
                  </a:lnTo>
                  <a:lnTo>
                    <a:pt x="977" y="526"/>
                  </a:lnTo>
                  <a:lnTo>
                    <a:pt x="980" y="530"/>
                  </a:lnTo>
                  <a:lnTo>
                    <a:pt x="987" y="530"/>
                  </a:lnTo>
                  <a:lnTo>
                    <a:pt x="987" y="553"/>
                  </a:lnTo>
                  <a:lnTo>
                    <a:pt x="980" y="553"/>
                  </a:lnTo>
                  <a:lnTo>
                    <a:pt x="977" y="553"/>
                  </a:lnTo>
                  <a:lnTo>
                    <a:pt x="970" y="553"/>
                  </a:lnTo>
                  <a:lnTo>
                    <a:pt x="967" y="553"/>
                  </a:lnTo>
                  <a:lnTo>
                    <a:pt x="963" y="553"/>
                  </a:lnTo>
                  <a:lnTo>
                    <a:pt x="956" y="553"/>
                  </a:lnTo>
                  <a:lnTo>
                    <a:pt x="952" y="553"/>
                  </a:lnTo>
                  <a:lnTo>
                    <a:pt x="946" y="553"/>
                  </a:lnTo>
                  <a:lnTo>
                    <a:pt x="942" y="553"/>
                  </a:lnTo>
                  <a:lnTo>
                    <a:pt x="936" y="553"/>
                  </a:lnTo>
                  <a:lnTo>
                    <a:pt x="932" y="553"/>
                  </a:lnTo>
                  <a:lnTo>
                    <a:pt x="926" y="553"/>
                  </a:lnTo>
                  <a:lnTo>
                    <a:pt x="922" y="553"/>
                  </a:lnTo>
                  <a:lnTo>
                    <a:pt x="919" y="553"/>
                  </a:lnTo>
                  <a:lnTo>
                    <a:pt x="912" y="553"/>
                  </a:lnTo>
                  <a:lnTo>
                    <a:pt x="908" y="553"/>
                  </a:lnTo>
                  <a:lnTo>
                    <a:pt x="901" y="553"/>
                  </a:lnTo>
                  <a:lnTo>
                    <a:pt x="898" y="553"/>
                  </a:lnTo>
                  <a:lnTo>
                    <a:pt x="891" y="553"/>
                  </a:lnTo>
                  <a:lnTo>
                    <a:pt x="888" y="553"/>
                  </a:lnTo>
                  <a:lnTo>
                    <a:pt x="881" y="553"/>
                  </a:lnTo>
                  <a:lnTo>
                    <a:pt x="878" y="553"/>
                  </a:lnTo>
                  <a:lnTo>
                    <a:pt x="875" y="553"/>
                  </a:lnTo>
                  <a:lnTo>
                    <a:pt x="868" y="553"/>
                  </a:lnTo>
                  <a:lnTo>
                    <a:pt x="864" y="553"/>
                  </a:lnTo>
                  <a:lnTo>
                    <a:pt x="857" y="553"/>
                  </a:lnTo>
                  <a:lnTo>
                    <a:pt x="854" y="553"/>
                  </a:lnTo>
                  <a:lnTo>
                    <a:pt x="847" y="553"/>
                  </a:lnTo>
                  <a:lnTo>
                    <a:pt x="844" y="553"/>
                  </a:lnTo>
                  <a:lnTo>
                    <a:pt x="837" y="553"/>
                  </a:lnTo>
                  <a:lnTo>
                    <a:pt x="834" y="553"/>
                  </a:lnTo>
                  <a:lnTo>
                    <a:pt x="827" y="553"/>
                  </a:lnTo>
                  <a:lnTo>
                    <a:pt x="824" y="553"/>
                  </a:lnTo>
                  <a:lnTo>
                    <a:pt x="820" y="553"/>
                  </a:lnTo>
                  <a:lnTo>
                    <a:pt x="813" y="553"/>
                  </a:lnTo>
                  <a:lnTo>
                    <a:pt x="809" y="553"/>
                  </a:lnTo>
                  <a:lnTo>
                    <a:pt x="803" y="553"/>
                  </a:lnTo>
                  <a:lnTo>
                    <a:pt x="799" y="553"/>
                  </a:lnTo>
                  <a:lnTo>
                    <a:pt x="793" y="553"/>
                  </a:lnTo>
                  <a:lnTo>
                    <a:pt x="789" y="553"/>
                  </a:lnTo>
                  <a:lnTo>
                    <a:pt x="783" y="553"/>
                  </a:lnTo>
                  <a:lnTo>
                    <a:pt x="779" y="553"/>
                  </a:lnTo>
                  <a:lnTo>
                    <a:pt x="776" y="553"/>
                  </a:lnTo>
                  <a:lnTo>
                    <a:pt x="769" y="553"/>
                  </a:lnTo>
                  <a:lnTo>
                    <a:pt x="765" y="553"/>
                  </a:lnTo>
                  <a:lnTo>
                    <a:pt x="758" y="553"/>
                  </a:lnTo>
                  <a:lnTo>
                    <a:pt x="755" y="553"/>
                  </a:lnTo>
                  <a:lnTo>
                    <a:pt x="748" y="553"/>
                  </a:lnTo>
                  <a:lnTo>
                    <a:pt x="745" y="553"/>
                  </a:lnTo>
                  <a:lnTo>
                    <a:pt x="738" y="553"/>
                  </a:lnTo>
                  <a:lnTo>
                    <a:pt x="735" y="553"/>
                  </a:lnTo>
                  <a:lnTo>
                    <a:pt x="732" y="553"/>
                  </a:lnTo>
                  <a:lnTo>
                    <a:pt x="725" y="553"/>
                  </a:lnTo>
                  <a:lnTo>
                    <a:pt x="721" y="553"/>
                  </a:lnTo>
                  <a:lnTo>
                    <a:pt x="714" y="553"/>
                  </a:lnTo>
                  <a:lnTo>
                    <a:pt x="711" y="553"/>
                  </a:lnTo>
                  <a:lnTo>
                    <a:pt x="704" y="553"/>
                  </a:lnTo>
                  <a:lnTo>
                    <a:pt x="701" y="553"/>
                  </a:lnTo>
                  <a:lnTo>
                    <a:pt x="694" y="553"/>
                  </a:lnTo>
                  <a:lnTo>
                    <a:pt x="691" y="553"/>
                  </a:lnTo>
                  <a:lnTo>
                    <a:pt x="684" y="553"/>
                  </a:lnTo>
                  <a:lnTo>
                    <a:pt x="681" y="553"/>
                  </a:lnTo>
                  <a:lnTo>
                    <a:pt x="677" y="553"/>
                  </a:lnTo>
                  <a:lnTo>
                    <a:pt x="670" y="553"/>
                  </a:lnTo>
                  <a:lnTo>
                    <a:pt x="667" y="553"/>
                  </a:lnTo>
                  <a:lnTo>
                    <a:pt x="660" y="553"/>
                  </a:lnTo>
                  <a:lnTo>
                    <a:pt x="657" y="553"/>
                  </a:lnTo>
                  <a:lnTo>
                    <a:pt x="650" y="553"/>
                  </a:lnTo>
                  <a:lnTo>
                    <a:pt x="647" y="553"/>
                  </a:lnTo>
                  <a:lnTo>
                    <a:pt x="640" y="553"/>
                  </a:lnTo>
                  <a:lnTo>
                    <a:pt x="637" y="553"/>
                  </a:lnTo>
                  <a:lnTo>
                    <a:pt x="633" y="553"/>
                  </a:lnTo>
                  <a:lnTo>
                    <a:pt x="626" y="553"/>
                  </a:lnTo>
                  <a:lnTo>
                    <a:pt x="622" y="553"/>
                  </a:lnTo>
                  <a:lnTo>
                    <a:pt x="616" y="553"/>
                  </a:lnTo>
                  <a:lnTo>
                    <a:pt x="612" y="553"/>
                  </a:lnTo>
                  <a:lnTo>
                    <a:pt x="606" y="553"/>
                  </a:lnTo>
                  <a:lnTo>
                    <a:pt x="602" y="553"/>
                  </a:lnTo>
                  <a:lnTo>
                    <a:pt x="596" y="553"/>
                  </a:lnTo>
                  <a:lnTo>
                    <a:pt x="592" y="553"/>
                  </a:lnTo>
                  <a:lnTo>
                    <a:pt x="589" y="553"/>
                  </a:lnTo>
                  <a:lnTo>
                    <a:pt x="582" y="553"/>
                  </a:lnTo>
                  <a:lnTo>
                    <a:pt x="578" y="553"/>
                  </a:lnTo>
                  <a:lnTo>
                    <a:pt x="571" y="553"/>
                  </a:lnTo>
                  <a:lnTo>
                    <a:pt x="568" y="553"/>
                  </a:lnTo>
                  <a:lnTo>
                    <a:pt x="561" y="553"/>
                  </a:lnTo>
                  <a:lnTo>
                    <a:pt x="558" y="553"/>
                  </a:lnTo>
                  <a:lnTo>
                    <a:pt x="551" y="553"/>
                  </a:lnTo>
                  <a:lnTo>
                    <a:pt x="548" y="553"/>
                  </a:lnTo>
                  <a:lnTo>
                    <a:pt x="541" y="553"/>
                  </a:lnTo>
                  <a:lnTo>
                    <a:pt x="538" y="553"/>
                  </a:lnTo>
                  <a:lnTo>
                    <a:pt x="534" y="553"/>
                  </a:lnTo>
                  <a:lnTo>
                    <a:pt x="527" y="553"/>
                  </a:lnTo>
                  <a:lnTo>
                    <a:pt x="524" y="553"/>
                  </a:lnTo>
                  <a:lnTo>
                    <a:pt x="517" y="553"/>
                  </a:lnTo>
                  <a:lnTo>
                    <a:pt x="514" y="553"/>
                  </a:lnTo>
                  <a:lnTo>
                    <a:pt x="507" y="553"/>
                  </a:lnTo>
                  <a:lnTo>
                    <a:pt x="504" y="553"/>
                  </a:lnTo>
                  <a:lnTo>
                    <a:pt x="497" y="553"/>
                  </a:lnTo>
                  <a:lnTo>
                    <a:pt x="494" y="553"/>
                  </a:lnTo>
                  <a:lnTo>
                    <a:pt x="490" y="553"/>
                  </a:lnTo>
                  <a:lnTo>
                    <a:pt x="483" y="553"/>
                  </a:lnTo>
                  <a:lnTo>
                    <a:pt x="479" y="553"/>
                  </a:lnTo>
                  <a:lnTo>
                    <a:pt x="473" y="553"/>
                  </a:lnTo>
                  <a:lnTo>
                    <a:pt x="469" y="553"/>
                  </a:lnTo>
                  <a:lnTo>
                    <a:pt x="463" y="553"/>
                  </a:lnTo>
                  <a:lnTo>
                    <a:pt x="459" y="553"/>
                  </a:lnTo>
                  <a:lnTo>
                    <a:pt x="453" y="553"/>
                  </a:lnTo>
                  <a:lnTo>
                    <a:pt x="449" y="553"/>
                  </a:lnTo>
                  <a:lnTo>
                    <a:pt x="446" y="553"/>
                  </a:lnTo>
                  <a:lnTo>
                    <a:pt x="438" y="553"/>
                  </a:lnTo>
                  <a:lnTo>
                    <a:pt x="435" y="553"/>
                  </a:lnTo>
                  <a:lnTo>
                    <a:pt x="428" y="553"/>
                  </a:lnTo>
                  <a:lnTo>
                    <a:pt x="425" y="553"/>
                  </a:lnTo>
                  <a:lnTo>
                    <a:pt x="418" y="553"/>
                  </a:lnTo>
                  <a:lnTo>
                    <a:pt x="415" y="553"/>
                  </a:lnTo>
                  <a:lnTo>
                    <a:pt x="408" y="553"/>
                  </a:lnTo>
                  <a:lnTo>
                    <a:pt x="405" y="553"/>
                  </a:lnTo>
                  <a:lnTo>
                    <a:pt x="398" y="553"/>
                  </a:lnTo>
                  <a:lnTo>
                    <a:pt x="394" y="553"/>
                  </a:lnTo>
                  <a:lnTo>
                    <a:pt x="391" y="553"/>
                  </a:lnTo>
                  <a:lnTo>
                    <a:pt x="384" y="553"/>
                  </a:lnTo>
                  <a:lnTo>
                    <a:pt x="381" y="553"/>
                  </a:lnTo>
                  <a:lnTo>
                    <a:pt x="374" y="553"/>
                  </a:lnTo>
                  <a:lnTo>
                    <a:pt x="371" y="553"/>
                  </a:lnTo>
                  <a:lnTo>
                    <a:pt x="364" y="553"/>
                  </a:lnTo>
                  <a:lnTo>
                    <a:pt x="361" y="553"/>
                  </a:lnTo>
                  <a:lnTo>
                    <a:pt x="354" y="553"/>
                  </a:lnTo>
                  <a:lnTo>
                    <a:pt x="350" y="553"/>
                  </a:lnTo>
                  <a:lnTo>
                    <a:pt x="347" y="553"/>
                  </a:lnTo>
                  <a:lnTo>
                    <a:pt x="340" y="553"/>
                  </a:lnTo>
                  <a:lnTo>
                    <a:pt x="336" y="553"/>
                  </a:lnTo>
                  <a:lnTo>
                    <a:pt x="330" y="553"/>
                  </a:lnTo>
                  <a:lnTo>
                    <a:pt x="326" y="553"/>
                  </a:lnTo>
                  <a:lnTo>
                    <a:pt x="320" y="553"/>
                  </a:lnTo>
                  <a:lnTo>
                    <a:pt x="316" y="553"/>
                  </a:lnTo>
                  <a:lnTo>
                    <a:pt x="310" y="553"/>
                  </a:lnTo>
                  <a:lnTo>
                    <a:pt x="306" y="553"/>
                  </a:lnTo>
                  <a:lnTo>
                    <a:pt x="303" y="553"/>
                  </a:lnTo>
                  <a:lnTo>
                    <a:pt x="295" y="553"/>
                  </a:lnTo>
                  <a:lnTo>
                    <a:pt x="292" y="553"/>
                  </a:lnTo>
                  <a:lnTo>
                    <a:pt x="285" y="553"/>
                  </a:lnTo>
                  <a:lnTo>
                    <a:pt x="282" y="553"/>
                  </a:lnTo>
                  <a:lnTo>
                    <a:pt x="275" y="553"/>
                  </a:lnTo>
                  <a:lnTo>
                    <a:pt x="272" y="553"/>
                  </a:lnTo>
                  <a:lnTo>
                    <a:pt x="266" y="553"/>
                  </a:lnTo>
                  <a:lnTo>
                    <a:pt x="262" y="553"/>
                  </a:lnTo>
                  <a:lnTo>
                    <a:pt x="255" y="553"/>
                  </a:lnTo>
                  <a:lnTo>
                    <a:pt x="251" y="553"/>
                  </a:lnTo>
                  <a:lnTo>
                    <a:pt x="248" y="553"/>
                  </a:lnTo>
                  <a:lnTo>
                    <a:pt x="241" y="553"/>
                  </a:lnTo>
                  <a:lnTo>
                    <a:pt x="238" y="553"/>
                  </a:lnTo>
                  <a:lnTo>
                    <a:pt x="231" y="553"/>
                  </a:lnTo>
                  <a:lnTo>
                    <a:pt x="228" y="553"/>
                  </a:lnTo>
                  <a:lnTo>
                    <a:pt x="221" y="553"/>
                  </a:lnTo>
                  <a:lnTo>
                    <a:pt x="218" y="553"/>
                  </a:lnTo>
                  <a:lnTo>
                    <a:pt x="211" y="553"/>
                  </a:lnTo>
                  <a:lnTo>
                    <a:pt x="207" y="553"/>
                  </a:lnTo>
                  <a:lnTo>
                    <a:pt x="204" y="553"/>
                  </a:lnTo>
                  <a:lnTo>
                    <a:pt x="197" y="553"/>
                  </a:lnTo>
                  <a:lnTo>
                    <a:pt x="194" y="553"/>
                  </a:lnTo>
                  <a:lnTo>
                    <a:pt x="187" y="553"/>
                  </a:lnTo>
                  <a:lnTo>
                    <a:pt x="184" y="553"/>
                  </a:lnTo>
                  <a:lnTo>
                    <a:pt x="177" y="553"/>
                  </a:lnTo>
                  <a:lnTo>
                    <a:pt x="174" y="553"/>
                  </a:lnTo>
                  <a:lnTo>
                    <a:pt x="167" y="553"/>
                  </a:lnTo>
                  <a:lnTo>
                    <a:pt x="163" y="553"/>
                  </a:lnTo>
                  <a:lnTo>
                    <a:pt x="160" y="553"/>
                  </a:lnTo>
                  <a:lnTo>
                    <a:pt x="153" y="553"/>
                  </a:lnTo>
                  <a:lnTo>
                    <a:pt x="149" y="553"/>
                  </a:lnTo>
                  <a:lnTo>
                    <a:pt x="143" y="553"/>
                  </a:lnTo>
                  <a:lnTo>
                    <a:pt x="139" y="553"/>
                  </a:lnTo>
                  <a:lnTo>
                    <a:pt x="133" y="553"/>
                  </a:lnTo>
                  <a:lnTo>
                    <a:pt x="129" y="553"/>
                  </a:lnTo>
                  <a:lnTo>
                    <a:pt x="123" y="553"/>
                  </a:lnTo>
                  <a:lnTo>
                    <a:pt x="119" y="553"/>
                  </a:lnTo>
                  <a:lnTo>
                    <a:pt x="112" y="553"/>
                  </a:lnTo>
                  <a:lnTo>
                    <a:pt x="108" y="553"/>
                  </a:lnTo>
                  <a:lnTo>
                    <a:pt x="105" y="553"/>
                  </a:lnTo>
                  <a:lnTo>
                    <a:pt x="98" y="553"/>
                  </a:lnTo>
                  <a:lnTo>
                    <a:pt x="95" y="553"/>
                  </a:lnTo>
                  <a:lnTo>
                    <a:pt x="88" y="553"/>
                  </a:lnTo>
                  <a:lnTo>
                    <a:pt x="85" y="553"/>
                  </a:lnTo>
                  <a:lnTo>
                    <a:pt x="78" y="553"/>
                  </a:lnTo>
                  <a:lnTo>
                    <a:pt x="75" y="553"/>
                  </a:lnTo>
                  <a:lnTo>
                    <a:pt x="68" y="553"/>
                  </a:lnTo>
                  <a:lnTo>
                    <a:pt x="64" y="553"/>
                  </a:lnTo>
                  <a:lnTo>
                    <a:pt x="61" y="553"/>
                  </a:lnTo>
                  <a:lnTo>
                    <a:pt x="54" y="553"/>
                  </a:lnTo>
                  <a:lnTo>
                    <a:pt x="51" y="553"/>
                  </a:lnTo>
                  <a:lnTo>
                    <a:pt x="44" y="553"/>
                  </a:lnTo>
                  <a:lnTo>
                    <a:pt x="41" y="553"/>
                  </a:lnTo>
                  <a:lnTo>
                    <a:pt x="34" y="553"/>
                  </a:lnTo>
                  <a:lnTo>
                    <a:pt x="31" y="553"/>
                  </a:lnTo>
                  <a:lnTo>
                    <a:pt x="24" y="553"/>
                  </a:lnTo>
                  <a:lnTo>
                    <a:pt x="20" y="553"/>
                  </a:lnTo>
                  <a:lnTo>
                    <a:pt x="17" y="553"/>
                  </a:lnTo>
                  <a:lnTo>
                    <a:pt x="10" y="553"/>
                  </a:lnTo>
                  <a:lnTo>
                    <a:pt x="6" y="553"/>
                  </a:lnTo>
                  <a:lnTo>
                    <a:pt x="0" y="553"/>
                  </a:lnTo>
                  <a:lnTo>
                    <a:pt x="0" y="53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522" name="Freeform 66"/>
            <p:cNvSpPr>
              <a:spLocks/>
            </p:cNvSpPr>
            <p:nvPr/>
          </p:nvSpPr>
          <p:spPr bwMode="auto">
            <a:xfrm>
              <a:off x="894" y="2141"/>
              <a:ext cx="1082" cy="860"/>
            </a:xfrm>
            <a:custGeom>
              <a:avLst/>
              <a:gdLst/>
              <a:ahLst/>
              <a:cxnLst>
                <a:cxn ang="0">
                  <a:pos x="0" y="859"/>
                </a:cxn>
                <a:cxn ang="0">
                  <a:pos x="1081" y="859"/>
                </a:cxn>
                <a:cxn ang="0">
                  <a:pos x="1081" y="0"/>
                </a:cxn>
                <a:cxn ang="0">
                  <a:pos x="0" y="0"/>
                </a:cxn>
                <a:cxn ang="0">
                  <a:pos x="0" y="859"/>
                </a:cxn>
              </a:cxnLst>
              <a:rect l="0" t="0" r="r" b="b"/>
              <a:pathLst>
                <a:path w="1082" h="860">
                  <a:moveTo>
                    <a:pt x="0" y="859"/>
                  </a:moveTo>
                  <a:lnTo>
                    <a:pt x="1081" y="859"/>
                  </a:lnTo>
                  <a:lnTo>
                    <a:pt x="1081" y="0"/>
                  </a:lnTo>
                  <a:lnTo>
                    <a:pt x="0" y="0"/>
                  </a:lnTo>
                  <a:lnTo>
                    <a:pt x="0" y="85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523" name="Freeform 67"/>
            <p:cNvSpPr>
              <a:spLocks/>
            </p:cNvSpPr>
            <p:nvPr/>
          </p:nvSpPr>
          <p:spPr bwMode="auto">
            <a:xfrm>
              <a:off x="942" y="2244"/>
              <a:ext cx="982" cy="736"/>
            </a:xfrm>
            <a:custGeom>
              <a:avLst/>
              <a:gdLst/>
              <a:ahLst/>
              <a:cxnLst>
                <a:cxn ang="0">
                  <a:pos x="30" y="712"/>
                </a:cxn>
                <a:cxn ang="0">
                  <a:pos x="64" y="709"/>
                </a:cxn>
                <a:cxn ang="0">
                  <a:pos x="98" y="697"/>
                </a:cxn>
                <a:cxn ang="0">
                  <a:pos x="132" y="681"/>
                </a:cxn>
                <a:cxn ang="0">
                  <a:pos x="166" y="655"/>
                </a:cxn>
                <a:cxn ang="0">
                  <a:pos x="203" y="617"/>
                </a:cxn>
                <a:cxn ang="0">
                  <a:pos x="237" y="559"/>
                </a:cxn>
                <a:cxn ang="0">
                  <a:pos x="270" y="486"/>
                </a:cxn>
                <a:cxn ang="0">
                  <a:pos x="304" y="398"/>
                </a:cxn>
                <a:cxn ang="0">
                  <a:pos x="338" y="298"/>
                </a:cxn>
                <a:cxn ang="0">
                  <a:pos x="372" y="199"/>
                </a:cxn>
                <a:cxn ang="0">
                  <a:pos x="405" y="107"/>
                </a:cxn>
                <a:cxn ang="0">
                  <a:pos x="443" y="41"/>
                </a:cxn>
                <a:cxn ang="0">
                  <a:pos x="476" y="4"/>
                </a:cxn>
                <a:cxn ang="0">
                  <a:pos x="511" y="7"/>
                </a:cxn>
                <a:cxn ang="0">
                  <a:pos x="544" y="49"/>
                </a:cxn>
                <a:cxn ang="0">
                  <a:pos x="578" y="118"/>
                </a:cxn>
                <a:cxn ang="0">
                  <a:pos x="612" y="210"/>
                </a:cxn>
                <a:cxn ang="0">
                  <a:pos x="646" y="314"/>
                </a:cxn>
                <a:cxn ang="0">
                  <a:pos x="680" y="409"/>
                </a:cxn>
                <a:cxn ang="0">
                  <a:pos x="717" y="498"/>
                </a:cxn>
                <a:cxn ang="0">
                  <a:pos x="751" y="566"/>
                </a:cxn>
                <a:cxn ang="0">
                  <a:pos x="784" y="620"/>
                </a:cxn>
                <a:cxn ang="0">
                  <a:pos x="819" y="658"/>
                </a:cxn>
                <a:cxn ang="0">
                  <a:pos x="852" y="686"/>
                </a:cxn>
                <a:cxn ang="0">
                  <a:pos x="886" y="701"/>
                </a:cxn>
                <a:cxn ang="0">
                  <a:pos x="920" y="709"/>
                </a:cxn>
                <a:cxn ang="0">
                  <a:pos x="957" y="712"/>
                </a:cxn>
                <a:cxn ang="0">
                  <a:pos x="974" y="735"/>
                </a:cxn>
                <a:cxn ang="0">
                  <a:pos x="940" y="735"/>
                </a:cxn>
                <a:cxn ang="0">
                  <a:pos x="906" y="735"/>
                </a:cxn>
                <a:cxn ang="0">
                  <a:pos x="872" y="735"/>
                </a:cxn>
                <a:cxn ang="0">
                  <a:pos x="839" y="735"/>
                </a:cxn>
                <a:cxn ang="0">
                  <a:pos x="804" y="735"/>
                </a:cxn>
                <a:cxn ang="0">
                  <a:pos x="771" y="735"/>
                </a:cxn>
                <a:cxn ang="0">
                  <a:pos x="733" y="735"/>
                </a:cxn>
                <a:cxn ang="0">
                  <a:pos x="700" y="735"/>
                </a:cxn>
                <a:cxn ang="0">
                  <a:pos x="666" y="735"/>
                </a:cxn>
                <a:cxn ang="0">
                  <a:pos x="633" y="735"/>
                </a:cxn>
                <a:cxn ang="0">
                  <a:pos x="598" y="735"/>
                </a:cxn>
                <a:cxn ang="0">
                  <a:pos x="565" y="735"/>
                </a:cxn>
                <a:cxn ang="0">
                  <a:pos x="531" y="735"/>
                </a:cxn>
                <a:cxn ang="0">
                  <a:pos x="494" y="735"/>
                </a:cxn>
                <a:cxn ang="0">
                  <a:pos x="460" y="735"/>
                </a:cxn>
                <a:cxn ang="0">
                  <a:pos x="426" y="735"/>
                </a:cxn>
                <a:cxn ang="0">
                  <a:pos x="392" y="735"/>
                </a:cxn>
                <a:cxn ang="0">
                  <a:pos x="359" y="735"/>
                </a:cxn>
                <a:cxn ang="0">
                  <a:pos x="324" y="735"/>
                </a:cxn>
                <a:cxn ang="0">
                  <a:pos x="291" y="735"/>
                </a:cxn>
                <a:cxn ang="0">
                  <a:pos x="254" y="735"/>
                </a:cxn>
                <a:cxn ang="0">
                  <a:pos x="219" y="735"/>
                </a:cxn>
                <a:cxn ang="0">
                  <a:pos x="186" y="735"/>
                </a:cxn>
                <a:cxn ang="0">
                  <a:pos x="152" y="735"/>
                </a:cxn>
                <a:cxn ang="0">
                  <a:pos x="118" y="735"/>
                </a:cxn>
                <a:cxn ang="0">
                  <a:pos x="84" y="735"/>
                </a:cxn>
                <a:cxn ang="0">
                  <a:pos x="51" y="735"/>
                </a:cxn>
                <a:cxn ang="0">
                  <a:pos x="16" y="735"/>
                </a:cxn>
              </a:cxnLst>
              <a:rect l="0" t="0" r="r" b="b"/>
              <a:pathLst>
                <a:path w="982" h="736">
                  <a:moveTo>
                    <a:pt x="0" y="716"/>
                  </a:moveTo>
                  <a:lnTo>
                    <a:pt x="6" y="716"/>
                  </a:lnTo>
                  <a:lnTo>
                    <a:pt x="10" y="716"/>
                  </a:lnTo>
                  <a:lnTo>
                    <a:pt x="16" y="716"/>
                  </a:lnTo>
                  <a:lnTo>
                    <a:pt x="20" y="716"/>
                  </a:lnTo>
                  <a:lnTo>
                    <a:pt x="23" y="712"/>
                  </a:lnTo>
                  <a:lnTo>
                    <a:pt x="30" y="712"/>
                  </a:lnTo>
                  <a:lnTo>
                    <a:pt x="34" y="712"/>
                  </a:lnTo>
                  <a:lnTo>
                    <a:pt x="41" y="712"/>
                  </a:lnTo>
                  <a:lnTo>
                    <a:pt x="44" y="712"/>
                  </a:lnTo>
                  <a:lnTo>
                    <a:pt x="51" y="712"/>
                  </a:lnTo>
                  <a:lnTo>
                    <a:pt x="54" y="709"/>
                  </a:lnTo>
                  <a:lnTo>
                    <a:pt x="61" y="709"/>
                  </a:lnTo>
                  <a:lnTo>
                    <a:pt x="64" y="709"/>
                  </a:lnTo>
                  <a:lnTo>
                    <a:pt x="67" y="709"/>
                  </a:lnTo>
                  <a:lnTo>
                    <a:pt x="74" y="704"/>
                  </a:lnTo>
                  <a:lnTo>
                    <a:pt x="77" y="704"/>
                  </a:lnTo>
                  <a:lnTo>
                    <a:pt x="84" y="704"/>
                  </a:lnTo>
                  <a:lnTo>
                    <a:pt x="87" y="701"/>
                  </a:lnTo>
                  <a:lnTo>
                    <a:pt x="95" y="701"/>
                  </a:lnTo>
                  <a:lnTo>
                    <a:pt x="98" y="697"/>
                  </a:lnTo>
                  <a:lnTo>
                    <a:pt x="105" y="697"/>
                  </a:lnTo>
                  <a:lnTo>
                    <a:pt x="108" y="693"/>
                  </a:lnTo>
                  <a:lnTo>
                    <a:pt x="112" y="693"/>
                  </a:lnTo>
                  <a:lnTo>
                    <a:pt x="118" y="689"/>
                  </a:lnTo>
                  <a:lnTo>
                    <a:pt x="122" y="686"/>
                  </a:lnTo>
                  <a:lnTo>
                    <a:pt x="128" y="686"/>
                  </a:lnTo>
                  <a:lnTo>
                    <a:pt x="132" y="681"/>
                  </a:lnTo>
                  <a:lnTo>
                    <a:pt x="138" y="678"/>
                  </a:lnTo>
                  <a:lnTo>
                    <a:pt x="142" y="674"/>
                  </a:lnTo>
                  <a:lnTo>
                    <a:pt x="148" y="670"/>
                  </a:lnTo>
                  <a:lnTo>
                    <a:pt x="152" y="666"/>
                  </a:lnTo>
                  <a:lnTo>
                    <a:pt x="159" y="663"/>
                  </a:lnTo>
                  <a:lnTo>
                    <a:pt x="162" y="658"/>
                  </a:lnTo>
                  <a:lnTo>
                    <a:pt x="166" y="655"/>
                  </a:lnTo>
                  <a:lnTo>
                    <a:pt x="173" y="651"/>
                  </a:lnTo>
                  <a:lnTo>
                    <a:pt x="176" y="643"/>
                  </a:lnTo>
                  <a:lnTo>
                    <a:pt x="183" y="640"/>
                  </a:lnTo>
                  <a:lnTo>
                    <a:pt x="186" y="635"/>
                  </a:lnTo>
                  <a:lnTo>
                    <a:pt x="193" y="628"/>
                  </a:lnTo>
                  <a:lnTo>
                    <a:pt x="196" y="620"/>
                  </a:lnTo>
                  <a:lnTo>
                    <a:pt x="203" y="617"/>
                  </a:lnTo>
                  <a:lnTo>
                    <a:pt x="206" y="609"/>
                  </a:lnTo>
                  <a:lnTo>
                    <a:pt x="209" y="601"/>
                  </a:lnTo>
                  <a:lnTo>
                    <a:pt x="216" y="594"/>
                  </a:lnTo>
                  <a:lnTo>
                    <a:pt x="219" y="586"/>
                  </a:lnTo>
                  <a:lnTo>
                    <a:pt x="227" y="578"/>
                  </a:lnTo>
                  <a:lnTo>
                    <a:pt x="230" y="566"/>
                  </a:lnTo>
                  <a:lnTo>
                    <a:pt x="237" y="559"/>
                  </a:lnTo>
                  <a:lnTo>
                    <a:pt x="240" y="547"/>
                  </a:lnTo>
                  <a:lnTo>
                    <a:pt x="247" y="540"/>
                  </a:lnTo>
                  <a:lnTo>
                    <a:pt x="250" y="529"/>
                  </a:lnTo>
                  <a:lnTo>
                    <a:pt x="254" y="521"/>
                  </a:lnTo>
                  <a:lnTo>
                    <a:pt x="260" y="509"/>
                  </a:lnTo>
                  <a:lnTo>
                    <a:pt x="264" y="498"/>
                  </a:lnTo>
                  <a:lnTo>
                    <a:pt x="270" y="486"/>
                  </a:lnTo>
                  <a:lnTo>
                    <a:pt x="273" y="475"/>
                  </a:lnTo>
                  <a:lnTo>
                    <a:pt x="280" y="463"/>
                  </a:lnTo>
                  <a:lnTo>
                    <a:pt x="284" y="448"/>
                  </a:lnTo>
                  <a:lnTo>
                    <a:pt x="291" y="437"/>
                  </a:lnTo>
                  <a:lnTo>
                    <a:pt x="294" y="425"/>
                  </a:lnTo>
                  <a:lnTo>
                    <a:pt x="301" y="409"/>
                  </a:lnTo>
                  <a:lnTo>
                    <a:pt x="304" y="398"/>
                  </a:lnTo>
                  <a:lnTo>
                    <a:pt x="308" y="383"/>
                  </a:lnTo>
                  <a:lnTo>
                    <a:pt x="314" y="371"/>
                  </a:lnTo>
                  <a:lnTo>
                    <a:pt x="318" y="356"/>
                  </a:lnTo>
                  <a:lnTo>
                    <a:pt x="324" y="341"/>
                  </a:lnTo>
                  <a:lnTo>
                    <a:pt x="328" y="326"/>
                  </a:lnTo>
                  <a:lnTo>
                    <a:pt x="334" y="314"/>
                  </a:lnTo>
                  <a:lnTo>
                    <a:pt x="338" y="298"/>
                  </a:lnTo>
                  <a:lnTo>
                    <a:pt x="344" y="283"/>
                  </a:lnTo>
                  <a:lnTo>
                    <a:pt x="348" y="268"/>
                  </a:lnTo>
                  <a:lnTo>
                    <a:pt x="351" y="257"/>
                  </a:lnTo>
                  <a:lnTo>
                    <a:pt x="359" y="241"/>
                  </a:lnTo>
                  <a:lnTo>
                    <a:pt x="362" y="226"/>
                  </a:lnTo>
                  <a:lnTo>
                    <a:pt x="369" y="210"/>
                  </a:lnTo>
                  <a:lnTo>
                    <a:pt x="372" y="199"/>
                  </a:lnTo>
                  <a:lnTo>
                    <a:pt x="379" y="184"/>
                  </a:lnTo>
                  <a:lnTo>
                    <a:pt x="382" y="172"/>
                  </a:lnTo>
                  <a:lnTo>
                    <a:pt x="389" y="157"/>
                  </a:lnTo>
                  <a:lnTo>
                    <a:pt x="392" y="146"/>
                  </a:lnTo>
                  <a:lnTo>
                    <a:pt x="395" y="130"/>
                  </a:lnTo>
                  <a:lnTo>
                    <a:pt x="402" y="118"/>
                  </a:lnTo>
                  <a:lnTo>
                    <a:pt x="405" y="107"/>
                  </a:lnTo>
                  <a:lnTo>
                    <a:pt x="412" y="95"/>
                  </a:lnTo>
                  <a:lnTo>
                    <a:pt x="416" y="84"/>
                  </a:lnTo>
                  <a:lnTo>
                    <a:pt x="423" y="77"/>
                  </a:lnTo>
                  <a:lnTo>
                    <a:pt x="426" y="65"/>
                  </a:lnTo>
                  <a:lnTo>
                    <a:pt x="433" y="57"/>
                  </a:lnTo>
                  <a:lnTo>
                    <a:pt x="436" y="49"/>
                  </a:lnTo>
                  <a:lnTo>
                    <a:pt x="443" y="41"/>
                  </a:lnTo>
                  <a:lnTo>
                    <a:pt x="446" y="34"/>
                  </a:lnTo>
                  <a:lnTo>
                    <a:pt x="450" y="26"/>
                  </a:lnTo>
                  <a:lnTo>
                    <a:pt x="456" y="19"/>
                  </a:lnTo>
                  <a:lnTo>
                    <a:pt x="460" y="15"/>
                  </a:lnTo>
                  <a:lnTo>
                    <a:pt x="466" y="11"/>
                  </a:lnTo>
                  <a:lnTo>
                    <a:pt x="470" y="7"/>
                  </a:lnTo>
                  <a:lnTo>
                    <a:pt x="476" y="4"/>
                  </a:lnTo>
                  <a:lnTo>
                    <a:pt x="480" y="4"/>
                  </a:lnTo>
                  <a:lnTo>
                    <a:pt x="487" y="4"/>
                  </a:lnTo>
                  <a:lnTo>
                    <a:pt x="491" y="0"/>
                  </a:lnTo>
                  <a:lnTo>
                    <a:pt x="494" y="4"/>
                  </a:lnTo>
                  <a:lnTo>
                    <a:pt x="501" y="4"/>
                  </a:lnTo>
                  <a:lnTo>
                    <a:pt x="504" y="4"/>
                  </a:lnTo>
                  <a:lnTo>
                    <a:pt x="511" y="7"/>
                  </a:lnTo>
                  <a:lnTo>
                    <a:pt x="514" y="11"/>
                  </a:lnTo>
                  <a:lnTo>
                    <a:pt x="521" y="15"/>
                  </a:lnTo>
                  <a:lnTo>
                    <a:pt x="524" y="19"/>
                  </a:lnTo>
                  <a:lnTo>
                    <a:pt x="531" y="26"/>
                  </a:lnTo>
                  <a:lnTo>
                    <a:pt x="534" y="34"/>
                  </a:lnTo>
                  <a:lnTo>
                    <a:pt x="537" y="41"/>
                  </a:lnTo>
                  <a:lnTo>
                    <a:pt x="544" y="49"/>
                  </a:lnTo>
                  <a:lnTo>
                    <a:pt x="548" y="57"/>
                  </a:lnTo>
                  <a:lnTo>
                    <a:pt x="555" y="65"/>
                  </a:lnTo>
                  <a:lnTo>
                    <a:pt x="558" y="77"/>
                  </a:lnTo>
                  <a:lnTo>
                    <a:pt x="565" y="84"/>
                  </a:lnTo>
                  <a:lnTo>
                    <a:pt x="568" y="95"/>
                  </a:lnTo>
                  <a:lnTo>
                    <a:pt x="575" y="107"/>
                  </a:lnTo>
                  <a:lnTo>
                    <a:pt x="578" y="118"/>
                  </a:lnTo>
                  <a:lnTo>
                    <a:pt x="585" y="130"/>
                  </a:lnTo>
                  <a:lnTo>
                    <a:pt x="588" y="146"/>
                  </a:lnTo>
                  <a:lnTo>
                    <a:pt x="592" y="157"/>
                  </a:lnTo>
                  <a:lnTo>
                    <a:pt x="598" y="172"/>
                  </a:lnTo>
                  <a:lnTo>
                    <a:pt x="602" y="184"/>
                  </a:lnTo>
                  <a:lnTo>
                    <a:pt x="608" y="199"/>
                  </a:lnTo>
                  <a:lnTo>
                    <a:pt x="612" y="210"/>
                  </a:lnTo>
                  <a:lnTo>
                    <a:pt x="619" y="226"/>
                  </a:lnTo>
                  <a:lnTo>
                    <a:pt x="622" y="241"/>
                  </a:lnTo>
                  <a:lnTo>
                    <a:pt x="629" y="257"/>
                  </a:lnTo>
                  <a:lnTo>
                    <a:pt x="633" y="268"/>
                  </a:lnTo>
                  <a:lnTo>
                    <a:pt x="636" y="283"/>
                  </a:lnTo>
                  <a:lnTo>
                    <a:pt x="643" y="298"/>
                  </a:lnTo>
                  <a:lnTo>
                    <a:pt x="646" y="314"/>
                  </a:lnTo>
                  <a:lnTo>
                    <a:pt x="653" y="326"/>
                  </a:lnTo>
                  <a:lnTo>
                    <a:pt x="656" y="341"/>
                  </a:lnTo>
                  <a:lnTo>
                    <a:pt x="663" y="356"/>
                  </a:lnTo>
                  <a:lnTo>
                    <a:pt x="666" y="371"/>
                  </a:lnTo>
                  <a:lnTo>
                    <a:pt x="673" y="383"/>
                  </a:lnTo>
                  <a:lnTo>
                    <a:pt x="676" y="398"/>
                  </a:lnTo>
                  <a:lnTo>
                    <a:pt x="680" y="409"/>
                  </a:lnTo>
                  <a:lnTo>
                    <a:pt x="687" y="425"/>
                  </a:lnTo>
                  <a:lnTo>
                    <a:pt x="690" y="437"/>
                  </a:lnTo>
                  <a:lnTo>
                    <a:pt x="697" y="448"/>
                  </a:lnTo>
                  <a:lnTo>
                    <a:pt x="700" y="463"/>
                  </a:lnTo>
                  <a:lnTo>
                    <a:pt x="707" y="475"/>
                  </a:lnTo>
                  <a:lnTo>
                    <a:pt x="710" y="486"/>
                  </a:lnTo>
                  <a:lnTo>
                    <a:pt x="717" y="498"/>
                  </a:lnTo>
                  <a:lnTo>
                    <a:pt x="720" y="509"/>
                  </a:lnTo>
                  <a:lnTo>
                    <a:pt x="727" y="521"/>
                  </a:lnTo>
                  <a:lnTo>
                    <a:pt x="730" y="529"/>
                  </a:lnTo>
                  <a:lnTo>
                    <a:pt x="733" y="540"/>
                  </a:lnTo>
                  <a:lnTo>
                    <a:pt x="740" y="547"/>
                  </a:lnTo>
                  <a:lnTo>
                    <a:pt x="744" y="559"/>
                  </a:lnTo>
                  <a:lnTo>
                    <a:pt x="751" y="566"/>
                  </a:lnTo>
                  <a:lnTo>
                    <a:pt x="754" y="578"/>
                  </a:lnTo>
                  <a:lnTo>
                    <a:pt x="761" y="586"/>
                  </a:lnTo>
                  <a:lnTo>
                    <a:pt x="764" y="594"/>
                  </a:lnTo>
                  <a:lnTo>
                    <a:pt x="771" y="601"/>
                  </a:lnTo>
                  <a:lnTo>
                    <a:pt x="774" y="609"/>
                  </a:lnTo>
                  <a:lnTo>
                    <a:pt x="778" y="617"/>
                  </a:lnTo>
                  <a:lnTo>
                    <a:pt x="784" y="620"/>
                  </a:lnTo>
                  <a:lnTo>
                    <a:pt x="788" y="628"/>
                  </a:lnTo>
                  <a:lnTo>
                    <a:pt x="794" y="635"/>
                  </a:lnTo>
                  <a:lnTo>
                    <a:pt x="798" y="640"/>
                  </a:lnTo>
                  <a:lnTo>
                    <a:pt x="804" y="643"/>
                  </a:lnTo>
                  <a:lnTo>
                    <a:pt x="808" y="651"/>
                  </a:lnTo>
                  <a:lnTo>
                    <a:pt x="815" y="655"/>
                  </a:lnTo>
                  <a:lnTo>
                    <a:pt x="819" y="658"/>
                  </a:lnTo>
                  <a:lnTo>
                    <a:pt x="822" y="663"/>
                  </a:lnTo>
                  <a:lnTo>
                    <a:pt x="829" y="666"/>
                  </a:lnTo>
                  <a:lnTo>
                    <a:pt x="832" y="670"/>
                  </a:lnTo>
                  <a:lnTo>
                    <a:pt x="839" y="674"/>
                  </a:lnTo>
                  <a:lnTo>
                    <a:pt x="842" y="678"/>
                  </a:lnTo>
                  <a:lnTo>
                    <a:pt x="849" y="681"/>
                  </a:lnTo>
                  <a:lnTo>
                    <a:pt x="852" y="686"/>
                  </a:lnTo>
                  <a:lnTo>
                    <a:pt x="859" y="686"/>
                  </a:lnTo>
                  <a:lnTo>
                    <a:pt x="862" y="689"/>
                  </a:lnTo>
                  <a:lnTo>
                    <a:pt x="869" y="693"/>
                  </a:lnTo>
                  <a:lnTo>
                    <a:pt x="872" y="693"/>
                  </a:lnTo>
                  <a:lnTo>
                    <a:pt x="876" y="697"/>
                  </a:lnTo>
                  <a:lnTo>
                    <a:pt x="883" y="697"/>
                  </a:lnTo>
                  <a:lnTo>
                    <a:pt x="886" y="701"/>
                  </a:lnTo>
                  <a:lnTo>
                    <a:pt x="893" y="701"/>
                  </a:lnTo>
                  <a:lnTo>
                    <a:pt x="896" y="704"/>
                  </a:lnTo>
                  <a:lnTo>
                    <a:pt x="903" y="704"/>
                  </a:lnTo>
                  <a:lnTo>
                    <a:pt x="906" y="704"/>
                  </a:lnTo>
                  <a:lnTo>
                    <a:pt x="913" y="709"/>
                  </a:lnTo>
                  <a:lnTo>
                    <a:pt x="916" y="709"/>
                  </a:lnTo>
                  <a:lnTo>
                    <a:pt x="920" y="709"/>
                  </a:lnTo>
                  <a:lnTo>
                    <a:pt x="926" y="709"/>
                  </a:lnTo>
                  <a:lnTo>
                    <a:pt x="930" y="712"/>
                  </a:lnTo>
                  <a:lnTo>
                    <a:pt x="936" y="712"/>
                  </a:lnTo>
                  <a:lnTo>
                    <a:pt x="940" y="712"/>
                  </a:lnTo>
                  <a:lnTo>
                    <a:pt x="947" y="712"/>
                  </a:lnTo>
                  <a:lnTo>
                    <a:pt x="951" y="712"/>
                  </a:lnTo>
                  <a:lnTo>
                    <a:pt x="957" y="712"/>
                  </a:lnTo>
                  <a:lnTo>
                    <a:pt x="961" y="716"/>
                  </a:lnTo>
                  <a:lnTo>
                    <a:pt x="964" y="716"/>
                  </a:lnTo>
                  <a:lnTo>
                    <a:pt x="971" y="716"/>
                  </a:lnTo>
                  <a:lnTo>
                    <a:pt x="974" y="716"/>
                  </a:lnTo>
                  <a:lnTo>
                    <a:pt x="981" y="716"/>
                  </a:lnTo>
                  <a:lnTo>
                    <a:pt x="981" y="735"/>
                  </a:lnTo>
                  <a:lnTo>
                    <a:pt x="974" y="735"/>
                  </a:lnTo>
                  <a:lnTo>
                    <a:pt x="971" y="735"/>
                  </a:lnTo>
                  <a:lnTo>
                    <a:pt x="964" y="735"/>
                  </a:lnTo>
                  <a:lnTo>
                    <a:pt x="961" y="735"/>
                  </a:lnTo>
                  <a:lnTo>
                    <a:pt x="957" y="735"/>
                  </a:lnTo>
                  <a:lnTo>
                    <a:pt x="951" y="735"/>
                  </a:lnTo>
                  <a:lnTo>
                    <a:pt x="947" y="735"/>
                  </a:lnTo>
                  <a:lnTo>
                    <a:pt x="940" y="735"/>
                  </a:lnTo>
                  <a:lnTo>
                    <a:pt x="936" y="735"/>
                  </a:lnTo>
                  <a:lnTo>
                    <a:pt x="930" y="735"/>
                  </a:lnTo>
                  <a:lnTo>
                    <a:pt x="926" y="735"/>
                  </a:lnTo>
                  <a:lnTo>
                    <a:pt x="920" y="735"/>
                  </a:lnTo>
                  <a:lnTo>
                    <a:pt x="916" y="735"/>
                  </a:lnTo>
                  <a:lnTo>
                    <a:pt x="913" y="735"/>
                  </a:lnTo>
                  <a:lnTo>
                    <a:pt x="906" y="735"/>
                  </a:lnTo>
                  <a:lnTo>
                    <a:pt x="903" y="735"/>
                  </a:lnTo>
                  <a:lnTo>
                    <a:pt x="896" y="735"/>
                  </a:lnTo>
                  <a:lnTo>
                    <a:pt x="893" y="735"/>
                  </a:lnTo>
                  <a:lnTo>
                    <a:pt x="886" y="735"/>
                  </a:lnTo>
                  <a:lnTo>
                    <a:pt x="883" y="735"/>
                  </a:lnTo>
                  <a:lnTo>
                    <a:pt x="876" y="735"/>
                  </a:lnTo>
                  <a:lnTo>
                    <a:pt x="872" y="735"/>
                  </a:lnTo>
                  <a:lnTo>
                    <a:pt x="869" y="735"/>
                  </a:lnTo>
                  <a:lnTo>
                    <a:pt x="862" y="735"/>
                  </a:lnTo>
                  <a:lnTo>
                    <a:pt x="859" y="735"/>
                  </a:lnTo>
                  <a:lnTo>
                    <a:pt x="852" y="735"/>
                  </a:lnTo>
                  <a:lnTo>
                    <a:pt x="849" y="735"/>
                  </a:lnTo>
                  <a:lnTo>
                    <a:pt x="842" y="735"/>
                  </a:lnTo>
                  <a:lnTo>
                    <a:pt x="839" y="735"/>
                  </a:lnTo>
                  <a:lnTo>
                    <a:pt x="832" y="735"/>
                  </a:lnTo>
                  <a:lnTo>
                    <a:pt x="829" y="735"/>
                  </a:lnTo>
                  <a:lnTo>
                    <a:pt x="822" y="735"/>
                  </a:lnTo>
                  <a:lnTo>
                    <a:pt x="819" y="735"/>
                  </a:lnTo>
                  <a:lnTo>
                    <a:pt x="815" y="735"/>
                  </a:lnTo>
                  <a:lnTo>
                    <a:pt x="808" y="735"/>
                  </a:lnTo>
                  <a:lnTo>
                    <a:pt x="804" y="735"/>
                  </a:lnTo>
                  <a:lnTo>
                    <a:pt x="798" y="735"/>
                  </a:lnTo>
                  <a:lnTo>
                    <a:pt x="794" y="735"/>
                  </a:lnTo>
                  <a:lnTo>
                    <a:pt x="788" y="735"/>
                  </a:lnTo>
                  <a:lnTo>
                    <a:pt x="784" y="735"/>
                  </a:lnTo>
                  <a:lnTo>
                    <a:pt x="778" y="735"/>
                  </a:lnTo>
                  <a:lnTo>
                    <a:pt x="774" y="735"/>
                  </a:lnTo>
                  <a:lnTo>
                    <a:pt x="771" y="735"/>
                  </a:lnTo>
                  <a:lnTo>
                    <a:pt x="764" y="735"/>
                  </a:lnTo>
                  <a:lnTo>
                    <a:pt x="761" y="735"/>
                  </a:lnTo>
                  <a:lnTo>
                    <a:pt x="754" y="735"/>
                  </a:lnTo>
                  <a:lnTo>
                    <a:pt x="751" y="735"/>
                  </a:lnTo>
                  <a:lnTo>
                    <a:pt x="744" y="735"/>
                  </a:lnTo>
                  <a:lnTo>
                    <a:pt x="740" y="735"/>
                  </a:lnTo>
                  <a:lnTo>
                    <a:pt x="733" y="735"/>
                  </a:lnTo>
                  <a:lnTo>
                    <a:pt x="730" y="735"/>
                  </a:lnTo>
                  <a:lnTo>
                    <a:pt x="727" y="735"/>
                  </a:lnTo>
                  <a:lnTo>
                    <a:pt x="720" y="735"/>
                  </a:lnTo>
                  <a:lnTo>
                    <a:pt x="717" y="735"/>
                  </a:lnTo>
                  <a:lnTo>
                    <a:pt x="710" y="735"/>
                  </a:lnTo>
                  <a:lnTo>
                    <a:pt x="707" y="735"/>
                  </a:lnTo>
                  <a:lnTo>
                    <a:pt x="700" y="735"/>
                  </a:lnTo>
                  <a:lnTo>
                    <a:pt x="697" y="735"/>
                  </a:lnTo>
                  <a:lnTo>
                    <a:pt x="690" y="735"/>
                  </a:lnTo>
                  <a:lnTo>
                    <a:pt x="687" y="735"/>
                  </a:lnTo>
                  <a:lnTo>
                    <a:pt x="680" y="735"/>
                  </a:lnTo>
                  <a:lnTo>
                    <a:pt x="676" y="735"/>
                  </a:lnTo>
                  <a:lnTo>
                    <a:pt x="673" y="735"/>
                  </a:lnTo>
                  <a:lnTo>
                    <a:pt x="666" y="735"/>
                  </a:lnTo>
                  <a:lnTo>
                    <a:pt x="663" y="735"/>
                  </a:lnTo>
                  <a:lnTo>
                    <a:pt x="656" y="735"/>
                  </a:lnTo>
                  <a:lnTo>
                    <a:pt x="653" y="735"/>
                  </a:lnTo>
                  <a:lnTo>
                    <a:pt x="646" y="735"/>
                  </a:lnTo>
                  <a:lnTo>
                    <a:pt x="643" y="735"/>
                  </a:lnTo>
                  <a:lnTo>
                    <a:pt x="636" y="735"/>
                  </a:lnTo>
                  <a:lnTo>
                    <a:pt x="633" y="735"/>
                  </a:lnTo>
                  <a:lnTo>
                    <a:pt x="629" y="735"/>
                  </a:lnTo>
                  <a:lnTo>
                    <a:pt x="622" y="735"/>
                  </a:lnTo>
                  <a:lnTo>
                    <a:pt x="619" y="735"/>
                  </a:lnTo>
                  <a:lnTo>
                    <a:pt x="612" y="735"/>
                  </a:lnTo>
                  <a:lnTo>
                    <a:pt x="608" y="735"/>
                  </a:lnTo>
                  <a:lnTo>
                    <a:pt x="602" y="735"/>
                  </a:lnTo>
                  <a:lnTo>
                    <a:pt x="598" y="735"/>
                  </a:lnTo>
                  <a:lnTo>
                    <a:pt x="592" y="735"/>
                  </a:lnTo>
                  <a:lnTo>
                    <a:pt x="588" y="735"/>
                  </a:lnTo>
                  <a:lnTo>
                    <a:pt x="585" y="735"/>
                  </a:lnTo>
                  <a:lnTo>
                    <a:pt x="578" y="735"/>
                  </a:lnTo>
                  <a:lnTo>
                    <a:pt x="575" y="735"/>
                  </a:lnTo>
                  <a:lnTo>
                    <a:pt x="568" y="735"/>
                  </a:lnTo>
                  <a:lnTo>
                    <a:pt x="565" y="735"/>
                  </a:lnTo>
                  <a:lnTo>
                    <a:pt x="558" y="735"/>
                  </a:lnTo>
                  <a:lnTo>
                    <a:pt x="555" y="735"/>
                  </a:lnTo>
                  <a:lnTo>
                    <a:pt x="548" y="735"/>
                  </a:lnTo>
                  <a:lnTo>
                    <a:pt x="544" y="735"/>
                  </a:lnTo>
                  <a:lnTo>
                    <a:pt x="537" y="735"/>
                  </a:lnTo>
                  <a:lnTo>
                    <a:pt x="534" y="735"/>
                  </a:lnTo>
                  <a:lnTo>
                    <a:pt x="531" y="735"/>
                  </a:lnTo>
                  <a:lnTo>
                    <a:pt x="524" y="735"/>
                  </a:lnTo>
                  <a:lnTo>
                    <a:pt x="521" y="735"/>
                  </a:lnTo>
                  <a:lnTo>
                    <a:pt x="514" y="735"/>
                  </a:lnTo>
                  <a:lnTo>
                    <a:pt x="511" y="735"/>
                  </a:lnTo>
                  <a:lnTo>
                    <a:pt x="504" y="735"/>
                  </a:lnTo>
                  <a:lnTo>
                    <a:pt x="501" y="735"/>
                  </a:lnTo>
                  <a:lnTo>
                    <a:pt x="494" y="735"/>
                  </a:lnTo>
                  <a:lnTo>
                    <a:pt x="491" y="735"/>
                  </a:lnTo>
                  <a:lnTo>
                    <a:pt x="487" y="735"/>
                  </a:lnTo>
                  <a:lnTo>
                    <a:pt x="480" y="735"/>
                  </a:lnTo>
                  <a:lnTo>
                    <a:pt x="476" y="735"/>
                  </a:lnTo>
                  <a:lnTo>
                    <a:pt x="470" y="735"/>
                  </a:lnTo>
                  <a:lnTo>
                    <a:pt x="466" y="735"/>
                  </a:lnTo>
                  <a:lnTo>
                    <a:pt x="460" y="735"/>
                  </a:lnTo>
                  <a:lnTo>
                    <a:pt x="456" y="735"/>
                  </a:lnTo>
                  <a:lnTo>
                    <a:pt x="450" y="735"/>
                  </a:lnTo>
                  <a:lnTo>
                    <a:pt x="446" y="735"/>
                  </a:lnTo>
                  <a:lnTo>
                    <a:pt x="443" y="735"/>
                  </a:lnTo>
                  <a:lnTo>
                    <a:pt x="436" y="735"/>
                  </a:lnTo>
                  <a:lnTo>
                    <a:pt x="433" y="735"/>
                  </a:lnTo>
                  <a:lnTo>
                    <a:pt x="426" y="735"/>
                  </a:lnTo>
                  <a:lnTo>
                    <a:pt x="423" y="735"/>
                  </a:lnTo>
                  <a:lnTo>
                    <a:pt x="416" y="735"/>
                  </a:lnTo>
                  <a:lnTo>
                    <a:pt x="412" y="735"/>
                  </a:lnTo>
                  <a:lnTo>
                    <a:pt x="405" y="735"/>
                  </a:lnTo>
                  <a:lnTo>
                    <a:pt x="402" y="735"/>
                  </a:lnTo>
                  <a:lnTo>
                    <a:pt x="395" y="735"/>
                  </a:lnTo>
                  <a:lnTo>
                    <a:pt x="392" y="735"/>
                  </a:lnTo>
                  <a:lnTo>
                    <a:pt x="389" y="735"/>
                  </a:lnTo>
                  <a:lnTo>
                    <a:pt x="382" y="735"/>
                  </a:lnTo>
                  <a:lnTo>
                    <a:pt x="379" y="735"/>
                  </a:lnTo>
                  <a:lnTo>
                    <a:pt x="372" y="735"/>
                  </a:lnTo>
                  <a:lnTo>
                    <a:pt x="369" y="735"/>
                  </a:lnTo>
                  <a:lnTo>
                    <a:pt x="362" y="735"/>
                  </a:lnTo>
                  <a:lnTo>
                    <a:pt x="359" y="735"/>
                  </a:lnTo>
                  <a:lnTo>
                    <a:pt x="351" y="735"/>
                  </a:lnTo>
                  <a:lnTo>
                    <a:pt x="348" y="735"/>
                  </a:lnTo>
                  <a:lnTo>
                    <a:pt x="344" y="735"/>
                  </a:lnTo>
                  <a:lnTo>
                    <a:pt x="338" y="735"/>
                  </a:lnTo>
                  <a:lnTo>
                    <a:pt x="334" y="735"/>
                  </a:lnTo>
                  <a:lnTo>
                    <a:pt x="328" y="735"/>
                  </a:lnTo>
                  <a:lnTo>
                    <a:pt x="324" y="735"/>
                  </a:lnTo>
                  <a:lnTo>
                    <a:pt x="318" y="735"/>
                  </a:lnTo>
                  <a:lnTo>
                    <a:pt x="314" y="735"/>
                  </a:lnTo>
                  <a:lnTo>
                    <a:pt x="308" y="735"/>
                  </a:lnTo>
                  <a:lnTo>
                    <a:pt x="304" y="735"/>
                  </a:lnTo>
                  <a:lnTo>
                    <a:pt x="301" y="735"/>
                  </a:lnTo>
                  <a:lnTo>
                    <a:pt x="294" y="735"/>
                  </a:lnTo>
                  <a:lnTo>
                    <a:pt x="291" y="735"/>
                  </a:lnTo>
                  <a:lnTo>
                    <a:pt x="284" y="735"/>
                  </a:lnTo>
                  <a:lnTo>
                    <a:pt x="280" y="735"/>
                  </a:lnTo>
                  <a:lnTo>
                    <a:pt x="273" y="735"/>
                  </a:lnTo>
                  <a:lnTo>
                    <a:pt x="270" y="735"/>
                  </a:lnTo>
                  <a:lnTo>
                    <a:pt x="264" y="735"/>
                  </a:lnTo>
                  <a:lnTo>
                    <a:pt x="260" y="735"/>
                  </a:lnTo>
                  <a:lnTo>
                    <a:pt x="254" y="735"/>
                  </a:lnTo>
                  <a:lnTo>
                    <a:pt x="250" y="735"/>
                  </a:lnTo>
                  <a:lnTo>
                    <a:pt x="247" y="735"/>
                  </a:lnTo>
                  <a:lnTo>
                    <a:pt x="240" y="735"/>
                  </a:lnTo>
                  <a:lnTo>
                    <a:pt x="237" y="735"/>
                  </a:lnTo>
                  <a:lnTo>
                    <a:pt x="230" y="735"/>
                  </a:lnTo>
                  <a:lnTo>
                    <a:pt x="227" y="735"/>
                  </a:lnTo>
                  <a:lnTo>
                    <a:pt x="219" y="735"/>
                  </a:lnTo>
                  <a:lnTo>
                    <a:pt x="216" y="735"/>
                  </a:lnTo>
                  <a:lnTo>
                    <a:pt x="209" y="735"/>
                  </a:lnTo>
                  <a:lnTo>
                    <a:pt x="206" y="735"/>
                  </a:lnTo>
                  <a:lnTo>
                    <a:pt x="203" y="735"/>
                  </a:lnTo>
                  <a:lnTo>
                    <a:pt x="196" y="735"/>
                  </a:lnTo>
                  <a:lnTo>
                    <a:pt x="193" y="735"/>
                  </a:lnTo>
                  <a:lnTo>
                    <a:pt x="186" y="735"/>
                  </a:lnTo>
                  <a:lnTo>
                    <a:pt x="183" y="735"/>
                  </a:lnTo>
                  <a:lnTo>
                    <a:pt x="176" y="735"/>
                  </a:lnTo>
                  <a:lnTo>
                    <a:pt x="173" y="735"/>
                  </a:lnTo>
                  <a:lnTo>
                    <a:pt x="166" y="735"/>
                  </a:lnTo>
                  <a:lnTo>
                    <a:pt x="162" y="735"/>
                  </a:lnTo>
                  <a:lnTo>
                    <a:pt x="159" y="735"/>
                  </a:lnTo>
                  <a:lnTo>
                    <a:pt x="152" y="735"/>
                  </a:lnTo>
                  <a:lnTo>
                    <a:pt x="148" y="735"/>
                  </a:lnTo>
                  <a:lnTo>
                    <a:pt x="142" y="735"/>
                  </a:lnTo>
                  <a:lnTo>
                    <a:pt x="138" y="735"/>
                  </a:lnTo>
                  <a:lnTo>
                    <a:pt x="132" y="735"/>
                  </a:lnTo>
                  <a:lnTo>
                    <a:pt x="128" y="735"/>
                  </a:lnTo>
                  <a:lnTo>
                    <a:pt x="122" y="735"/>
                  </a:lnTo>
                  <a:lnTo>
                    <a:pt x="118" y="735"/>
                  </a:lnTo>
                  <a:lnTo>
                    <a:pt x="112" y="735"/>
                  </a:lnTo>
                  <a:lnTo>
                    <a:pt x="108" y="735"/>
                  </a:lnTo>
                  <a:lnTo>
                    <a:pt x="105" y="735"/>
                  </a:lnTo>
                  <a:lnTo>
                    <a:pt x="98" y="735"/>
                  </a:lnTo>
                  <a:lnTo>
                    <a:pt x="95" y="735"/>
                  </a:lnTo>
                  <a:lnTo>
                    <a:pt x="87" y="735"/>
                  </a:lnTo>
                  <a:lnTo>
                    <a:pt x="84" y="735"/>
                  </a:lnTo>
                  <a:lnTo>
                    <a:pt x="77" y="735"/>
                  </a:lnTo>
                  <a:lnTo>
                    <a:pt x="74" y="735"/>
                  </a:lnTo>
                  <a:lnTo>
                    <a:pt x="67" y="735"/>
                  </a:lnTo>
                  <a:lnTo>
                    <a:pt x="64" y="735"/>
                  </a:lnTo>
                  <a:lnTo>
                    <a:pt x="61" y="735"/>
                  </a:lnTo>
                  <a:lnTo>
                    <a:pt x="54" y="735"/>
                  </a:lnTo>
                  <a:lnTo>
                    <a:pt x="51" y="735"/>
                  </a:lnTo>
                  <a:lnTo>
                    <a:pt x="44" y="735"/>
                  </a:lnTo>
                  <a:lnTo>
                    <a:pt x="41" y="735"/>
                  </a:lnTo>
                  <a:lnTo>
                    <a:pt x="34" y="735"/>
                  </a:lnTo>
                  <a:lnTo>
                    <a:pt x="30" y="735"/>
                  </a:lnTo>
                  <a:lnTo>
                    <a:pt x="23" y="735"/>
                  </a:lnTo>
                  <a:lnTo>
                    <a:pt x="20" y="735"/>
                  </a:lnTo>
                  <a:lnTo>
                    <a:pt x="16" y="735"/>
                  </a:lnTo>
                  <a:lnTo>
                    <a:pt x="10" y="735"/>
                  </a:lnTo>
                  <a:lnTo>
                    <a:pt x="6" y="735"/>
                  </a:lnTo>
                  <a:lnTo>
                    <a:pt x="0" y="735"/>
                  </a:lnTo>
                  <a:lnTo>
                    <a:pt x="0" y="716"/>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sp>
          <p:nvSpPr>
            <p:cNvPr id="19524" name="Freeform 68"/>
            <p:cNvSpPr>
              <a:spLocks/>
            </p:cNvSpPr>
            <p:nvPr/>
          </p:nvSpPr>
          <p:spPr bwMode="auto">
            <a:xfrm>
              <a:off x="942" y="2244"/>
              <a:ext cx="988" cy="741"/>
            </a:xfrm>
            <a:custGeom>
              <a:avLst/>
              <a:gdLst/>
              <a:ahLst/>
              <a:cxnLst>
                <a:cxn ang="0">
                  <a:pos x="31" y="717"/>
                </a:cxn>
                <a:cxn ang="0">
                  <a:pos x="64" y="713"/>
                </a:cxn>
                <a:cxn ang="0">
                  <a:pos x="98" y="702"/>
                </a:cxn>
                <a:cxn ang="0">
                  <a:pos x="133" y="686"/>
                </a:cxn>
                <a:cxn ang="0">
                  <a:pos x="167" y="659"/>
                </a:cxn>
                <a:cxn ang="0">
                  <a:pos x="204" y="621"/>
                </a:cxn>
                <a:cxn ang="0">
                  <a:pos x="238" y="562"/>
                </a:cxn>
                <a:cxn ang="0">
                  <a:pos x="272" y="489"/>
                </a:cxn>
                <a:cxn ang="0">
                  <a:pos x="306" y="401"/>
                </a:cxn>
                <a:cxn ang="0">
                  <a:pos x="340" y="300"/>
                </a:cxn>
                <a:cxn ang="0">
                  <a:pos x="374" y="200"/>
                </a:cxn>
                <a:cxn ang="0">
                  <a:pos x="408" y="107"/>
                </a:cxn>
                <a:cxn ang="0">
                  <a:pos x="446" y="42"/>
                </a:cxn>
                <a:cxn ang="0">
                  <a:pos x="479" y="4"/>
                </a:cxn>
                <a:cxn ang="0">
                  <a:pos x="514" y="7"/>
                </a:cxn>
                <a:cxn ang="0">
                  <a:pos x="548" y="50"/>
                </a:cxn>
                <a:cxn ang="0">
                  <a:pos x="582" y="119"/>
                </a:cxn>
                <a:cxn ang="0">
                  <a:pos x="616" y="211"/>
                </a:cxn>
                <a:cxn ang="0">
                  <a:pos x="650" y="316"/>
                </a:cxn>
                <a:cxn ang="0">
                  <a:pos x="684" y="412"/>
                </a:cxn>
                <a:cxn ang="0">
                  <a:pos x="721" y="501"/>
                </a:cxn>
                <a:cxn ang="0">
                  <a:pos x="755" y="570"/>
                </a:cxn>
                <a:cxn ang="0">
                  <a:pos x="789" y="625"/>
                </a:cxn>
                <a:cxn ang="0">
                  <a:pos x="824" y="663"/>
                </a:cxn>
                <a:cxn ang="0">
                  <a:pos x="857" y="690"/>
                </a:cxn>
                <a:cxn ang="0">
                  <a:pos x="891" y="705"/>
                </a:cxn>
                <a:cxn ang="0">
                  <a:pos x="926" y="713"/>
                </a:cxn>
                <a:cxn ang="0">
                  <a:pos x="963" y="717"/>
                </a:cxn>
                <a:cxn ang="0">
                  <a:pos x="980" y="740"/>
                </a:cxn>
                <a:cxn ang="0">
                  <a:pos x="946" y="740"/>
                </a:cxn>
                <a:cxn ang="0">
                  <a:pos x="912" y="740"/>
                </a:cxn>
                <a:cxn ang="0">
                  <a:pos x="878" y="740"/>
                </a:cxn>
                <a:cxn ang="0">
                  <a:pos x="844" y="740"/>
                </a:cxn>
                <a:cxn ang="0">
                  <a:pos x="809" y="740"/>
                </a:cxn>
                <a:cxn ang="0">
                  <a:pos x="776" y="740"/>
                </a:cxn>
                <a:cxn ang="0">
                  <a:pos x="738" y="740"/>
                </a:cxn>
                <a:cxn ang="0">
                  <a:pos x="704" y="740"/>
                </a:cxn>
                <a:cxn ang="0">
                  <a:pos x="670" y="740"/>
                </a:cxn>
                <a:cxn ang="0">
                  <a:pos x="637" y="740"/>
                </a:cxn>
                <a:cxn ang="0">
                  <a:pos x="602" y="740"/>
                </a:cxn>
                <a:cxn ang="0">
                  <a:pos x="568" y="740"/>
                </a:cxn>
                <a:cxn ang="0">
                  <a:pos x="534" y="740"/>
                </a:cxn>
                <a:cxn ang="0">
                  <a:pos x="497" y="740"/>
                </a:cxn>
                <a:cxn ang="0">
                  <a:pos x="463" y="740"/>
                </a:cxn>
                <a:cxn ang="0">
                  <a:pos x="428" y="740"/>
                </a:cxn>
                <a:cxn ang="0">
                  <a:pos x="394" y="740"/>
                </a:cxn>
                <a:cxn ang="0">
                  <a:pos x="361" y="740"/>
                </a:cxn>
                <a:cxn ang="0">
                  <a:pos x="326" y="740"/>
                </a:cxn>
                <a:cxn ang="0">
                  <a:pos x="292" y="740"/>
                </a:cxn>
                <a:cxn ang="0">
                  <a:pos x="255" y="740"/>
                </a:cxn>
                <a:cxn ang="0">
                  <a:pos x="221" y="740"/>
                </a:cxn>
                <a:cxn ang="0">
                  <a:pos x="187" y="740"/>
                </a:cxn>
                <a:cxn ang="0">
                  <a:pos x="153" y="740"/>
                </a:cxn>
                <a:cxn ang="0">
                  <a:pos x="119" y="740"/>
                </a:cxn>
                <a:cxn ang="0">
                  <a:pos x="85" y="740"/>
                </a:cxn>
                <a:cxn ang="0">
                  <a:pos x="51" y="740"/>
                </a:cxn>
                <a:cxn ang="0">
                  <a:pos x="17" y="740"/>
                </a:cxn>
              </a:cxnLst>
              <a:rect l="0" t="0" r="r" b="b"/>
              <a:pathLst>
                <a:path w="988" h="741">
                  <a:moveTo>
                    <a:pt x="0" y="720"/>
                  </a:moveTo>
                  <a:lnTo>
                    <a:pt x="6" y="720"/>
                  </a:lnTo>
                  <a:lnTo>
                    <a:pt x="10" y="720"/>
                  </a:lnTo>
                  <a:lnTo>
                    <a:pt x="17" y="720"/>
                  </a:lnTo>
                  <a:lnTo>
                    <a:pt x="20" y="720"/>
                  </a:lnTo>
                  <a:lnTo>
                    <a:pt x="24" y="717"/>
                  </a:lnTo>
                  <a:lnTo>
                    <a:pt x="31" y="717"/>
                  </a:lnTo>
                  <a:lnTo>
                    <a:pt x="34" y="717"/>
                  </a:lnTo>
                  <a:lnTo>
                    <a:pt x="41" y="717"/>
                  </a:lnTo>
                  <a:lnTo>
                    <a:pt x="44" y="717"/>
                  </a:lnTo>
                  <a:lnTo>
                    <a:pt x="51" y="717"/>
                  </a:lnTo>
                  <a:lnTo>
                    <a:pt x="54" y="713"/>
                  </a:lnTo>
                  <a:lnTo>
                    <a:pt x="61" y="713"/>
                  </a:lnTo>
                  <a:lnTo>
                    <a:pt x="64" y="713"/>
                  </a:lnTo>
                  <a:lnTo>
                    <a:pt x="68" y="713"/>
                  </a:lnTo>
                  <a:lnTo>
                    <a:pt x="75" y="709"/>
                  </a:lnTo>
                  <a:lnTo>
                    <a:pt x="78" y="709"/>
                  </a:lnTo>
                  <a:lnTo>
                    <a:pt x="85" y="709"/>
                  </a:lnTo>
                  <a:lnTo>
                    <a:pt x="88" y="705"/>
                  </a:lnTo>
                  <a:lnTo>
                    <a:pt x="95" y="705"/>
                  </a:lnTo>
                  <a:lnTo>
                    <a:pt x="98" y="702"/>
                  </a:lnTo>
                  <a:lnTo>
                    <a:pt x="105" y="702"/>
                  </a:lnTo>
                  <a:lnTo>
                    <a:pt x="108" y="697"/>
                  </a:lnTo>
                  <a:lnTo>
                    <a:pt x="112" y="697"/>
                  </a:lnTo>
                  <a:lnTo>
                    <a:pt x="119" y="694"/>
                  </a:lnTo>
                  <a:lnTo>
                    <a:pt x="123" y="690"/>
                  </a:lnTo>
                  <a:lnTo>
                    <a:pt x="129" y="690"/>
                  </a:lnTo>
                  <a:lnTo>
                    <a:pt x="133" y="686"/>
                  </a:lnTo>
                  <a:lnTo>
                    <a:pt x="139" y="682"/>
                  </a:lnTo>
                  <a:lnTo>
                    <a:pt x="143" y="679"/>
                  </a:lnTo>
                  <a:lnTo>
                    <a:pt x="149" y="674"/>
                  </a:lnTo>
                  <a:lnTo>
                    <a:pt x="153" y="671"/>
                  </a:lnTo>
                  <a:lnTo>
                    <a:pt x="160" y="667"/>
                  </a:lnTo>
                  <a:lnTo>
                    <a:pt x="163" y="663"/>
                  </a:lnTo>
                  <a:lnTo>
                    <a:pt x="167" y="659"/>
                  </a:lnTo>
                  <a:lnTo>
                    <a:pt x="174" y="656"/>
                  </a:lnTo>
                  <a:lnTo>
                    <a:pt x="177" y="648"/>
                  </a:lnTo>
                  <a:lnTo>
                    <a:pt x="184" y="644"/>
                  </a:lnTo>
                  <a:lnTo>
                    <a:pt x="187" y="640"/>
                  </a:lnTo>
                  <a:lnTo>
                    <a:pt x="194" y="633"/>
                  </a:lnTo>
                  <a:lnTo>
                    <a:pt x="197" y="625"/>
                  </a:lnTo>
                  <a:lnTo>
                    <a:pt x="204" y="621"/>
                  </a:lnTo>
                  <a:lnTo>
                    <a:pt x="207" y="613"/>
                  </a:lnTo>
                  <a:lnTo>
                    <a:pt x="211" y="605"/>
                  </a:lnTo>
                  <a:lnTo>
                    <a:pt x="218" y="598"/>
                  </a:lnTo>
                  <a:lnTo>
                    <a:pt x="221" y="590"/>
                  </a:lnTo>
                  <a:lnTo>
                    <a:pt x="228" y="582"/>
                  </a:lnTo>
                  <a:lnTo>
                    <a:pt x="231" y="570"/>
                  </a:lnTo>
                  <a:lnTo>
                    <a:pt x="238" y="562"/>
                  </a:lnTo>
                  <a:lnTo>
                    <a:pt x="241" y="551"/>
                  </a:lnTo>
                  <a:lnTo>
                    <a:pt x="248" y="544"/>
                  </a:lnTo>
                  <a:lnTo>
                    <a:pt x="251" y="532"/>
                  </a:lnTo>
                  <a:lnTo>
                    <a:pt x="255" y="524"/>
                  </a:lnTo>
                  <a:lnTo>
                    <a:pt x="262" y="513"/>
                  </a:lnTo>
                  <a:lnTo>
                    <a:pt x="266" y="501"/>
                  </a:lnTo>
                  <a:lnTo>
                    <a:pt x="272" y="489"/>
                  </a:lnTo>
                  <a:lnTo>
                    <a:pt x="275" y="478"/>
                  </a:lnTo>
                  <a:lnTo>
                    <a:pt x="282" y="466"/>
                  </a:lnTo>
                  <a:lnTo>
                    <a:pt x="285" y="451"/>
                  </a:lnTo>
                  <a:lnTo>
                    <a:pt x="292" y="440"/>
                  </a:lnTo>
                  <a:lnTo>
                    <a:pt x="295" y="428"/>
                  </a:lnTo>
                  <a:lnTo>
                    <a:pt x="303" y="412"/>
                  </a:lnTo>
                  <a:lnTo>
                    <a:pt x="306" y="401"/>
                  </a:lnTo>
                  <a:lnTo>
                    <a:pt x="310" y="386"/>
                  </a:lnTo>
                  <a:lnTo>
                    <a:pt x="316" y="374"/>
                  </a:lnTo>
                  <a:lnTo>
                    <a:pt x="320" y="358"/>
                  </a:lnTo>
                  <a:lnTo>
                    <a:pt x="326" y="343"/>
                  </a:lnTo>
                  <a:lnTo>
                    <a:pt x="330" y="328"/>
                  </a:lnTo>
                  <a:lnTo>
                    <a:pt x="336" y="316"/>
                  </a:lnTo>
                  <a:lnTo>
                    <a:pt x="340" y="300"/>
                  </a:lnTo>
                  <a:lnTo>
                    <a:pt x="347" y="285"/>
                  </a:lnTo>
                  <a:lnTo>
                    <a:pt x="350" y="270"/>
                  </a:lnTo>
                  <a:lnTo>
                    <a:pt x="354" y="259"/>
                  </a:lnTo>
                  <a:lnTo>
                    <a:pt x="361" y="243"/>
                  </a:lnTo>
                  <a:lnTo>
                    <a:pt x="364" y="227"/>
                  </a:lnTo>
                  <a:lnTo>
                    <a:pt x="371" y="211"/>
                  </a:lnTo>
                  <a:lnTo>
                    <a:pt x="374" y="200"/>
                  </a:lnTo>
                  <a:lnTo>
                    <a:pt x="381" y="185"/>
                  </a:lnTo>
                  <a:lnTo>
                    <a:pt x="384" y="173"/>
                  </a:lnTo>
                  <a:lnTo>
                    <a:pt x="391" y="158"/>
                  </a:lnTo>
                  <a:lnTo>
                    <a:pt x="394" y="147"/>
                  </a:lnTo>
                  <a:lnTo>
                    <a:pt x="398" y="131"/>
                  </a:lnTo>
                  <a:lnTo>
                    <a:pt x="405" y="119"/>
                  </a:lnTo>
                  <a:lnTo>
                    <a:pt x="408" y="107"/>
                  </a:lnTo>
                  <a:lnTo>
                    <a:pt x="415" y="96"/>
                  </a:lnTo>
                  <a:lnTo>
                    <a:pt x="418" y="84"/>
                  </a:lnTo>
                  <a:lnTo>
                    <a:pt x="425" y="77"/>
                  </a:lnTo>
                  <a:lnTo>
                    <a:pt x="428" y="66"/>
                  </a:lnTo>
                  <a:lnTo>
                    <a:pt x="435" y="58"/>
                  </a:lnTo>
                  <a:lnTo>
                    <a:pt x="438" y="50"/>
                  </a:lnTo>
                  <a:lnTo>
                    <a:pt x="446" y="42"/>
                  </a:lnTo>
                  <a:lnTo>
                    <a:pt x="449" y="35"/>
                  </a:lnTo>
                  <a:lnTo>
                    <a:pt x="453" y="27"/>
                  </a:lnTo>
                  <a:lnTo>
                    <a:pt x="459" y="19"/>
                  </a:lnTo>
                  <a:lnTo>
                    <a:pt x="463" y="15"/>
                  </a:lnTo>
                  <a:lnTo>
                    <a:pt x="469" y="12"/>
                  </a:lnTo>
                  <a:lnTo>
                    <a:pt x="473" y="7"/>
                  </a:lnTo>
                  <a:lnTo>
                    <a:pt x="479" y="4"/>
                  </a:lnTo>
                  <a:lnTo>
                    <a:pt x="483" y="4"/>
                  </a:lnTo>
                  <a:lnTo>
                    <a:pt x="490" y="4"/>
                  </a:lnTo>
                  <a:lnTo>
                    <a:pt x="494" y="0"/>
                  </a:lnTo>
                  <a:lnTo>
                    <a:pt x="497" y="4"/>
                  </a:lnTo>
                  <a:lnTo>
                    <a:pt x="504" y="4"/>
                  </a:lnTo>
                  <a:lnTo>
                    <a:pt x="507" y="4"/>
                  </a:lnTo>
                  <a:lnTo>
                    <a:pt x="514" y="7"/>
                  </a:lnTo>
                  <a:lnTo>
                    <a:pt x="517" y="12"/>
                  </a:lnTo>
                  <a:lnTo>
                    <a:pt x="524" y="15"/>
                  </a:lnTo>
                  <a:lnTo>
                    <a:pt x="527" y="19"/>
                  </a:lnTo>
                  <a:lnTo>
                    <a:pt x="534" y="27"/>
                  </a:lnTo>
                  <a:lnTo>
                    <a:pt x="538" y="35"/>
                  </a:lnTo>
                  <a:lnTo>
                    <a:pt x="541" y="42"/>
                  </a:lnTo>
                  <a:lnTo>
                    <a:pt x="548" y="50"/>
                  </a:lnTo>
                  <a:lnTo>
                    <a:pt x="551" y="58"/>
                  </a:lnTo>
                  <a:lnTo>
                    <a:pt x="558" y="66"/>
                  </a:lnTo>
                  <a:lnTo>
                    <a:pt x="561" y="77"/>
                  </a:lnTo>
                  <a:lnTo>
                    <a:pt x="568" y="84"/>
                  </a:lnTo>
                  <a:lnTo>
                    <a:pt x="571" y="96"/>
                  </a:lnTo>
                  <a:lnTo>
                    <a:pt x="578" y="107"/>
                  </a:lnTo>
                  <a:lnTo>
                    <a:pt x="582" y="119"/>
                  </a:lnTo>
                  <a:lnTo>
                    <a:pt x="589" y="131"/>
                  </a:lnTo>
                  <a:lnTo>
                    <a:pt x="592" y="147"/>
                  </a:lnTo>
                  <a:lnTo>
                    <a:pt x="596" y="158"/>
                  </a:lnTo>
                  <a:lnTo>
                    <a:pt x="602" y="173"/>
                  </a:lnTo>
                  <a:lnTo>
                    <a:pt x="606" y="185"/>
                  </a:lnTo>
                  <a:lnTo>
                    <a:pt x="612" y="200"/>
                  </a:lnTo>
                  <a:lnTo>
                    <a:pt x="616" y="211"/>
                  </a:lnTo>
                  <a:lnTo>
                    <a:pt x="622" y="227"/>
                  </a:lnTo>
                  <a:lnTo>
                    <a:pt x="626" y="243"/>
                  </a:lnTo>
                  <a:lnTo>
                    <a:pt x="633" y="259"/>
                  </a:lnTo>
                  <a:lnTo>
                    <a:pt x="637" y="270"/>
                  </a:lnTo>
                  <a:lnTo>
                    <a:pt x="640" y="285"/>
                  </a:lnTo>
                  <a:lnTo>
                    <a:pt x="647" y="300"/>
                  </a:lnTo>
                  <a:lnTo>
                    <a:pt x="650" y="316"/>
                  </a:lnTo>
                  <a:lnTo>
                    <a:pt x="657" y="328"/>
                  </a:lnTo>
                  <a:lnTo>
                    <a:pt x="660" y="343"/>
                  </a:lnTo>
                  <a:lnTo>
                    <a:pt x="667" y="358"/>
                  </a:lnTo>
                  <a:lnTo>
                    <a:pt x="670" y="374"/>
                  </a:lnTo>
                  <a:lnTo>
                    <a:pt x="677" y="386"/>
                  </a:lnTo>
                  <a:lnTo>
                    <a:pt x="681" y="401"/>
                  </a:lnTo>
                  <a:lnTo>
                    <a:pt x="684" y="412"/>
                  </a:lnTo>
                  <a:lnTo>
                    <a:pt x="691" y="428"/>
                  </a:lnTo>
                  <a:lnTo>
                    <a:pt x="694" y="440"/>
                  </a:lnTo>
                  <a:lnTo>
                    <a:pt x="701" y="451"/>
                  </a:lnTo>
                  <a:lnTo>
                    <a:pt x="704" y="466"/>
                  </a:lnTo>
                  <a:lnTo>
                    <a:pt x="711" y="478"/>
                  </a:lnTo>
                  <a:lnTo>
                    <a:pt x="714" y="489"/>
                  </a:lnTo>
                  <a:lnTo>
                    <a:pt x="721" y="501"/>
                  </a:lnTo>
                  <a:lnTo>
                    <a:pt x="725" y="513"/>
                  </a:lnTo>
                  <a:lnTo>
                    <a:pt x="732" y="524"/>
                  </a:lnTo>
                  <a:lnTo>
                    <a:pt x="735" y="532"/>
                  </a:lnTo>
                  <a:lnTo>
                    <a:pt x="738" y="544"/>
                  </a:lnTo>
                  <a:lnTo>
                    <a:pt x="745" y="551"/>
                  </a:lnTo>
                  <a:lnTo>
                    <a:pt x="748" y="562"/>
                  </a:lnTo>
                  <a:lnTo>
                    <a:pt x="755" y="570"/>
                  </a:lnTo>
                  <a:lnTo>
                    <a:pt x="758" y="582"/>
                  </a:lnTo>
                  <a:lnTo>
                    <a:pt x="765" y="590"/>
                  </a:lnTo>
                  <a:lnTo>
                    <a:pt x="769" y="598"/>
                  </a:lnTo>
                  <a:lnTo>
                    <a:pt x="776" y="605"/>
                  </a:lnTo>
                  <a:lnTo>
                    <a:pt x="779" y="613"/>
                  </a:lnTo>
                  <a:lnTo>
                    <a:pt x="783" y="621"/>
                  </a:lnTo>
                  <a:lnTo>
                    <a:pt x="789" y="625"/>
                  </a:lnTo>
                  <a:lnTo>
                    <a:pt x="793" y="633"/>
                  </a:lnTo>
                  <a:lnTo>
                    <a:pt x="799" y="640"/>
                  </a:lnTo>
                  <a:lnTo>
                    <a:pt x="803" y="644"/>
                  </a:lnTo>
                  <a:lnTo>
                    <a:pt x="809" y="648"/>
                  </a:lnTo>
                  <a:lnTo>
                    <a:pt x="813" y="656"/>
                  </a:lnTo>
                  <a:lnTo>
                    <a:pt x="820" y="659"/>
                  </a:lnTo>
                  <a:lnTo>
                    <a:pt x="824" y="663"/>
                  </a:lnTo>
                  <a:lnTo>
                    <a:pt x="827" y="667"/>
                  </a:lnTo>
                  <a:lnTo>
                    <a:pt x="834" y="671"/>
                  </a:lnTo>
                  <a:lnTo>
                    <a:pt x="837" y="674"/>
                  </a:lnTo>
                  <a:lnTo>
                    <a:pt x="844" y="679"/>
                  </a:lnTo>
                  <a:lnTo>
                    <a:pt x="847" y="682"/>
                  </a:lnTo>
                  <a:lnTo>
                    <a:pt x="854" y="686"/>
                  </a:lnTo>
                  <a:lnTo>
                    <a:pt x="857" y="690"/>
                  </a:lnTo>
                  <a:lnTo>
                    <a:pt x="864" y="690"/>
                  </a:lnTo>
                  <a:lnTo>
                    <a:pt x="868" y="694"/>
                  </a:lnTo>
                  <a:lnTo>
                    <a:pt x="875" y="697"/>
                  </a:lnTo>
                  <a:lnTo>
                    <a:pt x="878" y="697"/>
                  </a:lnTo>
                  <a:lnTo>
                    <a:pt x="881" y="702"/>
                  </a:lnTo>
                  <a:lnTo>
                    <a:pt x="888" y="702"/>
                  </a:lnTo>
                  <a:lnTo>
                    <a:pt x="891" y="705"/>
                  </a:lnTo>
                  <a:lnTo>
                    <a:pt x="898" y="705"/>
                  </a:lnTo>
                  <a:lnTo>
                    <a:pt x="901" y="709"/>
                  </a:lnTo>
                  <a:lnTo>
                    <a:pt x="908" y="709"/>
                  </a:lnTo>
                  <a:lnTo>
                    <a:pt x="912" y="709"/>
                  </a:lnTo>
                  <a:lnTo>
                    <a:pt x="919" y="713"/>
                  </a:lnTo>
                  <a:lnTo>
                    <a:pt x="922" y="713"/>
                  </a:lnTo>
                  <a:lnTo>
                    <a:pt x="926" y="713"/>
                  </a:lnTo>
                  <a:lnTo>
                    <a:pt x="932" y="713"/>
                  </a:lnTo>
                  <a:lnTo>
                    <a:pt x="936" y="717"/>
                  </a:lnTo>
                  <a:lnTo>
                    <a:pt x="942" y="717"/>
                  </a:lnTo>
                  <a:lnTo>
                    <a:pt x="946" y="717"/>
                  </a:lnTo>
                  <a:lnTo>
                    <a:pt x="952" y="717"/>
                  </a:lnTo>
                  <a:lnTo>
                    <a:pt x="956" y="717"/>
                  </a:lnTo>
                  <a:lnTo>
                    <a:pt x="963" y="717"/>
                  </a:lnTo>
                  <a:lnTo>
                    <a:pt x="967" y="720"/>
                  </a:lnTo>
                  <a:lnTo>
                    <a:pt x="970" y="720"/>
                  </a:lnTo>
                  <a:lnTo>
                    <a:pt x="977" y="720"/>
                  </a:lnTo>
                  <a:lnTo>
                    <a:pt x="980" y="720"/>
                  </a:lnTo>
                  <a:lnTo>
                    <a:pt x="987" y="720"/>
                  </a:lnTo>
                  <a:lnTo>
                    <a:pt x="987" y="740"/>
                  </a:lnTo>
                  <a:lnTo>
                    <a:pt x="980" y="740"/>
                  </a:lnTo>
                  <a:lnTo>
                    <a:pt x="977" y="740"/>
                  </a:lnTo>
                  <a:lnTo>
                    <a:pt x="970" y="740"/>
                  </a:lnTo>
                  <a:lnTo>
                    <a:pt x="967" y="740"/>
                  </a:lnTo>
                  <a:lnTo>
                    <a:pt x="963" y="740"/>
                  </a:lnTo>
                  <a:lnTo>
                    <a:pt x="956" y="740"/>
                  </a:lnTo>
                  <a:lnTo>
                    <a:pt x="952" y="740"/>
                  </a:lnTo>
                  <a:lnTo>
                    <a:pt x="946" y="740"/>
                  </a:lnTo>
                  <a:lnTo>
                    <a:pt x="942" y="740"/>
                  </a:lnTo>
                  <a:lnTo>
                    <a:pt x="936" y="740"/>
                  </a:lnTo>
                  <a:lnTo>
                    <a:pt x="932" y="740"/>
                  </a:lnTo>
                  <a:lnTo>
                    <a:pt x="926" y="740"/>
                  </a:lnTo>
                  <a:lnTo>
                    <a:pt x="922" y="740"/>
                  </a:lnTo>
                  <a:lnTo>
                    <a:pt x="919" y="740"/>
                  </a:lnTo>
                  <a:lnTo>
                    <a:pt x="912" y="740"/>
                  </a:lnTo>
                  <a:lnTo>
                    <a:pt x="908" y="740"/>
                  </a:lnTo>
                  <a:lnTo>
                    <a:pt x="901" y="740"/>
                  </a:lnTo>
                  <a:lnTo>
                    <a:pt x="898" y="740"/>
                  </a:lnTo>
                  <a:lnTo>
                    <a:pt x="891" y="740"/>
                  </a:lnTo>
                  <a:lnTo>
                    <a:pt x="888" y="740"/>
                  </a:lnTo>
                  <a:lnTo>
                    <a:pt x="881" y="740"/>
                  </a:lnTo>
                  <a:lnTo>
                    <a:pt x="878" y="740"/>
                  </a:lnTo>
                  <a:lnTo>
                    <a:pt x="875" y="740"/>
                  </a:lnTo>
                  <a:lnTo>
                    <a:pt x="868" y="740"/>
                  </a:lnTo>
                  <a:lnTo>
                    <a:pt x="864" y="740"/>
                  </a:lnTo>
                  <a:lnTo>
                    <a:pt x="857" y="740"/>
                  </a:lnTo>
                  <a:lnTo>
                    <a:pt x="854" y="740"/>
                  </a:lnTo>
                  <a:lnTo>
                    <a:pt x="847" y="740"/>
                  </a:lnTo>
                  <a:lnTo>
                    <a:pt x="844" y="740"/>
                  </a:lnTo>
                  <a:lnTo>
                    <a:pt x="837" y="740"/>
                  </a:lnTo>
                  <a:lnTo>
                    <a:pt x="834" y="740"/>
                  </a:lnTo>
                  <a:lnTo>
                    <a:pt x="827" y="740"/>
                  </a:lnTo>
                  <a:lnTo>
                    <a:pt x="824" y="740"/>
                  </a:lnTo>
                  <a:lnTo>
                    <a:pt x="820" y="740"/>
                  </a:lnTo>
                  <a:lnTo>
                    <a:pt x="813" y="740"/>
                  </a:lnTo>
                  <a:lnTo>
                    <a:pt x="809" y="740"/>
                  </a:lnTo>
                  <a:lnTo>
                    <a:pt x="803" y="740"/>
                  </a:lnTo>
                  <a:lnTo>
                    <a:pt x="799" y="740"/>
                  </a:lnTo>
                  <a:lnTo>
                    <a:pt x="793" y="740"/>
                  </a:lnTo>
                  <a:lnTo>
                    <a:pt x="789" y="740"/>
                  </a:lnTo>
                  <a:lnTo>
                    <a:pt x="783" y="740"/>
                  </a:lnTo>
                  <a:lnTo>
                    <a:pt x="779" y="740"/>
                  </a:lnTo>
                  <a:lnTo>
                    <a:pt x="776" y="740"/>
                  </a:lnTo>
                  <a:lnTo>
                    <a:pt x="769" y="740"/>
                  </a:lnTo>
                  <a:lnTo>
                    <a:pt x="765" y="740"/>
                  </a:lnTo>
                  <a:lnTo>
                    <a:pt x="758" y="740"/>
                  </a:lnTo>
                  <a:lnTo>
                    <a:pt x="755" y="740"/>
                  </a:lnTo>
                  <a:lnTo>
                    <a:pt x="748" y="740"/>
                  </a:lnTo>
                  <a:lnTo>
                    <a:pt x="745" y="740"/>
                  </a:lnTo>
                  <a:lnTo>
                    <a:pt x="738" y="740"/>
                  </a:lnTo>
                  <a:lnTo>
                    <a:pt x="735" y="740"/>
                  </a:lnTo>
                  <a:lnTo>
                    <a:pt x="732" y="740"/>
                  </a:lnTo>
                  <a:lnTo>
                    <a:pt x="725" y="740"/>
                  </a:lnTo>
                  <a:lnTo>
                    <a:pt x="721" y="740"/>
                  </a:lnTo>
                  <a:lnTo>
                    <a:pt x="714" y="740"/>
                  </a:lnTo>
                  <a:lnTo>
                    <a:pt x="711" y="740"/>
                  </a:lnTo>
                  <a:lnTo>
                    <a:pt x="704" y="740"/>
                  </a:lnTo>
                  <a:lnTo>
                    <a:pt x="701" y="740"/>
                  </a:lnTo>
                  <a:lnTo>
                    <a:pt x="694" y="740"/>
                  </a:lnTo>
                  <a:lnTo>
                    <a:pt x="691" y="740"/>
                  </a:lnTo>
                  <a:lnTo>
                    <a:pt x="684" y="740"/>
                  </a:lnTo>
                  <a:lnTo>
                    <a:pt x="681" y="740"/>
                  </a:lnTo>
                  <a:lnTo>
                    <a:pt x="677" y="740"/>
                  </a:lnTo>
                  <a:lnTo>
                    <a:pt x="670" y="740"/>
                  </a:lnTo>
                  <a:lnTo>
                    <a:pt x="667" y="740"/>
                  </a:lnTo>
                  <a:lnTo>
                    <a:pt x="660" y="740"/>
                  </a:lnTo>
                  <a:lnTo>
                    <a:pt x="657" y="740"/>
                  </a:lnTo>
                  <a:lnTo>
                    <a:pt x="650" y="740"/>
                  </a:lnTo>
                  <a:lnTo>
                    <a:pt x="647" y="740"/>
                  </a:lnTo>
                  <a:lnTo>
                    <a:pt x="640" y="740"/>
                  </a:lnTo>
                  <a:lnTo>
                    <a:pt x="637" y="740"/>
                  </a:lnTo>
                  <a:lnTo>
                    <a:pt x="633" y="740"/>
                  </a:lnTo>
                  <a:lnTo>
                    <a:pt x="626" y="740"/>
                  </a:lnTo>
                  <a:lnTo>
                    <a:pt x="622" y="740"/>
                  </a:lnTo>
                  <a:lnTo>
                    <a:pt x="616" y="740"/>
                  </a:lnTo>
                  <a:lnTo>
                    <a:pt x="612" y="740"/>
                  </a:lnTo>
                  <a:lnTo>
                    <a:pt x="606" y="740"/>
                  </a:lnTo>
                  <a:lnTo>
                    <a:pt x="602" y="740"/>
                  </a:lnTo>
                  <a:lnTo>
                    <a:pt x="596" y="740"/>
                  </a:lnTo>
                  <a:lnTo>
                    <a:pt x="592" y="740"/>
                  </a:lnTo>
                  <a:lnTo>
                    <a:pt x="589" y="740"/>
                  </a:lnTo>
                  <a:lnTo>
                    <a:pt x="582" y="740"/>
                  </a:lnTo>
                  <a:lnTo>
                    <a:pt x="578" y="740"/>
                  </a:lnTo>
                  <a:lnTo>
                    <a:pt x="571" y="740"/>
                  </a:lnTo>
                  <a:lnTo>
                    <a:pt x="568" y="740"/>
                  </a:lnTo>
                  <a:lnTo>
                    <a:pt x="561" y="740"/>
                  </a:lnTo>
                  <a:lnTo>
                    <a:pt x="558" y="740"/>
                  </a:lnTo>
                  <a:lnTo>
                    <a:pt x="551" y="740"/>
                  </a:lnTo>
                  <a:lnTo>
                    <a:pt x="548" y="740"/>
                  </a:lnTo>
                  <a:lnTo>
                    <a:pt x="541" y="740"/>
                  </a:lnTo>
                  <a:lnTo>
                    <a:pt x="538" y="740"/>
                  </a:lnTo>
                  <a:lnTo>
                    <a:pt x="534" y="740"/>
                  </a:lnTo>
                  <a:lnTo>
                    <a:pt x="527" y="740"/>
                  </a:lnTo>
                  <a:lnTo>
                    <a:pt x="524" y="740"/>
                  </a:lnTo>
                  <a:lnTo>
                    <a:pt x="517" y="740"/>
                  </a:lnTo>
                  <a:lnTo>
                    <a:pt x="514" y="740"/>
                  </a:lnTo>
                  <a:lnTo>
                    <a:pt x="507" y="740"/>
                  </a:lnTo>
                  <a:lnTo>
                    <a:pt x="504" y="740"/>
                  </a:lnTo>
                  <a:lnTo>
                    <a:pt x="497" y="740"/>
                  </a:lnTo>
                  <a:lnTo>
                    <a:pt x="494" y="740"/>
                  </a:lnTo>
                  <a:lnTo>
                    <a:pt x="490" y="740"/>
                  </a:lnTo>
                  <a:lnTo>
                    <a:pt x="483" y="740"/>
                  </a:lnTo>
                  <a:lnTo>
                    <a:pt x="479" y="740"/>
                  </a:lnTo>
                  <a:lnTo>
                    <a:pt x="473" y="740"/>
                  </a:lnTo>
                  <a:lnTo>
                    <a:pt x="469" y="740"/>
                  </a:lnTo>
                  <a:lnTo>
                    <a:pt x="463" y="740"/>
                  </a:lnTo>
                  <a:lnTo>
                    <a:pt x="459" y="740"/>
                  </a:lnTo>
                  <a:lnTo>
                    <a:pt x="453" y="740"/>
                  </a:lnTo>
                  <a:lnTo>
                    <a:pt x="449" y="740"/>
                  </a:lnTo>
                  <a:lnTo>
                    <a:pt x="446" y="740"/>
                  </a:lnTo>
                  <a:lnTo>
                    <a:pt x="438" y="740"/>
                  </a:lnTo>
                  <a:lnTo>
                    <a:pt x="435" y="740"/>
                  </a:lnTo>
                  <a:lnTo>
                    <a:pt x="428" y="740"/>
                  </a:lnTo>
                  <a:lnTo>
                    <a:pt x="425" y="740"/>
                  </a:lnTo>
                  <a:lnTo>
                    <a:pt x="418" y="740"/>
                  </a:lnTo>
                  <a:lnTo>
                    <a:pt x="415" y="740"/>
                  </a:lnTo>
                  <a:lnTo>
                    <a:pt x="408" y="740"/>
                  </a:lnTo>
                  <a:lnTo>
                    <a:pt x="405" y="740"/>
                  </a:lnTo>
                  <a:lnTo>
                    <a:pt x="398" y="740"/>
                  </a:lnTo>
                  <a:lnTo>
                    <a:pt x="394" y="740"/>
                  </a:lnTo>
                  <a:lnTo>
                    <a:pt x="391" y="740"/>
                  </a:lnTo>
                  <a:lnTo>
                    <a:pt x="384" y="740"/>
                  </a:lnTo>
                  <a:lnTo>
                    <a:pt x="381" y="740"/>
                  </a:lnTo>
                  <a:lnTo>
                    <a:pt x="374" y="740"/>
                  </a:lnTo>
                  <a:lnTo>
                    <a:pt x="371" y="740"/>
                  </a:lnTo>
                  <a:lnTo>
                    <a:pt x="364" y="740"/>
                  </a:lnTo>
                  <a:lnTo>
                    <a:pt x="361" y="740"/>
                  </a:lnTo>
                  <a:lnTo>
                    <a:pt x="354" y="740"/>
                  </a:lnTo>
                  <a:lnTo>
                    <a:pt x="350" y="740"/>
                  </a:lnTo>
                  <a:lnTo>
                    <a:pt x="347" y="740"/>
                  </a:lnTo>
                  <a:lnTo>
                    <a:pt x="340" y="740"/>
                  </a:lnTo>
                  <a:lnTo>
                    <a:pt x="336" y="740"/>
                  </a:lnTo>
                  <a:lnTo>
                    <a:pt x="330" y="740"/>
                  </a:lnTo>
                  <a:lnTo>
                    <a:pt x="326" y="740"/>
                  </a:lnTo>
                  <a:lnTo>
                    <a:pt x="320" y="740"/>
                  </a:lnTo>
                  <a:lnTo>
                    <a:pt x="316" y="740"/>
                  </a:lnTo>
                  <a:lnTo>
                    <a:pt x="310" y="740"/>
                  </a:lnTo>
                  <a:lnTo>
                    <a:pt x="306" y="740"/>
                  </a:lnTo>
                  <a:lnTo>
                    <a:pt x="303" y="740"/>
                  </a:lnTo>
                  <a:lnTo>
                    <a:pt x="295" y="740"/>
                  </a:lnTo>
                  <a:lnTo>
                    <a:pt x="292" y="740"/>
                  </a:lnTo>
                  <a:lnTo>
                    <a:pt x="285" y="740"/>
                  </a:lnTo>
                  <a:lnTo>
                    <a:pt x="282" y="740"/>
                  </a:lnTo>
                  <a:lnTo>
                    <a:pt x="275" y="740"/>
                  </a:lnTo>
                  <a:lnTo>
                    <a:pt x="272" y="740"/>
                  </a:lnTo>
                  <a:lnTo>
                    <a:pt x="266" y="740"/>
                  </a:lnTo>
                  <a:lnTo>
                    <a:pt x="262" y="740"/>
                  </a:lnTo>
                  <a:lnTo>
                    <a:pt x="255" y="740"/>
                  </a:lnTo>
                  <a:lnTo>
                    <a:pt x="251" y="740"/>
                  </a:lnTo>
                  <a:lnTo>
                    <a:pt x="248" y="740"/>
                  </a:lnTo>
                  <a:lnTo>
                    <a:pt x="241" y="740"/>
                  </a:lnTo>
                  <a:lnTo>
                    <a:pt x="238" y="740"/>
                  </a:lnTo>
                  <a:lnTo>
                    <a:pt x="231" y="740"/>
                  </a:lnTo>
                  <a:lnTo>
                    <a:pt x="228" y="740"/>
                  </a:lnTo>
                  <a:lnTo>
                    <a:pt x="221" y="740"/>
                  </a:lnTo>
                  <a:lnTo>
                    <a:pt x="218" y="740"/>
                  </a:lnTo>
                  <a:lnTo>
                    <a:pt x="211" y="740"/>
                  </a:lnTo>
                  <a:lnTo>
                    <a:pt x="207" y="740"/>
                  </a:lnTo>
                  <a:lnTo>
                    <a:pt x="204" y="740"/>
                  </a:lnTo>
                  <a:lnTo>
                    <a:pt x="197" y="740"/>
                  </a:lnTo>
                  <a:lnTo>
                    <a:pt x="194" y="740"/>
                  </a:lnTo>
                  <a:lnTo>
                    <a:pt x="187" y="740"/>
                  </a:lnTo>
                  <a:lnTo>
                    <a:pt x="184" y="740"/>
                  </a:lnTo>
                  <a:lnTo>
                    <a:pt x="177" y="740"/>
                  </a:lnTo>
                  <a:lnTo>
                    <a:pt x="174" y="740"/>
                  </a:lnTo>
                  <a:lnTo>
                    <a:pt x="167" y="740"/>
                  </a:lnTo>
                  <a:lnTo>
                    <a:pt x="163" y="740"/>
                  </a:lnTo>
                  <a:lnTo>
                    <a:pt x="160" y="740"/>
                  </a:lnTo>
                  <a:lnTo>
                    <a:pt x="153" y="740"/>
                  </a:lnTo>
                  <a:lnTo>
                    <a:pt x="149" y="740"/>
                  </a:lnTo>
                  <a:lnTo>
                    <a:pt x="143" y="740"/>
                  </a:lnTo>
                  <a:lnTo>
                    <a:pt x="139" y="740"/>
                  </a:lnTo>
                  <a:lnTo>
                    <a:pt x="133" y="740"/>
                  </a:lnTo>
                  <a:lnTo>
                    <a:pt x="129" y="740"/>
                  </a:lnTo>
                  <a:lnTo>
                    <a:pt x="123" y="740"/>
                  </a:lnTo>
                  <a:lnTo>
                    <a:pt x="119" y="740"/>
                  </a:lnTo>
                  <a:lnTo>
                    <a:pt x="112" y="740"/>
                  </a:lnTo>
                  <a:lnTo>
                    <a:pt x="108" y="740"/>
                  </a:lnTo>
                  <a:lnTo>
                    <a:pt x="105" y="740"/>
                  </a:lnTo>
                  <a:lnTo>
                    <a:pt x="98" y="740"/>
                  </a:lnTo>
                  <a:lnTo>
                    <a:pt x="95" y="740"/>
                  </a:lnTo>
                  <a:lnTo>
                    <a:pt x="88" y="740"/>
                  </a:lnTo>
                  <a:lnTo>
                    <a:pt x="85" y="740"/>
                  </a:lnTo>
                  <a:lnTo>
                    <a:pt x="78" y="740"/>
                  </a:lnTo>
                  <a:lnTo>
                    <a:pt x="75" y="740"/>
                  </a:lnTo>
                  <a:lnTo>
                    <a:pt x="68" y="740"/>
                  </a:lnTo>
                  <a:lnTo>
                    <a:pt x="64" y="740"/>
                  </a:lnTo>
                  <a:lnTo>
                    <a:pt x="61" y="740"/>
                  </a:lnTo>
                  <a:lnTo>
                    <a:pt x="54" y="740"/>
                  </a:lnTo>
                  <a:lnTo>
                    <a:pt x="51" y="740"/>
                  </a:lnTo>
                  <a:lnTo>
                    <a:pt x="44" y="740"/>
                  </a:lnTo>
                  <a:lnTo>
                    <a:pt x="41" y="740"/>
                  </a:lnTo>
                  <a:lnTo>
                    <a:pt x="34" y="740"/>
                  </a:lnTo>
                  <a:lnTo>
                    <a:pt x="31" y="740"/>
                  </a:lnTo>
                  <a:lnTo>
                    <a:pt x="24" y="740"/>
                  </a:lnTo>
                  <a:lnTo>
                    <a:pt x="20" y="740"/>
                  </a:lnTo>
                  <a:lnTo>
                    <a:pt x="17" y="740"/>
                  </a:lnTo>
                  <a:lnTo>
                    <a:pt x="10" y="740"/>
                  </a:lnTo>
                  <a:lnTo>
                    <a:pt x="6" y="740"/>
                  </a:lnTo>
                  <a:lnTo>
                    <a:pt x="0" y="740"/>
                  </a:lnTo>
                  <a:lnTo>
                    <a:pt x="0" y="72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526" name="Freeform 70"/>
            <p:cNvSpPr>
              <a:spLocks/>
            </p:cNvSpPr>
            <p:nvPr/>
          </p:nvSpPr>
          <p:spPr bwMode="auto">
            <a:xfrm>
              <a:off x="878" y="3087"/>
              <a:ext cx="1082" cy="860"/>
            </a:xfrm>
            <a:custGeom>
              <a:avLst/>
              <a:gdLst/>
              <a:ahLst/>
              <a:cxnLst>
                <a:cxn ang="0">
                  <a:pos x="0" y="859"/>
                </a:cxn>
                <a:cxn ang="0">
                  <a:pos x="1081" y="859"/>
                </a:cxn>
                <a:cxn ang="0">
                  <a:pos x="1081" y="0"/>
                </a:cxn>
                <a:cxn ang="0">
                  <a:pos x="0" y="0"/>
                </a:cxn>
                <a:cxn ang="0">
                  <a:pos x="0" y="859"/>
                </a:cxn>
              </a:cxnLst>
              <a:rect l="0" t="0" r="r" b="b"/>
              <a:pathLst>
                <a:path w="1082" h="860">
                  <a:moveTo>
                    <a:pt x="0" y="859"/>
                  </a:moveTo>
                  <a:lnTo>
                    <a:pt x="1081" y="859"/>
                  </a:lnTo>
                  <a:lnTo>
                    <a:pt x="1081" y="0"/>
                  </a:lnTo>
                  <a:lnTo>
                    <a:pt x="0" y="0"/>
                  </a:lnTo>
                  <a:lnTo>
                    <a:pt x="0" y="85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527" name="Freeform 71"/>
            <p:cNvSpPr>
              <a:spLocks/>
            </p:cNvSpPr>
            <p:nvPr/>
          </p:nvSpPr>
          <p:spPr bwMode="auto">
            <a:xfrm>
              <a:off x="925" y="3126"/>
              <a:ext cx="984" cy="800"/>
            </a:xfrm>
            <a:custGeom>
              <a:avLst/>
              <a:gdLst/>
              <a:ahLst/>
              <a:cxnLst>
                <a:cxn ang="0">
                  <a:pos x="31" y="776"/>
                </a:cxn>
                <a:cxn ang="0">
                  <a:pos x="64" y="776"/>
                </a:cxn>
                <a:cxn ang="0">
                  <a:pos x="98" y="776"/>
                </a:cxn>
                <a:cxn ang="0">
                  <a:pos x="132" y="776"/>
                </a:cxn>
                <a:cxn ang="0">
                  <a:pos x="166" y="776"/>
                </a:cxn>
                <a:cxn ang="0">
                  <a:pos x="203" y="768"/>
                </a:cxn>
                <a:cxn ang="0">
                  <a:pos x="237" y="750"/>
                </a:cxn>
                <a:cxn ang="0">
                  <a:pos x="271" y="715"/>
                </a:cxn>
                <a:cxn ang="0">
                  <a:pos x="304" y="650"/>
                </a:cxn>
                <a:cxn ang="0">
                  <a:pos x="339" y="543"/>
                </a:cxn>
                <a:cxn ang="0">
                  <a:pos x="373" y="397"/>
                </a:cxn>
                <a:cxn ang="0">
                  <a:pos x="406" y="233"/>
                </a:cxn>
                <a:cxn ang="0">
                  <a:pos x="444" y="92"/>
                </a:cxn>
                <a:cxn ang="0">
                  <a:pos x="477" y="8"/>
                </a:cxn>
                <a:cxn ang="0">
                  <a:pos x="512" y="15"/>
                </a:cxn>
                <a:cxn ang="0">
                  <a:pos x="546" y="107"/>
                </a:cxn>
                <a:cxn ang="0">
                  <a:pos x="579" y="256"/>
                </a:cxn>
                <a:cxn ang="0">
                  <a:pos x="614" y="420"/>
                </a:cxn>
                <a:cxn ang="0">
                  <a:pos x="647" y="562"/>
                </a:cxn>
                <a:cxn ang="0">
                  <a:pos x="681" y="662"/>
                </a:cxn>
                <a:cxn ang="0">
                  <a:pos x="718" y="722"/>
                </a:cxn>
                <a:cxn ang="0">
                  <a:pos x="752" y="753"/>
                </a:cxn>
                <a:cxn ang="0">
                  <a:pos x="786" y="768"/>
                </a:cxn>
                <a:cxn ang="0">
                  <a:pos x="820" y="776"/>
                </a:cxn>
                <a:cxn ang="0">
                  <a:pos x="854" y="776"/>
                </a:cxn>
                <a:cxn ang="0">
                  <a:pos x="888" y="776"/>
                </a:cxn>
                <a:cxn ang="0">
                  <a:pos x="922" y="776"/>
                </a:cxn>
                <a:cxn ang="0">
                  <a:pos x="959" y="776"/>
                </a:cxn>
                <a:cxn ang="0">
                  <a:pos x="976" y="799"/>
                </a:cxn>
                <a:cxn ang="0">
                  <a:pos x="942" y="799"/>
                </a:cxn>
                <a:cxn ang="0">
                  <a:pos x="908" y="799"/>
                </a:cxn>
                <a:cxn ang="0">
                  <a:pos x="874" y="799"/>
                </a:cxn>
                <a:cxn ang="0">
                  <a:pos x="841" y="799"/>
                </a:cxn>
                <a:cxn ang="0">
                  <a:pos x="806" y="799"/>
                </a:cxn>
                <a:cxn ang="0">
                  <a:pos x="772" y="799"/>
                </a:cxn>
                <a:cxn ang="0">
                  <a:pos x="735" y="799"/>
                </a:cxn>
                <a:cxn ang="0">
                  <a:pos x="701" y="799"/>
                </a:cxn>
                <a:cxn ang="0">
                  <a:pos x="668" y="799"/>
                </a:cxn>
                <a:cxn ang="0">
                  <a:pos x="634" y="799"/>
                </a:cxn>
                <a:cxn ang="0">
                  <a:pos x="600" y="799"/>
                </a:cxn>
                <a:cxn ang="0">
                  <a:pos x="566" y="799"/>
                </a:cxn>
                <a:cxn ang="0">
                  <a:pos x="532" y="799"/>
                </a:cxn>
                <a:cxn ang="0">
                  <a:pos x="495" y="799"/>
                </a:cxn>
                <a:cxn ang="0">
                  <a:pos x="461" y="799"/>
                </a:cxn>
                <a:cxn ang="0">
                  <a:pos x="427" y="799"/>
                </a:cxn>
                <a:cxn ang="0">
                  <a:pos x="393" y="799"/>
                </a:cxn>
                <a:cxn ang="0">
                  <a:pos x="359" y="799"/>
                </a:cxn>
                <a:cxn ang="0">
                  <a:pos x="325" y="799"/>
                </a:cxn>
                <a:cxn ang="0">
                  <a:pos x="291" y="799"/>
                </a:cxn>
                <a:cxn ang="0">
                  <a:pos x="254" y="799"/>
                </a:cxn>
                <a:cxn ang="0">
                  <a:pos x="220" y="799"/>
                </a:cxn>
                <a:cxn ang="0">
                  <a:pos x="186" y="799"/>
                </a:cxn>
                <a:cxn ang="0">
                  <a:pos x="153" y="799"/>
                </a:cxn>
                <a:cxn ang="0">
                  <a:pos x="118" y="799"/>
                </a:cxn>
                <a:cxn ang="0">
                  <a:pos x="85" y="799"/>
                </a:cxn>
                <a:cxn ang="0">
                  <a:pos x="51" y="799"/>
                </a:cxn>
                <a:cxn ang="0">
                  <a:pos x="16" y="799"/>
                </a:cxn>
              </a:cxnLst>
              <a:rect l="0" t="0" r="r" b="b"/>
              <a:pathLst>
                <a:path w="984" h="800">
                  <a:moveTo>
                    <a:pt x="0" y="776"/>
                  </a:moveTo>
                  <a:lnTo>
                    <a:pt x="6" y="776"/>
                  </a:lnTo>
                  <a:lnTo>
                    <a:pt x="10" y="776"/>
                  </a:lnTo>
                  <a:lnTo>
                    <a:pt x="16" y="776"/>
                  </a:lnTo>
                  <a:lnTo>
                    <a:pt x="20" y="776"/>
                  </a:lnTo>
                  <a:lnTo>
                    <a:pt x="23" y="776"/>
                  </a:lnTo>
                  <a:lnTo>
                    <a:pt x="31" y="776"/>
                  </a:lnTo>
                  <a:lnTo>
                    <a:pt x="34" y="776"/>
                  </a:lnTo>
                  <a:lnTo>
                    <a:pt x="41" y="776"/>
                  </a:lnTo>
                  <a:lnTo>
                    <a:pt x="44" y="776"/>
                  </a:lnTo>
                  <a:lnTo>
                    <a:pt x="51" y="776"/>
                  </a:lnTo>
                  <a:lnTo>
                    <a:pt x="54" y="776"/>
                  </a:lnTo>
                  <a:lnTo>
                    <a:pt x="61" y="776"/>
                  </a:lnTo>
                  <a:lnTo>
                    <a:pt x="64" y="776"/>
                  </a:lnTo>
                  <a:lnTo>
                    <a:pt x="67" y="776"/>
                  </a:lnTo>
                  <a:lnTo>
                    <a:pt x="74" y="776"/>
                  </a:lnTo>
                  <a:lnTo>
                    <a:pt x="77" y="776"/>
                  </a:lnTo>
                  <a:lnTo>
                    <a:pt x="85" y="776"/>
                  </a:lnTo>
                  <a:lnTo>
                    <a:pt x="88" y="776"/>
                  </a:lnTo>
                  <a:lnTo>
                    <a:pt x="95" y="776"/>
                  </a:lnTo>
                  <a:lnTo>
                    <a:pt x="98" y="776"/>
                  </a:lnTo>
                  <a:lnTo>
                    <a:pt x="105" y="776"/>
                  </a:lnTo>
                  <a:lnTo>
                    <a:pt x="108" y="776"/>
                  </a:lnTo>
                  <a:lnTo>
                    <a:pt x="112" y="776"/>
                  </a:lnTo>
                  <a:lnTo>
                    <a:pt x="118" y="776"/>
                  </a:lnTo>
                  <a:lnTo>
                    <a:pt x="122" y="776"/>
                  </a:lnTo>
                  <a:lnTo>
                    <a:pt x="128" y="776"/>
                  </a:lnTo>
                  <a:lnTo>
                    <a:pt x="132" y="776"/>
                  </a:lnTo>
                  <a:lnTo>
                    <a:pt x="139" y="776"/>
                  </a:lnTo>
                  <a:lnTo>
                    <a:pt x="142" y="776"/>
                  </a:lnTo>
                  <a:lnTo>
                    <a:pt x="149" y="776"/>
                  </a:lnTo>
                  <a:lnTo>
                    <a:pt x="153" y="776"/>
                  </a:lnTo>
                  <a:lnTo>
                    <a:pt x="159" y="776"/>
                  </a:lnTo>
                  <a:lnTo>
                    <a:pt x="163" y="776"/>
                  </a:lnTo>
                  <a:lnTo>
                    <a:pt x="166" y="776"/>
                  </a:lnTo>
                  <a:lnTo>
                    <a:pt x="173" y="773"/>
                  </a:lnTo>
                  <a:lnTo>
                    <a:pt x="176" y="773"/>
                  </a:lnTo>
                  <a:lnTo>
                    <a:pt x="183" y="773"/>
                  </a:lnTo>
                  <a:lnTo>
                    <a:pt x="186" y="773"/>
                  </a:lnTo>
                  <a:lnTo>
                    <a:pt x="193" y="768"/>
                  </a:lnTo>
                  <a:lnTo>
                    <a:pt x="196" y="768"/>
                  </a:lnTo>
                  <a:lnTo>
                    <a:pt x="203" y="768"/>
                  </a:lnTo>
                  <a:lnTo>
                    <a:pt x="207" y="765"/>
                  </a:lnTo>
                  <a:lnTo>
                    <a:pt x="210" y="765"/>
                  </a:lnTo>
                  <a:lnTo>
                    <a:pt x="217" y="761"/>
                  </a:lnTo>
                  <a:lnTo>
                    <a:pt x="220" y="761"/>
                  </a:lnTo>
                  <a:lnTo>
                    <a:pt x="227" y="757"/>
                  </a:lnTo>
                  <a:lnTo>
                    <a:pt x="230" y="753"/>
                  </a:lnTo>
                  <a:lnTo>
                    <a:pt x="237" y="750"/>
                  </a:lnTo>
                  <a:lnTo>
                    <a:pt x="240" y="745"/>
                  </a:lnTo>
                  <a:lnTo>
                    <a:pt x="247" y="742"/>
                  </a:lnTo>
                  <a:lnTo>
                    <a:pt x="250" y="738"/>
                  </a:lnTo>
                  <a:lnTo>
                    <a:pt x="254" y="734"/>
                  </a:lnTo>
                  <a:lnTo>
                    <a:pt x="261" y="727"/>
                  </a:lnTo>
                  <a:lnTo>
                    <a:pt x="265" y="722"/>
                  </a:lnTo>
                  <a:lnTo>
                    <a:pt x="271" y="715"/>
                  </a:lnTo>
                  <a:lnTo>
                    <a:pt x="274" y="707"/>
                  </a:lnTo>
                  <a:lnTo>
                    <a:pt x="281" y="699"/>
                  </a:lnTo>
                  <a:lnTo>
                    <a:pt x="284" y="692"/>
                  </a:lnTo>
                  <a:lnTo>
                    <a:pt x="291" y="681"/>
                  </a:lnTo>
                  <a:lnTo>
                    <a:pt x="294" y="673"/>
                  </a:lnTo>
                  <a:lnTo>
                    <a:pt x="301" y="662"/>
                  </a:lnTo>
                  <a:lnTo>
                    <a:pt x="304" y="650"/>
                  </a:lnTo>
                  <a:lnTo>
                    <a:pt x="308" y="639"/>
                  </a:lnTo>
                  <a:lnTo>
                    <a:pt x="315" y="623"/>
                  </a:lnTo>
                  <a:lnTo>
                    <a:pt x="319" y="608"/>
                  </a:lnTo>
                  <a:lnTo>
                    <a:pt x="325" y="593"/>
                  </a:lnTo>
                  <a:lnTo>
                    <a:pt x="329" y="577"/>
                  </a:lnTo>
                  <a:lnTo>
                    <a:pt x="335" y="562"/>
                  </a:lnTo>
                  <a:lnTo>
                    <a:pt x="339" y="543"/>
                  </a:lnTo>
                  <a:lnTo>
                    <a:pt x="345" y="524"/>
                  </a:lnTo>
                  <a:lnTo>
                    <a:pt x="349" y="505"/>
                  </a:lnTo>
                  <a:lnTo>
                    <a:pt x="352" y="485"/>
                  </a:lnTo>
                  <a:lnTo>
                    <a:pt x="359" y="462"/>
                  </a:lnTo>
                  <a:lnTo>
                    <a:pt x="362" y="443"/>
                  </a:lnTo>
                  <a:lnTo>
                    <a:pt x="369" y="420"/>
                  </a:lnTo>
                  <a:lnTo>
                    <a:pt x="373" y="397"/>
                  </a:lnTo>
                  <a:lnTo>
                    <a:pt x="380" y="374"/>
                  </a:lnTo>
                  <a:lnTo>
                    <a:pt x="383" y="351"/>
                  </a:lnTo>
                  <a:lnTo>
                    <a:pt x="390" y="329"/>
                  </a:lnTo>
                  <a:lnTo>
                    <a:pt x="393" y="306"/>
                  </a:lnTo>
                  <a:lnTo>
                    <a:pt x="396" y="283"/>
                  </a:lnTo>
                  <a:lnTo>
                    <a:pt x="403" y="256"/>
                  </a:lnTo>
                  <a:lnTo>
                    <a:pt x="406" y="233"/>
                  </a:lnTo>
                  <a:lnTo>
                    <a:pt x="413" y="211"/>
                  </a:lnTo>
                  <a:lnTo>
                    <a:pt x="416" y="191"/>
                  </a:lnTo>
                  <a:lnTo>
                    <a:pt x="423" y="168"/>
                  </a:lnTo>
                  <a:lnTo>
                    <a:pt x="427" y="145"/>
                  </a:lnTo>
                  <a:lnTo>
                    <a:pt x="434" y="126"/>
                  </a:lnTo>
                  <a:lnTo>
                    <a:pt x="437" y="107"/>
                  </a:lnTo>
                  <a:lnTo>
                    <a:pt x="444" y="92"/>
                  </a:lnTo>
                  <a:lnTo>
                    <a:pt x="447" y="72"/>
                  </a:lnTo>
                  <a:lnTo>
                    <a:pt x="451" y="57"/>
                  </a:lnTo>
                  <a:lnTo>
                    <a:pt x="457" y="46"/>
                  </a:lnTo>
                  <a:lnTo>
                    <a:pt x="461" y="34"/>
                  </a:lnTo>
                  <a:lnTo>
                    <a:pt x="467" y="23"/>
                  </a:lnTo>
                  <a:lnTo>
                    <a:pt x="471" y="15"/>
                  </a:lnTo>
                  <a:lnTo>
                    <a:pt x="477" y="8"/>
                  </a:lnTo>
                  <a:lnTo>
                    <a:pt x="481" y="4"/>
                  </a:lnTo>
                  <a:lnTo>
                    <a:pt x="488" y="0"/>
                  </a:lnTo>
                  <a:lnTo>
                    <a:pt x="492" y="0"/>
                  </a:lnTo>
                  <a:lnTo>
                    <a:pt x="495" y="0"/>
                  </a:lnTo>
                  <a:lnTo>
                    <a:pt x="502" y="4"/>
                  </a:lnTo>
                  <a:lnTo>
                    <a:pt x="505" y="8"/>
                  </a:lnTo>
                  <a:lnTo>
                    <a:pt x="512" y="15"/>
                  </a:lnTo>
                  <a:lnTo>
                    <a:pt x="515" y="23"/>
                  </a:lnTo>
                  <a:lnTo>
                    <a:pt x="522" y="34"/>
                  </a:lnTo>
                  <a:lnTo>
                    <a:pt x="525" y="46"/>
                  </a:lnTo>
                  <a:lnTo>
                    <a:pt x="532" y="57"/>
                  </a:lnTo>
                  <a:lnTo>
                    <a:pt x="535" y="72"/>
                  </a:lnTo>
                  <a:lnTo>
                    <a:pt x="538" y="92"/>
                  </a:lnTo>
                  <a:lnTo>
                    <a:pt x="546" y="107"/>
                  </a:lnTo>
                  <a:lnTo>
                    <a:pt x="549" y="126"/>
                  </a:lnTo>
                  <a:lnTo>
                    <a:pt x="556" y="145"/>
                  </a:lnTo>
                  <a:lnTo>
                    <a:pt x="559" y="168"/>
                  </a:lnTo>
                  <a:lnTo>
                    <a:pt x="566" y="191"/>
                  </a:lnTo>
                  <a:lnTo>
                    <a:pt x="569" y="211"/>
                  </a:lnTo>
                  <a:lnTo>
                    <a:pt x="576" y="233"/>
                  </a:lnTo>
                  <a:lnTo>
                    <a:pt x="579" y="256"/>
                  </a:lnTo>
                  <a:lnTo>
                    <a:pt x="586" y="283"/>
                  </a:lnTo>
                  <a:lnTo>
                    <a:pt x="589" y="306"/>
                  </a:lnTo>
                  <a:lnTo>
                    <a:pt x="593" y="329"/>
                  </a:lnTo>
                  <a:lnTo>
                    <a:pt x="600" y="351"/>
                  </a:lnTo>
                  <a:lnTo>
                    <a:pt x="603" y="374"/>
                  </a:lnTo>
                  <a:lnTo>
                    <a:pt x="610" y="397"/>
                  </a:lnTo>
                  <a:lnTo>
                    <a:pt x="614" y="420"/>
                  </a:lnTo>
                  <a:lnTo>
                    <a:pt x="620" y="443"/>
                  </a:lnTo>
                  <a:lnTo>
                    <a:pt x="624" y="462"/>
                  </a:lnTo>
                  <a:lnTo>
                    <a:pt x="630" y="485"/>
                  </a:lnTo>
                  <a:lnTo>
                    <a:pt x="634" y="505"/>
                  </a:lnTo>
                  <a:lnTo>
                    <a:pt x="637" y="524"/>
                  </a:lnTo>
                  <a:lnTo>
                    <a:pt x="644" y="543"/>
                  </a:lnTo>
                  <a:lnTo>
                    <a:pt x="647" y="562"/>
                  </a:lnTo>
                  <a:lnTo>
                    <a:pt x="654" y="577"/>
                  </a:lnTo>
                  <a:lnTo>
                    <a:pt x="657" y="593"/>
                  </a:lnTo>
                  <a:lnTo>
                    <a:pt x="664" y="608"/>
                  </a:lnTo>
                  <a:lnTo>
                    <a:pt x="668" y="623"/>
                  </a:lnTo>
                  <a:lnTo>
                    <a:pt x="675" y="639"/>
                  </a:lnTo>
                  <a:lnTo>
                    <a:pt x="678" y="650"/>
                  </a:lnTo>
                  <a:lnTo>
                    <a:pt x="681" y="662"/>
                  </a:lnTo>
                  <a:lnTo>
                    <a:pt x="688" y="673"/>
                  </a:lnTo>
                  <a:lnTo>
                    <a:pt x="691" y="681"/>
                  </a:lnTo>
                  <a:lnTo>
                    <a:pt x="698" y="692"/>
                  </a:lnTo>
                  <a:lnTo>
                    <a:pt x="701" y="699"/>
                  </a:lnTo>
                  <a:lnTo>
                    <a:pt x="708" y="707"/>
                  </a:lnTo>
                  <a:lnTo>
                    <a:pt x="711" y="715"/>
                  </a:lnTo>
                  <a:lnTo>
                    <a:pt x="718" y="722"/>
                  </a:lnTo>
                  <a:lnTo>
                    <a:pt x="722" y="727"/>
                  </a:lnTo>
                  <a:lnTo>
                    <a:pt x="729" y="734"/>
                  </a:lnTo>
                  <a:lnTo>
                    <a:pt x="732" y="738"/>
                  </a:lnTo>
                  <a:lnTo>
                    <a:pt x="735" y="742"/>
                  </a:lnTo>
                  <a:lnTo>
                    <a:pt x="742" y="745"/>
                  </a:lnTo>
                  <a:lnTo>
                    <a:pt x="745" y="750"/>
                  </a:lnTo>
                  <a:lnTo>
                    <a:pt x="752" y="753"/>
                  </a:lnTo>
                  <a:lnTo>
                    <a:pt x="755" y="757"/>
                  </a:lnTo>
                  <a:lnTo>
                    <a:pt x="762" y="761"/>
                  </a:lnTo>
                  <a:lnTo>
                    <a:pt x="765" y="761"/>
                  </a:lnTo>
                  <a:lnTo>
                    <a:pt x="772" y="765"/>
                  </a:lnTo>
                  <a:lnTo>
                    <a:pt x="776" y="765"/>
                  </a:lnTo>
                  <a:lnTo>
                    <a:pt x="780" y="768"/>
                  </a:lnTo>
                  <a:lnTo>
                    <a:pt x="786" y="768"/>
                  </a:lnTo>
                  <a:lnTo>
                    <a:pt x="790" y="768"/>
                  </a:lnTo>
                  <a:lnTo>
                    <a:pt x="796" y="773"/>
                  </a:lnTo>
                  <a:lnTo>
                    <a:pt x="800" y="773"/>
                  </a:lnTo>
                  <a:lnTo>
                    <a:pt x="806" y="773"/>
                  </a:lnTo>
                  <a:lnTo>
                    <a:pt x="810" y="773"/>
                  </a:lnTo>
                  <a:lnTo>
                    <a:pt x="816" y="776"/>
                  </a:lnTo>
                  <a:lnTo>
                    <a:pt x="820" y="776"/>
                  </a:lnTo>
                  <a:lnTo>
                    <a:pt x="823" y="776"/>
                  </a:lnTo>
                  <a:lnTo>
                    <a:pt x="830" y="776"/>
                  </a:lnTo>
                  <a:lnTo>
                    <a:pt x="834" y="776"/>
                  </a:lnTo>
                  <a:lnTo>
                    <a:pt x="841" y="776"/>
                  </a:lnTo>
                  <a:lnTo>
                    <a:pt x="844" y="776"/>
                  </a:lnTo>
                  <a:lnTo>
                    <a:pt x="851" y="776"/>
                  </a:lnTo>
                  <a:lnTo>
                    <a:pt x="854" y="776"/>
                  </a:lnTo>
                  <a:lnTo>
                    <a:pt x="861" y="776"/>
                  </a:lnTo>
                  <a:lnTo>
                    <a:pt x="864" y="776"/>
                  </a:lnTo>
                  <a:lnTo>
                    <a:pt x="871" y="776"/>
                  </a:lnTo>
                  <a:lnTo>
                    <a:pt x="874" y="776"/>
                  </a:lnTo>
                  <a:lnTo>
                    <a:pt x="877" y="776"/>
                  </a:lnTo>
                  <a:lnTo>
                    <a:pt x="884" y="776"/>
                  </a:lnTo>
                  <a:lnTo>
                    <a:pt x="888" y="776"/>
                  </a:lnTo>
                  <a:lnTo>
                    <a:pt x="895" y="776"/>
                  </a:lnTo>
                  <a:lnTo>
                    <a:pt x="898" y="776"/>
                  </a:lnTo>
                  <a:lnTo>
                    <a:pt x="905" y="776"/>
                  </a:lnTo>
                  <a:lnTo>
                    <a:pt x="908" y="776"/>
                  </a:lnTo>
                  <a:lnTo>
                    <a:pt x="915" y="776"/>
                  </a:lnTo>
                  <a:lnTo>
                    <a:pt x="918" y="776"/>
                  </a:lnTo>
                  <a:lnTo>
                    <a:pt x="922" y="776"/>
                  </a:lnTo>
                  <a:lnTo>
                    <a:pt x="928" y="776"/>
                  </a:lnTo>
                  <a:lnTo>
                    <a:pt x="932" y="776"/>
                  </a:lnTo>
                  <a:lnTo>
                    <a:pt x="938" y="776"/>
                  </a:lnTo>
                  <a:lnTo>
                    <a:pt x="942" y="776"/>
                  </a:lnTo>
                  <a:lnTo>
                    <a:pt x="949" y="776"/>
                  </a:lnTo>
                  <a:lnTo>
                    <a:pt x="952" y="776"/>
                  </a:lnTo>
                  <a:lnTo>
                    <a:pt x="959" y="776"/>
                  </a:lnTo>
                  <a:lnTo>
                    <a:pt x="963" y="776"/>
                  </a:lnTo>
                  <a:lnTo>
                    <a:pt x="966" y="776"/>
                  </a:lnTo>
                  <a:lnTo>
                    <a:pt x="973" y="776"/>
                  </a:lnTo>
                  <a:lnTo>
                    <a:pt x="976" y="776"/>
                  </a:lnTo>
                  <a:lnTo>
                    <a:pt x="983" y="776"/>
                  </a:lnTo>
                  <a:lnTo>
                    <a:pt x="983" y="799"/>
                  </a:lnTo>
                  <a:lnTo>
                    <a:pt x="976" y="799"/>
                  </a:lnTo>
                  <a:lnTo>
                    <a:pt x="973" y="799"/>
                  </a:lnTo>
                  <a:lnTo>
                    <a:pt x="966" y="799"/>
                  </a:lnTo>
                  <a:lnTo>
                    <a:pt x="963" y="799"/>
                  </a:lnTo>
                  <a:lnTo>
                    <a:pt x="959" y="799"/>
                  </a:lnTo>
                  <a:lnTo>
                    <a:pt x="952" y="799"/>
                  </a:lnTo>
                  <a:lnTo>
                    <a:pt x="949" y="799"/>
                  </a:lnTo>
                  <a:lnTo>
                    <a:pt x="942" y="799"/>
                  </a:lnTo>
                  <a:lnTo>
                    <a:pt x="938" y="799"/>
                  </a:lnTo>
                  <a:lnTo>
                    <a:pt x="932" y="799"/>
                  </a:lnTo>
                  <a:lnTo>
                    <a:pt x="928" y="799"/>
                  </a:lnTo>
                  <a:lnTo>
                    <a:pt x="922" y="799"/>
                  </a:lnTo>
                  <a:lnTo>
                    <a:pt x="918" y="799"/>
                  </a:lnTo>
                  <a:lnTo>
                    <a:pt x="915" y="799"/>
                  </a:lnTo>
                  <a:lnTo>
                    <a:pt x="908" y="799"/>
                  </a:lnTo>
                  <a:lnTo>
                    <a:pt x="905" y="799"/>
                  </a:lnTo>
                  <a:lnTo>
                    <a:pt x="898" y="799"/>
                  </a:lnTo>
                  <a:lnTo>
                    <a:pt x="895" y="799"/>
                  </a:lnTo>
                  <a:lnTo>
                    <a:pt x="888" y="799"/>
                  </a:lnTo>
                  <a:lnTo>
                    <a:pt x="884" y="799"/>
                  </a:lnTo>
                  <a:lnTo>
                    <a:pt x="877" y="799"/>
                  </a:lnTo>
                  <a:lnTo>
                    <a:pt x="874" y="799"/>
                  </a:lnTo>
                  <a:lnTo>
                    <a:pt x="871" y="799"/>
                  </a:lnTo>
                  <a:lnTo>
                    <a:pt x="864" y="799"/>
                  </a:lnTo>
                  <a:lnTo>
                    <a:pt x="861" y="799"/>
                  </a:lnTo>
                  <a:lnTo>
                    <a:pt x="854" y="799"/>
                  </a:lnTo>
                  <a:lnTo>
                    <a:pt x="851" y="799"/>
                  </a:lnTo>
                  <a:lnTo>
                    <a:pt x="844" y="799"/>
                  </a:lnTo>
                  <a:lnTo>
                    <a:pt x="841" y="799"/>
                  </a:lnTo>
                  <a:lnTo>
                    <a:pt x="834" y="799"/>
                  </a:lnTo>
                  <a:lnTo>
                    <a:pt x="830" y="799"/>
                  </a:lnTo>
                  <a:lnTo>
                    <a:pt x="823" y="799"/>
                  </a:lnTo>
                  <a:lnTo>
                    <a:pt x="820" y="799"/>
                  </a:lnTo>
                  <a:lnTo>
                    <a:pt x="816" y="799"/>
                  </a:lnTo>
                  <a:lnTo>
                    <a:pt x="810" y="799"/>
                  </a:lnTo>
                  <a:lnTo>
                    <a:pt x="806" y="799"/>
                  </a:lnTo>
                  <a:lnTo>
                    <a:pt x="800" y="799"/>
                  </a:lnTo>
                  <a:lnTo>
                    <a:pt x="796" y="799"/>
                  </a:lnTo>
                  <a:lnTo>
                    <a:pt x="790" y="799"/>
                  </a:lnTo>
                  <a:lnTo>
                    <a:pt x="786" y="799"/>
                  </a:lnTo>
                  <a:lnTo>
                    <a:pt x="780" y="799"/>
                  </a:lnTo>
                  <a:lnTo>
                    <a:pt x="776" y="799"/>
                  </a:lnTo>
                  <a:lnTo>
                    <a:pt x="772" y="799"/>
                  </a:lnTo>
                  <a:lnTo>
                    <a:pt x="765" y="799"/>
                  </a:lnTo>
                  <a:lnTo>
                    <a:pt x="762" y="799"/>
                  </a:lnTo>
                  <a:lnTo>
                    <a:pt x="755" y="799"/>
                  </a:lnTo>
                  <a:lnTo>
                    <a:pt x="752" y="799"/>
                  </a:lnTo>
                  <a:lnTo>
                    <a:pt x="745" y="799"/>
                  </a:lnTo>
                  <a:lnTo>
                    <a:pt x="742" y="799"/>
                  </a:lnTo>
                  <a:lnTo>
                    <a:pt x="735" y="799"/>
                  </a:lnTo>
                  <a:lnTo>
                    <a:pt x="732" y="799"/>
                  </a:lnTo>
                  <a:lnTo>
                    <a:pt x="729" y="799"/>
                  </a:lnTo>
                  <a:lnTo>
                    <a:pt x="722" y="799"/>
                  </a:lnTo>
                  <a:lnTo>
                    <a:pt x="718" y="799"/>
                  </a:lnTo>
                  <a:lnTo>
                    <a:pt x="711" y="799"/>
                  </a:lnTo>
                  <a:lnTo>
                    <a:pt x="708" y="799"/>
                  </a:lnTo>
                  <a:lnTo>
                    <a:pt x="701" y="799"/>
                  </a:lnTo>
                  <a:lnTo>
                    <a:pt x="698" y="799"/>
                  </a:lnTo>
                  <a:lnTo>
                    <a:pt x="691" y="799"/>
                  </a:lnTo>
                  <a:lnTo>
                    <a:pt x="688" y="799"/>
                  </a:lnTo>
                  <a:lnTo>
                    <a:pt x="681" y="799"/>
                  </a:lnTo>
                  <a:lnTo>
                    <a:pt x="678" y="799"/>
                  </a:lnTo>
                  <a:lnTo>
                    <a:pt x="675" y="799"/>
                  </a:lnTo>
                  <a:lnTo>
                    <a:pt x="668" y="799"/>
                  </a:lnTo>
                  <a:lnTo>
                    <a:pt x="664" y="799"/>
                  </a:lnTo>
                  <a:lnTo>
                    <a:pt x="657" y="799"/>
                  </a:lnTo>
                  <a:lnTo>
                    <a:pt x="654" y="799"/>
                  </a:lnTo>
                  <a:lnTo>
                    <a:pt x="647" y="799"/>
                  </a:lnTo>
                  <a:lnTo>
                    <a:pt x="644" y="799"/>
                  </a:lnTo>
                  <a:lnTo>
                    <a:pt x="637" y="799"/>
                  </a:lnTo>
                  <a:lnTo>
                    <a:pt x="634" y="799"/>
                  </a:lnTo>
                  <a:lnTo>
                    <a:pt x="630" y="799"/>
                  </a:lnTo>
                  <a:lnTo>
                    <a:pt x="624" y="799"/>
                  </a:lnTo>
                  <a:lnTo>
                    <a:pt x="620" y="799"/>
                  </a:lnTo>
                  <a:lnTo>
                    <a:pt x="614" y="799"/>
                  </a:lnTo>
                  <a:lnTo>
                    <a:pt x="610" y="799"/>
                  </a:lnTo>
                  <a:lnTo>
                    <a:pt x="603" y="799"/>
                  </a:lnTo>
                  <a:lnTo>
                    <a:pt x="600" y="799"/>
                  </a:lnTo>
                  <a:lnTo>
                    <a:pt x="593" y="799"/>
                  </a:lnTo>
                  <a:lnTo>
                    <a:pt x="589" y="799"/>
                  </a:lnTo>
                  <a:lnTo>
                    <a:pt x="586" y="799"/>
                  </a:lnTo>
                  <a:lnTo>
                    <a:pt x="579" y="799"/>
                  </a:lnTo>
                  <a:lnTo>
                    <a:pt x="576" y="799"/>
                  </a:lnTo>
                  <a:lnTo>
                    <a:pt x="569" y="799"/>
                  </a:lnTo>
                  <a:lnTo>
                    <a:pt x="566" y="799"/>
                  </a:lnTo>
                  <a:lnTo>
                    <a:pt x="559" y="799"/>
                  </a:lnTo>
                  <a:lnTo>
                    <a:pt x="556" y="799"/>
                  </a:lnTo>
                  <a:lnTo>
                    <a:pt x="549" y="799"/>
                  </a:lnTo>
                  <a:lnTo>
                    <a:pt x="546" y="799"/>
                  </a:lnTo>
                  <a:lnTo>
                    <a:pt x="538" y="799"/>
                  </a:lnTo>
                  <a:lnTo>
                    <a:pt x="535" y="799"/>
                  </a:lnTo>
                  <a:lnTo>
                    <a:pt x="532" y="799"/>
                  </a:lnTo>
                  <a:lnTo>
                    <a:pt x="525" y="799"/>
                  </a:lnTo>
                  <a:lnTo>
                    <a:pt x="522" y="799"/>
                  </a:lnTo>
                  <a:lnTo>
                    <a:pt x="515" y="799"/>
                  </a:lnTo>
                  <a:lnTo>
                    <a:pt x="512" y="799"/>
                  </a:lnTo>
                  <a:lnTo>
                    <a:pt x="505" y="799"/>
                  </a:lnTo>
                  <a:lnTo>
                    <a:pt x="502" y="799"/>
                  </a:lnTo>
                  <a:lnTo>
                    <a:pt x="495" y="799"/>
                  </a:lnTo>
                  <a:lnTo>
                    <a:pt x="492" y="799"/>
                  </a:lnTo>
                  <a:lnTo>
                    <a:pt x="488" y="799"/>
                  </a:lnTo>
                  <a:lnTo>
                    <a:pt x="481" y="799"/>
                  </a:lnTo>
                  <a:lnTo>
                    <a:pt x="477" y="799"/>
                  </a:lnTo>
                  <a:lnTo>
                    <a:pt x="471" y="799"/>
                  </a:lnTo>
                  <a:lnTo>
                    <a:pt x="467" y="799"/>
                  </a:lnTo>
                  <a:lnTo>
                    <a:pt x="461" y="799"/>
                  </a:lnTo>
                  <a:lnTo>
                    <a:pt x="457" y="799"/>
                  </a:lnTo>
                  <a:lnTo>
                    <a:pt x="451" y="799"/>
                  </a:lnTo>
                  <a:lnTo>
                    <a:pt x="447" y="799"/>
                  </a:lnTo>
                  <a:lnTo>
                    <a:pt x="444" y="799"/>
                  </a:lnTo>
                  <a:lnTo>
                    <a:pt x="437" y="799"/>
                  </a:lnTo>
                  <a:lnTo>
                    <a:pt x="434" y="799"/>
                  </a:lnTo>
                  <a:lnTo>
                    <a:pt x="427" y="799"/>
                  </a:lnTo>
                  <a:lnTo>
                    <a:pt x="423" y="799"/>
                  </a:lnTo>
                  <a:lnTo>
                    <a:pt x="416" y="799"/>
                  </a:lnTo>
                  <a:lnTo>
                    <a:pt x="413" y="799"/>
                  </a:lnTo>
                  <a:lnTo>
                    <a:pt x="406" y="799"/>
                  </a:lnTo>
                  <a:lnTo>
                    <a:pt x="403" y="799"/>
                  </a:lnTo>
                  <a:lnTo>
                    <a:pt x="396" y="799"/>
                  </a:lnTo>
                  <a:lnTo>
                    <a:pt x="393" y="799"/>
                  </a:lnTo>
                  <a:lnTo>
                    <a:pt x="390" y="799"/>
                  </a:lnTo>
                  <a:lnTo>
                    <a:pt x="383" y="799"/>
                  </a:lnTo>
                  <a:lnTo>
                    <a:pt x="380" y="799"/>
                  </a:lnTo>
                  <a:lnTo>
                    <a:pt x="373" y="799"/>
                  </a:lnTo>
                  <a:lnTo>
                    <a:pt x="369" y="799"/>
                  </a:lnTo>
                  <a:lnTo>
                    <a:pt x="362" y="799"/>
                  </a:lnTo>
                  <a:lnTo>
                    <a:pt x="359" y="799"/>
                  </a:lnTo>
                  <a:lnTo>
                    <a:pt x="352" y="799"/>
                  </a:lnTo>
                  <a:lnTo>
                    <a:pt x="349" y="799"/>
                  </a:lnTo>
                  <a:lnTo>
                    <a:pt x="345" y="799"/>
                  </a:lnTo>
                  <a:lnTo>
                    <a:pt x="339" y="799"/>
                  </a:lnTo>
                  <a:lnTo>
                    <a:pt x="335" y="799"/>
                  </a:lnTo>
                  <a:lnTo>
                    <a:pt x="329" y="799"/>
                  </a:lnTo>
                  <a:lnTo>
                    <a:pt x="325" y="799"/>
                  </a:lnTo>
                  <a:lnTo>
                    <a:pt x="319" y="799"/>
                  </a:lnTo>
                  <a:lnTo>
                    <a:pt x="315" y="799"/>
                  </a:lnTo>
                  <a:lnTo>
                    <a:pt x="308" y="799"/>
                  </a:lnTo>
                  <a:lnTo>
                    <a:pt x="304" y="799"/>
                  </a:lnTo>
                  <a:lnTo>
                    <a:pt x="301" y="799"/>
                  </a:lnTo>
                  <a:lnTo>
                    <a:pt x="294" y="799"/>
                  </a:lnTo>
                  <a:lnTo>
                    <a:pt x="291" y="799"/>
                  </a:lnTo>
                  <a:lnTo>
                    <a:pt x="284" y="799"/>
                  </a:lnTo>
                  <a:lnTo>
                    <a:pt x="281" y="799"/>
                  </a:lnTo>
                  <a:lnTo>
                    <a:pt x="274" y="799"/>
                  </a:lnTo>
                  <a:lnTo>
                    <a:pt x="271" y="799"/>
                  </a:lnTo>
                  <a:lnTo>
                    <a:pt x="265" y="799"/>
                  </a:lnTo>
                  <a:lnTo>
                    <a:pt x="261" y="799"/>
                  </a:lnTo>
                  <a:lnTo>
                    <a:pt x="254" y="799"/>
                  </a:lnTo>
                  <a:lnTo>
                    <a:pt x="250" y="799"/>
                  </a:lnTo>
                  <a:lnTo>
                    <a:pt x="247" y="799"/>
                  </a:lnTo>
                  <a:lnTo>
                    <a:pt x="240" y="799"/>
                  </a:lnTo>
                  <a:lnTo>
                    <a:pt x="237" y="799"/>
                  </a:lnTo>
                  <a:lnTo>
                    <a:pt x="230" y="799"/>
                  </a:lnTo>
                  <a:lnTo>
                    <a:pt x="227" y="799"/>
                  </a:lnTo>
                  <a:lnTo>
                    <a:pt x="220" y="799"/>
                  </a:lnTo>
                  <a:lnTo>
                    <a:pt x="217" y="799"/>
                  </a:lnTo>
                  <a:lnTo>
                    <a:pt x="210" y="799"/>
                  </a:lnTo>
                  <a:lnTo>
                    <a:pt x="207" y="799"/>
                  </a:lnTo>
                  <a:lnTo>
                    <a:pt x="203" y="799"/>
                  </a:lnTo>
                  <a:lnTo>
                    <a:pt x="196" y="799"/>
                  </a:lnTo>
                  <a:lnTo>
                    <a:pt x="193" y="799"/>
                  </a:lnTo>
                  <a:lnTo>
                    <a:pt x="186" y="799"/>
                  </a:lnTo>
                  <a:lnTo>
                    <a:pt x="183" y="799"/>
                  </a:lnTo>
                  <a:lnTo>
                    <a:pt x="176" y="799"/>
                  </a:lnTo>
                  <a:lnTo>
                    <a:pt x="173" y="799"/>
                  </a:lnTo>
                  <a:lnTo>
                    <a:pt x="166" y="799"/>
                  </a:lnTo>
                  <a:lnTo>
                    <a:pt x="163" y="799"/>
                  </a:lnTo>
                  <a:lnTo>
                    <a:pt x="159" y="799"/>
                  </a:lnTo>
                  <a:lnTo>
                    <a:pt x="153" y="799"/>
                  </a:lnTo>
                  <a:lnTo>
                    <a:pt x="149" y="799"/>
                  </a:lnTo>
                  <a:lnTo>
                    <a:pt x="142" y="799"/>
                  </a:lnTo>
                  <a:lnTo>
                    <a:pt x="139" y="799"/>
                  </a:lnTo>
                  <a:lnTo>
                    <a:pt x="132" y="799"/>
                  </a:lnTo>
                  <a:lnTo>
                    <a:pt x="128" y="799"/>
                  </a:lnTo>
                  <a:lnTo>
                    <a:pt x="122" y="799"/>
                  </a:lnTo>
                  <a:lnTo>
                    <a:pt x="118" y="799"/>
                  </a:lnTo>
                  <a:lnTo>
                    <a:pt x="112" y="799"/>
                  </a:lnTo>
                  <a:lnTo>
                    <a:pt x="108" y="799"/>
                  </a:lnTo>
                  <a:lnTo>
                    <a:pt x="105" y="799"/>
                  </a:lnTo>
                  <a:lnTo>
                    <a:pt x="98" y="799"/>
                  </a:lnTo>
                  <a:lnTo>
                    <a:pt x="95" y="799"/>
                  </a:lnTo>
                  <a:lnTo>
                    <a:pt x="88" y="799"/>
                  </a:lnTo>
                  <a:lnTo>
                    <a:pt x="85" y="799"/>
                  </a:lnTo>
                  <a:lnTo>
                    <a:pt x="77" y="799"/>
                  </a:lnTo>
                  <a:lnTo>
                    <a:pt x="74" y="799"/>
                  </a:lnTo>
                  <a:lnTo>
                    <a:pt x="67" y="799"/>
                  </a:lnTo>
                  <a:lnTo>
                    <a:pt x="64" y="799"/>
                  </a:lnTo>
                  <a:lnTo>
                    <a:pt x="61" y="799"/>
                  </a:lnTo>
                  <a:lnTo>
                    <a:pt x="54" y="799"/>
                  </a:lnTo>
                  <a:lnTo>
                    <a:pt x="51" y="799"/>
                  </a:lnTo>
                  <a:lnTo>
                    <a:pt x="44" y="799"/>
                  </a:lnTo>
                  <a:lnTo>
                    <a:pt x="41" y="799"/>
                  </a:lnTo>
                  <a:lnTo>
                    <a:pt x="34" y="799"/>
                  </a:lnTo>
                  <a:lnTo>
                    <a:pt x="31" y="799"/>
                  </a:lnTo>
                  <a:lnTo>
                    <a:pt x="23" y="799"/>
                  </a:lnTo>
                  <a:lnTo>
                    <a:pt x="20" y="799"/>
                  </a:lnTo>
                  <a:lnTo>
                    <a:pt x="16" y="799"/>
                  </a:lnTo>
                  <a:lnTo>
                    <a:pt x="10" y="799"/>
                  </a:lnTo>
                  <a:lnTo>
                    <a:pt x="6" y="799"/>
                  </a:lnTo>
                  <a:lnTo>
                    <a:pt x="0" y="799"/>
                  </a:lnTo>
                  <a:lnTo>
                    <a:pt x="0" y="776"/>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sp>
          <p:nvSpPr>
            <p:cNvPr id="19528" name="Freeform 72"/>
            <p:cNvSpPr>
              <a:spLocks/>
            </p:cNvSpPr>
            <p:nvPr/>
          </p:nvSpPr>
          <p:spPr bwMode="auto">
            <a:xfrm>
              <a:off x="925" y="3126"/>
              <a:ext cx="987" cy="806"/>
            </a:xfrm>
            <a:custGeom>
              <a:avLst/>
              <a:gdLst/>
              <a:ahLst/>
              <a:cxnLst>
                <a:cxn ang="0">
                  <a:pos x="31" y="782"/>
                </a:cxn>
                <a:cxn ang="0">
                  <a:pos x="64" y="782"/>
                </a:cxn>
                <a:cxn ang="0">
                  <a:pos x="98" y="782"/>
                </a:cxn>
                <a:cxn ang="0">
                  <a:pos x="133" y="782"/>
                </a:cxn>
                <a:cxn ang="0">
                  <a:pos x="166" y="782"/>
                </a:cxn>
                <a:cxn ang="0">
                  <a:pos x="204" y="774"/>
                </a:cxn>
                <a:cxn ang="0">
                  <a:pos x="238" y="755"/>
                </a:cxn>
                <a:cxn ang="0">
                  <a:pos x="272" y="721"/>
                </a:cxn>
                <a:cxn ang="0">
                  <a:pos x="305" y="655"/>
                </a:cxn>
                <a:cxn ang="0">
                  <a:pos x="340" y="547"/>
                </a:cxn>
                <a:cxn ang="0">
                  <a:pos x="374" y="400"/>
                </a:cxn>
                <a:cxn ang="0">
                  <a:pos x="407" y="235"/>
                </a:cxn>
                <a:cxn ang="0">
                  <a:pos x="445" y="92"/>
                </a:cxn>
                <a:cxn ang="0">
                  <a:pos x="479" y="8"/>
                </a:cxn>
                <a:cxn ang="0">
                  <a:pos x="513" y="15"/>
                </a:cxn>
                <a:cxn ang="0">
                  <a:pos x="547" y="107"/>
                </a:cxn>
                <a:cxn ang="0">
                  <a:pos x="581" y="258"/>
                </a:cxn>
                <a:cxn ang="0">
                  <a:pos x="615" y="423"/>
                </a:cxn>
                <a:cxn ang="0">
                  <a:pos x="649" y="566"/>
                </a:cxn>
                <a:cxn ang="0">
                  <a:pos x="683" y="667"/>
                </a:cxn>
                <a:cxn ang="0">
                  <a:pos x="721" y="728"/>
                </a:cxn>
                <a:cxn ang="0">
                  <a:pos x="754" y="759"/>
                </a:cxn>
                <a:cxn ang="0">
                  <a:pos x="788" y="774"/>
                </a:cxn>
                <a:cxn ang="0">
                  <a:pos x="823" y="782"/>
                </a:cxn>
                <a:cxn ang="0">
                  <a:pos x="856" y="782"/>
                </a:cxn>
                <a:cxn ang="0">
                  <a:pos x="890" y="782"/>
                </a:cxn>
                <a:cxn ang="0">
                  <a:pos x="925" y="782"/>
                </a:cxn>
                <a:cxn ang="0">
                  <a:pos x="962" y="782"/>
                </a:cxn>
                <a:cxn ang="0">
                  <a:pos x="979" y="805"/>
                </a:cxn>
                <a:cxn ang="0">
                  <a:pos x="945" y="805"/>
                </a:cxn>
                <a:cxn ang="0">
                  <a:pos x="911" y="805"/>
                </a:cxn>
                <a:cxn ang="0">
                  <a:pos x="877" y="805"/>
                </a:cxn>
                <a:cxn ang="0">
                  <a:pos x="843" y="805"/>
                </a:cxn>
                <a:cxn ang="0">
                  <a:pos x="809" y="805"/>
                </a:cxn>
                <a:cxn ang="0">
                  <a:pos x="775" y="805"/>
                </a:cxn>
                <a:cxn ang="0">
                  <a:pos x="737" y="805"/>
                </a:cxn>
                <a:cxn ang="0">
                  <a:pos x="703" y="805"/>
                </a:cxn>
                <a:cxn ang="0">
                  <a:pos x="670" y="805"/>
                </a:cxn>
                <a:cxn ang="0">
                  <a:pos x="636" y="805"/>
                </a:cxn>
                <a:cxn ang="0">
                  <a:pos x="601" y="805"/>
                </a:cxn>
                <a:cxn ang="0">
                  <a:pos x="568" y="805"/>
                </a:cxn>
                <a:cxn ang="0">
                  <a:pos x="534" y="805"/>
                </a:cxn>
                <a:cxn ang="0">
                  <a:pos x="496" y="805"/>
                </a:cxn>
                <a:cxn ang="0">
                  <a:pos x="462" y="805"/>
                </a:cxn>
                <a:cxn ang="0">
                  <a:pos x="428" y="805"/>
                </a:cxn>
                <a:cxn ang="0">
                  <a:pos x="394" y="805"/>
                </a:cxn>
                <a:cxn ang="0">
                  <a:pos x="360" y="805"/>
                </a:cxn>
                <a:cxn ang="0">
                  <a:pos x="326" y="805"/>
                </a:cxn>
                <a:cxn ang="0">
                  <a:pos x="292" y="805"/>
                </a:cxn>
                <a:cxn ang="0">
                  <a:pos x="255" y="805"/>
                </a:cxn>
                <a:cxn ang="0">
                  <a:pos x="221" y="805"/>
                </a:cxn>
                <a:cxn ang="0">
                  <a:pos x="187" y="805"/>
                </a:cxn>
                <a:cxn ang="0">
                  <a:pos x="153" y="805"/>
                </a:cxn>
                <a:cxn ang="0">
                  <a:pos x="119" y="805"/>
                </a:cxn>
                <a:cxn ang="0">
                  <a:pos x="85" y="805"/>
                </a:cxn>
                <a:cxn ang="0">
                  <a:pos x="51" y="805"/>
                </a:cxn>
                <a:cxn ang="0">
                  <a:pos x="16" y="805"/>
                </a:cxn>
              </a:cxnLst>
              <a:rect l="0" t="0" r="r" b="b"/>
              <a:pathLst>
                <a:path w="987" h="806">
                  <a:moveTo>
                    <a:pt x="0" y="782"/>
                  </a:moveTo>
                  <a:lnTo>
                    <a:pt x="6" y="782"/>
                  </a:lnTo>
                  <a:lnTo>
                    <a:pt x="10" y="782"/>
                  </a:lnTo>
                  <a:lnTo>
                    <a:pt x="16" y="782"/>
                  </a:lnTo>
                  <a:lnTo>
                    <a:pt x="20" y="782"/>
                  </a:lnTo>
                  <a:lnTo>
                    <a:pt x="24" y="782"/>
                  </a:lnTo>
                  <a:lnTo>
                    <a:pt x="31" y="782"/>
                  </a:lnTo>
                  <a:lnTo>
                    <a:pt x="34" y="782"/>
                  </a:lnTo>
                  <a:lnTo>
                    <a:pt x="41" y="782"/>
                  </a:lnTo>
                  <a:lnTo>
                    <a:pt x="44" y="782"/>
                  </a:lnTo>
                  <a:lnTo>
                    <a:pt x="51" y="782"/>
                  </a:lnTo>
                  <a:lnTo>
                    <a:pt x="54" y="782"/>
                  </a:lnTo>
                  <a:lnTo>
                    <a:pt x="61" y="782"/>
                  </a:lnTo>
                  <a:lnTo>
                    <a:pt x="64" y="782"/>
                  </a:lnTo>
                  <a:lnTo>
                    <a:pt x="68" y="782"/>
                  </a:lnTo>
                  <a:lnTo>
                    <a:pt x="75" y="782"/>
                  </a:lnTo>
                  <a:lnTo>
                    <a:pt x="78" y="782"/>
                  </a:lnTo>
                  <a:lnTo>
                    <a:pt x="85" y="782"/>
                  </a:lnTo>
                  <a:lnTo>
                    <a:pt x="88" y="782"/>
                  </a:lnTo>
                  <a:lnTo>
                    <a:pt x="95" y="782"/>
                  </a:lnTo>
                  <a:lnTo>
                    <a:pt x="98" y="782"/>
                  </a:lnTo>
                  <a:lnTo>
                    <a:pt x="105" y="782"/>
                  </a:lnTo>
                  <a:lnTo>
                    <a:pt x="108" y="782"/>
                  </a:lnTo>
                  <a:lnTo>
                    <a:pt x="112" y="782"/>
                  </a:lnTo>
                  <a:lnTo>
                    <a:pt x="119" y="782"/>
                  </a:lnTo>
                  <a:lnTo>
                    <a:pt x="122" y="782"/>
                  </a:lnTo>
                  <a:lnTo>
                    <a:pt x="129" y="782"/>
                  </a:lnTo>
                  <a:lnTo>
                    <a:pt x="133" y="782"/>
                  </a:lnTo>
                  <a:lnTo>
                    <a:pt x="139" y="782"/>
                  </a:lnTo>
                  <a:lnTo>
                    <a:pt x="143" y="782"/>
                  </a:lnTo>
                  <a:lnTo>
                    <a:pt x="149" y="782"/>
                  </a:lnTo>
                  <a:lnTo>
                    <a:pt x="153" y="782"/>
                  </a:lnTo>
                  <a:lnTo>
                    <a:pt x="159" y="782"/>
                  </a:lnTo>
                  <a:lnTo>
                    <a:pt x="163" y="782"/>
                  </a:lnTo>
                  <a:lnTo>
                    <a:pt x="166" y="782"/>
                  </a:lnTo>
                  <a:lnTo>
                    <a:pt x="173" y="778"/>
                  </a:lnTo>
                  <a:lnTo>
                    <a:pt x="177" y="778"/>
                  </a:lnTo>
                  <a:lnTo>
                    <a:pt x="184" y="778"/>
                  </a:lnTo>
                  <a:lnTo>
                    <a:pt x="187" y="778"/>
                  </a:lnTo>
                  <a:lnTo>
                    <a:pt x="194" y="774"/>
                  </a:lnTo>
                  <a:lnTo>
                    <a:pt x="197" y="774"/>
                  </a:lnTo>
                  <a:lnTo>
                    <a:pt x="204" y="774"/>
                  </a:lnTo>
                  <a:lnTo>
                    <a:pt x="207" y="770"/>
                  </a:lnTo>
                  <a:lnTo>
                    <a:pt x="210" y="770"/>
                  </a:lnTo>
                  <a:lnTo>
                    <a:pt x="217" y="767"/>
                  </a:lnTo>
                  <a:lnTo>
                    <a:pt x="221" y="767"/>
                  </a:lnTo>
                  <a:lnTo>
                    <a:pt x="228" y="762"/>
                  </a:lnTo>
                  <a:lnTo>
                    <a:pt x="231" y="759"/>
                  </a:lnTo>
                  <a:lnTo>
                    <a:pt x="238" y="755"/>
                  </a:lnTo>
                  <a:lnTo>
                    <a:pt x="241" y="751"/>
                  </a:lnTo>
                  <a:lnTo>
                    <a:pt x="248" y="747"/>
                  </a:lnTo>
                  <a:lnTo>
                    <a:pt x="251" y="744"/>
                  </a:lnTo>
                  <a:lnTo>
                    <a:pt x="255" y="739"/>
                  </a:lnTo>
                  <a:lnTo>
                    <a:pt x="261" y="732"/>
                  </a:lnTo>
                  <a:lnTo>
                    <a:pt x="265" y="728"/>
                  </a:lnTo>
                  <a:lnTo>
                    <a:pt x="272" y="721"/>
                  </a:lnTo>
                  <a:lnTo>
                    <a:pt x="275" y="713"/>
                  </a:lnTo>
                  <a:lnTo>
                    <a:pt x="282" y="705"/>
                  </a:lnTo>
                  <a:lnTo>
                    <a:pt x="285" y="698"/>
                  </a:lnTo>
                  <a:lnTo>
                    <a:pt x="292" y="686"/>
                  </a:lnTo>
                  <a:lnTo>
                    <a:pt x="295" y="678"/>
                  </a:lnTo>
                  <a:lnTo>
                    <a:pt x="302" y="667"/>
                  </a:lnTo>
                  <a:lnTo>
                    <a:pt x="305" y="655"/>
                  </a:lnTo>
                  <a:lnTo>
                    <a:pt x="309" y="643"/>
                  </a:lnTo>
                  <a:lnTo>
                    <a:pt x="316" y="627"/>
                  </a:lnTo>
                  <a:lnTo>
                    <a:pt x="320" y="612"/>
                  </a:lnTo>
                  <a:lnTo>
                    <a:pt x="326" y="597"/>
                  </a:lnTo>
                  <a:lnTo>
                    <a:pt x="330" y="581"/>
                  </a:lnTo>
                  <a:lnTo>
                    <a:pt x="336" y="566"/>
                  </a:lnTo>
                  <a:lnTo>
                    <a:pt x="340" y="547"/>
                  </a:lnTo>
                  <a:lnTo>
                    <a:pt x="346" y="528"/>
                  </a:lnTo>
                  <a:lnTo>
                    <a:pt x="350" y="509"/>
                  </a:lnTo>
                  <a:lnTo>
                    <a:pt x="353" y="489"/>
                  </a:lnTo>
                  <a:lnTo>
                    <a:pt x="360" y="466"/>
                  </a:lnTo>
                  <a:lnTo>
                    <a:pt x="363" y="446"/>
                  </a:lnTo>
                  <a:lnTo>
                    <a:pt x="371" y="423"/>
                  </a:lnTo>
                  <a:lnTo>
                    <a:pt x="374" y="400"/>
                  </a:lnTo>
                  <a:lnTo>
                    <a:pt x="381" y="377"/>
                  </a:lnTo>
                  <a:lnTo>
                    <a:pt x="384" y="354"/>
                  </a:lnTo>
                  <a:lnTo>
                    <a:pt x="391" y="331"/>
                  </a:lnTo>
                  <a:lnTo>
                    <a:pt x="394" y="308"/>
                  </a:lnTo>
                  <a:lnTo>
                    <a:pt x="397" y="285"/>
                  </a:lnTo>
                  <a:lnTo>
                    <a:pt x="404" y="258"/>
                  </a:lnTo>
                  <a:lnTo>
                    <a:pt x="407" y="235"/>
                  </a:lnTo>
                  <a:lnTo>
                    <a:pt x="414" y="212"/>
                  </a:lnTo>
                  <a:lnTo>
                    <a:pt x="418" y="193"/>
                  </a:lnTo>
                  <a:lnTo>
                    <a:pt x="425" y="170"/>
                  </a:lnTo>
                  <a:lnTo>
                    <a:pt x="428" y="146"/>
                  </a:lnTo>
                  <a:lnTo>
                    <a:pt x="435" y="127"/>
                  </a:lnTo>
                  <a:lnTo>
                    <a:pt x="438" y="107"/>
                  </a:lnTo>
                  <a:lnTo>
                    <a:pt x="445" y="92"/>
                  </a:lnTo>
                  <a:lnTo>
                    <a:pt x="448" y="73"/>
                  </a:lnTo>
                  <a:lnTo>
                    <a:pt x="452" y="58"/>
                  </a:lnTo>
                  <a:lnTo>
                    <a:pt x="458" y="46"/>
                  </a:lnTo>
                  <a:lnTo>
                    <a:pt x="462" y="35"/>
                  </a:lnTo>
                  <a:lnTo>
                    <a:pt x="469" y="23"/>
                  </a:lnTo>
                  <a:lnTo>
                    <a:pt x="473" y="15"/>
                  </a:lnTo>
                  <a:lnTo>
                    <a:pt x="479" y="8"/>
                  </a:lnTo>
                  <a:lnTo>
                    <a:pt x="483" y="4"/>
                  </a:lnTo>
                  <a:lnTo>
                    <a:pt x="489" y="0"/>
                  </a:lnTo>
                  <a:lnTo>
                    <a:pt x="493" y="0"/>
                  </a:lnTo>
                  <a:lnTo>
                    <a:pt x="496" y="0"/>
                  </a:lnTo>
                  <a:lnTo>
                    <a:pt x="503" y="4"/>
                  </a:lnTo>
                  <a:lnTo>
                    <a:pt x="506" y="8"/>
                  </a:lnTo>
                  <a:lnTo>
                    <a:pt x="513" y="15"/>
                  </a:lnTo>
                  <a:lnTo>
                    <a:pt x="517" y="23"/>
                  </a:lnTo>
                  <a:lnTo>
                    <a:pt x="524" y="35"/>
                  </a:lnTo>
                  <a:lnTo>
                    <a:pt x="527" y="46"/>
                  </a:lnTo>
                  <a:lnTo>
                    <a:pt x="534" y="58"/>
                  </a:lnTo>
                  <a:lnTo>
                    <a:pt x="537" y="73"/>
                  </a:lnTo>
                  <a:lnTo>
                    <a:pt x="540" y="92"/>
                  </a:lnTo>
                  <a:lnTo>
                    <a:pt x="547" y="107"/>
                  </a:lnTo>
                  <a:lnTo>
                    <a:pt x="550" y="127"/>
                  </a:lnTo>
                  <a:lnTo>
                    <a:pt x="557" y="146"/>
                  </a:lnTo>
                  <a:lnTo>
                    <a:pt x="561" y="170"/>
                  </a:lnTo>
                  <a:lnTo>
                    <a:pt x="568" y="193"/>
                  </a:lnTo>
                  <a:lnTo>
                    <a:pt x="571" y="212"/>
                  </a:lnTo>
                  <a:lnTo>
                    <a:pt x="578" y="235"/>
                  </a:lnTo>
                  <a:lnTo>
                    <a:pt x="581" y="258"/>
                  </a:lnTo>
                  <a:lnTo>
                    <a:pt x="588" y="285"/>
                  </a:lnTo>
                  <a:lnTo>
                    <a:pt x="591" y="308"/>
                  </a:lnTo>
                  <a:lnTo>
                    <a:pt x="595" y="331"/>
                  </a:lnTo>
                  <a:lnTo>
                    <a:pt x="601" y="354"/>
                  </a:lnTo>
                  <a:lnTo>
                    <a:pt x="605" y="377"/>
                  </a:lnTo>
                  <a:lnTo>
                    <a:pt x="612" y="400"/>
                  </a:lnTo>
                  <a:lnTo>
                    <a:pt x="615" y="423"/>
                  </a:lnTo>
                  <a:lnTo>
                    <a:pt x="622" y="446"/>
                  </a:lnTo>
                  <a:lnTo>
                    <a:pt x="626" y="466"/>
                  </a:lnTo>
                  <a:lnTo>
                    <a:pt x="632" y="489"/>
                  </a:lnTo>
                  <a:lnTo>
                    <a:pt x="636" y="509"/>
                  </a:lnTo>
                  <a:lnTo>
                    <a:pt x="639" y="528"/>
                  </a:lnTo>
                  <a:lnTo>
                    <a:pt x="646" y="547"/>
                  </a:lnTo>
                  <a:lnTo>
                    <a:pt x="649" y="566"/>
                  </a:lnTo>
                  <a:lnTo>
                    <a:pt x="656" y="581"/>
                  </a:lnTo>
                  <a:lnTo>
                    <a:pt x="659" y="597"/>
                  </a:lnTo>
                  <a:lnTo>
                    <a:pt x="666" y="612"/>
                  </a:lnTo>
                  <a:lnTo>
                    <a:pt x="670" y="627"/>
                  </a:lnTo>
                  <a:lnTo>
                    <a:pt x="677" y="643"/>
                  </a:lnTo>
                  <a:lnTo>
                    <a:pt x="680" y="655"/>
                  </a:lnTo>
                  <a:lnTo>
                    <a:pt x="683" y="667"/>
                  </a:lnTo>
                  <a:lnTo>
                    <a:pt x="690" y="678"/>
                  </a:lnTo>
                  <a:lnTo>
                    <a:pt x="693" y="686"/>
                  </a:lnTo>
                  <a:lnTo>
                    <a:pt x="700" y="698"/>
                  </a:lnTo>
                  <a:lnTo>
                    <a:pt x="703" y="705"/>
                  </a:lnTo>
                  <a:lnTo>
                    <a:pt x="710" y="713"/>
                  </a:lnTo>
                  <a:lnTo>
                    <a:pt x="714" y="721"/>
                  </a:lnTo>
                  <a:lnTo>
                    <a:pt x="721" y="728"/>
                  </a:lnTo>
                  <a:lnTo>
                    <a:pt x="724" y="732"/>
                  </a:lnTo>
                  <a:lnTo>
                    <a:pt x="731" y="739"/>
                  </a:lnTo>
                  <a:lnTo>
                    <a:pt x="734" y="744"/>
                  </a:lnTo>
                  <a:lnTo>
                    <a:pt x="737" y="747"/>
                  </a:lnTo>
                  <a:lnTo>
                    <a:pt x="744" y="751"/>
                  </a:lnTo>
                  <a:lnTo>
                    <a:pt x="747" y="755"/>
                  </a:lnTo>
                  <a:lnTo>
                    <a:pt x="754" y="759"/>
                  </a:lnTo>
                  <a:lnTo>
                    <a:pt x="758" y="762"/>
                  </a:lnTo>
                  <a:lnTo>
                    <a:pt x="765" y="767"/>
                  </a:lnTo>
                  <a:lnTo>
                    <a:pt x="768" y="767"/>
                  </a:lnTo>
                  <a:lnTo>
                    <a:pt x="775" y="770"/>
                  </a:lnTo>
                  <a:lnTo>
                    <a:pt x="778" y="770"/>
                  </a:lnTo>
                  <a:lnTo>
                    <a:pt x="782" y="774"/>
                  </a:lnTo>
                  <a:lnTo>
                    <a:pt x="788" y="774"/>
                  </a:lnTo>
                  <a:lnTo>
                    <a:pt x="792" y="774"/>
                  </a:lnTo>
                  <a:lnTo>
                    <a:pt x="798" y="778"/>
                  </a:lnTo>
                  <a:lnTo>
                    <a:pt x="802" y="778"/>
                  </a:lnTo>
                  <a:lnTo>
                    <a:pt x="809" y="778"/>
                  </a:lnTo>
                  <a:lnTo>
                    <a:pt x="813" y="778"/>
                  </a:lnTo>
                  <a:lnTo>
                    <a:pt x="819" y="782"/>
                  </a:lnTo>
                  <a:lnTo>
                    <a:pt x="823" y="782"/>
                  </a:lnTo>
                  <a:lnTo>
                    <a:pt x="826" y="782"/>
                  </a:lnTo>
                  <a:lnTo>
                    <a:pt x="833" y="782"/>
                  </a:lnTo>
                  <a:lnTo>
                    <a:pt x="836" y="782"/>
                  </a:lnTo>
                  <a:lnTo>
                    <a:pt x="843" y="782"/>
                  </a:lnTo>
                  <a:lnTo>
                    <a:pt x="846" y="782"/>
                  </a:lnTo>
                  <a:lnTo>
                    <a:pt x="853" y="782"/>
                  </a:lnTo>
                  <a:lnTo>
                    <a:pt x="856" y="782"/>
                  </a:lnTo>
                  <a:lnTo>
                    <a:pt x="864" y="782"/>
                  </a:lnTo>
                  <a:lnTo>
                    <a:pt x="867" y="782"/>
                  </a:lnTo>
                  <a:lnTo>
                    <a:pt x="874" y="782"/>
                  </a:lnTo>
                  <a:lnTo>
                    <a:pt x="877" y="782"/>
                  </a:lnTo>
                  <a:lnTo>
                    <a:pt x="880" y="782"/>
                  </a:lnTo>
                  <a:lnTo>
                    <a:pt x="887" y="782"/>
                  </a:lnTo>
                  <a:lnTo>
                    <a:pt x="890" y="782"/>
                  </a:lnTo>
                  <a:lnTo>
                    <a:pt x="897" y="782"/>
                  </a:lnTo>
                  <a:lnTo>
                    <a:pt x="900" y="782"/>
                  </a:lnTo>
                  <a:lnTo>
                    <a:pt x="907" y="782"/>
                  </a:lnTo>
                  <a:lnTo>
                    <a:pt x="911" y="782"/>
                  </a:lnTo>
                  <a:lnTo>
                    <a:pt x="918" y="782"/>
                  </a:lnTo>
                  <a:lnTo>
                    <a:pt x="921" y="782"/>
                  </a:lnTo>
                  <a:lnTo>
                    <a:pt x="925" y="782"/>
                  </a:lnTo>
                  <a:lnTo>
                    <a:pt x="931" y="782"/>
                  </a:lnTo>
                  <a:lnTo>
                    <a:pt x="935" y="782"/>
                  </a:lnTo>
                  <a:lnTo>
                    <a:pt x="941" y="782"/>
                  </a:lnTo>
                  <a:lnTo>
                    <a:pt x="945" y="782"/>
                  </a:lnTo>
                  <a:lnTo>
                    <a:pt x="951" y="782"/>
                  </a:lnTo>
                  <a:lnTo>
                    <a:pt x="955" y="782"/>
                  </a:lnTo>
                  <a:lnTo>
                    <a:pt x="962" y="782"/>
                  </a:lnTo>
                  <a:lnTo>
                    <a:pt x="966" y="782"/>
                  </a:lnTo>
                  <a:lnTo>
                    <a:pt x="969" y="782"/>
                  </a:lnTo>
                  <a:lnTo>
                    <a:pt x="976" y="782"/>
                  </a:lnTo>
                  <a:lnTo>
                    <a:pt x="979" y="782"/>
                  </a:lnTo>
                  <a:lnTo>
                    <a:pt x="986" y="782"/>
                  </a:lnTo>
                  <a:lnTo>
                    <a:pt x="986" y="805"/>
                  </a:lnTo>
                  <a:lnTo>
                    <a:pt x="979" y="805"/>
                  </a:lnTo>
                  <a:lnTo>
                    <a:pt x="976" y="805"/>
                  </a:lnTo>
                  <a:lnTo>
                    <a:pt x="969" y="805"/>
                  </a:lnTo>
                  <a:lnTo>
                    <a:pt x="966" y="805"/>
                  </a:lnTo>
                  <a:lnTo>
                    <a:pt x="962" y="805"/>
                  </a:lnTo>
                  <a:lnTo>
                    <a:pt x="955" y="805"/>
                  </a:lnTo>
                  <a:lnTo>
                    <a:pt x="951" y="805"/>
                  </a:lnTo>
                  <a:lnTo>
                    <a:pt x="945" y="805"/>
                  </a:lnTo>
                  <a:lnTo>
                    <a:pt x="941" y="805"/>
                  </a:lnTo>
                  <a:lnTo>
                    <a:pt x="935" y="805"/>
                  </a:lnTo>
                  <a:lnTo>
                    <a:pt x="931" y="805"/>
                  </a:lnTo>
                  <a:lnTo>
                    <a:pt x="925" y="805"/>
                  </a:lnTo>
                  <a:lnTo>
                    <a:pt x="921" y="805"/>
                  </a:lnTo>
                  <a:lnTo>
                    <a:pt x="918" y="805"/>
                  </a:lnTo>
                  <a:lnTo>
                    <a:pt x="911" y="805"/>
                  </a:lnTo>
                  <a:lnTo>
                    <a:pt x="907" y="805"/>
                  </a:lnTo>
                  <a:lnTo>
                    <a:pt x="900" y="805"/>
                  </a:lnTo>
                  <a:lnTo>
                    <a:pt x="897" y="805"/>
                  </a:lnTo>
                  <a:lnTo>
                    <a:pt x="890" y="805"/>
                  </a:lnTo>
                  <a:lnTo>
                    <a:pt x="887" y="805"/>
                  </a:lnTo>
                  <a:lnTo>
                    <a:pt x="880" y="805"/>
                  </a:lnTo>
                  <a:lnTo>
                    <a:pt x="877" y="805"/>
                  </a:lnTo>
                  <a:lnTo>
                    <a:pt x="874" y="805"/>
                  </a:lnTo>
                  <a:lnTo>
                    <a:pt x="867" y="805"/>
                  </a:lnTo>
                  <a:lnTo>
                    <a:pt x="864" y="805"/>
                  </a:lnTo>
                  <a:lnTo>
                    <a:pt x="856" y="805"/>
                  </a:lnTo>
                  <a:lnTo>
                    <a:pt x="853" y="805"/>
                  </a:lnTo>
                  <a:lnTo>
                    <a:pt x="846" y="805"/>
                  </a:lnTo>
                  <a:lnTo>
                    <a:pt x="843" y="805"/>
                  </a:lnTo>
                  <a:lnTo>
                    <a:pt x="836" y="805"/>
                  </a:lnTo>
                  <a:lnTo>
                    <a:pt x="833" y="805"/>
                  </a:lnTo>
                  <a:lnTo>
                    <a:pt x="826" y="805"/>
                  </a:lnTo>
                  <a:lnTo>
                    <a:pt x="823" y="805"/>
                  </a:lnTo>
                  <a:lnTo>
                    <a:pt x="819" y="805"/>
                  </a:lnTo>
                  <a:lnTo>
                    <a:pt x="813" y="805"/>
                  </a:lnTo>
                  <a:lnTo>
                    <a:pt x="809" y="805"/>
                  </a:lnTo>
                  <a:lnTo>
                    <a:pt x="802" y="805"/>
                  </a:lnTo>
                  <a:lnTo>
                    <a:pt x="798" y="805"/>
                  </a:lnTo>
                  <a:lnTo>
                    <a:pt x="792" y="805"/>
                  </a:lnTo>
                  <a:lnTo>
                    <a:pt x="788" y="805"/>
                  </a:lnTo>
                  <a:lnTo>
                    <a:pt x="782" y="805"/>
                  </a:lnTo>
                  <a:lnTo>
                    <a:pt x="778" y="805"/>
                  </a:lnTo>
                  <a:lnTo>
                    <a:pt x="775" y="805"/>
                  </a:lnTo>
                  <a:lnTo>
                    <a:pt x="768" y="805"/>
                  </a:lnTo>
                  <a:lnTo>
                    <a:pt x="765" y="805"/>
                  </a:lnTo>
                  <a:lnTo>
                    <a:pt x="758" y="805"/>
                  </a:lnTo>
                  <a:lnTo>
                    <a:pt x="754" y="805"/>
                  </a:lnTo>
                  <a:lnTo>
                    <a:pt x="747" y="805"/>
                  </a:lnTo>
                  <a:lnTo>
                    <a:pt x="744" y="805"/>
                  </a:lnTo>
                  <a:lnTo>
                    <a:pt x="737" y="805"/>
                  </a:lnTo>
                  <a:lnTo>
                    <a:pt x="734" y="805"/>
                  </a:lnTo>
                  <a:lnTo>
                    <a:pt x="731" y="805"/>
                  </a:lnTo>
                  <a:lnTo>
                    <a:pt x="724" y="805"/>
                  </a:lnTo>
                  <a:lnTo>
                    <a:pt x="721" y="805"/>
                  </a:lnTo>
                  <a:lnTo>
                    <a:pt x="714" y="805"/>
                  </a:lnTo>
                  <a:lnTo>
                    <a:pt x="710" y="805"/>
                  </a:lnTo>
                  <a:lnTo>
                    <a:pt x="703" y="805"/>
                  </a:lnTo>
                  <a:lnTo>
                    <a:pt x="700" y="805"/>
                  </a:lnTo>
                  <a:lnTo>
                    <a:pt x="693" y="805"/>
                  </a:lnTo>
                  <a:lnTo>
                    <a:pt x="690" y="805"/>
                  </a:lnTo>
                  <a:lnTo>
                    <a:pt x="683" y="805"/>
                  </a:lnTo>
                  <a:lnTo>
                    <a:pt x="680" y="805"/>
                  </a:lnTo>
                  <a:lnTo>
                    <a:pt x="677" y="805"/>
                  </a:lnTo>
                  <a:lnTo>
                    <a:pt x="670" y="805"/>
                  </a:lnTo>
                  <a:lnTo>
                    <a:pt x="666" y="805"/>
                  </a:lnTo>
                  <a:lnTo>
                    <a:pt x="659" y="805"/>
                  </a:lnTo>
                  <a:lnTo>
                    <a:pt x="656" y="805"/>
                  </a:lnTo>
                  <a:lnTo>
                    <a:pt x="649" y="805"/>
                  </a:lnTo>
                  <a:lnTo>
                    <a:pt x="646" y="805"/>
                  </a:lnTo>
                  <a:lnTo>
                    <a:pt x="639" y="805"/>
                  </a:lnTo>
                  <a:lnTo>
                    <a:pt x="636" y="805"/>
                  </a:lnTo>
                  <a:lnTo>
                    <a:pt x="632" y="805"/>
                  </a:lnTo>
                  <a:lnTo>
                    <a:pt x="626" y="805"/>
                  </a:lnTo>
                  <a:lnTo>
                    <a:pt x="622" y="805"/>
                  </a:lnTo>
                  <a:lnTo>
                    <a:pt x="615" y="805"/>
                  </a:lnTo>
                  <a:lnTo>
                    <a:pt x="612" y="805"/>
                  </a:lnTo>
                  <a:lnTo>
                    <a:pt x="605" y="805"/>
                  </a:lnTo>
                  <a:lnTo>
                    <a:pt x="601" y="805"/>
                  </a:lnTo>
                  <a:lnTo>
                    <a:pt x="595" y="805"/>
                  </a:lnTo>
                  <a:lnTo>
                    <a:pt x="591" y="805"/>
                  </a:lnTo>
                  <a:lnTo>
                    <a:pt x="588" y="805"/>
                  </a:lnTo>
                  <a:lnTo>
                    <a:pt x="581" y="805"/>
                  </a:lnTo>
                  <a:lnTo>
                    <a:pt x="578" y="805"/>
                  </a:lnTo>
                  <a:lnTo>
                    <a:pt x="571" y="805"/>
                  </a:lnTo>
                  <a:lnTo>
                    <a:pt x="568" y="805"/>
                  </a:lnTo>
                  <a:lnTo>
                    <a:pt x="561" y="805"/>
                  </a:lnTo>
                  <a:lnTo>
                    <a:pt x="557" y="805"/>
                  </a:lnTo>
                  <a:lnTo>
                    <a:pt x="550" y="805"/>
                  </a:lnTo>
                  <a:lnTo>
                    <a:pt x="547" y="805"/>
                  </a:lnTo>
                  <a:lnTo>
                    <a:pt x="540" y="805"/>
                  </a:lnTo>
                  <a:lnTo>
                    <a:pt x="537" y="805"/>
                  </a:lnTo>
                  <a:lnTo>
                    <a:pt x="534" y="805"/>
                  </a:lnTo>
                  <a:lnTo>
                    <a:pt x="527" y="805"/>
                  </a:lnTo>
                  <a:lnTo>
                    <a:pt x="524" y="805"/>
                  </a:lnTo>
                  <a:lnTo>
                    <a:pt x="517" y="805"/>
                  </a:lnTo>
                  <a:lnTo>
                    <a:pt x="513" y="805"/>
                  </a:lnTo>
                  <a:lnTo>
                    <a:pt x="506" y="805"/>
                  </a:lnTo>
                  <a:lnTo>
                    <a:pt x="503" y="805"/>
                  </a:lnTo>
                  <a:lnTo>
                    <a:pt x="496" y="805"/>
                  </a:lnTo>
                  <a:lnTo>
                    <a:pt x="493" y="805"/>
                  </a:lnTo>
                  <a:lnTo>
                    <a:pt x="489" y="805"/>
                  </a:lnTo>
                  <a:lnTo>
                    <a:pt x="483" y="805"/>
                  </a:lnTo>
                  <a:lnTo>
                    <a:pt x="479" y="805"/>
                  </a:lnTo>
                  <a:lnTo>
                    <a:pt x="473" y="805"/>
                  </a:lnTo>
                  <a:lnTo>
                    <a:pt x="469" y="805"/>
                  </a:lnTo>
                  <a:lnTo>
                    <a:pt x="462" y="805"/>
                  </a:lnTo>
                  <a:lnTo>
                    <a:pt x="458" y="805"/>
                  </a:lnTo>
                  <a:lnTo>
                    <a:pt x="452" y="805"/>
                  </a:lnTo>
                  <a:lnTo>
                    <a:pt x="448" y="805"/>
                  </a:lnTo>
                  <a:lnTo>
                    <a:pt x="445" y="805"/>
                  </a:lnTo>
                  <a:lnTo>
                    <a:pt x="438" y="805"/>
                  </a:lnTo>
                  <a:lnTo>
                    <a:pt x="435" y="805"/>
                  </a:lnTo>
                  <a:lnTo>
                    <a:pt x="428" y="805"/>
                  </a:lnTo>
                  <a:lnTo>
                    <a:pt x="425" y="805"/>
                  </a:lnTo>
                  <a:lnTo>
                    <a:pt x="418" y="805"/>
                  </a:lnTo>
                  <a:lnTo>
                    <a:pt x="414" y="805"/>
                  </a:lnTo>
                  <a:lnTo>
                    <a:pt x="407" y="805"/>
                  </a:lnTo>
                  <a:lnTo>
                    <a:pt x="404" y="805"/>
                  </a:lnTo>
                  <a:lnTo>
                    <a:pt x="397" y="805"/>
                  </a:lnTo>
                  <a:lnTo>
                    <a:pt x="394" y="805"/>
                  </a:lnTo>
                  <a:lnTo>
                    <a:pt x="391" y="805"/>
                  </a:lnTo>
                  <a:lnTo>
                    <a:pt x="384" y="805"/>
                  </a:lnTo>
                  <a:lnTo>
                    <a:pt x="381" y="805"/>
                  </a:lnTo>
                  <a:lnTo>
                    <a:pt x="374" y="805"/>
                  </a:lnTo>
                  <a:lnTo>
                    <a:pt x="371" y="805"/>
                  </a:lnTo>
                  <a:lnTo>
                    <a:pt x="363" y="805"/>
                  </a:lnTo>
                  <a:lnTo>
                    <a:pt x="360" y="805"/>
                  </a:lnTo>
                  <a:lnTo>
                    <a:pt x="353" y="805"/>
                  </a:lnTo>
                  <a:lnTo>
                    <a:pt x="350" y="805"/>
                  </a:lnTo>
                  <a:lnTo>
                    <a:pt x="346" y="805"/>
                  </a:lnTo>
                  <a:lnTo>
                    <a:pt x="340" y="805"/>
                  </a:lnTo>
                  <a:lnTo>
                    <a:pt x="336" y="805"/>
                  </a:lnTo>
                  <a:lnTo>
                    <a:pt x="330" y="805"/>
                  </a:lnTo>
                  <a:lnTo>
                    <a:pt x="326" y="805"/>
                  </a:lnTo>
                  <a:lnTo>
                    <a:pt x="320" y="805"/>
                  </a:lnTo>
                  <a:lnTo>
                    <a:pt x="316" y="805"/>
                  </a:lnTo>
                  <a:lnTo>
                    <a:pt x="309" y="805"/>
                  </a:lnTo>
                  <a:lnTo>
                    <a:pt x="305" y="805"/>
                  </a:lnTo>
                  <a:lnTo>
                    <a:pt x="302" y="805"/>
                  </a:lnTo>
                  <a:lnTo>
                    <a:pt x="295" y="805"/>
                  </a:lnTo>
                  <a:lnTo>
                    <a:pt x="292" y="805"/>
                  </a:lnTo>
                  <a:lnTo>
                    <a:pt x="285" y="805"/>
                  </a:lnTo>
                  <a:lnTo>
                    <a:pt x="282" y="805"/>
                  </a:lnTo>
                  <a:lnTo>
                    <a:pt x="275" y="805"/>
                  </a:lnTo>
                  <a:lnTo>
                    <a:pt x="272" y="805"/>
                  </a:lnTo>
                  <a:lnTo>
                    <a:pt x="265" y="805"/>
                  </a:lnTo>
                  <a:lnTo>
                    <a:pt x="261" y="805"/>
                  </a:lnTo>
                  <a:lnTo>
                    <a:pt x="255" y="805"/>
                  </a:lnTo>
                  <a:lnTo>
                    <a:pt x="251" y="805"/>
                  </a:lnTo>
                  <a:lnTo>
                    <a:pt x="248" y="805"/>
                  </a:lnTo>
                  <a:lnTo>
                    <a:pt x="241" y="805"/>
                  </a:lnTo>
                  <a:lnTo>
                    <a:pt x="238" y="805"/>
                  </a:lnTo>
                  <a:lnTo>
                    <a:pt x="231" y="805"/>
                  </a:lnTo>
                  <a:lnTo>
                    <a:pt x="228" y="805"/>
                  </a:lnTo>
                  <a:lnTo>
                    <a:pt x="221" y="805"/>
                  </a:lnTo>
                  <a:lnTo>
                    <a:pt x="217" y="805"/>
                  </a:lnTo>
                  <a:lnTo>
                    <a:pt x="210" y="805"/>
                  </a:lnTo>
                  <a:lnTo>
                    <a:pt x="207" y="805"/>
                  </a:lnTo>
                  <a:lnTo>
                    <a:pt x="204" y="805"/>
                  </a:lnTo>
                  <a:lnTo>
                    <a:pt x="197" y="805"/>
                  </a:lnTo>
                  <a:lnTo>
                    <a:pt x="194" y="805"/>
                  </a:lnTo>
                  <a:lnTo>
                    <a:pt x="187" y="805"/>
                  </a:lnTo>
                  <a:lnTo>
                    <a:pt x="184" y="805"/>
                  </a:lnTo>
                  <a:lnTo>
                    <a:pt x="177" y="805"/>
                  </a:lnTo>
                  <a:lnTo>
                    <a:pt x="173" y="805"/>
                  </a:lnTo>
                  <a:lnTo>
                    <a:pt x="166" y="805"/>
                  </a:lnTo>
                  <a:lnTo>
                    <a:pt x="163" y="805"/>
                  </a:lnTo>
                  <a:lnTo>
                    <a:pt x="159" y="805"/>
                  </a:lnTo>
                  <a:lnTo>
                    <a:pt x="153" y="805"/>
                  </a:lnTo>
                  <a:lnTo>
                    <a:pt x="149" y="805"/>
                  </a:lnTo>
                  <a:lnTo>
                    <a:pt x="143" y="805"/>
                  </a:lnTo>
                  <a:lnTo>
                    <a:pt x="139" y="805"/>
                  </a:lnTo>
                  <a:lnTo>
                    <a:pt x="133" y="805"/>
                  </a:lnTo>
                  <a:lnTo>
                    <a:pt x="129" y="805"/>
                  </a:lnTo>
                  <a:lnTo>
                    <a:pt x="122" y="805"/>
                  </a:lnTo>
                  <a:lnTo>
                    <a:pt x="119" y="805"/>
                  </a:lnTo>
                  <a:lnTo>
                    <a:pt x="112" y="805"/>
                  </a:lnTo>
                  <a:lnTo>
                    <a:pt x="108" y="805"/>
                  </a:lnTo>
                  <a:lnTo>
                    <a:pt x="105" y="805"/>
                  </a:lnTo>
                  <a:lnTo>
                    <a:pt x="98" y="805"/>
                  </a:lnTo>
                  <a:lnTo>
                    <a:pt x="95" y="805"/>
                  </a:lnTo>
                  <a:lnTo>
                    <a:pt x="88" y="805"/>
                  </a:lnTo>
                  <a:lnTo>
                    <a:pt x="85" y="805"/>
                  </a:lnTo>
                  <a:lnTo>
                    <a:pt x="78" y="805"/>
                  </a:lnTo>
                  <a:lnTo>
                    <a:pt x="75" y="805"/>
                  </a:lnTo>
                  <a:lnTo>
                    <a:pt x="68" y="805"/>
                  </a:lnTo>
                  <a:lnTo>
                    <a:pt x="64" y="805"/>
                  </a:lnTo>
                  <a:lnTo>
                    <a:pt x="61" y="805"/>
                  </a:lnTo>
                  <a:lnTo>
                    <a:pt x="54" y="805"/>
                  </a:lnTo>
                  <a:lnTo>
                    <a:pt x="51" y="805"/>
                  </a:lnTo>
                  <a:lnTo>
                    <a:pt x="44" y="805"/>
                  </a:lnTo>
                  <a:lnTo>
                    <a:pt x="41" y="805"/>
                  </a:lnTo>
                  <a:lnTo>
                    <a:pt x="34" y="805"/>
                  </a:lnTo>
                  <a:lnTo>
                    <a:pt x="31" y="805"/>
                  </a:lnTo>
                  <a:lnTo>
                    <a:pt x="24" y="805"/>
                  </a:lnTo>
                  <a:lnTo>
                    <a:pt x="20" y="805"/>
                  </a:lnTo>
                  <a:lnTo>
                    <a:pt x="16" y="805"/>
                  </a:lnTo>
                  <a:lnTo>
                    <a:pt x="10" y="805"/>
                  </a:lnTo>
                  <a:lnTo>
                    <a:pt x="6" y="805"/>
                  </a:lnTo>
                  <a:lnTo>
                    <a:pt x="0" y="805"/>
                  </a:lnTo>
                  <a:lnTo>
                    <a:pt x="0" y="78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9529" name="Rectangle 73"/>
            <p:cNvSpPr>
              <a:spLocks noChangeArrowheads="1"/>
            </p:cNvSpPr>
            <p:nvPr/>
          </p:nvSpPr>
          <p:spPr bwMode="auto">
            <a:xfrm>
              <a:off x="1852" y="3926"/>
              <a:ext cx="162" cy="142"/>
            </a:xfrm>
            <a:prstGeom prst="rect">
              <a:avLst/>
            </a:prstGeom>
            <a:noFill/>
            <a:ln w="12700">
              <a:noFill/>
              <a:miter lim="800000"/>
              <a:headEnd/>
              <a:tailEnd/>
            </a:ln>
            <a:effectLst/>
          </p:spPr>
          <p:txBody>
            <a:bodyPr wrap="none" lIns="90488" tIns="44450" rIns="90488" bIns="44450">
              <a:spAutoFit/>
            </a:bodyPr>
            <a:lstStyle/>
            <a:p>
              <a:pPr eaLnBrk="0" hangingPunct="0"/>
              <a:r>
                <a:rPr lang="en-US" sz="900" b="1" baseline="0">
                  <a:solidFill>
                    <a:srgbClr val="000000"/>
                  </a:solidFill>
                </a:rPr>
                <a:t>X</a:t>
              </a:r>
            </a:p>
          </p:txBody>
        </p:sp>
        <p:sp>
          <p:nvSpPr>
            <p:cNvPr id="19530" name="Line 74"/>
            <p:cNvSpPr>
              <a:spLocks noChangeShapeType="1"/>
            </p:cNvSpPr>
            <p:nvPr/>
          </p:nvSpPr>
          <p:spPr bwMode="auto">
            <a:xfrm>
              <a:off x="1913" y="3954"/>
              <a:ext cx="28" cy="0"/>
            </a:xfrm>
            <a:prstGeom prst="line">
              <a:avLst/>
            </a:prstGeom>
            <a:noFill/>
            <a:ln w="12700">
              <a:solidFill>
                <a:schemeClr val="tx1"/>
              </a:solidFill>
              <a:round/>
              <a:headEnd/>
              <a:tailEnd/>
            </a:ln>
            <a:effectLst/>
          </p:spPr>
          <p:txBody>
            <a:bodyPr wrap="none" anchor="ctr"/>
            <a:lstStyle/>
            <a:p>
              <a:endParaRPr lang="en-US"/>
            </a:p>
          </p:txBody>
        </p:sp>
        <p:sp>
          <p:nvSpPr>
            <p:cNvPr id="19532" name="Rectangle 76"/>
            <p:cNvSpPr>
              <a:spLocks noChangeArrowheads="1"/>
            </p:cNvSpPr>
            <p:nvPr/>
          </p:nvSpPr>
          <p:spPr bwMode="auto">
            <a:xfrm>
              <a:off x="1353" y="3908"/>
              <a:ext cx="162" cy="153"/>
            </a:xfrm>
            <a:prstGeom prst="rect">
              <a:avLst/>
            </a:prstGeom>
            <a:noFill/>
            <a:ln w="12700">
              <a:noFill/>
              <a:miter lim="800000"/>
              <a:headEnd/>
              <a:tailEnd/>
            </a:ln>
            <a:effectLst/>
          </p:spPr>
          <p:txBody>
            <a:bodyPr wrap="none" lIns="90488" tIns="44450" rIns="90488" bIns="44450">
              <a:spAutoFit/>
            </a:bodyPr>
            <a:lstStyle/>
            <a:p>
              <a:pPr eaLnBrk="0" hangingPunct="0"/>
              <a:r>
                <a:rPr lang="en-US" sz="1000" b="1" baseline="0">
                  <a:solidFill>
                    <a:schemeClr val="bg2"/>
                  </a:solidFill>
                  <a:latin typeface="Symbol" pitchFamily="18" charset="2"/>
                </a:rPr>
                <a:t></a:t>
              </a:r>
            </a:p>
          </p:txBody>
        </p:sp>
        <p:sp>
          <p:nvSpPr>
            <p:cNvPr id="19534" name="Line 78"/>
            <p:cNvSpPr>
              <a:spLocks noChangeShapeType="1"/>
            </p:cNvSpPr>
            <p:nvPr/>
          </p:nvSpPr>
          <p:spPr bwMode="auto">
            <a:xfrm>
              <a:off x="1417" y="3129"/>
              <a:ext cx="0" cy="806"/>
            </a:xfrm>
            <a:prstGeom prst="line">
              <a:avLst/>
            </a:prstGeom>
            <a:noFill/>
            <a:ln w="12700">
              <a:solidFill>
                <a:schemeClr val="tx1"/>
              </a:solidFill>
              <a:round/>
              <a:headEnd/>
              <a:tailEnd/>
            </a:ln>
            <a:effectLst/>
          </p:spPr>
          <p:txBody>
            <a:bodyPr wrap="none" anchor="ctr"/>
            <a:lstStyle/>
            <a:p>
              <a:endParaRPr lang="en-US"/>
            </a:p>
          </p:txBody>
        </p:sp>
        <p:sp>
          <p:nvSpPr>
            <p:cNvPr id="19537" name="Rectangle 81"/>
            <p:cNvSpPr>
              <a:spLocks noChangeArrowheads="1"/>
            </p:cNvSpPr>
            <p:nvPr/>
          </p:nvSpPr>
          <p:spPr bwMode="auto">
            <a:xfrm>
              <a:off x="4624" y="977"/>
              <a:ext cx="664"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baseline="0">
                  <a:latin typeface="Times New Roman" pitchFamily="18" charset="0"/>
                </a:rPr>
                <a:t>General</a:t>
              </a:r>
            </a:p>
          </p:txBody>
        </p:sp>
      </p:grpSp>
      <p:sp>
        <p:nvSpPr>
          <p:cNvPr id="19539" name="Rectangle 83"/>
          <p:cNvSpPr>
            <a:spLocks noGrp="1" noChangeArrowheads="1"/>
          </p:cNvSpPr>
          <p:nvPr>
            <p:ph type="title"/>
          </p:nvPr>
        </p:nvSpPr>
        <p:spPr>
          <a:xfrm>
            <a:off x="722313" y="228600"/>
            <a:ext cx="7772400" cy="1362075"/>
          </a:xfrm>
        </p:spPr>
        <p:txBody>
          <a:bodyPr/>
          <a:lstStyle/>
          <a:p>
            <a:r>
              <a:rPr lang="en-US" sz="3000" b="1" cap="none" dirty="0" smtClean="0"/>
              <a:t>The Central Limit Theorem Applies To Sampling Distributions From </a:t>
            </a:r>
            <a:r>
              <a:rPr lang="en-US" sz="3000" b="1" cap="none" dirty="0" smtClean="0">
                <a:solidFill>
                  <a:srgbClr val="FF3300"/>
                </a:solidFill>
              </a:rPr>
              <a:t>Any</a:t>
            </a:r>
            <a:r>
              <a:rPr lang="en-US" sz="3000" b="1" cap="none" dirty="0" smtClean="0"/>
              <a:t> Population</a:t>
            </a:r>
            <a:endParaRPr lang="en-US" sz="3000" b="1" cap="none" dirty="0"/>
          </a:p>
        </p:txBody>
      </p:sp>
      <p:sp>
        <p:nvSpPr>
          <p:cNvPr id="63" name="Rectangle 3"/>
          <p:cNvSpPr>
            <a:spLocks noChangeArrowheads="1"/>
          </p:cNvSpPr>
          <p:nvPr/>
        </p:nvSpPr>
        <p:spPr bwMode="auto">
          <a:xfrm>
            <a:off x="1849209" y="1510170"/>
            <a:ext cx="1012825"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baseline="0" dirty="0">
                <a:solidFill>
                  <a:schemeClr val="bg2"/>
                </a:solidFill>
                <a:latin typeface="Times New Roman" pitchFamily="18" charset="0"/>
              </a:rPr>
              <a:t>Normal</a:t>
            </a:r>
          </a:p>
        </p:txBody>
      </p:sp>
      <p:sp>
        <p:nvSpPr>
          <p:cNvPr id="64" name="Rectangle 4"/>
          <p:cNvSpPr>
            <a:spLocks noChangeArrowheads="1"/>
          </p:cNvSpPr>
          <p:nvPr/>
        </p:nvSpPr>
        <p:spPr bwMode="auto">
          <a:xfrm>
            <a:off x="3820884" y="1510170"/>
            <a:ext cx="11112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baseline="0">
                <a:solidFill>
                  <a:schemeClr val="bg2"/>
                </a:solidFill>
                <a:latin typeface="Times New Roman" pitchFamily="18" charset="0"/>
              </a:rPr>
              <a:t>Uniform</a:t>
            </a:r>
          </a:p>
        </p:txBody>
      </p:sp>
      <p:sp>
        <p:nvSpPr>
          <p:cNvPr id="65" name="Rectangle 5"/>
          <p:cNvSpPr>
            <a:spLocks noChangeArrowheads="1"/>
          </p:cNvSpPr>
          <p:nvPr/>
        </p:nvSpPr>
        <p:spPr bwMode="auto">
          <a:xfrm>
            <a:off x="5592534" y="1510170"/>
            <a:ext cx="101441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baseline="0">
                <a:solidFill>
                  <a:schemeClr val="bg2"/>
                </a:solidFill>
                <a:latin typeface="Times New Roman" pitchFamily="18" charset="0"/>
              </a:rPr>
              <a:t>Skewed</a:t>
            </a:r>
          </a:p>
        </p:txBody>
      </p:sp>
      <p:sp>
        <p:nvSpPr>
          <p:cNvPr id="66" name="Rectangle 6"/>
          <p:cNvSpPr>
            <a:spLocks noChangeArrowheads="1"/>
          </p:cNvSpPr>
          <p:nvPr/>
        </p:nvSpPr>
        <p:spPr bwMode="auto">
          <a:xfrm>
            <a:off x="315684" y="2599195"/>
            <a:ext cx="1247775" cy="363537"/>
          </a:xfrm>
          <a:prstGeom prst="rect">
            <a:avLst/>
          </a:prstGeom>
          <a:noFill/>
          <a:ln w="12700">
            <a:noFill/>
            <a:miter lim="800000"/>
            <a:headEnd/>
            <a:tailEnd/>
          </a:ln>
          <a:effectLst/>
        </p:spPr>
        <p:txBody>
          <a:bodyPr wrap="none" lIns="90488" tIns="44450" rIns="90488" bIns="44450">
            <a:spAutoFit/>
          </a:bodyPr>
          <a:lstStyle/>
          <a:p>
            <a:pPr eaLnBrk="0" hangingPunct="0"/>
            <a:r>
              <a:rPr lang="en-US" sz="1800" b="1" baseline="0" dirty="0">
                <a:solidFill>
                  <a:schemeClr val="bg2"/>
                </a:solidFill>
                <a:latin typeface="Times New Roman" pitchFamily="18" charset="0"/>
              </a:rPr>
              <a:t>Population</a:t>
            </a:r>
          </a:p>
        </p:txBody>
      </p:sp>
      <p:sp>
        <p:nvSpPr>
          <p:cNvPr id="67" name="Rectangle 7"/>
          <p:cNvSpPr>
            <a:spLocks noChangeArrowheads="1"/>
          </p:cNvSpPr>
          <p:nvPr/>
        </p:nvSpPr>
        <p:spPr bwMode="auto">
          <a:xfrm>
            <a:off x="737959" y="3913645"/>
            <a:ext cx="673262"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b="1" baseline="0">
                <a:solidFill>
                  <a:schemeClr val="bg2"/>
                </a:solidFill>
                <a:latin typeface="Times New Roman" pitchFamily="18" charset="0"/>
              </a:rPr>
              <a:t>n = 2</a:t>
            </a:r>
          </a:p>
        </p:txBody>
      </p:sp>
      <p:sp>
        <p:nvSpPr>
          <p:cNvPr id="68" name="Rectangle 8"/>
          <p:cNvSpPr>
            <a:spLocks noChangeArrowheads="1"/>
          </p:cNvSpPr>
          <p:nvPr/>
        </p:nvSpPr>
        <p:spPr bwMode="auto">
          <a:xfrm>
            <a:off x="661759" y="5199520"/>
            <a:ext cx="788678"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b="1" baseline="0">
                <a:solidFill>
                  <a:schemeClr val="bg2"/>
                </a:solidFill>
                <a:latin typeface="Times New Roman" pitchFamily="18" charset="0"/>
              </a:rPr>
              <a:t>n = 30</a:t>
            </a:r>
          </a:p>
        </p:txBody>
      </p:sp>
      <p:sp>
        <p:nvSpPr>
          <p:cNvPr id="69" name="Rectangle 81"/>
          <p:cNvSpPr>
            <a:spLocks noChangeArrowheads="1"/>
          </p:cNvSpPr>
          <p:nvPr/>
        </p:nvSpPr>
        <p:spPr bwMode="auto">
          <a:xfrm>
            <a:off x="7402284" y="1510170"/>
            <a:ext cx="105410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baseline="0">
                <a:solidFill>
                  <a:schemeClr val="bg2"/>
                </a:solidFill>
                <a:latin typeface="Times New Roman" pitchFamily="18" charset="0"/>
              </a:rPr>
              <a:t>General</a:t>
            </a:r>
          </a:p>
        </p:txBody>
      </p:sp>
    </p:spTree>
  </p:cSld>
  <p:clrMapOvr>
    <a:masterClrMapping/>
  </p:clrMapOvr>
  <p:transition>
    <p:strips/>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t>Central Limit Theorem</a:t>
            </a:r>
          </a:p>
        </p:txBody>
      </p:sp>
      <p:sp>
        <p:nvSpPr>
          <p:cNvPr id="272387" name="Rectangle 3"/>
          <p:cNvSpPr>
            <a:spLocks noGrp="1" noChangeArrowheads="1"/>
          </p:cNvSpPr>
          <p:nvPr>
            <p:ph type="body" idx="1"/>
          </p:nvPr>
        </p:nvSpPr>
        <p:spPr>
          <a:solidFill>
            <a:srgbClr val="CCFFCC"/>
          </a:solidFill>
        </p:spPr>
        <p:txBody>
          <a:bodyPr/>
          <a:lstStyle/>
          <a:p>
            <a:pPr>
              <a:lnSpc>
                <a:spcPct val="90000"/>
              </a:lnSpc>
            </a:pPr>
            <a:r>
              <a:rPr lang="en-US" sz="2400">
                <a:solidFill>
                  <a:schemeClr val="bg2"/>
                </a:solidFill>
              </a:rPr>
              <a:t>The central limit theorem is one of the most remarkable results of the theory of probability. In its simplest form, the theorem states that the sum of a large number of independent observations from the same distribution has, under certain general conditions, an approximate normal distribution. </a:t>
            </a:r>
          </a:p>
          <a:p>
            <a:pPr>
              <a:lnSpc>
                <a:spcPct val="90000"/>
              </a:lnSpc>
            </a:pPr>
            <a:r>
              <a:rPr lang="en-US" sz="2400">
                <a:solidFill>
                  <a:schemeClr val="bg2"/>
                </a:solidFill>
              </a:rPr>
              <a:t>Moreover, the approximation steadily improves as the number of observations increases. The theorem is considered the heart of probability theory, although a better name would be normal convergence theorem.</a:t>
            </a:r>
            <a:br>
              <a:rPr lang="en-US" sz="2400">
                <a:solidFill>
                  <a:schemeClr val="bg2"/>
                </a:solidFill>
              </a:rPr>
            </a:br>
            <a:endParaRPr lang="en-US" sz="2400">
              <a:solidFill>
                <a:schemeClr val="bg2"/>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685800" y="152400"/>
            <a:ext cx="7772400" cy="762000"/>
          </a:xfrm>
        </p:spPr>
        <p:txBody>
          <a:bodyPr/>
          <a:lstStyle/>
          <a:p>
            <a:r>
              <a:rPr lang="en-US" sz="3200"/>
              <a:t>Central Limit Theorem</a:t>
            </a:r>
          </a:p>
        </p:txBody>
      </p:sp>
      <p:sp>
        <p:nvSpPr>
          <p:cNvPr id="273411" name="Text Box 3"/>
          <p:cNvSpPr txBox="1">
            <a:spLocks noChangeArrowheads="1"/>
          </p:cNvSpPr>
          <p:nvPr/>
        </p:nvSpPr>
        <p:spPr bwMode="auto">
          <a:xfrm>
            <a:off x="685800" y="1447800"/>
            <a:ext cx="7543800" cy="1552575"/>
          </a:xfrm>
          <a:prstGeom prst="rect">
            <a:avLst/>
          </a:prstGeom>
          <a:solidFill>
            <a:srgbClr val="CCFFCC"/>
          </a:solidFill>
          <a:ln w="9525">
            <a:noFill/>
            <a:miter lim="800000"/>
            <a:headEnd/>
            <a:tailEnd/>
          </a:ln>
          <a:effectLst/>
        </p:spPr>
        <p:txBody>
          <a:bodyPr>
            <a:spAutoFit/>
          </a:bodyPr>
          <a:lstStyle/>
          <a:p>
            <a:r>
              <a:rPr lang="en-US" i="0">
                <a:solidFill>
                  <a:srgbClr val="FF0000"/>
                </a:solidFill>
                <a:latin typeface="Arial" pitchFamily="34" charset="0"/>
              </a:rPr>
              <a:t>Consider a set of independent, identically distributed random variables Y</a:t>
            </a:r>
            <a:r>
              <a:rPr lang="en-US" i="0" baseline="-25000">
                <a:solidFill>
                  <a:srgbClr val="FF0000"/>
                </a:solidFill>
                <a:latin typeface="Arial" pitchFamily="34" charset="0"/>
              </a:rPr>
              <a:t>1</a:t>
            </a:r>
            <a:r>
              <a:rPr lang="en-US" i="0">
                <a:solidFill>
                  <a:srgbClr val="FF0000"/>
                </a:solidFill>
                <a:latin typeface="Arial" pitchFamily="34" charset="0"/>
              </a:rPr>
              <a:t>...  Y</a:t>
            </a:r>
            <a:r>
              <a:rPr lang="en-US" i="0" baseline="-25000">
                <a:solidFill>
                  <a:srgbClr val="FF0000"/>
                </a:solidFill>
                <a:latin typeface="Arial" pitchFamily="34" charset="0"/>
              </a:rPr>
              <a:t>n</a:t>
            </a:r>
            <a:r>
              <a:rPr lang="en-US" i="0">
                <a:solidFill>
                  <a:srgbClr val="FF0000"/>
                </a:solidFill>
                <a:latin typeface="Arial" pitchFamily="34" charset="0"/>
              </a:rPr>
              <a:t>, all governed by an arbitrary probability distribution with mean </a:t>
            </a:r>
            <a:r>
              <a:rPr lang="en-US" i="0">
                <a:solidFill>
                  <a:srgbClr val="FF0000"/>
                </a:solidFill>
                <a:latin typeface="Arial" pitchFamily="34" charset="0"/>
                <a:sym typeface="Symbol" pitchFamily="18" charset="2"/>
              </a:rPr>
              <a:t></a:t>
            </a:r>
            <a:r>
              <a:rPr lang="en-US" i="0">
                <a:solidFill>
                  <a:srgbClr val="FF0000"/>
                </a:solidFill>
                <a:latin typeface="Arial" pitchFamily="34" charset="0"/>
              </a:rPr>
              <a:t> and finite variance </a:t>
            </a:r>
            <a:r>
              <a:rPr lang="en-US" i="0">
                <a:solidFill>
                  <a:srgbClr val="FF0000"/>
                </a:solidFill>
                <a:latin typeface="Arial" pitchFamily="34" charset="0"/>
                <a:sym typeface="Symbol" pitchFamily="18" charset="2"/>
              </a:rPr>
              <a:t></a:t>
            </a:r>
            <a:r>
              <a:rPr lang="en-US" i="0" baseline="30000">
                <a:solidFill>
                  <a:srgbClr val="FF0000"/>
                </a:solidFill>
                <a:latin typeface="Arial" pitchFamily="34" charset="0"/>
              </a:rPr>
              <a:t>2</a:t>
            </a:r>
            <a:r>
              <a:rPr lang="en-US" i="0">
                <a:solidFill>
                  <a:srgbClr val="FF0000"/>
                </a:solidFill>
                <a:latin typeface="Arial" pitchFamily="34" charset="0"/>
              </a:rPr>
              <a:t>. Define the sample mean,</a:t>
            </a:r>
            <a:endParaRPr lang="en-GB" i="0">
              <a:solidFill>
                <a:srgbClr val="FF0000"/>
              </a:solidFill>
              <a:latin typeface="Arial" pitchFamily="34" charset="0"/>
            </a:endParaRPr>
          </a:p>
        </p:txBody>
      </p:sp>
      <p:graphicFrame>
        <p:nvGraphicFramePr>
          <p:cNvPr id="273412" name="Object 4"/>
          <p:cNvGraphicFramePr>
            <a:graphicFrameLocks noChangeAspect="1"/>
          </p:cNvGraphicFramePr>
          <p:nvPr/>
        </p:nvGraphicFramePr>
        <p:xfrm>
          <a:off x="3352800" y="2976563"/>
          <a:ext cx="1600200" cy="985837"/>
        </p:xfrm>
        <a:graphic>
          <a:graphicData uri="http://schemas.openxmlformats.org/presentationml/2006/ole">
            <mc:AlternateContent xmlns:mc="http://schemas.openxmlformats.org/markup-compatibility/2006">
              <mc:Choice xmlns:v="urn:schemas-microsoft-com:vml" Requires="v">
                <p:oleObj spid="_x0000_s273440" name="Equation" r:id="rId4" imgW="698400" imgH="431640" progId="Equation.3">
                  <p:embed/>
                </p:oleObj>
              </mc:Choice>
              <mc:Fallback>
                <p:oleObj name="Equation" r:id="rId4" imgW="698400" imgH="4316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976563"/>
                        <a:ext cx="1600200" cy="985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3413" name="Group 5"/>
          <p:cNvGrpSpPr>
            <a:grpSpLocks/>
          </p:cNvGrpSpPr>
          <p:nvPr/>
        </p:nvGrpSpPr>
        <p:grpSpPr bwMode="auto">
          <a:xfrm>
            <a:off x="838200" y="4648200"/>
            <a:ext cx="6705600" cy="1187450"/>
            <a:chOff x="528" y="2928"/>
            <a:chExt cx="4224" cy="748"/>
          </a:xfrm>
        </p:grpSpPr>
        <p:sp>
          <p:nvSpPr>
            <p:cNvPr id="273414" name="Text Box 6"/>
            <p:cNvSpPr txBox="1">
              <a:spLocks noChangeArrowheads="1"/>
            </p:cNvSpPr>
            <p:nvPr/>
          </p:nvSpPr>
          <p:spPr bwMode="auto">
            <a:xfrm>
              <a:off x="528" y="2928"/>
              <a:ext cx="4224" cy="748"/>
            </a:xfrm>
            <a:prstGeom prst="rect">
              <a:avLst/>
            </a:prstGeom>
            <a:solidFill>
              <a:srgbClr val="CCFFCC"/>
            </a:solidFill>
            <a:ln w="9525">
              <a:noFill/>
              <a:miter lim="800000"/>
              <a:headEnd/>
              <a:tailEnd/>
            </a:ln>
            <a:effectLst/>
          </p:spPr>
          <p:txBody>
            <a:bodyPr>
              <a:spAutoFit/>
            </a:bodyPr>
            <a:lstStyle/>
            <a:p>
              <a:r>
                <a:rPr lang="en-US" i="0">
                  <a:solidFill>
                    <a:schemeClr val="accent2"/>
                  </a:solidFill>
                  <a:latin typeface="Arial" pitchFamily="34" charset="0"/>
                </a:rPr>
                <a:t>Central Limit Theorem</a:t>
              </a:r>
              <a:r>
                <a:rPr lang="en-US" i="0">
                  <a:latin typeface="Arial" pitchFamily="34" charset="0"/>
                </a:rPr>
                <a:t>. </a:t>
              </a:r>
              <a:r>
                <a:rPr lang="en-US" i="0">
                  <a:solidFill>
                    <a:srgbClr val="FF0000"/>
                  </a:solidFill>
                  <a:latin typeface="Arial" pitchFamily="34" charset="0"/>
                </a:rPr>
                <a:t>As n </a:t>
              </a:r>
              <a:r>
                <a:rPr lang="en-US" i="0">
                  <a:solidFill>
                    <a:srgbClr val="FF0000"/>
                  </a:solidFill>
                  <a:latin typeface="Arial" pitchFamily="34" charset="0"/>
                  <a:sym typeface="Symbol" pitchFamily="18" charset="2"/>
                </a:rPr>
                <a:t></a:t>
              </a:r>
              <a:r>
                <a:rPr lang="en-US" i="0">
                  <a:solidFill>
                    <a:srgbClr val="FF0000"/>
                  </a:solidFill>
                  <a:latin typeface="Arial" pitchFamily="34" charset="0"/>
                </a:rPr>
                <a:t>, the distribution governing     approaches a Normal distribution, with mean </a:t>
              </a:r>
              <a:r>
                <a:rPr lang="en-US" i="0">
                  <a:solidFill>
                    <a:srgbClr val="FF0000"/>
                  </a:solidFill>
                  <a:latin typeface="Arial" pitchFamily="34" charset="0"/>
                  <a:sym typeface="Symbol" pitchFamily="18" charset="2"/>
                </a:rPr>
                <a:t></a:t>
              </a:r>
              <a:r>
                <a:rPr lang="en-US" i="0">
                  <a:solidFill>
                    <a:srgbClr val="FF0000"/>
                  </a:solidFill>
                  <a:latin typeface="Arial" pitchFamily="34" charset="0"/>
                </a:rPr>
                <a:t> and variance </a:t>
              </a:r>
              <a:r>
                <a:rPr lang="en-US" i="0">
                  <a:solidFill>
                    <a:srgbClr val="FF0000"/>
                  </a:solidFill>
                  <a:latin typeface="Arial" pitchFamily="34" charset="0"/>
                  <a:sym typeface="Symbol" pitchFamily="18" charset="2"/>
                </a:rPr>
                <a:t></a:t>
              </a:r>
              <a:r>
                <a:rPr lang="en-US" i="0" baseline="30000">
                  <a:solidFill>
                    <a:srgbClr val="FF0000"/>
                  </a:solidFill>
                  <a:latin typeface="Arial" pitchFamily="34" charset="0"/>
                </a:rPr>
                <a:t>2</a:t>
              </a:r>
              <a:r>
                <a:rPr lang="en-US" i="0">
                  <a:solidFill>
                    <a:srgbClr val="FF0000"/>
                  </a:solidFill>
                  <a:latin typeface="Arial" pitchFamily="34" charset="0"/>
                </a:rPr>
                <a:t>/n</a:t>
              </a:r>
              <a:endParaRPr lang="en-GB" i="0" baseline="30000">
                <a:solidFill>
                  <a:srgbClr val="FF0000"/>
                </a:solidFill>
                <a:latin typeface="Arial" pitchFamily="34" charset="0"/>
              </a:endParaRPr>
            </a:p>
          </p:txBody>
        </p:sp>
        <p:graphicFrame>
          <p:nvGraphicFramePr>
            <p:cNvPr id="273415" name="Object 7"/>
            <p:cNvGraphicFramePr>
              <a:graphicFrameLocks noChangeAspect="1"/>
            </p:cNvGraphicFramePr>
            <p:nvPr/>
          </p:nvGraphicFramePr>
          <p:xfrm>
            <a:off x="2471" y="3168"/>
            <a:ext cx="217" cy="274"/>
          </p:xfrm>
          <a:graphic>
            <a:graphicData uri="http://schemas.openxmlformats.org/presentationml/2006/ole">
              <mc:AlternateContent xmlns:mc="http://schemas.openxmlformats.org/markup-compatibility/2006">
                <mc:Choice xmlns:v="urn:schemas-microsoft-com:vml" Requires="v">
                  <p:oleObj spid="_x0000_s273441" name="Equation" r:id="rId6" imgW="152280" imgH="190440" progId="Equation.3">
                    <p:embed/>
                  </p:oleObj>
                </mc:Choice>
                <mc:Fallback>
                  <p:oleObj name="Equation" r:id="rId6" imgW="152280" imgH="19044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1" y="3168"/>
                          <a:ext cx="217"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sz="3600"/>
              <a:t>Central Limit Theorem: Examples</a:t>
            </a:r>
          </a:p>
        </p:txBody>
      </p:sp>
      <p:sp>
        <p:nvSpPr>
          <p:cNvPr id="275459" name="Rectangle 3"/>
          <p:cNvSpPr>
            <a:spLocks noGrp="1" noChangeArrowheads="1"/>
          </p:cNvSpPr>
          <p:nvPr>
            <p:ph type="body" idx="1"/>
          </p:nvPr>
        </p:nvSpPr>
        <p:spPr>
          <a:xfrm>
            <a:off x="685800" y="1295400"/>
            <a:ext cx="7772400" cy="5410200"/>
          </a:xfrm>
          <a:solidFill>
            <a:srgbClr val="CCFFCC"/>
          </a:solidFill>
        </p:spPr>
        <p:txBody>
          <a:bodyPr/>
          <a:lstStyle/>
          <a:p>
            <a:r>
              <a:rPr lang="en-US" sz="2400" dirty="0">
                <a:solidFill>
                  <a:schemeClr val="bg2"/>
                </a:solidFill>
              </a:rPr>
              <a:t>For example, suppose an ordinary coin is tossed 100 times and the number of heads is counted. This is equivalent to scoring 1 for a head and 0 for a tail and computing the total score. Thus, the total number of heads is the sum of 100 independent, identically distributed random variables. </a:t>
            </a:r>
          </a:p>
          <a:p>
            <a:endParaRPr lang="en-US" sz="2400" dirty="0">
              <a:solidFill>
                <a:schemeClr val="bg2"/>
              </a:solidFill>
            </a:endParaRPr>
          </a:p>
          <a:p>
            <a:r>
              <a:rPr lang="en-US" sz="2400" dirty="0">
                <a:solidFill>
                  <a:schemeClr val="bg2"/>
                </a:solidFill>
              </a:rPr>
              <a:t>By the central limit theorem, the distribution of the total number of heads will be, to a very high degree of approximation, normal.</a:t>
            </a:r>
          </a:p>
          <a:p>
            <a:endParaRPr lang="en-US" sz="2400" dirty="0">
              <a:solidFill>
                <a:schemeClr val="bg2"/>
              </a:solidFill>
            </a:endParaRPr>
          </a:p>
          <a:p>
            <a:r>
              <a:rPr lang="en-US" sz="2400" dirty="0">
                <a:solidFill>
                  <a:schemeClr val="bg2"/>
                </a:solidFill>
              </a:rPr>
              <a:t>It has been empirically observed that various natural phenomena, such as the heights of individuals, follow approximately a normal distribution. A suggested explanation is that these phenomena are sums of a large number of independent random effects and hence are approximately normally distributed by the central limit theorem.</a:t>
            </a:r>
            <a:br>
              <a:rPr lang="en-US" sz="2400" dirty="0">
                <a:solidFill>
                  <a:schemeClr val="bg2"/>
                </a:solidFill>
              </a:rPr>
            </a:br>
            <a:r>
              <a:rPr lang="en-US" sz="1000" dirty="0">
                <a:solidFill>
                  <a:schemeClr val="bg2"/>
                </a:solidFill>
              </a:rPr>
              <a:t/>
            </a:r>
            <a:br>
              <a:rPr lang="en-US" sz="1000" dirty="0">
                <a:solidFill>
                  <a:schemeClr val="bg2"/>
                </a:solidFill>
              </a:rPr>
            </a:br>
            <a:endParaRPr lang="en-US" sz="1000" dirty="0">
              <a:solidFill>
                <a:schemeClr val="bg2"/>
              </a:solidFill>
            </a:endParaRPr>
          </a:p>
          <a:p>
            <a:endParaRPr lang="en-US" sz="1000" dirty="0">
              <a:solidFill>
                <a:schemeClr val="bg2"/>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987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9876" name="Rectangle 4"/>
          <p:cNvSpPr>
            <a:spLocks noGrp="1" noChangeArrowheads="1"/>
          </p:cNvSpPr>
          <p:nvPr>
            <p:ph type="title"/>
          </p:nvPr>
        </p:nvSpPr>
        <p:spPr>
          <a:noFill/>
          <a:ln/>
        </p:spPr>
        <p:txBody>
          <a:bodyPr lIns="90488" tIns="44450" rIns="90488" bIns="44450"/>
          <a:lstStyle/>
          <a:p>
            <a:r>
              <a:rPr lang="en-US"/>
              <a:t>Z Formula for Sample Means</a:t>
            </a:r>
          </a:p>
        </p:txBody>
      </p:sp>
      <p:graphicFrame>
        <p:nvGraphicFramePr>
          <p:cNvPr id="79877" name="Object 5">
            <a:hlinkClick r:id="" action="ppaction://ole?verb=0"/>
          </p:cNvPr>
          <p:cNvGraphicFramePr>
            <a:graphicFrameLocks/>
          </p:cNvGraphicFramePr>
          <p:nvPr/>
        </p:nvGraphicFramePr>
        <p:xfrm>
          <a:off x="3287713" y="1727200"/>
          <a:ext cx="2568575" cy="3403600"/>
        </p:xfrm>
        <a:graphic>
          <a:graphicData uri="http://schemas.openxmlformats.org/presentationml/2006/ole">
            <mc:AlternateContent xmlns:mc="http://schemas.openxmlformats.org/markup-compatibility/2006">
              <mc:Choice xmlns:v="urn:schemas-microsoft-com:vml" Requires="v">
                <p:oleObj spid="_x0000_s79890" name="Equation" r:id="rId4" imgW="758520" imgH="1317600" progId="Equation.3">
                  <p:embed/>
                </p:oleObj>
              </mc:Choice>
              <mc:Fallback>
                <p:oleObj name="Equation" r:id="rId4" imgW="758520" imgH="1317600" progId="Equation.3">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7713" y="1727200"/>
                        <a:ext cx="2568575" cy="3403600"/>
                      </a:xfrm>
                      <a:prstGeom prst="rect">
                        <a:avLst/>
                      </a:prstGeom>
                      <a:solidFill>
                        <a:srgbClr val="CCFFCC"/>
                      </a:solidFill>
                      <a:ln w="50800">
                        <a:solidFill>
                          <a:schemeClr val="bg1"/>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8192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81924" name="Rectangle 4"/>
          <p:cNvSpPr>
            <a:spLocks noGrp="1" noChangeArrowheads="1"/>
          </p:cNvSpPr>
          <p:nvPr>
            <p:ph type="title"/>
          </p:nvPr>
        </p:nvSpPr>
        <p:spPr>
          <a:xfrm>
            <a:off x="381000" y="533400"/>
            <a:ext cx="8458200" cy="838200"/>
          </a:xfrm>
          <a:noFill/>
          <a:ln/>
        </p:spPr>
        <p:txBody>
          <a:bodyPr lIns="90488" tIns="44450" rIns="90488" bIns="44450"/>
          <a:lstStyle/>
          <a:p>
            <a:r>
              <a:rPr lang="en-US"/>
              <a:t/>
            </a:r>
            <a:br>
              <a:rPr lang="en-US"/>
            </a:br>
            <a:r>
              <a:rPr lang="en-US"/>
              <a:t>Example </a:t>
            </a:r>
            <a:br>
              <a:rPr lang="en-US"/>
            </a:br>
            <a:endParaRPr lang="en-US"/>
          </a:p>
        </p:txBody>
      </p:sp>
      <p:grpSp>
        <p:nvGrpSpPr>
          <p:cNvPr id="81927" name="Group 7"/>
          <p:cNvGrpSpPr>
            <a:grpSpLocks/>
          </p:cNvGrpSpPr>
          <p:nvPr/>
        </p:nvGrpSpPr>
        <p:grpSpPr bwMode="auto">
          <a:xfrm>
            <a:off x="569912" y="1652587"/>
            <a:ext cx="8070850" cy="3763963"/>
            <a:chOff x="350" y="972"/>
            <a:chExt cx="5084" cy="2371"/>
          </a:xfrm>
        </p:grpSpPr>
        <p:graphicFrame>
          <p:nvGraphicFramePr>
            <p:cNvPr id="81925" name="Object 5">
              <a:hlinkClick r:id="" action="ppaction://ole?verb=0"/>
            </p:cNvPr>
            <p:cNvGraphicFramePr>
              <a:graphicFrameLocks/>
            </p:cNvGraphicFramePr>
            <p:nvPr/>
          </p:nvGraphicFramePr>
          <p:xfrm>
            <a:off x="350" y="972"/>
            <a:ext cx="3094" cy="2371"/>
          </p:xfrm>
          <a:graphic>
            <a:graphicData uri="http://schemas.openxmlformats.org/presentationml/2006/ole">
              <mc:AlternateContent xmlns:mc="http://schemas.openxmlformats.org/markup-compatibility/2006">
                <mc:Choice xmlns:v="urn:schemas-microsoft-com:vml" Requires="v">
                  <p:oleObj spid="_x0000_s81951" name="Equation" r:id="rId4" imgW="2387520" imgH="1828800" progId="Equation.3">
                    <p:embed/>
                  </p:oleObj>
                </mc:Choice>
                <mc:Fallback>
                  <p:oleObj name="Equation" r:id="rId4" imgW="2387520" imgH="1828800" progId="Equation.3">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 y="972"/>
                          <a:ext cx="3094" cy="2371"/>
                        </a:xfrm>
                        <a:prstGeom prst="rect">
                          <a:avLst/>
                        </a:prstGeom>
                        <a:solidFill>
                          <a:srgbClr val="CCFFCC"/>
                        </a:solidFill>
                        <a:ln w="50800">
                          <a:solidFill>
                            <a:schemeClr val="bg1"/>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81926" name="Object 6">
              <a:hlinkClick r:id="" action="ppaction://ole?verb=0"/>
            </p:cNvPr>
            <p:cNvGraphicFramePr>
              <a:graphicFrameLocks/>
            </p:cNvGraphicFramePr>
            <p:nvPr/>
          </p:nvGraphicFramePr>
          <p:xfrm>
            <a:off x="3620" y="987"/>
            <a:ext cx="1814" cy="2347"/>
          </p:xfrm>
          <a:graphic>
            <a:graphicData uri="http://schemas.openxmlformats.org/presentationml/2006/ole">
              <mc:AlternateContent xmlns:mc="http://schemas.openxmlformats.org/markup-compatibility/2006">
                <mc:Choice xmlns:v="urn:schemas-microsoft-com:vml" Requires="v">
                  <p:oleObj spid="_x0000_s81952" name="Equation" r:id="rId6" imgW="1166760" imgH="1699920" progId="Equation.3">
                    <p:embed/>
                  </p:oleObj>
                </mc:Choice>
                <mc:Fallback>
                  <p:oleObj name="Equation" r:id="rId6" imgW="1166760" imgH="1699920" progId="Equation.3">
                    <p:embed/>
                    <p:pic>
                      <p:nvPicPr>
                        <p:cNvPr id="0"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0" y="987"/>
                          <a:ext cx="1814" cy="2347"/>
                        </a:xfrm>
                        <a:prstGeom prst="rect">
                          <a:avLst/>
                        </a:prstGeom>
                        <a:solidFill>
                          <a:srgbClr val="CCFFCC"/>
                        </a:solidFill>
                        <a:ln w="50800">
                          <a:solidFill>
                            <a:schemeClr val="bg1"/>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381000" y="533400"/>
            <a:ext cx="8458200" cy="609600"/>
          </a:xfrm>
          <a:noFill/>
          <a:ln/>
        </p:spPr>
        <p:txBody>
          <a:bodyPr lIns="90488" tIns="44450" rIns="90488" bIns="44450"/>
          <a:lstStyle/>
          <a:p>
            <a:r>
              <a:rPr lang="en-US"/>
              <a:t/>
            </a:r>
            <a:br>
              <a:rPr lang="en-US"/>
            </a:br>
            <a:r>
              <a:rPr lang="en-US"/>
              <a:t>Graphic Solution </a:t>
            </a:r>
            <a:br>
              <a:rPr lang="en-US"/>
            </a:br>
            <a:r>
              <a:rPr lang="en-US"/>
              <a:t>to Example </a:t>
            </a:r>
            <a:br>
              <a:rPr lang="en-US"/>
            </a:br>
            <a:endParaRPr lang="en-US"/>
          </a:p>
        </p:txBody>
      </p:sp>
      <p:graphicFrame>
        <p:nvGraphicFramePr>
          <p:cNvPr id="83973" name="Object 5">
            <a:hlinkClick r:id="" action="ppaction://ole?verb=0"/>
          </p:cNvPr>
          <p:cNvGraphicFramePr>
            <a:graphicFrameLocks/>
          </p:cNvGraphicFramePr>
          <p:nvPr/>
        </p:nvGraphicFramePr>
        <p:xfrm>
          <a:off x="468313" y="4598988"/>
          <a:ext cx="4275137" cy="1362075"/>
        </p:xfrm>
        <a:graphic>
          <a:graphicData uri="http://schemas.openxmlformats.org/presentationml/2006/ole">
            <mc:AlternateContent xmlns:mc="http://schemas.openxmlformats.org/markup-compatibility/2006">
              <mc:Choice xmlns:v="urn:schemas-microsoft-com:vml" Requires="v">
                <p:oleObj spid="_x0000_s84036" name="Equation" r:id="rId4" imgW="2057400" imgH="568080" progId="Equation.3">
                  <p:embed/>
                </p:oleObj>
              </mc:Choice>
              <mc:Fallback>
                <p:oleObj name="Equation" r:id="rId4" imgW="2057400" imgH="568080" progId="Equation.3">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4598988"/>
                        <a:ext cx="4275137" cy="1362075"/>
                      </a:xfrm>
                      <a:prstGeom prst="rect">
                        <a:avLst/>
                      </a:prstGeom>
                      <a:solidFill>
                        <a:schemeClr val="tx1"/>
                      </a:solidFill>
                      <a:ln w="762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3994" name="Group 26"/>
          <p:cNvGrpSpPr>
            <a:grpSpLocks/>
          </p:cNvGrpSpPr>
          <p:nvPr/>
        </p:nvGrpSpPr>
        <p:grpSpPr bwMode="auto">
          <a:xfrm>
            <a:off x="4805363" y="1752600"/>
            <a:ext cx="4081462" cy="2509838"/>
            <a:chOff x="3027" y="1359"/>
            <a:chExt cx="2571" cy="1581"/>
          </a:xfrm>
        </p:grpSpPr>
        <p:sp>
          <p:nvSpPr>
            <p:cNvPr id="83974" name="Rectangle 6"/>
            <p:cNvSpPr>
              <a:spLocks noChangeArrowheads="1"/>
            </p:cNvSpPr>
            <p:nvPr/>
          </p:nvSpPr>
          <p:spPr bwMode="auto">
            <a:xfrm>
              <a:off x="3027" y="1359"/>
              <a:ext cx="2571" cy="1581"/>
            </a:xfrm>
            <a:prstGeom prst="rect">
              <a:avLst/>
            </a:prstGeom>
            <a:solidFill>
              <a:schemeClr val="tx1"/>
            </a:solidFill>
            <a:ln w="76200">
              <a:solidFill>
                <a:srgbClr val="F6BF69"/>
              </a:solidFill>
              <a:miter lim="800000"/>
              <a:headEnd/>
              <a:tailEnd/>
            </a:ln>
            <a:effectLst/>
          </p:spPr>
          <p:txBody>
            <a:bodyPr wrap="none" anchor="ctr"/>
            <a:lstStyle/>
            <a:p>
              <a:endParaRPr lang="en-US"/>
            </a:p>
          </p:txBody>
        </p:sp>
        <p:grpSp>
          <p:nvGrpSpPr>
            <p:cNvPr id="83993" name="Group 25"/>
            <p:cNvGrpSpPr>
              <a:grpSpLocks/>
            </p:cNvGrpSpPr>
            <p:nvPr/>
          </p:nvGrpSpPr>
          <p:grpSpPr bwMode="auto">
            <a:xfrm>
              <a:off x="3129" y="1458"/>
              <a:ext cx="2458" cy="1445"/>
              <a:chOff x="3129" y="1458"/>
              <a:chExt cx="2458" cy="1445"/>
            </a:xfrm>
          </p:grpSpPr>
          <p:grpSp>
            <p:nvGrpSpPr>
              <p:cNvPr id="83978" name="Group 10"/>
              <p:cNvGrpSpPr>
                <a:grpSpLocks/>
              </p:cNvGrpSpPr>
              <p:nvPr/>
            </p:nvGrpSpPr>
            <p:grpSpPr bwMode="auto">
              <a:xfrm>
                <a:off x="3129" y="1546"/>
                <a:ext cx="2361" cy="1149"/>
                <a:chOff x="3129" y="1546"/>
                <a:chExt cx="2361" cy="1149"/>
              </a:xfrm>
            </p:grpSpPr>
            <p:sp>
              <p:nvSpPr>
                <p:cNvPr id="83975" name="Freeform 7"/>
                <p:cNvSpPr>
                  <a:spLocks/>
                </p:cNvSpPr>
                <p:nvPr/>
              </p:nvSpPr>
              <p:spPr bwMode="auto">
                <a:xfrm>
                  <a:off x="3129" y="1546"/>
                  <a:ext cx="1962" cy="1149"/>
                </a:xfrm>
                <a:custGeom>
                  <a:avLst/>
                  <a:gdLst/>
                  <a:ahLst/>
                  <a:cxnLst>
                    <a:cxn ang="0">
                      <a:pos x="59" y="1128"/>
                    </a:cxn>
                    <a:cxn ang="0">
                      <a:pos x="122" y="1117"/>
                    </a:cxn>
                    <a:cxn ang="0">
                      <a:pos x="184" y="1101"/>
                    </a:cxn>
                    <a:cxn ang="0">
                      <a:pos x="247" y="1079"/>
                    </a:cxn>
                    <a:cxn ang="0">
                      <a:pos x="310" y="1049"/>
                    </a:cxn>
                    <a:cxn ang="0">
                      <a:pos x="373" y="1008"/>
                    </a:cxn>
                    <a:cxn ang="0">
                      <a:pos x="436" y="956"/>
                    </a:cxn>
                    <a:cxn ang="0">
                      <a:pos x="498" y="891"/>
                    </a:cxn>
                    <a:cxn ang="0">
                      <a:pos x="561" y="813"/>
                    </a:cxn>
                    <a:cxn ang="0">
                      <a:pos x="625" y="723"/>
                    </a:cxn>
                    <a:cxn ang="0">
                      <a:pos x="688" y="622"/>
                    </a:cxn>
                    <a:cxn ang="0">
                      <a:pos x="751" y="514"/>
                    </a:cxn>
                    <a:cxn ang="0">
                      <a:pos x="814" y="403"/>
                    </a:cxn>
                    <a:cxn ang="0">
                      <a:pos x="876" y="294"/>
                    </a:cxn>
                    <a:cxn ang="0">
                      <a:pos x="939" y="195"/>
                    </a:cxn>
                    <a:cxn ang="0">
                      <a:pos x="1002" y="110"/>
                    </a:cxn>
                    <a:cxn ang="0">
                      <a:pos x="1065" y="47"/>
                    </a:cxn>
                    <a:cxn ang="0">
                      <a:pos x="1128" y="9"/>
                    </a:cxn>
                    <a:cxn ang="0">
                      <a:pos x="1191" y="0"/>
                    </a:cxn>
                    <a:cxn ang="0">
                      <a:pos x="1254" y="20"/>
                    </a:cxn>
                    <a:cxn ang="0">
                      <a:pos x="1317" y="68"/>
                    </a:cxn>
                    <a:cxn ang="0">
                      <a:pos x="1380" y="139"/>
                    </a:cxn>
                    <a:cxn ang="0">
                      <a:pos x="1443" y="230"/>
                    </a:cxn>
                    <a:cxn ang="0">
                      <a:pos x="1505" y="334"/>
                    </a:cxn>
                    <a:cxn ang="0">
                      <a:pos x="1568" y="445"/>
                    </a:cxn>
                    <a:cxn ang="0">
                      <a:pos x="1631" y="555"/>
                    </a:cxn>
                    <a:cxn ang="0">
                      <a:pos x="1694" y="662"/>
                    </a:cxn>
                    <a:cxn ang="0">
                      <a:pos x="1757" y="758"/>
                    </a:cxn>
                    <a:cxn ang="0">
                      <a:pos x="1819" y="845"/>
                    </a:cxn>
                    <a:cxn ang="0">
                      <a:pos x="1883" y="917"/>
                    </a:cxn>
                    <a:cxn ang="0">
                      <a:pos x="1946" y="977"/>
                    </a:cxn>
                    <a:cxn ang="0">
                      <a:pos x="1918" y="1148"/>
                    </a:cxn>
                    <a:cxn ang="0">
                      <a:pos x="1855" y="1148"/>
                    </a:cxn>
                    <a:cxn ang="0">
                      <a:pos x="1793" y="1148"/>
                    </a:cxn>
                    <a:cxn ang="0">
                      <a:pos x="1730" y="1148"/>
                    </a:cxn>
                    <a:cxn ang="0">
                      <a:pos x="1667" y="1148"/>
                    </a:cxn>
                    <a:cxn ang="0">
                      <a:pos x="1604" y="1148"/>
                    </a:cxn>
                    <a:cxn ang="0">
                      <a:pos x="1540" y="1148"/>
                    </a:cxn>
                    <a:cxn ang="0">
                      <a:pos x="1477" y="1148"/>
                    </a:cxn>
                    <a:cxn ang="0">
                      <a:pos x="1415" y="1148"/>
                    </a:cxn>
                    <a:cxn ang="0">
                      <a:pos x="1352" y="1148"/>
                    </a:cxn>
                    <a:cxn ang="0">
                      <a:pos x="1289" y="1148"/>
                    </a:cxn>
                    <a:cxn ang="0">
                      <a:pos x="1226" y="1148"/>
                    </a:cxn>
                    <a:cxn ang="0">
                      <a:pos x="1163" y="1148"/>
                    </a:cxn>
                    <a:cxn ang="0">
                      <a:pos x="1101" y="1148"/>
                    </a:cxn>
                    <a:cxn ang="0">
                      <a:pos x="1038" y="1148"/>
                    </a:cxn>
                    <a:cxn ang="0">
                      <a:pos x="975" y="1148"/>
                    </a:cxn>
                    <a:cxn ang="0">
                      <a:pos x="912" y="1148"/>
                    </a:cxn>
                    <a:cxn ang="0">
                      <a:pos x="848" y="1148"/>
                    </a:cxn>
                    <a:cxn ang="0">
                      <a:pos x="786" y="1148"/>
                    </a:cxn>
                    <a:cxn ang="0">
                      <a:pos x="723" y="1148"/>
                    </a:cxn>
                    <a:cxn ang="0">
                      <a:pos x="660" y="1148"/>
                    </a:cxn>
                    <a:cxn ang="0">
                      <a:pos x="597" y="1148"/>
                    </a:cxn>
                    <a:cxn ang="0">
                      <a:pos x="534" y="1148"/>
                    </a:cxn>
                    <a:cxn ang="0">
                      <a:pos x="472" y="1148"/>
                    </a:cxn>
                    <a:cxn ang="0">
                      <a:pos x="409" y="1148"/>
                    </a:cxn>
                    <a:cxn ang="0">
                      <a:pos x="345" y="1148"/>
                    </a:cxn>
                    <a:cxn ang="0">
                      <a:pos x="282" y="1148"/>
                    </a:cxn>
                    <a:cxn ang="0">
                      <a:pos x="219" y="1148"/>
                    </a:cxn>
                    <a:cxn ang="0">
                      <a:pos x="157" y="1148"/>
                    </a:cxn>
                    <a:cxn ang="0">
                      <a:pos x="94" y="1148"/>
                    </a:cxn>
                    <a:cxn ang="0">
                      <a:pos x="31" y="1148"/>
                    </a:cxn>
                  </a:cxnLst>
                  <a:rect l="0" t="0" r="r" b="b"/>
                  <a:pathLst>
                    <a:path w="1962" h="1149">
                      <a:moveTo>
                        <a:pt x="0" y="1136"/>
                      </a:moveTo>
                      <a:lnTo>
                        <a:pt x="4" y="1135"/>
                      </a:lnTo>
                      <a:lnTo>
                        <a:pt x="7" y="1135"/>
                      </a:lnTo>
                      <a:lnTo>
                        <a:pt x="11" y="1134"/>
                      </a:lnTo>
                      <a:lnTo>
                        <a:pt x="15" y="1134"/>
                      </a:lnTo>
                      <a:lnTo>
                        <a:pt x="19" y="1134"/>
                      </a:lnTo>
                      <a:lnTo>
                        <a:pt x="23" y="1133"/>
                      </a:lnTo>
                      <a:lnTo>
                        <a:pt x="27" y="1133"/>
                      </a:lnTo>
                      <a:lnTo>
                        <a:pt x="31" y="1132"/>
                      </a:lnTo>
                      <a:lnTo>
                        <a:pt x="35" y="1132"/>
                      </a:lnTo>
                      <a:lnTo>
                        <a:pt x="39" y="1131"/>
                      </a:lnTo>
                      <a:lnTo>
                        <a:pt x="43" y="1131"/>
                      </a:lnTo>
                      <a:lnTo>
                        <a:pt x="47" y="1130"/>
                      </a:lnTo>
                      <a:lnTo>
                        <a:pt x="51" y="1130"/>
                      </a:lnTo>
                      <a:lnTo>
                        <a:pt x="55" y="1129"/>
                      </a:lnTo>
                      <a:lnTo>
                        <a:pt x="59" y="1128"/>
                      </a:lnTo>
                      <a:lnTo>
                        <a:pt x="63" y="1128"/>
                      </a:lnTo>
                      <a:lnTo>
                        <a:pt x="66" y="1127"/>
                      </a:lnTo>
                      <a:lnTo>
                        <a:pt x="70" y="1127"/>
                      </a:lnTo>
                      <a:lnTo>
                        <a:pt x="74" y="1126"/>
                      </a:lnTo>
                      <a:lnTo>
                        <a:pt x="78" y="1125"/>
                      </a:lnTo>
                      <a:lnTo>
                        <a:pt x="82" y="1125"/>
                      </a:lnTo>
                      <a:lnTo>
                        <a:pt x="86" y="1124"/>
                      </a:lnTo>
                      <a:lnTo>
                        <a:pt x="90" y="1123"/>
                      </a:lnTo>
                      <a:lnTo>
                        <a:pt x="94" y="1123"/>
                      </a:lnTo>
                      <a:lnTo>
                        <a:pt x="98" y="1122"/>
                      </a:lnTo>
                      <a:lnTo>
                        <a:pt x="102" y="1121"/>
                      </a:lnTo>
                      <a:lnTo>
                        <a:pt x="106" y="1121"/>
                      </a:lnTo>
                      <a:lnTo>
                        <a:pt x="110" y="1120"/>
                      </a:lnTo>
                      <a:lnTo>
                        <a:pt x="114" y="1119"/>
                      </a:lnTo>
                      <a:lnTo>
                        <a:pt x="118" y="1118"/>
                      </a:lnTo>
                      <a:lnTo>
                        <a:pt x="122" y="1117"/>
                      </a:lnTo>
                      <a:lnTo>
                        <a:pt x="126" y="1116"/>
                      </a:lnTo>
                      <a:lnTo>
                        <a:pt x="130" y="1115"/>
                      </a:lnTo>
                      <a:lnTo>
                        <a:pt x="134" y="1115"/>
                      </a:lnTo>
                      <a:lnTo>
                        <a:pt x="138" y="1114"/>
                      </a:lnTo>
                      <a:lnTo>
                        <a:pt x="142" y="1113"/>
                      </a:lnTo>
                      <a:lnTo>
                        <a:pt x="145" y="1112"/>
                      </a:lnTo>
                      <a:lnTo>
                        <a:pt x="149" y="1111"/>
                      </a:lnTo>
                      <a:lnTo>
                        <a:pt x="153" y="1110"/>
                      </a:lnTo>
                      <a:lnTo>
                        <a:pt x="157" y="1109"/>
                      </a:lnTo>
                      <a:lnTo>
                        <a:pt x="161" y="1108"/>
                      </a:lnTo>
                      <a:lnTo>
                        <a:pt x="164" y="1107"/>
                      </a:lnTo>
                      <a:lnTo>
                        <a:pt x="168" y="1106"/>
                      </a:lnTo>
                      <a:lnTo>
                        <a:pt x="172" y="1105"/>
                      </a:lnTo>
                      <a:lnTo>
                        <a:pt x="176" y="1104"/>
                      </a:lnTo>
                      <a:lnTo>
                        <a:pt x="180" y="1102"/>
                      </a:lnTo>
                      <a:lnTo>
                        <a:pt x="184" y="1101"/>
                      </a:lnTo>
                      <a:lnTo>
                        <a:pt x="188" y="1100"/>
                      </a:lnTo>
                      <a:lnTo>
                        <a:pt x="192" y="1099"/>
                      </a:lnTo>
                      <a:lnTo>
                        <a:pt x="196" y="1097"/>
                      </a:lnTo>
                      <a:lnTo>
                        <a:pt x="200" y="1097"/>
                      </a:lnTo>
                      <a:lnTo>
                        <a:pt x="204" y="1095"/>
                      </a:lnTo>
                      <a:lnTo>
                        <a:pt x="208" y="1094"/>
                      </a:lnTo>
                      <a:lnTo>
                        <a:pt x="212" y="1093"/>
                      </a:lnTo>
                      <a:lnTo>
                        <a:pt x="216" y="1091"/>
                      </a:lnTo>
                      <a:lnTo>
                        <a:pt x="219" y="1090"/>
                      </a:lnTo>
                      <a:lnTo>
                        <a:pt x="223" y="1088"/>
                      </a:lnTo>
                      <a:lnTo>
                        <a:pt x="227" y="1087"/>
                      </a:lnTo>
                      <a:lnTo>
                        <a:pt x="231" y="1085"/>
                      </a:lnTo>
                      <a:lnTo>
                        <a:pt x="235" y="1084"/>
                      </a:lnTo>
                      <a:lnTo>
                        <a:pt x="239" y="1082"/>
                      </a:lnTo>
                      <a:lnTo>
                        <a:pt x="243" y="1080"/>
                      </a:lnTo>
                      <a:lnTo>
                        <a:pt x="247" y="1079"/>
                      </a:lnTo>
                      <a:lnTo>
                        <a:pt x="251" y="1077"/>
                      </a:lnTo>
                      <a:lnTo>
                        <a:pt x="255" y="1075"/>
                      </a:lnTo>
                      <a:lnTo>
                        <a:pt x="259" y="1074"/>
                      </a:lnTo>
                      <a:lnTo>
                        <a:pt x="263" y="1072"/>
                      </a:lnTo>
                      <a:lnTo>
                        <a:pt x="267" y="1070"/>
                      </a:lnTo>
                      <a:lnTo>
                        <a:pt x="271" y="1068"/>
                      </a:lnTo>
                      <a:lnTo>
                        <a:pt x="275" y="1066"/>
                      </a:lnTo>
                      <a:lnTo>
                        <a:pt x="279" y="1064"/>
                      </a:lnTo>
                      <a:lnTo>
                        <a:pt x="282" y="1063"/>
                      </a:lnTo>
                      <a:lnTo>
                        <a:pt x="286" y="1060"/>
                      </a:lnTo>
                      <a:lnTo>
                        <a:pt x="290" y="1058"/>
                      </a:lnTo>
                      <a:lnTo>
                        <a:pt x="294" y="1057"/>
                      </a:lnTo>
                      <a:lnTo>
                        <a:pt x="298" y="1054"/>
                      </a:lnTo>
                      <a:lnTo>
                        <a:pt x="302" y="1052"/>
                      </a:lnTo>
                      <a:lnTo>
                        <a:pt x="306" y="1051"/>
                      </a:lnTo>
                      <a:lnTo>
                        <a:pt x="310" y="1049"/>
                      </a:lnTo>
                      <a:lnTo>
                        <a:pt x="314" y="1047"/>
                      </a:lnTo>
                      <a:lnTo>
                        <a:pt x="318" y="1044"/>
                      </a:lnTo>
                      <a:lnTo>
                        <a:pt x="322" y="1042"/>
                      </a:lnTo>
                      <a:lnTo>
                        <a:pt x="326" y="1039"/>
                      </a:lnTo>
                      <a:lnTo>
                        <a:pt x="330" y="1037"/>
                      </a:lnTo>
                      <a:lnTo>
                        <a:pt x="334" y="1035"/>
                      </a:lnTo>
                      <a:lnTo>
                        <a:pt x="338" y="1032"/>
                      </a:lnTo>
                      <a:lnTo>
                        <a:pt x="342" y="1030"/>
                      </a:lnTo>
                      <a:lnTo>
                        <a:pt x="345" y="1027"/>
                      </a:lnTo>
                      <a:lnTo>
                        <a:pt x="349" y="1025"/>
                      </a:lnTo>
                      <a:lnTo>
                        <a:pt x="353" y="1022"/>
                      </a:lnTo>
                      <a:lnTo>
                        <a:pt x="357" y="1019"/>
                      </a:lnTo>
                      <a:lnTo>
                        <a:pt x="361" y="1017"/>
                      </a:lnTo>
                      <a:lnTo>
                        <a:pt x="365" y="1014"/>
                      </a:lnTo>
                      <a:lnTo>
                        <a:pt x="369" y="1011"/>
                      </a:lnTo>
                      <a:lnTo>
                        <a:pt x="373" y="1008"/>
                      </a:lnTo>
                      <a:lnTo>
                        <a:pt x="377" y="1005"/>
                      </a:lnTo>
                      <a:lnTo>
                        <a:pt x="381" y="1002"/>
                      </a:lnTo>
                      <a:lnTo>
                        <a:pt x="385" y="999"/>
                      </a:lnTo>
                      <a:lnTo>
                        <a:pt x="389" y="996"/>
                      </a:lnTo>
                      <a:lnTo>
                        <a:pt x="393" y="993"/>
                      </a:lnTo>
                      <a:lnTo>
                        <a:pt x="397" y="990"/>
                      </a:lnTo>
                      <a:lnTo>
                        <a:pt x="401" y="987"/>
                      </a:lnTo>
                      <a:lnTo>
                        <a:pt x="405" y="983"/>
                      </a:lnTo>
                      <a:lnTo>
                        <a:pt x="409" y="980"/>
                      </a:lnTo>
                      <a:lnTo>
                        <a:pt x="413" y="977"/>
                      </a:lnTo>
                      <a:lnTo>
                        <a:pt x="417" y="974"/>
                      </a:lnTo>
                      <a:lnTo>
                        <a:pt x="421" y="970"/>
                      </a:lnTo>
                      <a:lnTo>
                        <a:pt x="425" y="967"/>
                      </a:lnTo>
                      <a:lnTo>
                        <a:pt x="428" y="963"/>
                      </a:lnTo>
                      <a:lnTo>
                        <a:pt x="432" y="959"/>
                      </a:lnTo>
                      <a:lnTo>
                        <a:pt x="436" y="956"/>
                      </a:lnTo>
                      <a:lnTo>
                        <a:pt x="440" y="952"/>
                      </a:lnTo>
                      <a:lnTo>
                        <a:pt x="444" y="948"/>
                      </a:lnTo>
                      <a:lnTo>
                        <a:pt x="448" y="944"/>
                      </a:lnTo>
                      <a:lnTo>
                        <a:pt x="452" y="941"/>
                      </a:lnTo>
                      <a:lnTo>
                        <a:pt x="456" y="937"/>
                      </a:lnTo>
                      <a:lnTo>
                        <a:pt x="460" y="933"/>
                      </a:lnTo>
                      <a:lnTo>
                        <a:pt x="464" y="929"/>
                      </a:lnTo>
                      <a:lnTo>
                        <a:pt x="468" y="925"/>
                      </a:lnTo>
                      <a:lnTo>
                        <a:pt x="472" y="921"/>
                      </a:lnTo>
                      <a:lnTo>
                        <a:pt x="476" y="917"/>
                      </a:lnTo>
                      <a:lnTo>
                        <a:pt x="480" y="913"/>
                      </a:lnTo>
                      <a:lnTo>
                        <a:pt x="484" y="908"/>
                      </a:lnTo>
                      <a:lnTo>
                        <a:pt x="488" y="904"/>
                      </a:lnTo>
                      <a:lnTo>
                        <a:pt x="491" y="900"/>
                      </a:lnTo>
                      <a:lnTo>
                        <a:pt x="494" y="895"/>
                      </a:lnTo>
                      <a:lnTo>
                        <a:pt x="498" y="891"/>
                      </a:lnTo>
                      <a:lnTo>
                        <a:pt x="502" y="886"/>
                      </a:lnTo>
                      <a:lnTo>
                        <a:pt x="506" y="882"/>
                      </a:lnTo>
                      <a:lnTo>
                        <a:pt x="510" y="877"/>
                      </a:lnTo>
                      <a:lnTo>
                        <a:pt x="514" y="872"/>
                      </a:lnTo>
                      <a:lnTo>
                        <a:pt x="518" y="868"/>
                      </a:lnTo>
                      <a:lnTo>
                        <a:pt x="522" y="863"/>
                      </a:lnTo>
                      <a:lnTo>
                        <a:pt x="526" y="859"/>
                      </a:lnTo>
                      <a:lnTo>
                        <a:pt x="530" y="854"/>
                      </a:lnTo>
                      <a:lnTo>
                        <a:pt x="534" y="850"/>
                      </a:lnTo>
                      <a:lnTo>
                        <a:pt x="538" y="845"/>
                      </a:lnTo>
                      <a:lnTo>
                        <a:pt x="542" y="839"/>
                      </a:lnTo>
                      <a:lnTo>
                        <a:pt x="546" y="834"/>
                      </a:lnTo>
                      <a:lnTo>
                        <a:pt x="550" y="829"/>
                      </a:lnTo>
                      <a:lnTo>
                        <a:pt x="554" y="824"/>
                      </a:lnTo>
                      <a:lnTo>
                        <a:pt x="557" y="819"/>
                      </a:lnTo>
                      <a:lnTo>
                        <a:pt x="561" y="813"/>
                      </a:lnTo>
                      <a:lnTo>
                        <a:pt x="565" y="808"/>
                      </a:lnTo>
                      <a:lnTo>
                        <a:pt x="569" y="803"/>
                      </a:lnTo>
                      <a:lnTo>
                        <a:pt x="573" y="797"/>
                      </a:lnTo>
                      <a:lnTo>
                        <a:pt x="577" y="792"/>
                      </a:lnTo>
                      <a:lnTo>
                        <a:pt x="581" y="787"/>
                      </a:lnTo>
                      <a:lnTo>
                        <a:pt x="585" y="781"/>
                      </a:lnTo>
                      <a:lnTo>
                        <a:pt x="589" y="775"/>
                      </a:lnTo>
                      <a:lnTo>
                        <a:pt x="593" y="770"/>
                      </a:lnTo>
                      <a:lnTo>
                        <a:pt x="597" y="764"/>
                      </a:lnTo>
                      <a:lnTo>
                        <a:pt x="601" y="758"/>
                      </a:lnTo>
                      <a:lnTo>
                        <a:pt x="605" y="752"/>
                      </a:lnTo>
                      <a:lnTo>
                        <a:pt x="609" y="747"/>
                      </a:lnTo>
                      <a:lnTo>
                        <a:pt x="613" y="741"/>
                      </a:lnTo>
                      <a:lnTo>
                        <a:pt x="617" y="735"/>
                      </a:lnTo>
                      <a:lnTo>
                        <a:pt x="621" y="729"/>
                      </a:lnTo>
                      <a:lnTo>
                        <a:pt x="625" y="723"/>
                      </a:lnTo>
                      <a:lnTo>
                        <a:pt x="629" y="717"/>
                      </a:lnTo>
                      <a:lnTo>
                        <a:pt x="632" y="711"/>
                      </a:lnTo>
                      <a:lnTo>
                        <a:pt x="636" y="705"/>
                      </a:lnTo>
                      <a:lnTo>
                        <a:pt x="640" y="699"/>
                      </a:lnTo>
                      <a:lnTo>
                        <a:pt x="644" y="692"/>
                      </a:lnTo>
                      <a:lnTo>
                        <a:pt x="648" y="686"/>
                      </a:lnTo>
                      <a:lnTo>
                        <a:pt x="652" y="680"/>
                      </a:lnTo>
                      <a:lnTo>
                        <a:pt x="656" y="674"/>
                      </a:lnTo>
                      <a:lnTo>
                        <a:pt x="660" y="668"/>
                      </a:lnTo>
                      <a:lnTo>
                        <a:pt x="664" y="662"/>
                      </a:lnTo>
                      <a:lnTo>
                        <a:pt x="668" y="655"/>
                      </a:lnTo>
                      <a:lnTo>
                        <a:pt x="672" y="649"/>
                      </a:lnTo>
                      <a:lnTo>
                        <a:pt x="676" y="642"/>
                      </a:lnTo>
                      <a:lnTo>
                        <a:pt x="680" y="636"/>
                      </a:lnTo>
                      <a:lnTo>
                        <a:pt x="684" y="629"/>
                      </a:lnTo>
                      <a:lnTo>
                        <a:pt x="688" y="622"/>
                      </a:lnTo>
                      <a:lnTo>
                        <a:pt x="692" y="616"/>
                      </a:lnTo>
                      <a:lnTo>
                        <a:pt x="696" y="609"/>
                      </a:lnTo>
                      <a:lnTo>
                        <a:pt x="700" y="603"/>
                      </a:lnTo>
                      <a:lnTo>
                        <a:pt x="704" y="596"/>
                      </a:lnTo>
                      <a:lnTo>
                        <a:pt x="707" y="589"/>
                      </a:lnTo>
                      <a:lnTo>
                        <a:pt x="711" y="582"/>
                      </a:lnTo>
                      <a:lnTo>
                        <a:pt x="715" y="576"/>
                      </a:lnTo>
                      <a:lnTo>
                        <a:pt x="719" y="569"/>
                      </a:lnTo>
                      <a:lnTo>
                        <a:pt x="723" y="562"/>
                      </a:lnTo>
                      <a:lnTo>
                        <a:pt x="727" y="555"/>
                      </a:lnTo>
                      <a:lnTo>
                        <a:pt x="731" y="548"/>
                      </a:lnTo>
                      <a:lnTo>
                        <a:pt x="735" y="541"/>
                      </a:lnTo>
                      <a:lnTo>
                        <a:pt x="739" y="535"/>
                      </a:lnTo>
                      <a:lnTo>
                        <a:pt x="743" y="528"/>
                      </a:lnTo>
                      <a:lnTo>
                        <a:pt x="747" y="521"/>
                      </a:lnTo>
                      <a:lnTo>
                        <a:pt x="751" y="514"/>
                      </a:lnTo>
                      <a:lnTo>
                        <a:pt x="755" y="507"/>
                      </a:lnTo>
                      <a:lnTo>
                        <a:pt x="759" y="500"/>
                      </a:lnTo>
                      <a:lnTo>
                        <a:pt x="763" y="493"/>
                      </a:lnTo>
                      <a:lnTo>
                        <a:pt x="767" y="486"/>
                      </a:lnTo>
                      <a:lnTo>
                        <a:pt x="770" y="479"/>
                      </a:lnTo>
                      <a:lnTo>
                        <a:pt x="774" y="473"/>
                      </a:lnTo>
                      <a:lnTo>
                        <a:pt x="778" y="466"/>
                      </a:lnTo>
                      <a:lnTo>
                        <a:pt x="782" y="459"/>
                      </a:lnTo>
                      <a:lnTo>
                        <a:pt x="786" y="452"/>
                      </a:lnTo>
                      <a:lnTo>
                        <a:pt x="790" y="445"/>
                      </a:lnTo>
                      <a:lnTo>
                        <a:pt x="794" y="438"/>
                      </a:lnTo>
                      <a:lnTo>
                        <a:pt x="798" y="431"/>
                      </a:lnTo>
                      <a:lnTo>
                        <a:pt x="802" y="424"/>
                      </a:lnTo>
                      <a:lnTo>
                        <a:pt x="806" y="417"/>
                      </a:lnTo>
                      <a:lnTo>
                        <a:pt x="810" y="410"/>
                      </a:lnTo>
                      <a:lnTo>
                        <a:pt x="814" y="403"/>
                      </a:lnTo>
                      <a:lnTo>
                        <a:pt x="817" y="396"/>
                      </a:lnTo>
                      <a:lnTo>
                        <a:pt x="821" y="389"/>
                      </a:lnTo>
                      <a:lnTo>
                        <a:pt x="825" y="382"/>
                      </a:lnTo>
                      <a:lnTo>
                        <a:pt x="829" y="375"/>
                      </a:lnTo>
                      <a:lnTo>
                        <a:pt x="833" y="368"/>
                      </a:lnTo>
                      <a:lnTo>
                        <a:pt x="836" y="361"/>
                      </a:lnTo>
                      <a:lnTo>
                        <a:pt x="840" y="354"/>
                      </a:lnTo>
                      <a:lnTo>
                        <a:pt x="844" y="348"/>
                      </a:lnTo>
                      <a:lnTo>
                        <a:pt x="848" y="341"/>
                      </a:lnTo>
                      <a:lnTo>
                        <a:pt x="852" y="334"/>
                      </a:lnTo>
                      <a:lnTo>
                        <a:pt x="856" y="327"/>
                      </a:lnTo>
                      <a:lnTo>
                        <a:pt x="860" y="320"/>
                      </a:lnTo>
                      <a:lnTo>
                        <a:pt x="864" y="314"/>
                      </a:lnTo>
                      <a:lnTo>
                        <a:pt x="868" y="307"/>
                      </a:lnTo>
                      <a:lnTo>
                        <a:pt x="872" y="300"/>
                      </a:lnTo>
                      <a:lnTo>
                        <a:pt x="876" y="294"/>
                      </a:lnTo>
                      <a:lnTo>
                        <a:pt x="880" y="287"/>
                      </a:lnTo>
                      <a:lnTo>
                        <a:pt x="884" y="282"/>
                      </a:lnTo>
                      <a:lnTo>
                        <a:pt x="888" y="275"/>
                      </a:lnTo>
                      <a:lnTo>
                        <a:pt x="892" y="268"/>
                      </a:lnTo>
                      <a:lnTo>
                        <a:pt x="896" y="262"/>
                      </a:lnTo>
                      <a:lnTo>
                        <a:pt x="900" y="256"/>
                      </a:lnTo>
                      <a:lnTo>
                        <a:pt x="904" y="249"/>
                      </a:lnTo>
                      <a:lnTo>
                        <a:pt x="908" y="243"/>
                      </a:lnTo>
                      <a:lnTo>
                        <a:pt x="912" y="237"/>
                      </a:lnTo>
                      <a:lnTo>
                        <a:pt x="915" y="230"/>
                      </a:lnTo>
                      <a:lnTo>
                        <a:pt x="919" y="224"/>
                      </a:lnTo>
                      <a:lnTo>
                        <a:pt x="923" y="218"/>
                      </a:lnTo>
                      <a:lnTo>
                        <a:pt x="927" y="212"/>
                      </a:lnTo>
                      <a:lnTo>
                        <a:pt x="931" y="206"/>
                      </a:lnTo>
                      <a:lnTo>
                        <a:pt x="935" y="200"/>
                      </a:lnTo>
                      <a:lnTo>
                        <a:pt x="939" y="195"/>
                      </a:lnTo>
                      <a:lnTo>
                        <a:pt x="943" y="189"/>
                      </a:lnTo>
                      <a:lnTo>
                        <a:pt x="947" y="183"/>
                      </a:lnTo>
                      <a:lnTo>
                        <a:pt x="951" y="177"/>
                      </a:lnTo>
                      <a:lnTo>
                        <a:pt x="955" y="172"/>
                      </a:lnTo>
                      <a:lnTo>
                        <a:pt x="959" y="166"/>
                      </a:lnTo>
                      <a:lnTo>
                        <a:pt x="963" y="161"/>
                      </a:lnTo>
                      <a:lnTo>
                        <a:pt x="967" y="155"/>
                      </a:lnTo>
                      <a:lnTo>
                        <a:pt x="971" y="150"/>
                      </a:lnTo>
                      <a:lnTo>
                        <a:pt x="975" y="144"/>
                      </a:lnTo>
                      <a:lnTo>
                        <a:pt x="979" y="139"/>
                      </a:lnTo>
                      <a:lnTo>
                        <a:pt x="982" y="134"/>
                      </a:lnTo>
                      <a:lnTo>
                        <a:pt x="986" y="129"/>
                      </a:lnTo>
                      <a:lnTo>
                        <a:pt x="990" y="124"/>
                      </a:lnTo>
                      <a:lnTo>
                        <a:pt x="994" y="119"/>
                      </a:lnTo>
                      <a:lnTo>
                        <a:pt x="998" y="114"/>
                      </a:lnTo>
                      <a:lnTo>
                        <a:pt x="1002" y="110"/>
                      </a:lnTo>
                      <a:lnTo>
                        <a:pt x="1006" y="105"/>
                      </a:lnTo>
                      <a:lnTo>
                        <a:pt x="1010" y="100"/>
                      </a:lnTo>
                      <a:lnTo>
                        <a:pt x="1014" y="96"/>
                      </a:lnTo>
                      <a:lnTo>
                        <a:pt x="1018" y="92"/>
                      </a:lnTo>
                      <a:lnTo>
                        <a:pt x="1022" y="88"/>
                      </a:lnTo>
                      <a:lnTo>
                        <a:pt x="1026" y="84"/>
                      </a:lnTo>
                      <a:lnTo>
                        <a:pt x="1030" y="80"/>
                      </a:lnTo>
                      <a:lnTo>
                        <a:pt x="1034" y="76"/>
                      </a:lnTo>
                      <a:lnTo>
                        <a:pt x="1038" y="72"/>
                      </a:lnTo>
                      <a:lnTo>
                        <a:pt x="1042" y="68"/>
                      </a:lnTo>
                      <a:lnTo>
                        <a:pt x="1045" y="64"/>
                      </a:lnTo>
                      <a:lnTo>
                        <a:pt x="1049" y="61"/>
                      </a:lnTo>
                      <a:lnTo>
                        <a:pt x="1053" y="57"/>
                      </a:lnTo>
                      <a:lnTo>
                        <a:pt x="1057" y="54"/>
                      </a:lnTo>
                      <a:lnTo>
                        <a:pt x="1061" y="50"/>
                      </a:lnTo>
                      <a:lnTo>
                        <a:pt x="1065" y="47"/>
                      </a:lnTo>
                      <a:lnTo>
                        <a:pt x="1069" y="44"/>
                      </a:lnTo>
                      <a:lnTo>
                        <a:pt x="1073" y="41"/>
                      </a:lnTo>
                      <a:lnTo>
                        <a:pt x="1077" y="38"/>
                      </a:lnTo>
                      <a:lnTo>
                        <a:pt x="1081" y="35"/>
                      </a:lnTo>
                      <a:lnTo>
                        <a:pt x="1085" y="32"/>
                      </a:lnTo>
                      <a:lnTo>
                        <a:pt x="1089" y="30"/>
                      </a:lnTo>
                      <a:lnTo>
                        <a:pt x="1093" y="27"/>
                      </a:lnTo>
                      <a:lnTo>
                        <a:pt x="1097" y="24"/>
                      </a:lnTo>
                      <a:lnTo>
                        <a:pt x="1101" y="22"/>
                      </a:lnTo>
                      <a:lnTo>
                        <a:pt x="1105" y="20"/>
                      </a:lnTo>
                      <a:lnTo>
                        <a:pt x="1109" y="18"/>
                      </a:lnTo>
                      <a:lnTo>
                        <a:pt x="1113" y="16"/>
                      </a:lnTo>
                      <a:lnTo>
                        <a:pt x="1117" y="14"/>
                      </a:lnTo>
                      <a:lnTo>
                        <a:pt x="1120" y="12"/>
                      </a:lnTo>
                      <a:lnTo>
                        <a:pt x="1124" y="11"/>
                      </a:lnTo>
                      <a:lnTo>
                        <a:pt x="1128" y="9"/>
                      </a:lnTo>
                      <a:lnTo>
                        <a:pt x="1132" y="8"/>
                      </a:lnTo>
                      <a:lnTo>
                        <a:pt x="1136" y="6"/>
                      </a:lnTo>
                      <a:lnTo>
                        <a:pt x="1140" y="5"/>
                      </a:lnTo>
                      <a:lnTo>
                        <a:pt x="1144" y="4"/>
                      </a:lnTo>
                      <a:lnTo>
                        <a:pt x="1147" y="3"/>
                      </a:lnTo>
                      <a:lnTo>
                        <a:pt x="1151" y="2"/>
                      </a:lnTo>
                      <a:lnTo>
                        <a:pt x="1155" y="1"/>
                      </a:lnTo>
                      <a:lnTo>
                        <a:pt x="1159" y="1"/>
                      </a:lnTo>
                      <a:lnTo>
                        <a:pt x="1163" y="1"/>
                      </a:lnTo>
                      <a:lnTo>
                        <a:pt x="1167" y="0"/>
                      </a:lnTo>
                      <a:lnTo>
                        <a:pt x="1171" y="0"/>
                      </a:lnTo>
                      <a:lnTo>
                        <a:pt x="1175" y="0"/>
                      </a:lnTo>
                      <a:lnTo>
                        <a:pt x="1179" y="0"/>
                      </a:lnTo>
                      <a:lnTo>
                        <a:pt x="1183" y="0"/>
                      </a:lnTo>
                      <a:lnTo>
                        <a:pt x="1187" y="0"/>
                      </a:lnTo>
                      <a:lnTo>
                        <a:pt x="1191" y="0"/>
                      </a:lnTo>
                      <a:lnTo>
                        <a:pt x="1194" y="1"/>
                      </a:lnTo>
                      <a:lnTo>
                        <a:pt x="1198" y="1"/>
                      </a:lnTo>
                      <a:lnTo>
                        <a:pt x="1202" y="1"/>
                      </a:lnTo>
                      <a:lnTo>
                        <a:pt x="1206" y="2"/>
                      </a:lnTo>
                      <a:lnTo>
                        <a:pt x="1210" y="3"/>
                      </a:lnTo>
                      <a:lnTo>
                        <a:pt x="1214" y="4"/>
                      </a:lnTo>
                      <a:lnTo>
                        <a:pt x="1218" y="5"/>
                      </a:lnTo>
                      <a:lnTo>
                        <a:pt x="1222" y="6"/>
                      </a:lnTo>
                      <a:lnTo>
                        <a:pt x="1226" y="8"/>
                      </a:lnTo>
                      <a:lnTo>
                        <a:pt x="1230" y="9"/>
                      </a:lnTo>
                      <a:lnTo>
                        <a:pt x="1234" y="11"/>
                      </a:lnTo>
                      <a:lnTo>
                        <a:pt x="1238" y="12"/>
                      </a:lnTo>
                      <a:lnTo>
                        <a:pt x="1242" y="14"/>
                      </a:lnTo>
                      <a:lnTo>
                        <a:pt x="1246" y="16"/>
                      </a:lnTo>
                      <a:lnTo>
                        <a:pt x="1250" y="18"/>
                      </a:lnTo>
                      <a:lnTo>
                        <a:pt x="1254" y="20"/>
                      </a:lnTo>
                      <a:lnTo>
                        <a:pt x="1257" y="22"/>
                      </a:lnTo>
                      <a:lnTo>
                        <a:pt x="1261" y="24"/>
                      </a:lnTo>
                      <a:lnTo>
                        <a:pt x="1265" y="27"/>
                      </a:lnTo>
                      <a:lnTo>
                        <a:pt x="1269" y="30"/>
                      </a:lnTo>
                      <a:lnTo>
                        <a:pt x="1273" y="32"/>
                      </a:lnTo>
                      <a:lnTo>
                        <a:pt x="1277" y="35"/>
                      </a:lnTo>
                      <a:lnTo>
                        <a:pt x="1281" y="38"/>
                      </a:lnTo>
                      <a:lnTo>
                        <a:pt x="1285" y="41"/>
                      </a:lnTo>
                      <a:lnTo>
                        <a:pt x="1289" y="44"/>
                      </a:lnTo>
                      <a:lnTo>
                        <a:pt x="1293" y="47"/>
                      </a:lnTo>
                      <a:lnTo>
                        <a:pt x="1297" y="50"/>
                      </a:lnTo>
                      <a:lnTo>
                        <a:pt x="1301" y="54"/>
                      </a:lnTo>
                      <a:lnTo>
                        <a:pt x="1305" y="57"/>
                      </a:lnTo>
                      <a:lnTo>
                        <a:pt x="1309" y="61"/>
                      </a:lnTo>
                      <a:lnTo>
                        <a:pt x="1313" y="64"/>
                      </a:lnTo>
                      <a:lnTo>
                        <a:pt x="1317" y="68"/>
                      </a:lnTo>
                      <a:lnTo>
                        <a:pt x="1321" y="72"/>
                      </a:lnTo>
                      <a:lnTo>
                        <a:pt x="1324" y="76"/>
                      </a:lnTo>
                      <a:lnTo>
                        <a:pt x="1328" y="80"/>
                      </a:lnTo>
                      <a:lnTo>
                        <a:pt x="1332" y="84"/>
                      </a:lnTo>
                      <a:lnTo>
                        <a:pt x="1336" y="88"/>
                      </a:lnTo>
                      <a:lnTo>
                        <a:pt x="1340" y="92"/>
                      </a:lnTo>
                      <a:lnTo>
                        <a:pt x="1344" y="96"/>
                      </a:lnTo>
                      <a:lnTo>
                        <a:pt x="1348" y="100"/>
                      </a:lnTo>
                      <a:lnTo>
                        <a:pt x="1352" y="105"/>
                      </a:lnTo>
                      <a:lnTo>
                        <a:pt x="1356" y="110"/>
                      </a:lnTo>
                      <a:lnTo>
                        <a:pt x="1360" y="114"/>
                      </a:lnTo>
                      <a:lnTo>
                        <a:pt x="1364" y="119"/>
                      </a:lnTo>
                      <a:lnTo>
                        <a:pt x="1368" y="124"/>
                      </a:lnTo>
                      <a:lnTo>
                        <a:pt x="1372" y="129"/>
                      </a:lnTo>
                      <a:lnTo>
                        <a:pt x="1376" y="134"/>
                      </a:lnTo>
                      <a:lnTo>
                        <a:pt x="1380" y="139"/>
                      </a:lnTo>
                      <a:lnTo>
                        <a:pt x="1384" y="144"/>
                      </a:lnTo>
                      <a:lnTo>
                        <a:pt x="1388" y="150"/>
                      </a:lnTo>
                      <a:lnTo>
                        <a:pt x="1392" y="155"/>
                      </a:lnTo>
                      <a:lnTo>
                        <a:pt x="1396" y="161"/>
                      </a:lnTo>
                      <a:lnTo>
                        <a:pt x="1400" y="166"/>
                      </a:lnTo>
                      <a:lnTo>
                        <a:pt x="1403" y="172"/>
                      </a:lnTo>
                      <a:lnTo>
                        <a:pt x="1407" y="177"/>
                      </a:lnTo>
                      <a:lnTo>
                        <a:pt x="1411" y="183"/>
                      </a:lnTo>
                      <a:lnTo>
                        <a:pt x="1415" y="189"/>
                      </a:lnTo>
                      <a:lnTo>
                        <a:pt x="1419" y="195"/>
                      </a:lnTo>
                      <a:lnTo>
                        <a:pt x="1423" y="200"/>
                      </a:lnTo>
                      <a:lnTo>
                        <a:pt x="1427" y="206"/>
                      </a:lnTo>
                      <a:lnTo>
                        <a:pt x="1431" y="212"/>
                      </a:lnTo>
                      <a:lnTo>
                        <a:pt x="1435" y="218"/>
                      </a:lnTo>
                      <a:lnTo>
                        <a:pt x="1439" y="224"/>
                      </a:lnTo>
                      <a:lnTo>
                        <a:pt x="1443" y="230"/>
                      </a:lnTo>
                      <a:lnTo>
                        <a:pt x="1447" y="237"/>
                      </a:lnTo>
                      <a:lnTo>
                        <a:pt x="1451" y="243"/>
                      </a:lnTo>
                      <a:lnTo>
                        <a:pt x="1455" y="249"/>
                      </a:lnTo>
                      <a:lnTo>
                        <a:pt x="1459" y="256"/>
                      </a:lnTo>
                      <a:lnTo>
                        <a:pt x="1463" y="262"/>
                      </a:lnTo>
                      <a:lnTo>
                        <a:pt x="1467" y="268"/>
                      </a:lnTo>
                      <a:lnTo>
                        <a:pt x="1470" y="275"/>
                      </a:lnTo>
                      <a:lnTo>
                        <a:pt x="1473" y="282"/>
                      </a:lnTo>
                      <a:lnTo>
                        <a:pt x="1477" y="287"/>
                      </a:lnTo>
                      <a:lnTo>
                        <a:pt x="1481" y="294"/>
                      </a:lnTo>
                      <a:lnTo>
                        <a:pt x="1485" y="300"/>
                      </a:lnTo>
                      <a:lnTo>
                        <a:pt x="1489" y="307"/>
                      </a:lnTo>
                      <a:lnTo>
                        <a:pt x="1493" y="314"/>
                      </a:lnTo>
                      <a:lnTo>
                        <a:pt x="1497" y="320"/>
                      </a:lnTo>
                      <a:lnTo>
                        <a:pt x="1501" y="327"/>
                      </a:lnTo>
                      <a:lnTo>
                        <a:pt x="1505" y="334"/>
                      </a:lnTo>
                      <a:lnTo>
                        <a:pt x="1509" y="341"/>
                      </a:lnTo>
                      <a:lnTo>
                        <a:pt x="1513" y="348"/>
                      </a:lnTo>
                      <a:lnTo>
                        <a:pt x="1517" y="354"/>
                      </a:lnTo>
                      <a:lnTo>
                        <a:pt x="1521" y="361"/>
                      </a:lnTo>
                      <a:lnTo>
                        <a:pt x="1525" y="368"/>
                      </a:lnTo>
                      <a:lnTo>
                        <a:pt x="1529" y="375"/>
                      </a:lnTo>
                      <a:lnTo>
                        <a:pt x="1532" y="382"/>
                      </a:lnTo>
                      <a:lnTo>
                        <a:pt x="1536" y="389"/>
                      </a:lnTo>
                      <a:lnTo>
                        <a:pt x="1540" y="396"/>
                      </a:lnTo>
                      <a:lnTo>
                        <a:pt x="1544" y="403"/>
                      </a:lnTo>
                      <a:lnTo>
                        <a:pt x="1548" y="410"/>
                      </a:lnTo>
                      <a:lnTo>
                        <a:pt x="1552" y="417"/>
                      </a:lnTo>
                      <a:lnTo>
                        <a:pt x="1556" y="424"/>
                      </a:lnTo>
                      <a:lnTo>
                        <a:pt x="1560" y="431"/>
                      </a:lnTo>
                      <a:lnTo>
                        <a:pt x="1564" y="438"/>
                      </a:lnTo>
                      <a:lnTo>
                        <a:pt x="1568" y="445"/>
                      </a:lnTo>
                      <a:lnTo>
                        <a:pt x="1572" y="452"/>
                      </a:lnTo>
                      <a:lnTo>
                        <a:pt x="1576" y="459"/>
                      </a:lnTo>
                      <a:lnTo>
                        <a:pt x="1580" y="466"/>
                      </a:lnTo>
                      <a:lnTo>
                        <a:pt x="1584" y="473"/>
                      </a:lnTo>
                      <a:lnTo>
                        <a:pt x="1588" y="479"/>
                      </a:lnTo>
                      <a:lnTo>
                        <a:pt x="1592" y="486"/>
                      </a:lnTo>
                      <a:lnTo>
                        <a:pt x="1596" y="493"/>
                      </a:lnTo>
                      <a:lnTo>
                        <a:pt x="1600" y="500"/>
                      </a:lnTo>
                      <a:lnTo>
                        <a:pt x="1604" y="507"/>
                      </a:lnTo>
                      <a:lnTo>
                        <a:pt x="1607" y="514"/>
                      </a:lnTo>
                      <a:lnTo>
                        <a:pt x="1611" y="521"/>
                      </a:lnTo>
                      <a:lnTo>
                        <a:pt x="1615" y="528"/>
                      </a:lnTo>
                      <a:lnTo>
                        <a:pt x="1619" y="535"/>
                      </a:lnTo>
                      <a:lnTo>
                        <a:pt x="1623" y="541"/>
                      </a:lnTo>
                      <a:lnTo>
                        <a:pt x="1627" y="548"/>
                      </a:lnTo>
                      <a:lnTo>
                        <a:pt x="1631" y="555"/>
                      </a:lnTo>
                      <a:lnTo>
                        <a:pt x="1635" y="562"/>
                      </a:lnTo>
                      <a:lnTo>
                        <a:pt x="1639" y="569"/>
                      </a:lnTo>
                      <a:lnTo>
                        <a:pt x="1643" y="576"/>
                      </a:lnTo>
                      <a:lnTo>
                        <a:pt x="1647" y="582"/>
                      </a:lnTo>
                      <a:lnTo>
                        <a:pt x="1651" y="589"/>
                      </a:lnTo>
                      <a:lnTo>
                        <a:pt x="1655" y="596"/>
                      </a:lnTo>
                      <a:lnTo>
                        <a:pt x="1659" y="603"/>
                      </a:lnTo>
                      <a:lnTo>
                        <a:pt x="1663" y="609"/>
                      </a:lnTo>
                      <a:lnTo>
                        <a:pt x="1667" y="616"/>
                      </a:lnTo>
                      <a:lnTo>
                        <a:pt x="1671" y="622"/>
                      </a:lnTo>
                      <a:lnTo>
                        <a:pt x="1675" y="629"/>
                      </a:lnTo>
                      <a:lnTo>
                        <a:pt x="1679" y="636"/>
                      </a:lnTo>
                      <a:lnTo>
                        <a:pt x="1682" y="642"/>
                      </a:lnTo>
                      <a:lnTo>
                        <a:pt x="1686" y="649"/>
                      </a:lnTo>
                      <a:lnTo>
                        <a:pt x="1690" y="655"/>
                      </a:lnTo>
                      <a:lnTo>
                        <a:pt x="1694" y="662"/>
                      </a:lnTo>
                      <a:lnTo>
                        <a:pt x="1698" y="668"/>
                      </a:lnTo>
                      <a:lnTo>
                        <a:pt x="1702" y="674"/>
                      </a:lnTo>
                      <a:lnTo>
                        <a:pt x="1706" y="680"/>
                      </a:lnTo>
                      <a:lnTo>
                        <a:pt x="1710" y="686"/>
                      </a:lnTo>
                      <a:lnTo>
                        <a:pt x="1714" y="692"/>
                      </a:lnTo>
                      <a:lnTo>
                        <a:pt x="1718" y="699"/>
                      </a:lnTo>
                      <a:lnTo>
                        <a:pt x="1722" y="705"/>
                      </a:lnTo>
                      <a:lnTo>
                        <a:pt x="1726" y="711"/>
                      </a:lnTo>
                      <a:lnTo>
                        <a:pt x="1730" y="717"/>
                      </a:lnTo>
                      <a:lnTo>
                        <a:pt x="1734" y="723"/>
                      </a:lnTo>
                      <a:lnTo>
                        <a:pt x="1738" y="729"/>
                      </a:lnTo>
                      <a:lnTo>
                        <a:pt x="1742" y="735"/>
                      </a:lnTo>
                      <a:lnTo>
                        <a:pt x="1745" y="741"/>
                      </a:lnTo>
                      <a:lnTo>
                        <a:pt x="1749" y="747"/>
                      </a:lnTo>
                      <a:lnTo>
                        <a:pt x="1753" y="752"/>
                      </a:lnTo>
                      <a:lnTo>
                        <a:pt x="1757" y="758"/>
                      </a:lnTo>
                      <a:lnTo>
                        <a:pt x="1761" y="764"/>
                      </a:lnTo>
                      <a:lnTo>
                        <a:pt x="1765" y="770"/>
                      </a:lnTo>
                      <a:lnTo>
                        <a:pt x="1769" y="775"/>
                      </a:lnTo>
                      <a:lnTo>
                        <a:pt x="1773" y="781"/>
                      </a:lnTo>
                      <a:lnTo>
                        <a:pt x="1777" y="787"/>
                      </a:lnTo>
                      <a:lnTo>
                        <a:pt x="1781" y="792"/>
                      </a:lnTo>
                      <a:lnTo>
                        <a:pt x="1785" y="797"/>
                      </a:lnTo>
                      <a:lnTo>
                        <a:pt x="1789" y="803"/>
                      </a:lnTo>
                      <a:lnTo>
                        <a:pt x="1793" y="808"/>
                      </a:lnTo>
                      <a:lnTo>
                        <a:pt x="1797" y="813"/>
                      </a:lnTo>
                      <a:lnTo>
                        <a:pt x="1800" y="819"/>
                      </a:lnTo>
                      <a:lnTo>
                        <a:pt x="1804" y="824"/>
                      </a:lnTo>
                      <a:lnTo>
                        <a:pt x="1808" y="829"/>
                      </a:lnTo>
                      <a:lnTo>
                        <a:pt x="1811" y="834"/>
                      </a:lnTo>
                      <a:lnTo>
                        <a:pt x="1815" y="839"/>
                      </a:lnTo>
                      <a:lnTo>
                        <a:pt x="1819" y="845"/>
                      </a:lnTo>
                      <a:lnTo>
                        <a:pt x="1823" y="850"/>
                      </a:lnTo>
                      <a:lnTo>
                        <a:pt x="1827" y="854"/>
                      </a:lnTo>
                      <a:lnTo>
                        <a:pt x="1831" y="859"/>
                      </a:lnTo>
                      <a:lnTo>
                        <a:pt x="1835" y="863"/>
                      </a:lnTo>
                      <a:lnTo>
                        <a:pt x="1839" y="868"/>
                      </a:lnTo>
                      <a:lnTo>
                        <a:pt x="1843" y="872"/>
                      </a:lnTo>
                      <a:lnTo>
                        <a:pt x="1847" y="877"/>
                      </a:lnTo>
                      <a:lnTo>
                        <a:pt x="1851" y="882"/>
                      </a:lnTo>
                      <a:lnTo>
                        <a:pt x="1855" y="886"/>
                      </a:lnTo>
                      <a:lnTo>
                        <a:pt x="1859" y="891"/>
                      </a:lnTo>
                      <a:lnTo>
                        <a:pt x="1863" y="895"/>
                      </a:lnTo>
                      <a:lnTo>
                        <a:pt x="1867" y="900"/>
                      </a:lnTo>
                      <a:lnTo>
                        <a:pt x="1871" y="904"/>
                      </a:lnTo>
                      <a:lnTo>
                        <a:pt x="1875" y="908"/>
                      </a:lnTo>
                      <a:lnTo>
                        <a:pt x="1879" y="913"/>
                      </a:lnTo>
                      <a:lnTo>
                        <a:pt x="1883" y="917"/>
                      </a:lnTo>
                      <a:lnTo>
                        <a:pt x="1887" y="921"/>
                      </a:lnTo>
                      <a:lnTo>
                        <a:pt x="1891" y="925"/>
                      </a:lnTo>
                      <a:lnTo>
                        <a:pt x="1894" y="929"/>
                      </a:lnTo>
                      <a:lnTo>
                        <a:pt x="1898" y="933"/>
                      </a:lnTo>
                      <a:lnTo>
                        <a:pt x="1902" y="937"/>
                      </a:lnTo>
                      <a:lnTo>
                        <a:pt x="1906" y="941"/>
                      </a:lnTo>
                      <a:lnTo>
                        <a:pt x="1910" y="944"/>
                      </a:lnTo>
                      <a:lnTo>
                        <a:pt x="1914" y="948"/>
                      </a:lnTo>
                      <a:lnTo>
                        <a:pt x="1918" y="952"/>
                      </a:lnTo>
                      <a:lnTo>
                        <a:pt x="1922" y="956"/>
                      </a:lnTo>
                      <a:lnTo>
                        <a:pt x="1926" y="959"/>
                      </a:lnTo>
                      <a:lnTo>
                        <a:pt x="1930" y="963"/>
                      </a:lnTo>
                      <a:lnTo>
                        <a:pt x="1934" y="967"/>
                      </a:lnTo>
                      <a:lnTo>
                        <a:pt x="1938" y="970"/>
                      </a:lnTo>
                      <a:lnTo>
                        <a:pt x="1942" y="974"/>
                      </a:lnTo>
                      <a:lnTo>
                        <a:pt x="1946" y="977"/>
                      </a:lnTo>
                      <a:lnTo>
                        <a:pt x="1950" y="980"/>
                      </a:lnTo>
                      <a:lnTo>
                        <a:pt x="1954" y="983"/>
                      </a:lnTo>
                      <a:lnTo>
                        <a:pt x="1957" y="987"/>
                      </a:lnTo>
                      <a:lnTo>
                        <a:pt x="1961" y="990"/>
                      </a:lnTo>
                      <a:lnTo>
                        <a:pt x="1961" y="1148"/>
                      </a:lnTo>
                      <a:lnTo>
                        <a:pt x="1957" y="1148"/>
                      </a:lnTo>
                      <a:lnTo>
                        <a:pt x="1954" y="1148"/>
                      </a:lnTo>
                      <a:lnTo>
                        <a:pt x="1950" y="1148"/>
                      </a:lnTo>
                      <a:lnTo>
                        <a:pt x="1946" y="1148"/>
                      </a:lnTo>
                      <a:lnTo>
                        <a:pt x="1942" y="1148"/>
                      </a:lnTo>
                      <a:lnTo>
                        <a:pt x="1938" y="1148"/>
                      </a:lnTo>
                      <a:lnTo>
                        <a:pt x="1934" y="1148"/>
                      </a:lnTo>
                      <a:lnTo>
                        <a:pt x="1930" y="1148"/>
                      </a:lnTo>
                      <a:lnTo>
                        <a:pt x="1926" y="1148"/>
                      </a:lnTo>
                      <a:lnTo>
                        <a:pt x="1922" y="1148"/>
                      </a:lnTo>
                      <a:lnTo>
                        <a:pt x="1918" y="1148"/>
                      </a:lnTo>
                      <a:lnTo>
                        <a:pt x="1914" y="1148"/>
                      </a:lnTo>
                      <a:lnTo>
                        <a:pt x="1910" y="1148"/>
                      </a:lnTo>
                      <a:lnTo>
                        <a:pt x="1906" y="1148"/>
                      </a:lnTo>
                      <a:lnTo>
                        <a:pt x="1902" y="1148"/>
                      </a:lnTo>
                      <a:lnTo>
                        <a:pt x="1898" y="1148"/>
                      </a:lnTo>
                      <a:lnTo>
                        <a:pt x="1894" y="1148"/>
                      </a:lnTo>
                      <a:lnTo>
                        <a:pt x="1891" y="1148"/>
                      </a:lnTo>
                      <a:lnTo>
                        <a:pt x="1887" y="1148"/>
                      </a:lnTo>
                      <a:lnTo>
                        <a:pt x="1883" y="1148"/>
                      </a:lnTo>
                      <a:lnTo>
                        <a:pt x="1879" y="1148"/>
                      </a:lnTo>
                      <a:lnTo>
                        <a:pt x="1875" y="1148"/>
                      </a:lnTo>
                      <a:lnTo>
                        <a:pt x="1871" y="1148"/>
                      </a:lnTo>
                      <a:lnTo>
                        <a:pt x="1867" y="1148"/>
                      </a:lnTo>
                      <a:lnTo>
                        <a:pt x="1863" y="1148"/>
                      </a:lnTo>
                      <a:lnTo>
                        <a:pt x="1859" y="1148"/>
                      </a:lnTo>
                      <a:lnTo>
                        <a:pt x="1855" y="1148"/>
                      </a:lnTo>
                      <a:lnTo>
                        <a:pt x="1851" y="1148"/>
                      </a:lnTo>
                      <a:lnTo>
                        <a:pt x="1847" y="1148"/>
                      </a:lnTo>
                      <a:lnTo>
                        <a:pt x="1843" y="1148"/>
                      </a:lnTo>
                      <a:lnTo>
                        <a:pt x="1839" y="1148"/>
                      </a:lnTo>
                      <a:lnTo>
                        <a:pt x="1835" y="1148"/>
                      </a:lnTo>
                      <a:lnTo>
                        <a:pt x="1831" y="1148"/>
                      </a:lnTo>
                      <a:lnTo>
                        <a:pt x="1827" y="1148"/>
                      </a:lnTo>
                      <a:lnTo>
                        <a:pt x="1823" y="1148"/>
                      </a:lnTo>
                      <a:lnTo>
                        <a:pt x="1819" y="1148"/>
                      </a:lnTo>
                      <a:lnTo>
                        <a:pt x="1815" y="1148"/>
                      </a:lnTo>
                      <a:lnTo>
                        <a:pt x="1811" y="1148"/>
                      </a:lnTo>
                      <a:lnTo>
                        <a:pt x="1808" y="1148"/>
                      </a:lnTo>
                      <a:lnTo>
                        <a:pt x="1804" y="1148"/>
                      </a:lnTo>
                      <a:lnTo>
                        <a:pt x="1800" y="1148"/>
                      </a:lnTo>
                      <a:lnTo>
                        <a:pt x="1797" y="1148"/>
                      </a:lnTo>
                      <a:lnTo>
                        <a:pt x="1793" y="1148"/>
                      </a:lnTo>
                      <a:lnTo>
                        <a:pt x="1789" y="1148"/>
                      </a:lnTo>
                      <a:lnTo>
                        <a:pt x="1785" y="1148"/>
                      </a:lnTo>
                      <a:lnTo>
                        <a:pt x="1781" y="1148"/>
                      </a:lnTo>
                      <a:lnTo>
                        <a:pt x="1777" y="1148"/>
                      </a:lnTo>
                      <a:lnTo>
                        <a:pt x="1773" y="1148"/>
                      </a:lnTo>
                      <a:lnTo>
                        <a:pt x="1769" y="1148"/>
                      </a:lnTo>
                      <a:lnTo>
                        <a:pt x="1765" y="1148"/>
                      </a:lnTo>
                      <a:lnTo>
                        <a:pt x="1761" y="1148"/>
                      </a:lnTo>
                      <a:lnTo>
                        <a:pt x="1757" y="1148"/>
                      </a:lnTo>
                      <a:lnTo>
                        <a:pt x="1753" y="1148"/>
                      </a:lnTo>
                      <a:lnTo>
                        <a:pt x="1749" y="1148"/>
                      </a:lnTo>
                      <a:lnTo>
                        <a:pt x="1745" y="1148"/>
                      </a:lnTo>
                      <a:lnTo>
                        <a:pt x="1742" y="1148"/>
                      </a:lnTo>
                      <a:lnTo>
                        <a:pt x="1738" y="1148"/>
                      </a:lnTo>
                      <a:lnTo>
                        <a:pt x="1734" y="1148"/>
                      </a:lnTo>
                      <a:lnTo>
                        <a:pt x="1730" y="1148"/>
                      </a:lnTo>
                      <a:lnTo>
                        <a:pt x="1726" y="1148"/>
                      </a:lnTo>
                      <a:lnTo>
                        <a:pt x="1722" y="1148"/>
                      </a:lnTo>
                      <a:lnTo>
                        <a:pt x="1718" y="1148"/>
                      </a:lnTo>
                      <a:lnTo>
                        <a:pt x="1714" y="1148"/>
                      </a:lnTo>
                      <a:lnTo>
                        <a:pt x="1710" y="1148"/>
                      </a:lnTo>
                      <a:lnTo>
                        <a:pt x="1706" y="1148"/>
                      </a:lnTo>
                      <a:lnTo>
                        <a:pt x="1702" y="1148"/>
                      </a:lnTo>
                      <a:lnTo>
                        <a:pt x="1698" y="1148"/>
                      </a:lnTo>
                      <a:lnTo>
                        <a:pt x="1694" y="1148"/>
                      </a:lnTo>
                      <a:lnTo>
                        <a:pt x="1690" y="1148"/>
                      </a:lnTo>
                      <a:lnTo>
                        <a:pt x="1686" y="1148"/>
                      </a:lnTo>
                      <a:lnTo>
                        <a:pt x="1682" y="1148"/>
                      </a:lnTo>
                      <a:lnTo>
                        <a:pt x="1679" y="1148"/>
                      </a:lnTo>
                      <a:lnTo>
                        <a:pt x="1675" y="1148"/>
                      </a:lnTo>
                      <a:lnTo>
                        <a:pt x="1671" y="1148"/>
                      </a:lnTo>
                      <a:lnTo>
                        <a:pt x="1667" y="1148"/>
                      </a:lnTo>
                      <a:lnTo>
                        <a:pt x="1663" y="1148"/>
                      </a:lnTo>
                      <a:lnTo>
                        <a:pt x="1659" y="1148"/>
                      </a:lnTo>
                      <a:lnTo>
                        <a:pt x="1655" y="1148"/>
                      </a:lnTo>
                      <a:lnTo>
                        <a:pt x="1651" y="1148"/>
                      </a:lnTo>
                      <a:lnTo>
                        <a:pt x="1647" y="1148"/>
                      </a:lnTo>
                      <a:lnTo>
                        <a:pt x="1643" y="1148"/>
                      </a:lnTo>
                      <a:lnTo>
                        <a:pt x="1639" y="1148"/>
                      </a:lnTo>
                      <a:lnTo>
                        <a:pt x="1635" y="1148"/>
                      </a:lnTo>
                      <a:lnTo>
                        <a:pt x="1631" y="1148"/>
                      </a:lnTo>
                      <a:lnTo>
                        <a:pt x="1627" y="1148"/>
                      </a:lnTo>
                      <a:lnTo>
                        <a:pt x="1623" y="1148"/>
                      </a:lnTo>
                      <a:lnTo>
                        <a:pt x="1619" y="1148"/>
                      </a:lnTo>
                      <a:lnTo>
                        <a:pt x="1615" y="1148"/>
                      </a:lnTo>
                      <a:lnTo>
                        <a:pt x="1611" y="1148"/>
                      </a:lnTo>
                      <a:lnTo>
                        <a:pt x="1607" y="1148"/>
                      </a:lnTo>
                      <a:lnTo>
                        <a:pt x="1604" y="1148"/>
                      </a:lnTo>
                      <a:lnTo>
                        <a:pt x="1600" y="1148"/>
                      </a:lnTo>
                      <a:lnTo>
                        <a:pt x="1596" y="1148"/>
                      </a:lnTo>
                      <a:lnTo>
                        <a:pt x="1592" y="1148"/>
                      </a:lnTo>
                      <a:lnTo>
                        <a:pt x="1588" y="1148"/>
                      </a:lnTo>
                      <a:lnTo>
                        <a:pt x="1584" y="1148"/>
                      </a:lnTo>
                      <a:lnTo>
                        <a:pt x="1580" y="1148"/>
                      </a:lnTo>
                      <a:lnTo>
                        <a:pt x="1576" y="1148"/>
                      </a:lnTo>
                      <a:lnTo>
                        <a:pt x="1572" y="1148"/>
                      </a:lnTo>
                      <a:lnTo>
                        <a:pt x="1568" y="1148"/>
                      </a:lnTo>
                      <a:lnTo>
                        <a:pt x="1564" y="1148"/>
                      </a:lnTo>
                      <a:lnTo>
                        <a:pt x="1560" y="1148"/>
                      </a:lnTo>
                      <a:lnTo>
                        <a:pt x="1556" y="1148"/>
                      </a:lnTo>
                      <a:lnTo>
                        <a:pt x="1552" y="1148"/>
                      </a:lnTo>
                      <a:lnTo>
                        <a:pt x="1548" y="1148"/>
                      </a:lnTo>
                      <a:lnTo>
                        <a:pt x="1544" y="1148"/>
                      </a:lnTo>
                      <a:lnTo>
                        <a:pt x="1540" y="1148"/>
                      </a:lnTo>
                      <a:lnTo>
                        <a:pt x="1536" y="1148"/>
                      </a:lnTo>
                      <a:lnTo>
                        <a:pt x="1532" y="1148"/>
                      </a:lnTo>
                      <a:lnTo>
                        <a:pt x="1529" y="1148"/>
                      </a:lnTo>
                      <a:lnTo>
                        <a:pt x="1525" y="1148"/>
                      </a:lnTo>
                      <a:lnTo>
                        <a:pt x="1521" y="1148"/>
                      </a:lnTo>
                      <a:lnTo>
                        <a:pt x="1517" y="1148"/>
                      </a:lnTo>
                      <a:lnTo>
                        <a:pt x="1513" y="1148"/>
                      </a:lnTo>
                      <a:lnTo>
                        <a:pt x="1509" y="1148"/>
                      </a:lnTo>
                      <a:lnTo>
                        <a:pt x="1505" y="1148"/>
                      </a:lnTo>
                      <a:lnTo>
                        <a:pt x="1501" y="1148"/>
                      </a:lnTo>
                      <a:lnTo>
                        <a:pt x="1497" y="1148"/>
                      </a:lnTo>
                      <a:lnTo>
                        <a:pt x="1493" y="1148"/>
                      </a:lnTo>
                      <a:lnTo>
                        <a:pt x="1489" y="1148"/>
                      </a:lnTo>
                      <a:lnTo>
                        <a:pt x="1485" y="1148"/>
                      </a:lnTo>
                      <a:lnTo>
                        <a:pt x="1481" y="1148"/>
                      </a:lnTo>
                      <a:lnTo>
                        <a:pt x="1477" y="1148"/>
                      </a:lnTo>
                      <a:lnTo>
                        <a:pt x="1473" y="1148"/>
                      </a:lnTo>
                      <a:lnTo>
                        <a:pt x="1470" y="1148"/>
                      </a:lnTo>
                      <a:lnTo>
                        <a:pt x="1467" y="1148"/>
                      </a:lnTo>
                      <a:lnTo>
                        <a:pt x="1463" y="1148"/>
                      </a:lnTo>
                      <a:lnTo>
                        <a:pt x="1459" y="1148"/>
                      </a:lnTo>
                      <a:lnTo>
                        <a:pt x="1455" y="1148"/>
                      </a:lnTo>
                      <a:lnTo>
                        <a:pt x="1451" y="1148"/>
                      </a:lnTo>
                      <a:lnTo>
                        <a:pt x="1447" y="1148"/>
                      </a:lnTo>
                      <a:lnTo>
                        <a:pt x="1443" y="1148"/>
                      </a:lnTo>
                      <a:lnTo>
                        <a:pt x="1439" y="1148"/>
                      </a:lnTo>
                      <a:lnTo>
                        <a:pt x="1435" y="1148"/>
                      </a:lnTo>
                      <a:lnTo>
                        <a:pt x="1431" y="1148"/>
                      </a:lnTo>
                      <a:lnTo>
                        <a:pt x="1427" y="1148"/>
                      </a:lnTo>
                      <a:lnTo>
                        <a:pt x="1423" y="1148"/>
                      </a:lnTo>
                      <a:lnTo>
                        <a:pt x="1419" y="1148"/>
                      </a:lnTo>
                      <a:lnTo>
                        <a:pt x="1415" y="1148"/>
                      </a:lnTo>
                      <a:lnTo>
                        <a:pt x="1411" y="1148"/>
                      </a:lnTo>
                      <a:lnTo>
                        <a:pt x="1407" y="1148"/>
                      </a:lnTo>
                      <a:lnTo>
                        <a:pt x="1403" y="1148"/>
                      </a:lnTo>
                      <a:lnTo>
                        <a:pt x="1400" y="1148"/>
                      </a:lnTo>
                      <a:lnTo>
                        <a:pt x="1396" y="1148"/>
                      </a:lnTo>
                      <a:lnTo>
                        <a:pt x="1392" y="1148"/>
                      </a:lnTo>
                      <a:lnTo>
                        <a:pt x="1388" y="1148"/>
                      </a:lnTo>
                      <a:lnTo>
                        <a:pt x="1384" y="1148"/>
                      </a:lnTo>
                      <a:lnTo>
                        <a:pt x="1380" y="1148"/>
                      </a:lnTo>
                      <a:lnTo>
                        <a:pt x="1376" y="1148"/>
                      </a:lnTo>
                      <a:lnTo>
                        <a:pt x="1372" y="1148"/>
                      </a:lnTo>
                      <a:lnTo>
                        <a:pt x="1368" y="1148"/>
                      </a:lnTo>
                      <a:lnTo>
                        <a:pt x="1364" y="1148"/>
                      </a:lnTo>
                      <a:lnTo>
                        <a:pt x="1360" y="1148"/>
                      </a:lnTo>
                      <a:lnTo>
                        <a:pt x="1356" y="1148"/>
                      </a:lnTo>
                      <a:lnTo>
                        <a:pt x="1352" y="1148"/>
                      </a:lnTo>
                      <a:lnTo>
                        <a:pt x="1348" y="1148"/>
                      </a:lnTo>
                      <a:lnTo>
                        <a:pt x="1344" y="1148"/>
                      </a:lnTo>
                      <a:lnTo>
                        <a:pt x="1340" y="1148"/>
                      </a:lnTo>
                      <a:lnTo>
                        <a:pt x="1336" y="1148"/>
                      </a:lnTo>
                      <a:lnTo>
                        <a:pt x="1332" y="1148"/>
                      </a:lnTo>
                      <a:lnTo>
                        <a:pt x="1328" y="1148"/>
                      </a:lnTo>
                      <a:lnTo>
                        <a:pt x="1324" y="1148"/>
                      </a:lnTo>
                      <a:lnTo>
                        <a:pt x="1321" y="1148"/>
                      </a:lnTo>
                      <a:lnTo>
                        <a:pt x="1317" y="1148"/>
                      </a:lnTo>
                      <a:lnTo>
                        <a:pt x="1313" y="1148"/>
                      </a:lnTo>
                      <a:lnTo>
                        <a:pt x="1309" y="1148"/>
                      </a:lnTo>
                      <a:lnTo>
                        <a:pt x="1305" y="1148"/>
                      </a:lnTo>
                      <a:lnTo>
                        <a:pt x="1301" y="1148"/>
                      </a:lnTo>
                      <a:lnTo>
                        <a:pt x="1297" y="1148"/>
                      </a:lnTo>
                      <a:lnTo>
                        <a:pt x="1293" y="1148"/>
                      </a:lnTo>
                      <a:lnTo>
                        <a:pt x="1289" y="1148"/>
                      </a:lnTo>
                      <a:lnTo>
                        <a:pt x="1285" y="1148"/>
                      </a:lnTo>
                      <a:lnTo>
                        <a:pt x="1281" y="1148"/>
                      </a:lnTo>
                      <a:lnTo>
                        <a:pt x="1277" y="1148"/>
                      </a:lnTo>
                      <a:lnTo>
                        <a:pt x="1273" y="1148"/>
                      </a:lnTo>
                      <a:lnTo>
                        <a:pt x="1269" y="1148"/>
                      </a:lnTo>
                      <a:lnTo>
                        <a:pt x="1265" y="1148"/>
                      </a:lnTo>
                      <a:lnTo>
                        <a:pt x="1261" y="1148"/>
                      </a:lnTo>
                      <a:lnTo>
                        <a:pt x="1257" y="1148"/>
                      </a:lnTo>
                      <a:lnTo>
                        <a:pt x="1254" y="1148"/>
                      </a:lnTo>
                      <a:lnTo>
                        <a:pt x="1250" y="1148"/>
                      </a:lnTo>
                      <a:lnTo>
                        <a:pt x="1246" y="1148"/>
                      </a:lnTo>
                      <a:lnTo>
                        <a:pt x="1242" y="1148"/>
                      </a:lnTo>
                      <a:lnTo>
                        <a:pt x="1238" y="1148"/>
                      </a:lnTo>
                      <a:lnTo>
                        <a:pt x="1234" y="1148"/>
                      </a:lnTo>
                      <a:lnTo>
                        <a:pt x="1230" y="1148"/>
                      </a:lnTo>
                      <a:lnTo>
                        <a:pt x="1226" y="1148"/>
                      </a:lnTo>
                      <a:lnTo>
                        <a:pt x="1222" y="1148"/>
                      </a:lnTo>
                      <a:lnTo>
                        <a:pt x="1218" y="1148"/>
                      </a:lnTo>
                      <a:lnTo>
                        <a:pt x="1214" y="1148"/>
                      </a:lnTo>
                      <a:lnTo>
                        <a:pt x="1210" y="1148"/>
                      </a:lnTo>
                      <a:lnTo>
                        <a:pt x="1206" y="1148"/>
                      </a:lnTo>
                      <a:lnTo>
                        <a:pt x="1202" y="1148"/>
                      </a:lnTo>
                      <a:lnTo>
                        <a:pt x="1198" y="1148"/>
                      </a:lnTo>
                      <a:lnTo>
                        <a:pt x="1194" y="1148"/>
                      </a:lnTo>
                      <a:lnTo>
                        <a:pt x="1191" y="1148"/>
                      </a:lnTo>
                      <a:lnTo>
                        <a:pt x="1187" y="1148"/>
                      </a:lnTo>
                      <a:lnTo>
                        <a:pt x="1183" y="1148"/>
                      </a:lnTo>
                      <a:lnTo>
                        <a:pt x="1179" y="1148"/>
                      </a:lnTo>
                      <a:lnTo>
                        <a:pt x="1175" y="1148"/>
                      </a:lnTo>
                      <a:lnTo>
                        <a:pt x="1171" y="1148"/>
                      </a:lnTo>
                      <a:lnTo>
                        <a:pt x="1167" y="1148"/>
                      </a:lnTo>
                      <a:lnTo>
                        <a:pt x="1163" y="1148"/>
                      </a:lnTo>
                      <a:lnTo>
                        <a:pt x="1159" y="1148"/>
                      </a:lnTo>
                      <a:lnTo>
                        <a:pt x="1155" y="1148"/>
                      </a:lnTo>
                      <a:lnTo>
                        <a:pt x="1151" y="1148"/>
                      </a:lnTo>
                      <a:lnTo>
                        <a:pt x="1147" y="1148"/>
                      </a:lnTo>
                      <a:lnTo>
                        <a:pt x="1144" y="1148"/>
                      </a:lnTo>
                      <a:lnTo>
                        <a:pt x="1140" y="1148"/>
                      </a:lnTo>
                      <a:lnTo>
                        <a:pt x="1136" y="1148"/>
                      </a:lnTo>
                      <a:lnTo>
                        <a:pt x="1132" y="1148"/>
                      </a:lnTo>
                      <a:lnTo>
                        <a:pt x="1128" y="1148"/>
                      </a:lnTo>
                      <a:lnTo>
                        <a:pt x="1124" y="1148"/>
                      </a:lnTo>
                      <a:lnTo>
                        <a:pt x="1120" y="1148"/>
                      </a:lnTo>
                      <a:lnTo>
                        <a:pt x="1117" y="1148"/>
                      </a:lnTo>
                      <a:lnTo>
                        <a:pt x="1113" y="1148"/>
                      </a:lnTo>
                      <a:lnTo>
                        <a:pt x="1109" y="1148"/>
                      </a:lnTo>
                      <a:lnTo>
                        <a:pt x="1105" y="1148"/>
                      </a:lnTo>
                      <a:lnTo>
                        <a:pt x="1101" y="1148"/>
                      </a:lnTo>
                      <a:lnTo>
                        <a:pt x="1097" y="1148"/>
                      </a:lnTo>
                      <a:lnTo>
                        <a:pt x="1093" y="1148"/>
                      </a:lnTo>
                      <a:lnTo>
                        <a:pt x="1089" y="1148"/>
                      </a:lnTo>
                      <a:lnTo>
                        <a:pt x="1085" y="1148"/>
                      </a:lnTo>
                      <a:lnTo>
                        <a:pt x="1081" y="1148"/>
                      </a:lnTo>
                      <a:lnTo>
                        <a:pt x="1077" y="1148"/>
                      </a:lnTo>
                      <a:lnTo>
                        <a:pt x="1073" y="1148"/>
                      </a:lnTo>
                      <a:lnTo>
                        <a:pt x="1069" y="1148"/>
                      </a:lnTo>
                      <a:lnTo>
                        <a:pt x="1065" y="1148"/>
                      </a:lnTo>
                      <a:lnTo>
                        <a:pt x="1061" y="1148"/>
                      </a:lnTo>
                      <a:lnTo>
                        <a:pt x="1057" y="1148"/>
                      </a:lnTo>
                      <a:lnTo>
                        <a:pt x="1053" y="1148"/>
                      </a:lnTo>
                      <a:lnTo>
                        <a:pt x="1049" y="1148"/>
                      </a:lnTo>
                      <a:lnTo>
                        <a:pt x="1045" y="1148"/>
                      </a:lnTo>
                      <a:lnTo>
                        <a:pt x="1042" y="1148"/>
                      </a:lnTo>
                      <a:lnTo>
                        <a:pt x="1038" y="1148"/>
                      </a:lnTo>
                      <a:lnTo>
                        <a:pt x="1034" y="1148"/>
                      </a:lnTo>
                      <a:lnTo>
                        <a:pt x="1030" y="1148"/>
                      </a:lnTo>
                      <a:lnTo>
                        <a:pt x="1026" y="1148"/>
                      </a:lnTo>
                      <a:lnTo>
                        <a:pt x="1022" y="1148"/>
                      </a:lnTo>
                      <a:lnTo>
                        <a:pt x="1018" y="1148"/>
                      </a:lnTo>
                      <a:lnTo>
                        <a:pt x="1014" y="1148"/>
                      </a:lnTo>
                      <a:lnTo>
                        <a:pt x="1010" y="1148"/>
                      </a:lnTo>
                      <a:lnTo>
                        <a:pt x="1006" y="1148"/>
                      </a:lnTo>
                      <a:lnTo>
                        <a:pt x="1002" y="1148"/>
                      </a:lnTo>
                      <a:lnTo>
                        <a:pt x="998" y="1148"/>
                      </a:lnTo>
                      <a:lnTo>
                        <a:pt x="994" y="1148"/>
                      </a:lnTo>
                      <a:lnTo>
                        <a:pt x="990" y="1148"/>
                      </a:lnTo>
                      <a:lnTo>
                        <a:pt x="986" y="1148"/>
                      </a:lnTo>
                      <a:lnTo>
                        <a:pt x="982" y="1148"/>
                      </a:lnTo>
                      <a:lnTo>
                        <a:pt x="979" y="1148"/>
                      </a:lnTo>
                      <a:lnTo>
                        <a:pt x="975" y="1148"/>
                      </a:lnTo>
                      <a:lnTo>
                        <a:pt x="971" y="1148"/>
                      </a:lnTo>
                      <a:lnTo>
                        <a:pt x="967" y="1148"/>
                      </a:lnTo>
                      <a:lnTo>
                        <a:pt x="963" y="1148"/>
                      </a:lnTo>
                      <a:lnTo>
                        <a:pt x="959" y="1148"/>
                      </a:lnTo>
                      <a:lnTo>
                        <a:pt x="955" y="1148"/>
                      </a:lnTo>
                      <a:lnTo>
                        <a:pt x="951" y="1148"/>
                      </a:lnTo>
                      <a:lnTo>
                        <a:pt x="947" y="1148"/>
                      </a:lnTo>
                      <a:lnTo>
                        <a:pt x="943" y="1148"/>
                      </a:lnTo>
                      <a:lnTo>
                        <a:pt x="939" y="1148"/>
                      </a:lnTo>
                      <a:lnTo>
                        <a:pt x="935" y="1148"/>
                      </a:lnTo>
                      <a:lnTo>
                        <a:pt x="931" y="1148"/>
                      </a:lnTo>
                      <a:lnTo>
                        <a:pt x="927" y="1148"/>
                      </a:lnTo>
                      <a:lnTo>
                        <a:pt x="923" y="1148"/>
                      </a:lnTo>
                      <a:lnTo>
                        <a:pt x="919" y="1148"/>
                      </a:lnTo>
                      <a:lnTo>
                        <a:pt x="915" y="1148"/>
                      </a:lnTo>
                      <a:lnTo>
                        <a:pt x="912" y="1148"/>
                      </a:lnTo>
                      <a:lnTo>
                        <a:pt x="908" y="1148"/>
                      </a:lnTo>
                      <a:lnTo>
                        <a:pt x="904" y="1148"/>
                      </a:lnTo>
                      <a:lnTo>
                        <a:pt x="900" y="1148"/>
                      </a:lnTo>
                      <a:lnTo>
                        <a:pt x="896" y="1148"/>
                      </a:lnTo>
                      <a:lnTo>
                        <a:pt x="892" y="1148"/>
                      </a:lnTo>
                      <a:lnTo>
                        <a:pt x="888" y="1148"/>
                      </a:lnTo>
                      <a:lnTo>
                        <a:pt x="884" y="1148"/>
                      </a:lnTo>
                      <a:lnTo>
                        <a:pt x="880" y="1148"/>
                      </a:lnTo>
                      <a:lnTo>
                        <a:pt x="876" y="1148"/>
                      </a:lnTo>
                      <a:lnTo>
                        <a:pt x="872" y="1148"/>
                      </a:lnTo>
                      <a:lnTo>
                        <a:pt x="868" y="1148"/>
                      </a:lnTo>
                      <a:lnTo>
                        <a:pt x="864" y="1148"/>
                      </a:lnTo>
                      <a:lnTo>
                        <a:pt x="860" y="1148"/>
                      </a:lnTo>
                      <a:lnTo>
                        <a:pt x="856" y="1148"/>
                      </a:lnTo>
                      <a:lnTo>
                        <a:pt x="852" y="1148"/>
                      </a:lnTo>
                      <a:lnTo>
                        <a:pt x="848" y="1148"/>
                      </a:lnTo>
                      <a:lnTo>
                        <a:pt x="844" y="1148"/>
                      </a:lnTo>
                      <a:lnTo>
                        <a:pt x="840" y="1148"/>
                      </a:lnTo>
                      <a:lnTo>
                        <a:pt x="836" y="1148"/>
                      </a:lnTo>
                      <a:lnTo>
                        <a:pt x="833" y="1148"/>
                      </a:lnTo>
                      <a:lnTo>
                        <a:pt x="829" y="1148"/>
                      </a:lnTo>
                      <a:lnTo>
                        <a:pt x="825" y="1148"/>
                      </a:lnTo>
                      <a:lnTo>
                        <a:pt x="821" y="1148"/>
                      </a:lnTo>
                      <a:lnTo>
                        <a:pt x="817" y="1148"/>
                      </a:lnTo>
                      <a:lnTo>
                        <a:pt x="814" y="1148"/>
                      </a:lnTo>
                      <a:lnTo>
                        <a:pt x="810" y="1148"/>
                      </a:lnTo>
                      <a:lnTo>
                        <a:pt x="806" y="1148"/>
                      </a:lnTo>
                      <a:lnTo>
                        <a:pt x="802" y="1148"/>
                      </a:lnTo>
                      <a:lnTo>
                        <a:pt x="798" y="1148"/>
                      </a:lnTo>
                      <a:lnTo>
                        <a:pt x="794" y="1148"/>
                      </a:lnTo>
                      <a:lnTo>
                        <a:pt x="790" y="1148"/>
                      </a:lnTo>
                      <a:lnTo>
                        <a:pt x="786" y="1148"/>
                      </a:lnTo>
                      <a:lnTo>
                        <a:pt x="782" y="1148"/>
                      </a:lnTo>
                      <a:lnTo>
                        <a:pt x="778" y="1148"/>
                      </a:lnTo>
                      <a:lnTo>
                        <a:pt x="774" y="1148"/>
                      </a:lnTo>
                      <a:lnTo>
                        <a:pt x="770" y="1148"/>
                      </a:lnTo>
                      <a:lnTo>
                        <a:pt x="767" y="1148"/>
                      </a:lnTo>
                      <a:lnTo>
                        <a:pt x="763" y="1148"/>
                      </a:lnTo>
                      <a:lnTo>
                        <a:pt x="759" y="1148"/>
                      </a:lnTo>
                      <a:lnTo>
                        <a:pt x="755" y="1148"/>
                      </a:lnTo>
                      <a:lnTo>
                        <a:pt x="751" y="1148"/>
                      </a:lnTo>
                      <a:lnTo>
                        <a:pt x="747" y="1148"/>
                      </a:lnTo>
                      <a:lnTo>
                        <a:pt x="743" y="1148"/>
                      </a:lnTo>
                      <a:lnTo>
                        <a:pt x="739" y="1148"/>
                      </a:lnTo>
                      <a:lnTo>
                        <a:pt x="735" y="1148"/>
                      </a:lnTo>
                      <a:lnTo>
                        <a:pt x="731" y="1148"/>
                      </a:lnTo>
                      <a:lnTo>
                        <a:pt x="727" y="1148"/>
                      </a:lnTo>
                      <a:lnTo>
                        <a:pt x="723" y="1148"/>
                      </a:lnTo>
                      <a:lnTo>
                        <a:pt x="719" y="1148"/>
                      </a:lnTo>
                      <a:lnTo>
                        <a:pt x="715" y="1148"/>
                      </a:lnTo>
                      <a:lnTo>
                        <a:pt x="711" y="1148"/>
                      </a:lnTo>
                      <a:lnTo>
                        <a:pt x="707" y="1148"/>
                      </a:lnTo>
                      <a:lnTo>
                        <a:pt x="704" y="1148"/>
                      </a:lnTo>
                      <a:lnTo>
                        <a:pt x="700" y="1148"/>
                      </a:lnTo>
                      <a:lnTo>
                        <a:pt x="696" y="1148"/>
                      </a:lnTo>
                      <a:lnTo>
                        <a:pt x="692" y="1148"/>
                      </a:lnTo>
                      <a:lnTo>
                        <a:pt x="688" y="1148"/>
                      </a:lnTo>
                      <a:lnTo>
                        <a:pt x="684" y="1148"/>
                      </a:lnTo>
                      <a:lnTo>
                        <a:pt x="680" y="1148"/>
                      </a:lnTo>
                      <a:lnTo>
                        <a:pt x="676" y="1148"/>
                      </a:lnTo>
                      <a:lnTo>
                        <a:pt x="672" y="1148"/>
                      </a:lnTo>
                      <a:lnTo>
                        <a:pt x="668" y="1148"/>
                      </a:lnTo>
                      <a:lnTo>
                        <a:pt x="664" y="1148"/>
                      </a:lnTo>
                      <a:lnTo>
                        <a:pt x="660" y="1148"/>
                      </a:lnTo>
                      <a:lnTo>
                        <a:pt x="656" y="1148"/>
                      </a:lnTo>
                      <a:lnTo>
                        <a:pt x="652" y="1148"/>
                      </a:lnTo>
                      <a:lnTo>
                        <a:pt x="648" y="1148"/>
                      </a:lnTo>
                      <a:lnTo>
                        <a:pt x="644" y="1148"/>
                      </a:lnTo>
                      <a:lnTo>
                        <a:pt x="640" y="1148"/>
                      </a:lnTo>
                      <a:lnTo>
                        <a:pt x="636" y="1148"/>
                      </a:lnTo>
                      <a:lnTo>
                        <a:pt x="632" y="1148"/>
                      </a:lnTo>
                      <a:lnTo>
                        <a:pt x="629" y="1148"/>
                      </a:lnTo>
                      <a:lnTo>
                        <a:pt x="625" y="1148"/>
                      </a:lnTo>
                      <a:lnTo>
                        <a:pt x="621" y="1148"/>
                      </a:lnTo>
                      <a:lnTo>
                        <a:pt x="617" y="1148"/>
                      </a:lnTo>
                      <a:lnTo>
                        <a:pt x="613" y="1148"/>
                      </a:lnTo>
                      <a:lnTo>
                        <a:pt x="609" y="1148"/>
                      </a:lnTo>
                      <a:lnTo>
                        <a:pt x="605" y="1148"/>
                      </a:lnTo>
                      <a:lnTo>
                        <a:pt x="601" y="1148"/>
                      </a:lnTo>
                      <a:lnTo>
                        <a:pt x="597" y="1148"/>
                      </a:lnTo>
                      <a:lnTo>
                        <a:pt x="593" y="1148"/>
                      </a:lnTo>
                      <a:lnTo>
                        <a:pt x="589" y="1148"/>
                      </a:lnTo>
                      <a:lnTo>
                        <a:pt x="585" y="1148"/>
                      </a:lnTo>
                      <a:lnTo>
                        <a:pt x="581" y="1148"/>
                      </a:lnTo>
                      <a:lnTo>
                        <a:pt x="577" y="1148"/>
                      </a:lnTo>
                      <a:lnTo>
                        <a:pt x="573" y="1148"/>
                      </a:lnTo>
                      <a:lnTo>
                        <a:pt x="569" y="1148"/>
                      </a:lnTo>
                      <a:lnTo>
                        <a:pt x="565" y="1148"/>
                      </a:lnTo>
                      <a:lnTo>
                        <a:pt x="561" y="1148"/>
                      </a:lnTo>
                      <a:lnTo>
                        <a:pt x="557" y="1148"/>
                      </a:lnTo>
                      <a:lnTo>
                        <a:pt x="554" y="1148"/>
                      </a:lnTo>
                      <a:lnTo>
                        <a:pt x="550" y="1148"/>
                      </a:lnTo>
                      <a:lnTo>
                        <a:pt x="546" y="1148"/>
                      </a:lnTo>
                      <a:lnTo>
                        <a:pt x="542" y="1148"/>
                      </a:lnTo>
                      <a:lnTo>
                        <a:pt x="538" y="1148"/>
                      </a:lnTo>
                      <a:lnTo>
                        <a:pt x="534" y="1148"/>
                      </a:lnTo>
                      <a:lnTo>
                        <a:pt x="530" y="1148"/>
                      </a:lnTo>
                      <a:lnTo>
                        <a:pt x="526" y="1148"/>
                      </a:lnTo>
                      <a:lnTo>
                        <a:pt x="522" y="1148"/>
                      </a:lnTo>
                      <a:lnTo>
                        <a:pt x="518" y="1148"/>
                      </a:lnTo>
                      <a:lnTo>
                        <a:pt x="514" y="1148"/>
                      </a:lnTo>
                      <a:lnTo>
                        <a:pt x="510" y="1148"/>
                      </a:lnTo>
                      <a:lnTo>
                        <a:pt x="506" y="1148"/>
                      </a:lnTo>
                      <a:lnTo>
                        <a:pt x="502" y="1148"/>
                      </a:lnTo>
                      <a:lnTo>
                        <a:pt x="498" y="1148"/>
                      </a:lnTo>
                      <a:lnTo>
                        <a:pt x="494" y="1148"/>
                      </a:lnTo>
                      <a:lnTo>
                        <a:pt x="491" y="1148"/>
                      </a:lnTo>
                      <a:lnTo>
                        <a:pt x="488" y="1148"/>
                      </a:lnTo>
                      <a:lnTo>
                        <a:pt x="484" y="1148"/>
                      </a:lnTo>
                      <a:lnTo>
                        <a:pt x="480" y="1148"/>
                      </a:lnTo>
                      <a:lnTo>
                        <a:pt x="476" y="1148"/>
                      </a:lnTo>
                      <a:lnTo>
                        <a:pt x="472" y="1148"/>
                      </a:lnTo>
                      <a:lnTo>
                        <a:pt x="468" y="1148"/>
                      </a:lnTo>
                      <a:lnTo>
                        <a:pt x="464" y="1148"/>
                      </a:lnTo>
                      <a:lnTo>
                        <a:pt x="460" y="1148"/>
                      </a:lnTo>
                      <a:lnTo>
                        <a:pt x="456" y="1148"/>
                      </a:lnTo>
                      <a:lnTo>
                        <a:pt x="452" y="1148"/>
                      </a:lnTo>
                      <a:lnTo>
                        <a:pt x="448" y="1148"/>
                      </a:lnTo>
                      <a:lnTo>
                        <a:pt x="444" y="1148"/>
                      </a:lnTo>
                      <a:lnTo>
                        <a:pt x="440" y="1148"/>
                      </a:lnTo>
                      <a:lnTo>
                        <a:pt x="436" y="1148"/>
                      </a:lnTo>
                      <a:lnTo>
                        <a:pt x="432" y="1148"/>
                      </a:lnTo>
                      <a:lnTo>
                        <a:pt x="428" y="1148"/>
                      </a:lnTo>
                      <a:lnTo>
                        <a:pt x="425" y="1148"/>
                      </a:lnTo>
                      <a:lnTo>
                        <a:pt x="421" y="1148"/>
                      </a:lnTo>
                      <a:lnTo>
                        <a:pt x="417" y="1148"/>
                      </a:lnTo>
                      <a:lnTo>
                        <a:pt x="413" y="1148"/>
                      </a:lnTo>
                      <a:lnTo>
                        <a:pt x="409" y="1148"/>
                      </a:lnTo>
                      <a:lnTo>
                        <a:pt x="405" y="1148"/>
                      </a:lnTo>
                      <a:lnTo>
                        <a:pt x="401" y="1148"/>
                      </a:lnTo>
                      <a:lnTo>
                        <a:pt x="397" y="1148"/>
                      </a:lnTo>
                      <a:lnTo>
                        <a:pt x="393" y="1148"/>
                      </a:lnTo>
                      <a:lnTo>
                        <a:pt x="389" y="1148"/>
                      </a:lnTo>
                      <a:lnTo>
                        <a:pt x="385" y="1148"/>
                      </a:lnTo>
                      <a:lnTo>
                        <a:pt x="381" y="1148"/>
                      </a:lnTo>
                      <a:lnTo>
                        <a:pt x="377" y="1148"/>
                      </a:lnTo>
                      <a:lnTo>
                        <a:pt x="373" y="1148"/>
                      </a:lnTo>
                      <a:lnTo>
                        <a:pt x="369" y="1148"/>
                      </a:lnTo>
                      <a:lnTo>
                        <a:pt x="365" y="1148"/>
                      </a:lnTo>
                      <a:lnTo>
                        <a:pt x="361" y="1148"/>
                      </a:lnTo>
                      <a:lnTo>
                        <a:pt x="357" y="1148"/>
                      </a:lnTo>
                      <a:lnTo>
                        <a:pt x="353" y="1148"/>
                      </a:lnTo>
                      <a:lnTo>
                        <a:pt x="349" y="1148"/>
                      </a:lnTo>
                      <a:lnTo>
                        <a:pt x="345" y="1148"/>
                      </a:lnTo>
                      <a:lnTo>
                        <a:pt x="342" y="1148"/>
                      </a:lnTo>
                      <a:lnTo>
                        <a:pt x="338" y="1148"/>
                      </a:lnTo>
                      <a:lnTo>
                        <a:pt x="334" y="1148"/>
                      </a:lnTo>
                      <a:lnTo>
                        <a:pt x="330" y="1148"/>
                      </a:lnTo>
                      <a:lnTo>
                        <a:pt x="326" y="1148"/>
                      </a:lnTo>
                      <a:lnTo>
                        <a:pt x="322" y="1148"/>
                      </a:lnTo>
                      <a:lnTo>
                        <a:pt x="318" y="1148"/>
                      </a:lnTo>
                      <a:lnTo>
                        <a:pt x="314" y="1148"/>
                      </a:lnTo>
                      <a:lnTo>
                        <a:pt x="310" y="1148"/>
                      </a:lnTo>
                      <a:lnTo>
                        <a:pt x="306" y="1148"/>
                      </a:lnTo>
                      <a:lnTo>
                        <a:pt x="302" y="1148"/>
                      </a:lnTo>
                      <a:lnTo>
                        <a:pt x="298" y="1148"/>
                      </a:lnTo>
                      <a:lnTo>
                        <a:pt x="294" y="1148"/>
                      </a:lnTo>
                      <a:lnTo>
                        <a:pt x="290" y="1148"/>
                      </a:lnTo>
                      <a:lnTo>
                        <a:pt x="286" y="1148"/>
                      </a:lnTo>
                      <a:lnTo>
                        <a:pt x="282" y="1148"/>
                      </a:lnTo>
                      <a:lnTo>
                        <a:pt x="279" y="1148"/>
                      </a:lnTo>
                      <a:lnTo>
                        <a:pt x="275" y="1148"/>
                      </a:lnTo>
                      <a:lnTo>
                        <a:pt x="271" y="1148"/>
                      </a:lnTo>
                      <a:lnTo>
                        <a:pt x="267" y="1148"/>
                      </a:lnTo>
                      <a:lnTo>
                        <a:pt x="263" y="1148"/>
                      </a:lnTo>
                      <a:lnTo>
                        <a:pt x="259" y="1148"/>
                      </a:lnTo>
                      <a:lnTo>
                        <a:pt x="255" y="1148"/>
                      </a:lnTo>
                      <a:lnTo>
                        <a:pt x="251" y="1148"/>
                      </a:lnTo>
                      <a:lnTo>
                        <a:pt x="247" y="1148"/>
                      </a:lnTo>
                      <a:lnTo>
                        <a:pt x="243" y="1148"/>
                      </a:lnTo>
                      <a:lnTo>
                        <a:pt x="239" y="1148"/>
                      </a:lnTo>
                      <a:lnTo>
                        <a:pt x="235" y="1148"/>
                      </a:lnTo>
                      <a:lnTo>
                        <a:pt x="231" y="1148"/>
                      </a:lnTo>
                      <a:lnTo>
                        <a:pt x="227" y="1148"/>
                      </a:lnTo>
                      <a:lnTo>
                        <a:pt x="223" y="1148"/>
                      </a:lnTo>
                      <a:lnTo>
                        <a:pt x="219" y="1148"/>
                      </a:lnTo>
                      <a:lnTo>
                        <a:pt x="216" y="1148"/>
                      </a:lnTo>
                      <a:lnTo>
                        <a:pt x="212" y="1148"/>
                      </a:lnTo>
                      <a:lnTo>
                        <a:pt x="208" y="1148"/>
                      </a:lnTo>
                      <a:lnTo>
                        <a:pt x="204" y="1148"/>
                      </a:lnTo>
                      <a:lnTo>
                        <a:pt x="200" y="1148"/>
                      </a:lnTo>
                      <a:lnTo>
                        <a:pt x="196" y="1148"/>
                      </a:lnTo>
                      <a:lnTo>
                        <a:pt x="192" y="1148"/>
                      </a:lnTo>
                      <a:lnTo>
                        <a:pt x="188" y="1148"/>
                      </a:lnTo>
                      <a:lnTo>
                        <a:pt x="184" y="1148"/>
                      </a:lnTo>
                      <a:lnTo>
                        <a:pt x="180" y="1148"/>
                      </a:lnTo>
                      <a:lnTo>
                        <a:pt x="176" y="1148"/>
                      </a:lnTo>
                      <a:lnTo>
                        <a:pt x="172" y="1148"/>
                      </a:lnTo>
                      <a:lnTo>
                        <a:pt x="168" y="1148"/>
                      </a:lnTo>
                      <a:lnTo>
                        <a:pt x="164" y="1148"/>
                      </a:lnTo>
                      <a:lnTo>
                        <a:pt x="161" y="1148"/>
                      </a:lnTo>
                      <a:lnTo>
                        <a:pt x="157" y="1148"/>
                      </a:lnTo>
                      <a:lnTo>
                        <a:pt x="153" y="1148"/>
                      </a:lnTo>
                      <a:lnTo>
                        <a:pt x="149" y="1148"/>
                      </a:lnTo>
                      <a:lnTo>
                        <a:pt x="145" y="1148"/>
                      </a:lnTo>
                      <a:lnTo>
                        <a:pt x="142" y="1148"/>
                      </a:lnTo>
                      <a:lnTo>
                        <a:pt x="138" y="1148"/>
                      </a:lnTo>
                      <a:lnTo>
                        <a:pt x="134" y="1148"/>
                      </a:lnTo>
                      <a:lnTo>
                        <a:pt x="130" y="1148"/>
                      </a:lnTo>
                      <a:lnTo>
                        <a:pt x="126" y="1148"/>
                      </a:lnTo>
                      <a:lnTo>
                        <a:pt x="122" y="1148"/>
                      </a:lnTo>
                      <a:lnTo>
                        <a:pt x="118" y="1148"/>
                      </a:lnTo>
                      <a:lnTo>
                        <a:pt x="114" y="1148"/>
                      </a:lnTo>
                      <a:lnTo>
                        <a:pt x="110" y="1148"/>
                      </a:lnTo>
                      <a:lnTo>
                        <a:pt x="106" y="1148"/>
                      </a:lnTo>
                      <a:lnTo>
                        <a:pt x="102" y="1148"/>
                      </a:lnTo>
                      <a:lnTo>
                        <a:pt x="98" y="1148"/>
                      </a:lnTo>
                      <a:lnTo>
                        <a:pt x="94" y="1148"/>
                      </a:lnTo>
                      <a:lnTo>
                        <a:pt x="90" y="1148"/>
                      </a:lnTo>
                      <a:lnTo>
                        <a:pt x="86" y="1148"/>
                      </a:lnTo>
                      <a:lnTo>
                        <a:pt x="82" y="1148"/>
                      </a:lnTo>
                      <a:lnTo>
                        <a:pt x="78" y="1148"/>
                      </a:lnTo>
                      <a:lnTo>
                        <a:pt x="74" y="1148"/>
                      </a:lnTo>
                      <a:lnTo>
                        <a:pt x="70" y="1148"/>
                      </a:lnTo>
                      <a:lnTo>
                        <a:pt x="66" y="1148"/>
                      </a:lnTo>
                      <a:lnTo>
                        <a:pt x="63" y="1148"/>
                      </a:lnTo>
                      <a:lnTo>
                        <a:pt x="59" y="1148"/>
                      </a:lnTo>
                      <a:lnTo>
                        <a:pt x="55" y="1148"/>
                      </a:lnTo>
                      <a:lnTo>
                        <a:pt x="51" y="1148"/>
                      </a:lnTo>
                      <a:lnTo>
                        <a:pt x="47" y="1148"/>
                      </a:lnTo>
                      <a:lnTo>
                        <a:pt x="43" y="1148"/>
                      </a:lnTo>
                      <a:lnTo>
                        <a:pt x="39" y="1148"/>
                      </a:lnTo>
                      <a:lnTo>
                        <a:pt x="35" y="1148"/>
                      </a:lnTo>
                      <a:lnTo>
                        <a:pt x="31" y="1148"/>
                      </a:lnTo>
                      <a:lnTo>
                        <a:pt x="27" y="1148"/>
                      </a:lnTo>
                      <a:lnTo>
                        <a:pt x="23" y="1148"/>
                      </a:lnTo>
                      <a:lnTo>
                        <a:pt x="19" y="1148"/>
                      </a:lnTo>
                      <a:lnTo>
                        <a:pt x="15" y="1148"/>
                      </a:lnTo>
                      <a:lnTo>
                        <a:pt x="11" y="1148"/>
                      </a:lnTo>
                      <a:lnTo>
                        <a:pt x="7" y="1148"/>
                      </a:lnTo>
                      <a:lnTo>
                        <a:pt x="4" y="1148"/>
                      </a:lnTo>
                      <a:lnTo>
                        <a:pt x="0" y="1148"/>
                      </a:lnTo>
                      <a:lnTo>
                        <a:pt x="0" y="1136"/>
                      </a:lnTo>
                    </a:path>
                  </a:pathLst>
                </a:custGeom>
                <a:solidFill>
                  <a:srgbClr val="C0C0C0"/>
                </a:solidFill>
                <a:ln w="12700" cap="rnd">
                  <a:noFill/>
                  <a:round/>
                  <a:headEnd/>
                  <a:tailEnd/>
                </a:ln>
                <a:effectLst/>
              </p:spPr>
              <p:txBody>
                <a:bodyPr/>
                <a:lstStyle/>
                <a:p>
                  <a:endParaRPr lang="en-US"/>
                </a:p>
              </p:txBody>
            </p:sp>
            <p:sp>
              <p:nvSpPr>
                <p:cNvPr id="83976" name="Freeform 8"/>
                <p:cNvSpPr>
                  <a:spLocks/>
                </p:cNvSpPr>
                <p:nvPr/>
              </p:nvSpPr>
              <p:spPr bwMode="auto">
                <a:xfrm>
                  <a:off x="4706" y="2000"/>
                  <a:ext cx="784" cy="695"/>
                </a:xfrm>
                <a:custGeom>
                  <a:avLst/>
                  <a:gdLst/>
                  <a:ahLst/>
                  <a:cxnLst>
                    <a:cxn ang="0">
                      <a:pos x="24" y="42"/>
                    </a:cxn>
                    <a:cxn ang="0">
                      <a:pos x="51" y="89"/>
                    </a:cxn>
                    <a:cxn ang="0">
                      <a:pos x="78" y="137"/>
                    </a:cxn>
                    <a:cxn ang="0">
                      <a:pos x="106" y="183"/>
                    </a:cxn>
                    <a:cxn ang="0">
                      <a:pos x="133" y="228"/>
                    </a:cxn>
                    <a:cxn ang="0">
                      <a:pos x="161" y="271"/>
                    </a:cxn>
                    <a:cxn ang="0">
                      <a:pos x="188" y="311"/>
                    </a:cxn>
                    <a:cxn ang="0">
                      <a:pos x="215" y="350"/>
                    </a:cxn>
                    <a:cxn ang="0">
                      <a:pos x="242" y="386"/>
                    </a:cxn>
                    <a:cxn ang="0">
                      <a:pos x="270" y="419"/>
                    </a:cxn>
                    <a:cxn ang="0">
                      <a:pos x="298" y="451"/>
                    </a:cxn>
                    <a:cxn ang="0">
                      <a:pos x="325" y="480"/>
                    </a:cxn>
                    <a:cxn ang="0">
                      <a:pos x="352" y="506"/>
                    </a:cxn>
                    <a:cxn ang="0">
                      <a:pos x="380" y="529"/>
                    </a:cxn>
                    <a:cxn ang="0">
                      <a:pos x="407" y="694"/>
                    </a:cxn>
                    <a:cxn ang="0">
                      <a:pos x="435" y="694"/>
                    </a:cxn>
                    <a:cxn ang="0">
                      <a:pos x="461" y="694"/>
                    </a:cxn>
                    <a:cxn ang="0">
                      <a:pos x="489" y="694"/>
                    </a:cxn>
                    <a:cxn ang="0">
                      <a:pos x="517" y="694"/>
                    </a:cxn>
                    <a:cxn ang="0">
                      <a:pos x="544" y="694"/>
                    </a:cxn>
                    <a:cxn ang="0">
                      <a:pos x="572" y="694"/>
                    </a:cxn>
                    <a:cxn ang="0">
                      <a:pos x="598" y="694"/>
                    </a:cxn>
                    <a:cxn ang="0">
                      <a:pos x="626" y="694"/>
                    </a:cxn>
                    <a:cxn ang="0">
                      <a:pos x="654" y="694"/>
                    </a:cxn>
                    <a:cxn ang="0">
                      <a:pos x="681" y="694"/>
                    </a:cxn>
                    <a:cxn ang="0">
                      <a:pos x="709" y="694"/>
                    </a:cxn>
                    <a:cxn ang="0">
                      <a:pos x="735" y="694"/>
                    </a:cxn>
                    <a:cxn ang="0">
                      <a:pos x="763" y="694"/>
                    </a:cxn>
                    <a:cxn ang="0">
                      <a:pos x="775" y="694"/>
                    </a:cxn>
                    <a:cxn ang="0">
                      <a:pos x="747" y="694"/>
                    </a:cxn>
                    <a:cxn ang="0">
                      <a:pos x="720" y="694"/>
                    </a:cxn>
                    <a:cxn ang="0">
                      <a:pos x="693" y="694"/>
                    </a:cxn>
                    <a:cxn ang="0">
                      <a:pos x="665" y="694"/>
                    </a:cxn>
                    <a:cxn ang="0">
                      <a:pos x="638" y="694"/>
                    </a:cxn>
                    <a:cxn ang="0">
                      <a:pos x="610" y="694"/>
                    </a:cxn>
                    <a:cxn ang="0">
                      <a:pos x="584" y="694"/>
                    </a:cxn>
                    <a:cxn ang="0">
                      <a:pos x="556" y="694"/>
                    </a:cxn>
                    <a:cxn ang="0">
                      <a:pos x="528" y="694"/>
                    </a:cxn>
                    <a:cxn ang="0">
                      <a:pos x="501" y="694"/>
                    </a:cxn>
                    <a:cxn ang="0">
                      <a:pos x="473" y="694"/>
                    </a:cxn>
                    <a:cxn ang="0">
                      <a:pos x="446" y="694"/>
                    </a:cxn>
                    <a:cxn ang="0">
                      <a:pos x="419" y="694"/>
                    </a:cxn>
                    <a:cxn ang="0">
                      <a:pos x="391" y="694"/>
                    </a:cxn>
                    <a:cxn ang="0">
                      <a:pos x="364" y="694"/>
                    </a:cxn>
                    <a:cxn ang="0">
                      <a:pos x="336" y="694"/>
                    </a:cxn>
                    <a:cxn ang="0">
                      <a:pos x="310" y="694"/>
                    </a:cxn>
                    <a:cxn ang="0">
                      <a:pos x="282" y="694"/>
                    </a:cxn>
                    <a:cxn ang="0">
                      <a:pos x="254" y="694"/>
                    </a:cxn>
                    <a:cxn ang="0">
                      <a:pos x="227" y="694"/>
                    </a:cxn>
                    <a:cxn ang="0">
                      <a:pos x="199" y="694"/>
                    </a:cxn>
                    <a:cxn ang="0">
                      <a:pos x="172" y="694"/>
                    </a:cxn>
                    <a:cxn ang="0">
                      <a:pos x="145" y="694"/>
                    </a:cxn>
                    <a:cxn ang="0">
                      <a:pos x="117" y="694"/>
                    </a:cxn>
                    <a:cxn ang="0">
                      <a:pos x="90" y="694"/>
                    </a:cxn>
                    <a:cxn ang="0">
                      <a:pos x="63" y="694"/>
                    </a:cxn>
                    <a:cxn ang="0">
                      <a:pos x="35" y="694"/>
                    </a:cxn>
                    <a:cxn ang="0">
                      <a:pos x="8" y="694"/>
                    </a:cxn>
                  </a:cxnLst>
                  <a:rect l="0" t="0" r="r" b="b"/>
                  <a:pathLst>
                    <a:path w="784" h="695">
                      <a:moveTo>
                        <a:pt x="0" y="0"/>
                      </a:moveTo>
                      <a:lnTo>
                        <a:pt x="4" y="7"/>
                      </a:lnTo>
                      <a:lnTo>
                        <a:pt x="8" y="14"/>
                      </a:lnTo>
                      <a:lnTo>
                        <a:pt x="12" y="21"/>
                      </a:lnTo>
                      <a:lnTo>
                        <a:pt x="16" y="28"/>
                      </a:lnTo>
                      <a:lnTo>
                        <a:pt x="20" y="35"/>
                      </a:lnTo>
                      <a:lnTo>
                        <a:pt x="24" y="42"/>
                      </a:lnTo>
                      <a:lnTo>
                        <a:pt x="28" y="49"/>
                      </a:lnTo>
                      <a:lnTo>
                        <a:pt x="32" y="56"/>
                      </a:lnTo>
                      <a:lnTo>
                        <a:pt x="35" y="62"/>
                      </a:lnTo>
                      <a:lnTo>
                        <a:pt x="39" y="69"/>
                      </a:lnTo>
                      <a:lnTo>
                        <a:pt x="43" y="76"/>
                      </a:lnTo>
                      <a:lnTo>
                        <a:pt x="47" y="83"/>
                      </a:lnTo>
                      <a:lnTo>
                        <a:pt x="51" y="89"/>
                      </a:lnTo>
                      <a:lnTo>
                        <a:pt x="55" y="96"/>
                      </a:lnTo>
                      <a:lnTo>
                        <a:pt x="59" y="103"/>
                      </a:lnTo>
                      <a:lnTo>
                        <a:pt x="63" y="110"/>
                      </a:lnTo>
                      <a:lnTo>
                        <a:pt x="66" y="117"/>
                      </a:lnTo>
                      <a:lnTo>
                        <a:pt x="70" y="124"/>
                      </a:lnTo>
                      <a:lnTo>
                        <a:pt x="74" y="130"/>
                      </a:lnTo>
                      <a:lnTo>
                        <a:pt x="78" y="137"/>
                      </a:lnTo>
                      <a:lnTo>
                        <a:pt x="82" y="144"/>
                      </a:lnTo>
                      <a:lnTo>
                        <a:pt x="86" y="151"/>
                      </a:lnTo>
                      <a:lnTo>
                        <a:pt x="90" y="157"/>
                      </a:lnTo>
                      <a:lnTo>
                        <a:pt x="94" y="164"/>
                      </a:lnTo>
                      <a:lnTo>
                        <a:pt x="98" y="170"/>
                      </a:lnTo>
                      <a:lnTo>
                        <a:pt x="102" y="176"/>
                      </a:lnTo>
                      <a:lnTo>
                        <a:pt x="106" y="183"/>
                      </a:lnTo>
                      <a:lnTo>
                        <a:pt x="109" y="189"/>
                      </a:lnTo>
                      <a:lnTo>
                        <a:pt x="113" y="196"/>
                      </a:lnTo>
                      <a:lnTo>
                        <a:pt x="117" y="202"/>
                      </a:lnTo>
                      <a:lnTo>
                        <a:pt x="121" y="209"/>
                      </a:lnTo>
                      <a:lnTo>
                        <a:pt x="125" y="215"/>
                      </a:lnTo>
                      <a:lnTo>
                        <a:pt x="129" y="222"/>
                      </a:lnTo>
                      <a:lnTo>
                        <a:pt x="133" y="228"/>
                      </a:lnTo>
                      <a:lnTo>
                        <a:pt x="137" y="234"/>
                      </a:lnTo>
                      <a:lnTo>
                        <a:pt x="141" y="240"/>
                      </a:lnTo>
                      <a:lnTo>
                        <a:pt x="145" y="247"/>
                      </a:lnTo>
                      <a:lnTo>
                        <a:pt x="149" y="253"/>
                      </a:lnTo>
                      <a:lnTo>
                        <a:pt x="153" y="259"/>
                      </a:lnTo>
                      <a:lnTo>
                        <a:pt x="157" y="265"/>
                      </a:lnTo>
                      <a:lnTo>
                        <a:pt x="161" y="271"/>
                      </a:lnTo>
                      <a:lnTo>
                        <a:pt x="165" y="277"/>
                      </a:lnTo>
                      <a:lnTo>
                        <a:pt x="169" y="283"/>
                      </a:lnTo>
                      <a:lnTo>
                        <a:pt x="172" y="289"/>
                      </a:lnTo>
                      <a:lnTo>
                        <a:pt x="176" y="294"/>
                      </a:lnTo>
                      <a:lnTo>
                        <a:pt x="180" y="299"/>
                      </a:lnTo>
                      <a:lnTo>
                        <a:pt x="184" y="305"/>
                      </a:lnTo>
                      <a:lnTo>
                        <a:pt x="188" y="311"/>
                      </a:lnTo>
                      <a:lnTo>
                        <a:pt x="192" y="317"/>
                      </a:lnTo>
                      <a:lnTo>
                        <a:pt x="196" y="322"/>
                      </a:lnTo>
                      <a:lnTo>
                        <a:pt x="199" y="328"/>
                      </a:lnTo>
                      <a:lnTo>
                        <a:pt x="203" y="334"/>
                      </a:lnTo>
                      <a:lnTo>
                        <a:pt x="207" y="339"/>
                      </a:lnTo>
                      <a:lnTo>
                        <a:pt x="211" y="344"/>
                      </a:lnTo>
                      <a:lnTo>
                        <a:pt x="215" y="350"/>
                      </a:lnTo>
                      <a:lnTo>
                        <a:pt x="219" y="355"/>
                      </a:lnTo>
                      <a:lnTo>
                        <a:pt x="223" y="360"/>
                      </a:lnTo>
                      <a:lnTo>
                        <a:pt x="227" y="366"/>
                      </a:lnTo>
                      <a:lnTo>
                        <a:pt x="231" y="371"/>
                      </a:lnTo>
                      <a:lnTo>
                        <a:pt x="235" y="376"/>
                      </a:lnTo>
                      <a:lnTo>
                        <a:pt x="238" y="381"/>
                      </a:lnTo>
                      <a:lnTo>
                        <a:pt x="242" y="386"/>
                      </a:lnTo>
                      <a:lnTo>
                        <a:pt x="246" y="392"/>
                      </a:lnTo>
                      <a:lnTo>
                        <a:pt x="250" y="397"/>
                      </a:lnTo>
                      <a:lnTo>
                        <a:pt x="254" y="401"/>
                      </a:lnTo>
                      <a:lnTo>
                        <a:pt x="258" y="405"/>
                      </a:lnTo>
                      <a:lnTo>
                        <a:pt x="262" y="410"/>
                      </a:lnTo>
                      <a:lnTo>
                        <a:pt x="266" y="415"/>
                      </a:lnTo>
                      <a:lnTo>
                        <a:pt x="270" y="419"/>
                      </a:lnTo>
                      <a:lnTo>
                        <a:pt x="274" y="424"/>
                      </a:lnTo>
                      <a:lnTo>
                        <a:pt x="278" y="429"/>
                      </a:lnTo>
                      <a:lnTo>
                        <a:pt x="282" y="433"/>
                      </a:lnTo>
                      <a:lnTo>
                        <a:pt x="286" y="438"/>
                      </a:lnTo>
                      <a:lnTo>
                        <a:pt x="290" y="442"/>
                      </a:lnTo>
                      <a:lnTo>
                        <a:pt x="294" y="447"/>
                      </a:lnTo>
                      <a:lnTo>
                        <a:pt x="298" y="451"/>
                      </a:lnTo>
                      <a:lnTo>
                        <a:pt x="302" y="455"/>
                      </a:lnTo>
                      <a:lnTo>
                        <a:pt x="306" y="460"/>
                      </a:lnTo>
                      <a:lnTo>
                        <a:pt x="310" y="464"/>
                      </a:lnTo>
                      <a:lnTo>
                        <a:pt x="314" y="468"/>
                      </a:lnTo>
                      <a:lnTo>
                        <a:pt x="318" y="472"/>
                      </a:lnTo>
                      <a:lnTo>
                        <a:pt x="321" y="476"/>
                      </a:lnTo>
                      <a:lnTo>
                        <a:pt x="325" y="480"/>
                      </a:lnTo>
                      <a:lnTo>
                        <a:pt x="328" y="484"/>
                      </a:lnTo>
                      <a:lnTo>
                        <a:pt x="332" y="488"/>
                      </a:lnTo>
                      <a:lnTo>
                        <a:pt x="336" y="491"/>
                      </a:lnTo>
                      <a:lnTo>
                        <a:pt x="340" y="495"/>
                      </a:lnTo>
                      <a:lnTo>
                        <a:pt x="344" y="499"/>
                      </a:lnTo>
                      <a:lnTo>
                        <a:pt x="348" y="503"/>
                      </a:lnTo>
                      <a:lnTo>
                        <a:pt x="352" y="506"/>
                      </a:lnTo>
                      <a:lnTo>
                        <a:pt x="356" y="510"/>
                      </a:lnTo>
                      <a:lnTo>
                        <a:pt x="360" y="514"/>
                      </a:lnTo>
                      <a:lnTo>
                        <a:pt x="364" y="517"/>
                      </a:lnTo>
                      <a:lnTo>
                        <a:pt x="368" y="521"/>
                      </a:lnTo>
                      <a:lnTo>
                        <a:pt x="372" y="523"/>
                      </a:lnTo>
                      <a:lnTo>
                        <a:pt x="376" y="526"/>
                      </a:lnTo>
                      <a:lnTo>
                        <a:pt x="380" y="529"/>
                      </a:lnTo>
                      <a:lnTo>
                        <a:pt x="383" y="533"/>
                      </a:lnTo>
                      <a:lnTo>
                        <a:pt x="387" y="536"/>
                      </a:lnTo>
                      <a:lnTo>
                        <a:pt x="391" y="539"/>
                      </a:lnTo>
                      <a:lnTo>
                        <a:pt x="395" y="542"/>
                      </a:lnTo>
                      <a:lnTo>
                        <a:pt x="399" y="545"/>
                      </a:lnTo>
                      <a:lnTo>
                        <a:pt x="403" y="548"/>
                      </a:lnTo>
                      <a:lnTo>
                        <a:pt x="407" y="694"/>
                      </a:lnTo>
                      <a:lnTo>
                        <a:pt x="411" y="694"/>
                      </a:lnTo>
                      <a:lnTo>
                        <a:pt x="415" y="694"/>
                      </a:lnTo>
                      <a:lnTo>
                        <a:pt x="419" y="694"/>
                      </a:lnTo>
                      <a:lnTo>
                        <a:pt x="423" y="694"/>
                      </a:lnTo>
                      <a:lnTo>
                        <a:pt x="427" y="694"/>
                      </a:lnTo>
                      <a:lnTo>
                        <a:pt x="431" y="694"/>
                      </a:lnTo>
                      <a:lnTo>
                        <a:pt x="435" y="694"/>
                      </a:lnTo>
                      <a:lnTo>
                        <a:pt x="439" y="694"/>
                      </a:lnTo>
                      <a:lnTo>
                        <a:pt x="443" y="694"/>
                      </a:lnTo>
                      <a:lnTo>
                        <a:pt x="446" y="694"/>
                      </a:lnTo>
                      <a:lnTo>
                        <a:pt x="450" y="694"/>
                      </a:lnTo>
                      <a:lnTo>
                        <a:pt x="454" y="694"/>
                      </a:lnTo>
                      <a:lnTo>
                        <a:pt x="457" y="694"/>
                      </a:lnTo>
                      <a:lnTo>
                        <a:pt x="461" y="694"/>
                      </a:lnTo>
                      <a:lnTo>
                        <a:pt x="465" y="694"/>
                      </a:lnTo>
                      <a:lnTo>
                        <a:pt x="469" y="694"/>
                      </a:lnTo>
                      <a:lnTo>
                        <a:pt x="473" y="694"/>
                      </a:lnTo>
                      <a:lnTo>
                        <a:pt x="477" y="694"/>
                      </a:lnTo>
                      <a:lnTo>
                        <a:pt x="481" y="694"/>
                      </a:lnTo>
                      <a:lnTo>
                        <a:pt x="485" y="694"/>
                      </a:lnTo>
                      <a:lnTo>
                        <a:pt x="489" y="694"/>
                      </a:lnTo>
                      <a:lnTo>
                        <a:pt x="493" y="694"/>
                      </a:lnTo>
                      <a:lnTo>
                        <a:pt x="497" y="694"/>
                      </a:lnTo>
                      <a:lnTo>
                        <a:pt x="501" y="694"/>
                      </a:lnTo>
                      <a:lnTo>
                        <a:pt x="505" y="694"/>
                      </a:lnTo>
                      <a:lnTo>
                        <a:pt x="509" y="694"/>
                      </a:lnTo>
                      <a:lnTo>
                        <a:pt x="513" y="694"/>
                      </a:lnTo>
                      <a:lnTo>
                        <a:pt x="517" y="694"/>
                      </a:lnTo>
                      <a:lnTo>
                        <a:pt x="520" y="694"/>
                      </a:lnTo>
                      <a:lnTo>
                        <a:pt x="524" y="694"/>
                      </a:lnTo>
                      <a:lnTo>
                        <a:pt x="528" y="694"/>
                      </a:lnTo>
                      <a:lnTo>
                        <a:pt x="532" y="694"/>
                      </a:lnTo>
                      <a:lnTo>
                        <a:pt x="536" y="694"/>
                      </a:lnTo>
                      <a:lnTo>
                        <a:pt x="540" y="694"/>
                      </a:lnTo>
                      <a:lnTo>
                        <a:pt x="544" y="694"/>
                      </a:lnTo>
                      <a:lnTo>
                        <a:pt x="548" y="694"/>
                      </a:lnTo>
                      <a:lnTo>
                        <a:pt x="552" y="694"/>
                      </a:lnTo>
                      <a:lnTo>
                        <a:pt x="556" y="694"/>
                      </a:lnTo>
                      <a:lnTo>
                        <a:pt x="560" y="694"/>
                      </a:lnTo>
                      <a:lnTo>
                        <a:pt x="564" y="694"/>
                      </a:lnTo>
                      <a:lnTo>
                        <a:pt x="568" y="694"/>
                      </a:lnTo>
                      <a:lnTo>
                        <a:pt x="572" y="694"/>
                      </a:lnTo>
                      <a:lnTo>
                        <a:pt x="576" y="694"/>
                      </a:lnTo>
                      <a:lnTo>
                        <a:pt x="580" y="694"/>
                      </a:lnTo>
                      <a:lnTo>
                        <a:pt x="584" y="694"/>
                      </a:lnTo>
                      <a:lnTo>
                        <a:pt x="587" y="694"/>
                      </a:lnTo>
                      <a:lnTo>
                        <a:pt x="591" y="694"/>
                      </a:lnTo>
                      <a:lnTo>
                        <a:pt x="594" y="694"/>
                      </a:lnTo>
                      <a:lnTo>
                        <a:pt x="598" y="694"/>
                      </a:lnTo>
                      <a:lnTo>
                        <a:pt x="602" y="694"/>
                      </a:lnTo>
                      <a:lnTo>
                        <a:pt x="606" y="694"/>
                      </a:lnTo>
                      <a:lnTo>
                        <a:pt x="610" y="694"/>
                      </a:lnTo>
                      <a:lnTo>
                        <a:pt x="614" y="694"/>
                      </a:lnTo>
                      <a:lnTo>
                        <a:pt x="618" y="694"/>
                      </a:lnTo>
                      <a:lnTo>
                        <a:pt x="622" y="694"/>
                      </a:lnTo>
                      <a:lnTo>
                        <a:pt x="626" y="694"/>
                      </a:lnTo>
                      <a:lnTo>
                        <a:pt x="630" y="694"/>
                      </a:lnTo>
                      <a:lnTo>
                        <a:pt x="634" y="694"/>
                      </a:lnTo>
                      <a:lnTo>
                        <a:pt x="638" y="694"/>
                      </a:lnTo>
                      <a:lnTo>
                        <a:pt x="642" y="694"/>
                      </a:lnTo>
                      <a:lnTo>
                        <a:pt x="646" y="694"/>
                      </a:lnTo>
                      <a:lnTo>
                        <a:pt x="650" y="694"/>
                      </a:lnTo>
                      <a:lnTo>
                        <a:pt x="654" y="694"/>
                      </a:lnTo>
                      <a:lnTo>
                        <a:pt x="657" y="694"/>
                      </a:lnTo>
                      <a:lnTo>
                        <a:pt x="661" y="694"/>
                      </a:lnTo>
                      <a:lnTo>
                        <a:pt x="665" y="694"/>
                      </a:lnTo>
                      <a:lnTo>
                        <a:pt x="669" y="694"/>
                      </a:lnTo>
                      <a:lnTo>
                        <a:pt x="673" y="694"/>
                      </a:lnTo>
                      <a:lnTo>
                        <a:pt x="677" y="694"/>
                      </a:lnTo>
                      <a:lnTo>
                        <a:pt x="681" y="694"/>
                      </a:lnTo>
                      <a:lnTo>
                        <a:pt x="685" y="694"/>
                      </a:lnTo>
                      <a:lnTo>
                        <a:pt x="689" y="694"/>
                      </a:lnTo>
                      <a:lnTo>
                        <a:pt x="693" y="694"/>
                      </a:lnTo>
                      <a:lnTo>
                        <a:pt x="697" y="694"/>
                      </a:lnTo>
                      <a:lnTo>
                        <a:pt x="701" y="694"/>
                      </a:lnTo>
                      <a:lnTo>
                        <a:pt x="705" y="694"/>
                      </a:lnTo>
                      <a:lnTo>
                        <a:pt x="709" y="694"/>
                      </a:lnTo>
                      <a:lnTo>
                        <a:pt x="713" y="694"/>
                      </a:lnTo>
                      <a:lnTo>
                        <a:pt x="717" y="694"/>
                      </a:lnTo>
                      <a:lnTo>
                        <a:pt x="720" y="694"/>
                      </a:lnTo>
                      <a:lnTo>
                        <a:pt x="723" y="694"/>
                      </a:lnTo>
                      <a:lnTo>
                        <a:pt x="727" y="694"/>
                      </a:lnTo>
                      <a:lnTo>
                        <a:pt x="731" y="694"/>
                      </a:lnTo>
                      <a:lnTo>
                        <a:pt x="735" y="694"/>
                      </a:lnTo>
                      <a:lnTo>
                        <a:pt x="739" y="694"/>
                      </a:lnTo>
                      <a:lnTo>
                        <a:pt x="743" y="694"/>
                      </a:lnTo>
                      <a:lnTo>
                        <a:pt x="747" y="694"/>
                      </a:lnTo>
                      <a:lnTo>
                        <a:pt x="751" y="694"/>
                      </a:lnTo>
                      <a:lnTo>
                        <a:pt x="755" y="694"/>
                      </a:lnTo>
                      <a:lnTo>
                        <a:pt x="759" y="694"/>
                      </a:lnTo>
                      <a:lnTo>
                        <a:pt x="763" y="694"/>
                      </a:lnTo>
                      <a:lnTo>
                        <a:pt x="767" y="694"/>
                      </a:lnTo>
                      <a:lnTo>
                        <a:pt x="771" y="694"/>
                      </a:lnTo>
                      <a:lnTo>
                        <a:pt x="775" y="694"/>
                      </a:lnTo>
                      <a:lnTo>
                        <a:pt x="779" y="694"/>
                      </a:lnTo>
                      <a:lnTo>
                        <a:pt x="783" y="694"/>
                      </a:lnTo>
                      <a:lnTo>
                        <a:pt x="779" y="694"/>
                      </a:lnTo>
                      <a:lnTo>
                        <a:pt x="775" y="694"/>
                      </a:lnTo>
                      <a:lnTo>
                        <a:pt x="771" y="694"/>
                      </a:lnTo>
                      <a:lnTo>
                        <a:pt x="767" y="694"/>
                      </a:lnTo>
                      <a:lnTo>
                        <a:pt x="763" y="694"/>
                      </a:lnTo>
                      <a:lnTo>
                        <a:pt x="759" y="694"/>
                      </a:lnTo>
                      <a:lnTo>
                        <a:pt x="755" y="694"/>
                      </a:lnTo>
                      <a:lnTo>
                        <a:pt x="751" y="694"/>
                      </a:lnTo>
                      <a:lnTo>
                        <a:pt x="747" y="694"/>
                      </a:lnTo>
                      <a:lnTo>
                        <a:pt x="743" y="694"/>
                      </a:lnTo>
                      <a:lnTo>
                        <a:pt x="739" y="694"/>
                      </a:lnTo>
                      <a:lnTo>
                        <a:pt x="735" y="694"/>
                      </a:lnTo>
                      <a:lnTo>
                        <a:pt x="731" y="694"/>
                      </a:lnTo>
                      <a:lnTo>
                        <a:pt x="727" y="694"/>
                      </a:lnTo>
                      <a:lnTo>
                        <a:pt x="723" y="694"/>
                      </a:lnTo>
                      <a:lnTo>
                        <a:pt x="720" y="694"/>
                      </a:lnTo>
                      <a:lnTo>
                        <a:pt x="717" y="694"/>
                      </a:lnTo>
                      <a:lnTo>
                        <a:pt x="713" y="694"/>
                      </a:lnTo>
                      <a:lnTo>
                        <a:pt x="709" y="694"/>
                      </a:lnTo>
                      <a:lnTo>
                        <a:pt x="705" y="694"/>
                      </a:lnTo>
                      <a:lnTo>
                        <a:pt x="701" y="694"/>
                      </a:lnTo>
                      <a:lnTo>
                        <a:pt x="697" y="694"/>
                      </a:lnTo>
                      <a:lnTo>
                        <a:pt x="693" y="694"/>
                      </a:lnTo>
                      <a:lnTo>
                        <a:pt x="689" y="694"/>
                      </a:lnTo>
                      <a:lnTo>
                        <a:pt x="685" y="694"/>
                      </a:lnTo>
                      <a:lnTo>
                        <a:pt x="681" y="694"/>
                      </a:lnTo>
                      <a:lnTo>
                        <a:pt x="677" y="694"/>
                      </a:lnTo>
                      <a:lnTo>
                        <a:pt x="673" y="694"/>
                      </a:lnTo>
                      <a:lnTo>
                        <a:pt x="669" y="694"/>
                      </a:lnTo>
                      <a:lnTo>
                        <a:pt x="665" y="694"/>
                      </a:lnTo>
                      <a:lnTo>
                        <a:pt x="661" y="694"/>
                      </a:lnTo>
                      <a:lnTo>
                        <a:pt x="657" y="694"/>
                      </a:lnTo>
                      <a:lnTo>
                        <a:pt x="654" y="694"/>
                      </a:lnTo>
                      <a:lnTo>
                        <a:pt x="650" y="694"/>
                      </a:lnTo>
                      <a:lnTo>
                        <a:pt x="646" y="694"/>
                      </a:lnTo>
                      <a:lnTo>
                        <a:pt x="642" y="694"/>
                      </a:lnTo>
                      <a:lnTo>
                        <a:pt x="638" y="694"/>
                      </a:lnTo>
                      <a:lnTo>
                        <a:pt x="634" y="694"/>
                      </a:lnTo>
                      <a:lnTo>
                        <a:pt x="630" y="694"/>
                      </a:lnTo>
                      <a:lnTo>
                        <a:pt x="626" y="694"/>
                      </a:lnTo>
                      <a:lnTo>
                        <a:pt x="622" y="694"/>
                      </a:lnTo>
                      <a:lnTo>
                        <a:pt x="618" y="694"/>
                      </a:lnTo>
                      <a:lnTo>
                        <a:pt x="614" y="694"/>
                      </a:lnTo>
                      <a:lnTo>
                        <a:pt x="610" y="694"/>
                      </a:lnTo>
                      <a:lnTo>
                        <a:pt x="606" y="694"/>
                      </a:lnTo>
                      <a:lnTo>
                        <a:pt x="602" y="694"/>
                      </a:lnTo>
                      <a:lnTo>
                        <a:pt x="598" y="694"/>
                      </a:lnTo>
                      <a:lnTo>
                        <a:pt x="594" y="694"/>
                      </a:lnTo>
                      <a:lnTo>
                        <a:pt x="591" y="694"/>
                      </a:lnTo>
                      <a:lnTo>
                        <a:pt x="587" y="694"/>
                      </a:lnTo>
                      <a:lnTo>
                        <a:pt x="584" y="694"/>
                      </a:lnTo>
                      <a:lnTo>
                        <a:pt x="580" y="694"/>
                      </a:lnTo>
                      <a:lnTo>
                        <a:pt x="576" y="694"/>
                      </a:lnTo>
                      <a:lnTo>
                        <a:pt x="572" y="694"/>
                      </a:lnTo>
                      <a:lnTo>
                        <a:pt x="568" y="694"/>
                      </a:lnTo>
                      <a:lnTo>
                        <a:pt x="564" y="694"/>
                      </a:lnTo>
                      <a:lnTo>
                        <a:pt x="560" y="694"/>
                      </a:lnTo>
                      <a:lnTo>
                        <a:pt x="556" y="694"/>
                      </a:lnTo>
                      <a:lnTo>
                        <a:pt x="552" y="694"/>
                      </a:lnTo>
                      <a:lnTo>
                        <a:pt x="548" y="694"/>
                      </a:lnTo>
                      <a:lnTo>
                        <a:pt x="544" y="694"/>
                      </a:lnTo>
                      <a:lnTo>
                        <a:pt x="540" y="694"/>
                      </a:lnTo>
                      <a:lnTo>
                        <a:pt x="536" y="694"/>
                      </a:lnTo>
                      <a:lnTo>
                        <a:pt x="532" y="694"/>
                      </a:lnTo>
                      <a:lnTo>
                        <a:pt x="528" y="694"/>
                      </a:lnTo>
                      <a:lnTo>
                        <a:pt x="524" y="694"/>
                      </a:lnTo>
                      <a:lnTo>
                        <a:pt x="520" y="694"/>
                      </a:lnTo>
                      <a:lnTo>
                        <a:pt x="517" y="694"/>
                      </a:lnTo>
                      <a:lnTo>
                        <a:pt x="513" y="694"/>
                      </a:lnTo>
                      <a:lnTo>
                        <a:pt x="509" y="694"/>
                      </a:lnTo>
                      <a:lnTo>
                        <a:pt x="505" y="694"/>
                      </a:lnTo>
                      <a:lnTo>
                        <a:pt x="501" y="694"/>
                      </a:lnTo>
                      <a:lnTo>
                        <a:pt x="497" y="694"/>
                      </a:lnTo>
                      <a:lnTo>
                        <a:pt x="493" y="694"/>
                      </a:lnTo>
                      <a:lnTo>
                        <a:pt x="489" y="694"/>
                      </a:lnTo>
                      <a:lnTo>
                        <a:pt x="485" y="694"/>
                      </a:lnTo>
                      <a:lnTo>
                        <a:pt x="481" y="694"/>
                      </a:lnTo>
                      <a:lnTo>
                        <a:pt x="477" y="694"/>
                      </a:lnTo>
                      <a:lnTo>
                        <a:pt x="473" y="694"/>
                      </a:lnTo>
                      <a:lnTo>
                        <a:pt x="469" y="694"/>
                      </a:lnTo>
                      <a:lnTo>
                        <a:pt x="465" y="694"/>
                      </a:lnTo>
                      <a:lnTo>
                        <a:pt x="461" y="694"/>
                      </a:lnTo>
                      <a:lnTo>
                        <a:pt x="457" y="694"/>
                      </a:lnTo>
                      <a:lnTo>
                        <a:pt x="454" y="694"/>
                      </a:lnTo>
                      <a:lnTo>
                        <a:pt x="450" y="694"/>
                      </a:lnTo>
                      <a:lnTo>
                        <a:pt x="446" y="694"/>
                      </a:lnTo>
                      <a:lnTo>
                        <a:pt x="443" y="694"/>
                      </a:lnTo>
                      <a:lnTo>
                        <a:pt x="439" y="694"/>
                      </a:lnTo>
                      <a:lnTo>
                        <a:pt x="435" y="694"/>
                      </a:lnTo>
                      <a:lnTo>
                        <a:pt x="431" y="694"/>
                      </a:lnTo>
                      <a:lnTo>
                        <a:pt x="427" y="694"/>
                      </a:lnTo>
                      <a:lnTo>
                        <a:pt x="423" y="694"/>
                      </a:lnTo>
                      <a:lnTo>
                        <a:pt x="419" y="694"/>
                      </a:lnTo>
                      <a:lnTo>
                        <a:pt x="415" y="694"/>
                      </a:lnTo>
                      <a:lnTo>
                        <a:pt x="411" y="694"/>
                      </a:lnTo>
                      <a:lnTo>
                        <a:pt x="407" y="694"/>
                      </a:lnTo>
                      <a:lnTo>
                        <a:pt x="403" y="694"/>
                      </a:lnTo>
                      <a:lnTo>
                        <a:pt x="399" y="694"/>
                      </a:lnTo>
                      <a:lnTo>
                        <a:pt x="395" y="694"/>
                      </a:lnTo>
                      <a:lnTo>
                        <a:pt x="391" y="694"/>
                      </a:lnTo>
                      <a:lnTo>
                        <a:pt x="387" y="694"/>
                      </a:lnTo>
                      <a:lnTo>
                        <a:pt x="383" y="694"/>
                      </a:lnTo>
                      <a:lnTo>
                        <a:pt x="380" y="694"/>
                      </a:lnTo>
                      <a:lnTo>
                        <a:pt x="376" y="694"/>
                      </a:lnTo>
                      <a:lnTo>
                        <a:pt x="372" y="694"/>
                      </a:lnTo>
                      <a:lnTo>
                        <a:pt x="368" y="694"/>
                      </a:lnTo>
                      <a:lnTo>
                        <a:pt x="364" y="694"/>
                      </a:lnTo>
                      <a:lnTo>
                        <a:pt x="360" y="694"/>
                      </a:lnTo>
                      <a:lnTo>
                        <a:pt x="356" y="694"/>
                      </a:lnTo>
                      <a:lnTo>
                        <a:pt x="352" y="694"/>
                      </a:lnTo>
                      <a:lnTo>
                        <a:pt x="348" y="694"/>
                      </a:lnTo>
                      <a:lnTo>
                        <a:pt x="344" y="694"/>
                      </a:lnTo>
                      <a:lnTo>
                        <a:pt x="340" y="694"/>
                      </a:lnTo>
                      <a:lnTo>
                        <a:pt x="336" y="694"/>
                      </a:lnTo>
                      <a:lnTo>
                        <a:pt x="332" y="694"/>
                      </a:lnTo>
                      <a:lnTo>
                        <a:pt x="328" y="694"/>
                      </a:lnTo>
                      <a:lnTo>
                        <a:pt x="325" y="694"/>
                      </a:lnTo>
                      <a:lnTo>
                        <a:pt x="321" y="694"/>
                      </a:lnTo>
                      <a:lnTo>
                        <a:pt x="318" y="694"/>
                      </a:lnTo>
                      <a:lnTo>
                        <a:pt x="314" y="694"/>
                      </a:lnTo>
                      <a:lnTo>
                        <a:pt x="310" y="694"/>
                      </a:lnTo>
                      <a:lnTo>
                        <a:pt x="306" y="694"/>
                      </a:lnTo>
                      <a:lnTo>
                        <a:pt x="302" y="694"/>
                      </a:lnTo>
                      <a:lnTo>
                        <a:pt x="298" y="694"/>
                      </a:lnTo>
                      <a:lnTo>
                        <a:pt x="294" y="694"/>
                      </a:lnTo>
                      <a:lnTo>
                        <a:pt x="290" y="694"/>
                      </a:lnTo>
                      <a:lnTo>
                        <a:pt x="286" y="694"/>
                      </a:lnTo>
                      <a:lnTo>
                        <a:pt x="282" y="694"/>
                      </a:lnTo>
                      <a:lnTo>
                        <a:pt x="278" y="694"/>
                      </a:lnTo>
                      <a:lnTo>
                        <a:pt x="274" y="694"/>
                      </a:lnTo>
                      <a:lnTo>
                        <a:pt x="270" y="694"/>
                      </a:lnTo>
                      <a:lnTo>
                        <a:pt x="266" y="694"/>
                      </a:lnTo>
                      <a:lnTo>
                        <a:pt x="262" y="694"/>
                      </a:lnTo>
                      <a:lnTo>
                        <a:pt x="258" y="694"/>
                      </a:lnTo>
                      <a:lnTo>
                        <a:pt x="254" y="694"/>
                      </a:lnTo>
                      <a:lnTo>
                        <a:pt x="250" y="694"/>
                      </a:lnTo>
                      <a:lnTo>
                        <a:pt x="246" y="694"/>
                      </a:lnTo>
                      <a:lnTo>
                        <a:pt x="242" y="694"/>
                      </a:lnTo>
                      <a:lnTo>
                        <a:pt x="238" y="694"/>
                      </a:lnTo>
                      <a:lnTo>
                        <a:pt x="235" y="694"/>
                      </a:lnTo>
                      <a:lnTo>
                        <a:pt x="231" y="694"/>
                      </a:lnTo>
                      <a:lnTo>
                        <a:pt x="227" y="694"/>
                      </a:lnTo>
                      <a:lnTo>
                        <a:pt x="223" y="694"/>
                      </a:lnTo>
                      <a:lnTo>
                        <a:pt x="219" y="694"/>
                      </a:lnTo>
                      <a:lnTo>
                        <a:pt x="215" y="694"/>
                      </a:lnTo>
                      <a:lnTo>
                        <a:pt x="211" y="694"/>
                      </a:lnTo>
                      <a:lnTo>
                        <a:pt x="207" y="694"/>
                      </a:lnTo>
                      <a:lnTo>
                        <a:pt x="203" y="694"/>
                      </a:lnTo>
                      <a:lnTo>
                        <a:pt x="199" y="694"/>
                      </a:lnTo>
                      <a:lnTo>
                        <a:pt x="196" y="694"/>
                      </a:lnTo>
                      <a:lnTo>
                        <a:pt x="192" y="694"/>
                      </a:lnTo>
                      <a:lnTo>
                        <a:pt x="188" y="694"/>
                      </a:lnTo>
                      <a:lnTo>
                        <a:pt x="184" y="694"/>
                      </a:lnTo>
                      <a:lnTo>
                        <a:pt x="180" y="694"/>
                      </a:lnTo>
                      <a:lnTo>
                        <a:pt x="176" y="694"/>
                      </a:lnTo>
                      <a:lnTo>
                        <a:pt x="172" y="694"/>
                      </a:lnTo>
                      <a:lnTo>
                        <a:pt x="169" y="694"/>
                      </a:lnTo>
                      <a:lnTo>
                        <a:pt x="165" y="694"/>
                      </a:lnTo>
                      <a:lnTo>
                        <a:pt x="161" y="694"/>
                      </a:lnTo>
                      <a:lnTo>
                        <a:pt x="157" y="694"/>
                      </a:lnTo>
                      <a:lnTo>
                        <a:pt x="153" y="694"/>
                      </a:lnTo>
                      <a:lnTo>
                        <a:pt x="149" y="694"/>
                      </a:lnTo>
                      <a:lnTo>
                        <a:pt x="145" y="694"/>
                      </a:lnTo>
                      <a:lnTo>
                        <a:pt x="141" y="694"/>
                      </a:lnTo>
                      <a:lnTo>
                        <a:pt x="137" y="694"/>
                      </a:lnTo>
                      <a:lnTo>
                        <a:pt x="133" y="694"/>
                      </a:lnTo>
                      <a:lnTo>
                        <a:pt x="129" y="694"/>
                      </a:lnTo>
                      <a:lnTo>
                        <a:pt x="125" y="694"/>
                      </a:lnTo>
                      <a:lnTo>
                        <a:pt x="121" y="694"/>
                      </a:lnTo>
                      <a:lnTo>
                        <a:pt x="117" y="694"/>
                      </a:lnTo>
                      <a:lnTo>
                        <a:pt x="113" y="694"/>
                      </a:lnTo>
                      <a:lnTo>
                        <a:pt x="109" y="694"/>
                      </a:lnTo>
                      <a:lnTo>
                        <a:pt x="106" y="694"/>
                      </a:lnTo>
                      <a:lnTo>
                        <a:pt x="102" y="694"/>
                      </a:lnTo>
                      <a:lnTo>
                        <a:pt x="98" y="694"/>
                      </a:lnTo>
                      <a:lnTo>
                        <a:pt x="94" y="694"/>
                      </a:lnTo>
                      <a:lnTo>
                        <a:pt x="90" y="694"/>
                      </a:lnTo>
                      <a:lnTo>
                        <a:pt x="86" y="694"/>
                      </a:lnTo>
                      <a:lnTo>
                        <a:pt x="82" y="694"/>
                      </a:lnTo>
                      <a:lnTo>
                        <a:pt x="78" y="694"/>
                      </a:lnTo>
                      <a:lnTo>
                        <a:pt x="74" y="694"/>
                      </a:lnTo>
                      <a:lnTo>
                        <a:pt x="70" y="694"/>
                      </a:lnTo>
                      <a:lnTo>
                        <a:pt x="66" y="694"/>
                      </a:lnTo>
                      <a:lnTo>
                        <a:pt x="63" y="694"/>
                      </a:lnTo>
                      <a:lnTo>
                        <a:pt x="59" y="694"/>
                      </a:lnTo>
                      <a:lnTo>
                        <a:pt x="55" y="694"/>
                      </a:lnTo>
                      <a:lnTo>
                        <a:pt x="51" y="694"/>
                      </a:lnTo>
                      <a:lnTo>
                        <a:pt x="47" y="694"/>
                      </a:lnTo>
                      <a:lnTo>
                        <a:pt x="43" y="694"/>
                      </a:lnTo>
                      <a:lnTo>
                        <a:pt x="39" y="694"/>
                      </a:lnTo>
                      <a:lnTo>
                        <a:pt x="35" y="694"/>
                      </a:lnTo>
                      <a:lnTo>
                        <a:pt x="32" y="694"/>
                      </a:lnTo>
                      <a:lnTo>
                        <a:pt x="28" y="694"/>
                      </a:lnTo>
                      <a:lnTo>
                        <a:pt x="24" y="694"/>
                      </a:lnTo>
                      <a:lnTo>
                        <a:pt x="20" y="694"/>
                      </a:lnTo>
                      <a:lnTo>
                        <a:pt x="16" y="694"/>
                      </a:lnTo>
                      <a:lnTo>
                        <a:pt x="12" y="694"/>
                      </a:lnTo>
                      <a:lnTo>
                        <a:pt x="8" y="694"/>
                      </a:lnTo>
                      <a:lnTo>
                        <a:pt x="4" y="694"/>
                      </a:lnTo>
                      <a:lnTo>
                        <a:pt x="0" y="694"/>
                      </a:lnTo>
                      <a:lnTo>
                        <a:pt x="0" y="0"/>
                      </a:lnTo>
                    </a:path>
                  </a:pathLst>
                </a:custGeom>
                <a:solidFill>
                  <a:srgbClr val="C0C0C0"/>
                </a:solidFill>
                <a:ln w="12700" cap="rnd">
                  <a:noFill/>
                  <a:round/>
                  <a:headEnd/>
                  <a:tailEnd/>
                </a:ln>
                <a:effectLst/>
              </p:spPr>
              <p:txBody>
                <a:bodyPr/>
                <a:lstStyle/>
                <a:p>
                  <a:endParaRPr lang="en-US"/>
                </a:p>
              </p:txBody>
            </p:sp>
            <p:sp>
              <p:nvSpPr>
                <p:cNvPr id="83977" name="Freeform 9"/>
                <p:cNvSpPr>
                  <a:spLocks/>
                </p:cNvSpPr>
                <p:nvPr/>
              </p:nvSpPr>
              <p:spPr bwMode="auto">
                <a:xfrm>
                  <a:off x="4697" y="2556"/>
                  <a:ext cx="784" cy="139"/>
                </a:xfrm>
                <a:custGeom>
                  <a:avLst/>
                  <a:gdLst/>
                  <a:ahLst/>
                  <a:cxnLst>
                    <a:cxn ang="0">
                      <a:pos x="24" y="138"/>
                    </a:cxn>
                    <a:cxn ang="0">
                      <a:pos x="51" y="138"/>
                    </a:cxn>
                    <a:cxn ang="0">
                      <a:pos x="78" y="138"/>
                    </a:cxn>
                    <a:cxn ang="0">
                      <a:pos x="106" y="138"/>
                    </a:cxn>
                    <a:cxn ang="0">
                      <a:pos x="133" y="138"/>
                    </a:cxn>
                    <a:cxn ang="0">
                      <a:pos x="161" y="138"/>
                    </a:cxn>
                    <a:cxn ang="0">
                      <a:pos x="188" y="138"/>
                    </a:cxn>
                    <a:cxn ang="0">
                      <a:pos x="215" y="138"/>
                    </a:cxn>
                    <a:cxn ang="0">
                      <a:pos x="242" y="138"/>
                    </a:cxn>
                    <a:cxn ang="0">
                      <a:pos x="270" y="138"/>
                    </a:cxn>
                    <a:cxn ang="0">
                      <a:pos x="298" y="138"/>
                    </a:cxn>
                    <a:cxn ang="0">
                      <a:pos x="325" y="138"/>
                    </a:cxn>
                    <a:cxn ang="0">
                      <a:pos x="352" y="138"/>
                    </a:cxn>
                    <a:cxn ang="0">
                      <a:pos x="380" y="138"/>
                    </a:cxn>
                    <a:cxn ang="0">
                      <a:pos x="407" y="0"/>
                    </a:cxn>
                    <a:cxn ang="0">
                      <a:pos x="435" y="19"/>
                    </a:cxn>
                    <a:cxn ang="0">
                      <a:pos x="461" y="35"/>
                    </a:cxn>
                    <a:cxn ang="0">
                      <a:pos x="489" y="51"/>
                    </a:cxn>
                    <a:cxn ang="0">
                      <a:pos x="517" y="63"/>
                    </a:cxn>
                    <a:cxn ang="0">
                      <a:pos x="544" y="75"/>
                    </a:cxn>
                    <a:cxn ang="0">
                      <a:pos x="572" y="85"/>
                    </a:cxn>
                    <a:cxn ang="0">
                      <a:pos x="598" y="93"/>
                    </a:cxn>
                    <a:cxn ang="0">
                      <a:pos x="626" y="101"/>
                    </a:cxn>
                    <a:cxn ang="0">
                      <a:pos x="654" y="106"/>
                    </a:cxn>
                    <a:cxn ang="0">
                      <a:pos x="681" y="112"/>
                    </a:cxn>
                    <a:cxn ang="0">
                      <a:pos x="709" y="117"/>
                    </a:cxn>
                    <a:cxn ang="0">
                      <a:pos x="735" y="121"/>
                    </a:cxn>
                    <a:cxn ang="0">
                      <a:pos x="763" y="125"/>
                    </a:cxn>
                    <a:cxn ang="0">
                      <a:pos x="779" y="138"/>
                    </a:cxn>
                    <a:cxn ang="0">
                      <a:pos x="751" y="138"/>
                    </a:cxn>
                    <a:cxn ang="0">
                      <a:pos x="723" y="138"/>
                    </a:cxn>
                    <a:cxn ang="0">
                      <a:pos x="697" y="138"/>
                    </a:cxn>
                    <a:cxn ang="0">
                      <a:pos x="669" y="138"/>
                    </a:cxn>
                    <a:cxn ang="0">
                      <a:pos x="642" y="138"/>
                    </a:cxn>
                    <a:cxn ang="0">
                      <a:pos x="614" y="138"/>
                    </a:cxn>
                    <a:cxn ang="0">
                      <a:pos x="587" y="138"/>
                    </a:cxn>
                    <a:cxn ang="0">
                      <a:pos x="560" y="138"/>
                    </a:cxn>
                    <a:cxn ang="0">
                      <a:pos x="532" y="138"/>
                    </a:cxn>
                    <a:cxn ang="0">
                      <a:pos x="505" y="138"/>
                    </a:cxn>
                    <a:cxn ang="0">
                      <a:pos x="477" y="138"/>
                    </a:cxn>
                    <a:cxn ang="0">
                      <a:pos x="450" y="138"/>
                    </a:cxn>
                    <a:cxn ang="0">
                      <a:pos x="423" y="138"/>
                    </a:cxn>
                    <a:cxn ang="0">
                      <a:pos x="395" y="138"/>
                    </a:cxn>
                    <a:cxn ang="0">
                      <a:pos x="368" y="138"/>
                    </a:cxn>
                    <a:cxn ang="0">
                      <a:pos x="340" y="138"/>
                    </a:cxn>
                    <a:cxn ang="0">
                      <a:pos x="314" y="138"/>
                    </a:cxn>
                    <a:cxn ang="0">
                      <a:pos x="286" y="138"/>
                    </a:cxn>
                    <a:cxn ang="0">
                      <a:pos x="258" y="138"/>
                    </a:cxn>
                    <a:cxn ang="0">
                      <a:pos x="231" y="138"/>
                    </a:cxn>
                    <a:cxn ang="0">
                      <a:pos x="203" y="138"/>
                    </a:cxn>
                    <a:cxn ang="0">
                      <a:pos x="176" y="138"/>
                    </a:cxn>
                    <a:cxn ang="0">
                      <a:pos x="149" y="138"/>
                    </a:cxn>
                    <a:cxn ang="0">
                      <a:pos x="121" y="138"/>
                    </a:cxn>
                    <a:cxn ang="0">
                      <a:pos x="94" y="138"/>
                    </a:cxn>
                    <a:cxn ang="0">
                      <a:pos x="66" y="138"/>
                    </a:cxn>
                    <a:cxn ang="0">
                      <a:pos x="39" y="138"/>
                    </a:cxn>
                    <a:cxn ang="0">
                      <a:pos x="12" y="138"/>
                    </a:cxn>
                  </a:cxnLst>
                  <a:rect l="0" t="0" r="r" b="b"/>
                  <a:pathLst>
                    <a:path w="784" h="139">
                      <a:moveTo>
                        <a:pt x="0" y="138"/>
                      </a:moveTo>
                      <a:lnTo>
                        <a:pt x="4" y="138"/>
                      </a:lnTo>
                      <a:lnTo>
                        <a:pt x="8" y="138"/>
                      </a:lnTo>
                      <a:lnTo>
                        <a:pt x="12" y="138"/>
                      </a:lnTo>
                      <a:lnTo>
                        <a:pt x="16" y="138"/>
                      </a:lnTo>
                      <a:lnTo>
                        <a:pt x="20" y="138"/>
                      </a:lnTo>
                      <a:lnTo>
                        <a:pt x="24" y="138"/>
                      </a:lnTo>
                      <a:lnTo>
                        <a:pt x="28" y="138"/>
                      </a:lnTo>
                      <a:lnTo>
                        <a:pt x="32" y="138"/>
                      </a:lnTo>
                      <a:lnTo>
                        <a:pt x="35" y="138"/>
                      </a:lnTo>
                      <a:lnTo>
                        <a:pt x="39" y="138"/>
                      </a:lnTo>
                      <a:lnTo>
                        <a:pt x="43" y="138"/>
                      </a:lnTo>
                      <a:lnTo>
                        <a:pt x="47" y="138"/>
                      </a:lnTo>
                      <a:lnTo>
                        <a:pt x="51" y="138"/>
                      </a:lnTo>
                      <a:lnTo>
                        <a:pt x="55" y="138"/>
                      </a:lnTo>
                      <a:lnTo>
                        <a:pt x="59" y="138"/>
                      </a:lnTo>
                      <a:lnTo>
                        <a:pt x="63" y="138"/>
                      </a:lnTo>
                      <a:lnTo>
                        <a:pt x="66" y="138"/>
                      </a:lnTo>
                      <a:lnTo>
                        <a:pt x="70" y="138"/>
                      </a:lnTo>
                      <a:lnTo>
                        <a:pt x="74" y="138"/>
                      </a:lnTo>
                      <a:lnTo>
                        <a:pt x="78" y="138"/>
                      </a:lnTo>
                      <a:lnTo>
                        <a:pt x="82" y="138"/>
                      </a:lnTo>
                      <a:lnTo>
                        <a:pt x="86" y="138"/>
                      </a:lnTo>
                      <a:lnTo>
                        <a:pt x="90" y="138"/>
                      </a:lnTo>
                      <a:lnTo>
                        <a:pt x="94" y="138"/>
                      </a:lnTo>
                      <a:lnTo>
                        <a:pt x="98" y="138"/>
                      </a:lnTo>
                      <a:lnTo>
                        <a:pt x="102" y="138"/>
                      </a:lnTo>
                      <a:lnTo>
                        <a:pt x="106" y="138"/>
                      </a:lnTo>
                      <a:lnTo>
                        <a:pt x="109" y="138"/>
                      </a:lnTo>
                      <a:lnTo>
                        <a:pt x="113" y="138"/>
                      </a:lnTo>
                      <a:lnTo>
                        <a:pt x="117" y="138"/>
                      </a:lnTo>
                      <a:lnTo>
                        <a:pt x="121" y="138"/>
                      </a:lnTo>
                      <a:lnTo>
                        <a:pt x="125" y="138"/>
                      </a:lnTo>
                      <a:lnTo>
                        <a:pt x="129" y="138"/>
                      </a:lnTo>
                      <a:lnTo>
                        <a:pt x="133" y="138"/>
                      </a:lnTo>
                      <a:lnTo>
                        <a:pt x="137" y="138"/>
                      </a:lnTo>
                      <a:lnTo>
                        <a:pt x="141" y="138"/>
                      </a:lnTo>
                      <a:lnTo>
                        <a:pt x="145" y="138"/>
                      </a:lnTo>
                      <a:lnTo>
                        <a:pt x="149" y="138"/>
                      </a:lnTo>
                      <a:lnTo>
                        <a:pt x="153" y="138"/>
                      </a:lnTo>
                      <a:lnTo>
                        <a:pt x="157" y="138"/>
                      </a:lnTo>
                      <a:lnTo>
                        <a:pt x="161" y="138"/>
                      </a:lnTo>
                      <a:lnTo>
                        <a:pt x="165" y="138"/>
                      </a:lnTo>
                      <a:lnTo>
                        <a:pt x="169" y="138"/>
                      </a:lnTo>
                      <a:lnTo>
                        <a:pt x="172" y="138"/>
                      </a:lnTo>
                      <a:lnTo>
                        <a:pt x="176" y="138"/>
                      </a:lnTo>
                      <a:lnTo>
                        <a:pt x="180" y="138"/>
                      </a:lnTo>
                      <a:lnTo>
                        <a:pt x="184" y="138"/>
                      </a:lnTo>
                      <a:lnTo>
                        <a:pt x="188" y="138"/>
                      </a:lnTo>
                      <a:lnTo>
                        <a:pt x="192" y="138"/>
                      </a:lnTo>
                      <a:lnTo>
                        <a:pt x="196" y="138"/>
                      </a:lnTo>
                      <a:lnTo>
                        <a:pt x="199" y="138"/>
                      </a:lnTo>
                      <a:lnTo>
                        <a:pt x="203" y="138"/>
                      </a:lnTo>
                      <a:lnTo>
                        <a:pt x="207" y="138"/>
                      </a:lnTo>
                      <a:lnTo>
                        <a:pt x="211" y="138"/>
                      </a:lnTo>
                      <a:lnTo>
                        <a:pt x="215" y="138"/>
                      </a:lnTo>
                      <a:lnTo>
                        <a:pt x="219" y="138"/>
                      </a:lnTo>
                      <a:lnTo>
                        <a:pt x="223" y="138"/>
                      </a:lnTo>
                      <a:lnTo>
                        <a:pt x="227" y="138"/>
                      </a:lnTo>
                      <a:lnTo>
                        <a:pt x="231" y="138"/>
                      </a:lnTo>
                      <a:lnTo>
                        <a:pt x="235" y="138"/>
                      </a:lnTo>
                      <a:lnTo>
                        <a:pt x="238" y="138"/>
                      </a:lnTo>
                      <a:lnTo>
                        <a:pt x="242" y="138"/>
                      </a:lnTo>
                      <a:lnTo>
                        <a:pt x="246" y="138"/>
                      </a:lnTo>
                      <a:lnTo>
                        <a:pt x="250" y="138"/>
                      </a:lnTo>
                      <a:lnTo>
                        <a:pt x="254" y="138"/>
                      </a:lnTo>
                      <a:lnTo>
                        <a:pt x="258" y="138"/>
                      </a:lnTo>
                      <a:lnTo>
                        <a:pt x="262" y="138"/>
                      </a:lnTo>
                      <a:lnTo>
                        <a:pt x="266" y="138"/>
                      </a:lnTo>
                      <a:lnTo>
                        <a:pt x="270" y="138"/>
                      </a:lnTo>
                      <a:lnTo>
                        <a:pt x="274" y="138"/>
                      </a:lnTo>
                      <a:lnTo>
                        <a:pt x="278" y="138"/>
                      </a:lnTo>
                      <a:lnTo>
                        <a:pt x="282" y="138"/>
                      </a:lnTo>
                      <a:lnTo>
                        <a:pt x="286" y="138"/>
                      </a:lnTo>
                      <a:lnTo>
                        <a:pt x="290" y="138"/>
                      </a:lnTo>
                      <a:lnTo>
                        <a:pt x="294" y="138"/>
                      </a:lnTo>
                      <a:lnTo>
                        <a:pt x="298" y="138"/>
                      </a:lnTo>
                      <a:lnTo>
                        <a:pt x="302" y="138"/>
                      </a:lnTo>
                      <a:lnTo>
                        <a:pt x="306" y="138"/>
                      </a:lnTo>
                      <a:lnTo>
                        <a:pt x="310" y="138"/>
                      </a:lnTo>
                      <a:lnTo>
                        <a:pt x="314" y="138"/>
                      </a:lnTo>
                      <a:lnTo>
                        <a:pt x="318" y="138"/>
                      </a:lnTo>
                      <a:lnTo>
                        <a:pt x="321" y="138"/>
                      </a:lnTo>
                      <a:lnTo>
                        <a:pt x="325" y="138"/>
                      </a:lnTo>
                      <a:lnTo>
                        <a:pt x="328" y="138"/>
                      </a:lnTo>
                      <a:lnTo>
                        <a:pt x="332" y="138"/>
                      </a:lnTo>
                      <a:lnTo>
                        <a:pt x="336" y="138"/>
                      </a:lnTo>
                      <a:lnTo>
                        <a:pt x="340" y="138"/>
                      </a:lnTo>
                      <a:lnTo>
                        <a:pt x="344" y="138"/>
                      </a:lnTo>
                      <a:lnTo>
                        <a:pt x="348" y="138"/>
                      </a:lnTo>
                      <a:lnTo>
                        <a:pt x="352" y="138"/>
                      </a:lnTo>
                      <a:lnTo>
                        <a:pt x="356" y="138"/>
                      </a:lnTo>
                      <a:lnTo>
                        <a:pt x="360" y="138"/>
                      </a:lnTo>
                      <a:lnTo>
                        <a:pt x="364" y="138"/>
                      </a:lnTo>
                      <a:lnTo>
                        <a:pt x="368" y="138"/>
                      </a:lnTo>
                      <a:lnTo>
                        <a:pt x="372" y="138"/>
                      </a:lnTo>
                      <a:lnTo>
                        <a:pt x="376" y="138"/>
                      </a:lnTo>
                      <a:lnTo>
                        <a:pt x="380" y="138"/>
                      </a:lnTo>
                      <a:lnTo>
                        <a:pt x="383" y="138"/>
                      </a:lnTo>
                      <a:lnTo>
                        <a:pt x="387" y="138"/>
                      </a:lnTo>
                      <a:lnTo>
                        <a:pt x="391" y="138"/>
                      </a:lnTo>
                      <a:lnTo>
                        <a:pt x="395" y="138"/>
                      </a:lnTo>
                      <a:lnTo>
                        <a:pt x="399" y="138"/>
                      </a:lnTo>
                      <a:lnTo>
                        <a:pt x="403" y="138"/>
                      </a:lnTo>
                      <a:lnTo>
                        <a:pt x="407" y="0"/>
                      </a:lnTo>
                      <a:lnTo>
                        <a:pt x="411" y="3"/>
                      </a:lnTo>
                      <a:lnTo>
                        <a:pt x="415" y="6"/>
                      </a:lnTo>
                      <a:lnTo>
                        <a:pt x="419" y="9"/>
                      </a:lnTo>
                      <a:lnTo>
                        <a:pt x="423" y="12"/>
                      </a:lnTo>
                      <a:lnTo>
                        <a:pt x="427" y="13"/>
                      </a:lnTo>
                      <a:lnTo>
                        <a:pt x="431" y="16"/>
                      </a:lnTo>
                      <a:lnTo>
                        <a:pt x="435" y="19"/>
                      </a:lnTo>
                      <a:lnTo>
                        <a:pt x="439" y="21"/>
                      </a:lnTo>
                      <a:lnTo>
                        <a:pt x="443" y="24"/>
                      </a:lnTo>
                      <a:lnTo>
                        <a:pt x="446" y="26"/>
                      </a:lnTo>
                      <a:lnTo>
                        <a:pt x="450" y="29"/>
                      </a:lnTo>
                      <a:lnTo>
                        <a:pt x="454" y="31"/>
                      </a:lnTo>
                      <a:lnTo>
                        <a:pt x="457" y="33"/>
                      </a:lnTo>
                      <a:lnTo>
                        <a:pt x="461" y="35"/>
                      </a:lnTo>
                      <a:lnTo>
                        <a:pt x="465" y="37"/>
                      </a:lnTo>
                      <a:lnTo>
                        <a:pt x="469" y="40"/>
                      </a:lnTo>
                      <a:lnTo>
                        <a:pt x="473" y="42"/>
                      </a:lnTo>
                      <a:lnTo>
                        <a:pt x="477" y="44"/>
                      </a:lnTo>
                      <a:lnTo>
                        <a:pt x="481" y="46"/>
                      </a:lnTo>
                      <a:lnTo>
                        <a:pt x="485" y="48"/>
                      </a:lnTo>
                      <a:lnTo>
                        <a:pt x="489" y="51"/>
                      </a:lnTo>
                      <a:lnTo>
                        <a:pt x="493" y="52"/>
                      </a:lnTo>
                      <a:lnTo>
                        <a:pt x="497" y="54"/>
                      </a:lnTo>
                      <a:lnTo>
                        <a:pt x="501" y="57"/>
                      </a:lnTo>
                      <a:lnTo>
                        <a:pt x="505" y="58"/>
                      </a:lnTo>
                      <a:lnTo>
                        <a:pt x="509" y="59"/>
                      </a:lnTo>
                      <a:lnTo>
                        <a:pt x="513" y="61"/>
                      </a:lnTo>
                      <a:lnTo>
                        <a:pt x="517" y="63"/>
                      </a:lnTo>
                      <a:lnTo>
                        <a:pt x="520" y="65"/>
                      </a:lnTo>
                      <a:lnTo>
                        <a:pt x="524" y="67"/>
                      </a:lnTo>
                      <a:lnTo>
                        <a:pt x="528" y="68"/>
                      </a:lnTo>
                      <a:lnTo>
                        <a:pt x="532" y="70"/>
                      </a:lnTo>
                      <a:lnTo>
                        <a:pt x="536" y="72"/>
                      </a:lnTo>
                      <a:lnTo>
                        <a:pt x="540" y="73"/>
                      </a:lnTo>
                      <a:lnTo>
                        <a:pt x="544" y="75"/>
                      </a:lnTo>
                      <a:lnTo>
                        <a:pt x="548" y="77"/>
                      </a:lnTo>
                      <a:lnTo>
                        <a:pt x="552" y="78"/>
                      </a:lnTo>
                      <a:lnTo>
                        <a:pt x="556" y="80"/>
                      </a:lnTo>
                      <a:lnTo>
                        <a:pt x="560" y="81"/>
                      </a:lnTo>
                      <a:lnTo>
                        <a:pt x="564" y="82"/>
                      </a:lnTo>
                      <a:lnTo>
                        <a:pt x="568" y="83"/>
                      </a:lnTo>
                      <a:lnTo>
                        <a:pt x="572" y="85"/>
                      </a:lnTo>
                      <a:lnTo>
                        <a:pt x="576" y="86"/>
                      </a:lnTo>
                      <a:lnTo>
                        <a:pt x="580" y="87"/>
                      </a:lnTo>
                      <a:lnTo>
                        <a:pt x="584" y="89"/>
                      </a:lnTo>
                      <a:lnTo>
                        <a:pt x="587" y="89"/>
                      </a:lnTo>
                      <a:lnTo>
                        <a:pt x="591" y="91"/>
                      </a:lnTo>
                      <a:lnTo>
                        <a:pt x="594" y="92"/>
                      </a:lnTo>
                      <a:lnTo>
                        <a:pt x="598" y="93"/>
                      </a:lnTo>
                      <a:lnTo>
                        <a:pt x="602" y="94"/>
                      </a:lnTo>
                      <a:lnTo>
                        <a:pt x="606" y="96"/>
                      </a:lnTo>
                      <a:lnTo>
                        <a:pt x="610" y="97"/>
                      </a:lnTo>
                      <a:lnTo>
                        <a:pt x="614" y="98"/>
                      </a:lnTo>
                      <a:lnTo>
                        <a:pt x="618" y="99"/>
                      </a:lnTo>
                      <a:lnTo>
                        <a:pt x="622" y="100"/>
                      </a:lnTo>
                      <a:lnTo>
                        <a:pt x="626" y="101"/>
                      </a:lnTo>
                      <a:lnTo>
                        <a:pt x="630" y="102"/>
                      </a:lnTo>
                      <a:lnTo>
                        <a:pt x="634" y="103"/>
                      </a:lnTo>
                      <a:lnTo>
                        <a:pt x="638" y="104"/>
                      </a:lnTo>
                      <a:lnTo>
                        <a:pt x="642" y="104"/>
                      </a:lnTo>
                      <a:lnTo>
                        <a:pt x="646" y="105"/>
                      </a:lnTo>
                      <a:lnTo>
                        <a:pt x="650" y="106"/>
                      </a:lnTo>
                      <a:lnTo>
                        <a:pt x="654" y="106"/>
                      </a:lnTo>
                      <a:lnTo>
                        <a:pt x="657" y="107"/>
                      </a:lnTo>
                      <a:lnTo>
                        <a:pt x="661" y="108"/>
                      </a:lnTo>
                      <a:lnTo>
                        <a:pt x="665" y="109"/>
                      </a:lnTo>
                      <a:lnTo>
                        <a:pt x="669" y="110"/>
                      </a:lnTo>
                      <a:lnTo>
                        <a:pt x="673" y="111"/>
                      </a:lnTo>
                      <a:lnTo>
                        <a:pt x="677" y="112"/>
                      </a:lnTo>
                      <a:lnTo>
                        <a:pt x="681" y="112"/>
                      </a:lnTo>
                      <a:lnTo>
                        <a:pt x="685" y="113"/>
                      </a:lnTo>
                      <a:lnTo>
                        <a:pt x="689" y="114"/>
                      </a:lnTo>
                      <a:lnTo>
                        <a:pt x="693" y="114"/>
                      </a:lnTo>
                      <a:lnTo>
                        <a:pt x="697" y="115"/>
                      </a:lnTo>
                      <a:lnTo>
                        <a:pt x="701" y="116"/>
                      </a:lnTo>
                      <a:lnTo>
                        <a:pt x="705" y="116"/>
                      </a:lnTo>
                      <a:lnTo>
                        <a:pt x="709" y="117"/>
                      </a:lnTo>
                      <a:lnTo>
                        <a:pt x="713" y="118"/>
                      </a:lnTo>
                      <a:lnTo>
                        <a:pt x="717" y="118"/>
                      </a:lnTo>
                      <a:lnTo>
                        <a:pt x="720" y="119"/>
                      </a:lnTo>
                      <a:lnTo>
                        <a:pt x="723" y="119"/>
                      </a:lnTo>
                      <a:lnTo>
                        <a:pt x="727" y="120"/>
                      </a:lnTo>
                      <a:lnTo>
                        <a:pt x="731" y="121"/>
                      </a:lnTo>
                      <a:lnTo>
                        <a:pt x="735" y="121"/>
                      </a:lnTo>
                      <a:lnTo>
                        <a:pt x="739" y="122"/>
                      </a:lnTo>
                      <a:lnTo>
                        <a:pt x="743" y="122"/>
                      </a:lnTo>
                      <a:lnTo>
                        <a:pt x="747" y="123"/>
                      </a:lnTo>
                      <a:lnTo>
                        <a:pt x="751" y="123"/>
                      </a:lnTo>
                      <a:lnTo>
                        <a:pt x="755" y="124"/>
                      </a:lnTo>
                      <a:lnTo>
                        <a:pt x="759" y="124"/>
                      </a:lnTo>
                      <a:lnTo>
                        <a:pt x="763" y="125"/>
                      </a:lnTo>
                      <a:lnTo>
                        <a:pt x="767" y="125"/>
                      </a:lnTo>
                      <a:lnTo>
                        <a:pt x="771" y="125"/>
                      </a:lnTo>
                      <a:lnTo>
                        <a:pt x="775" y="126"/>
                      </a:lnTo>
                      <a:lnTo>
                        <a:pt x="779" y="126"/>
                      </a:lnTo>
                      <a:lnTo>
                        <a:pt x="783" y="127"/>
                      </a:lnTo>
                      <a:lnTo>
                        <a:pt x="783" y="138"/>
                      </a:lnTo>
                      <a:lnTo>
                        <a:pt x="779" y="138"/>
                      </a:lnTo>
                      <a:lnTo>
                        <a:pt x="775" y="138"/>
                      </a:lnTo>
                      <a:lnTo>
                        <a:pt x="771" y="138"/>
                      </a:lnTo>
                      <a:lnTo>
                        <a:pt x="767" y="138"/>
                      </a:lnTo>
                      <a:lnTo>
                        <a:pt x="763" y="138"/>
                      </a:lnTo>
                      <a:lnTo>
                        <a:pt x="759" y="138"/>
                      </a:lnTo>
                      <a:lnTo>
                        <a:pt x="755" y="138"/>
                      </a:lnTo>
                      <a:lnTo>
                        <a:pt x="751" y="138"/>
                      </a:lnTo>
                      <a:lnTo>
                        <a:pt x="747" y="138"/>
                      </a:lnTo>
                      <a:lnTo>
                        <a:pt x="743" y="138"/>
                      </a:lnTo>
                      <a:lnTo>
                        <a:pt x="739" y="138"/>
                      </a:lnTo>
                      <a:lnTo>
                        <a:pt x="735" y="138"/>
                      </a:lnTo>
                      <a:lnTo>
                        <a:pt x="731" y="138"/>
                      </a:lnTo>
                      <a:lnTo>
                        <a:pt x="727" y="138"/>
                      </a:lnTo>
                      <a:lnTo>
                        <a:pt x="723" y="138"/>
                      </a:lnTo>
                      <a:lnTo>
                        <a:pt x="720" y="138"/>
                      </a:lnTo>
                      <a:lnTo>
                        <a:pt x="717" y="138"/>
                      </a:lnTo>
                      <a:lnTo>
                        <a:pt x="713" y="138"/>
                      </a:lnTo>
                      <a:lnTo>
                        <a:pt x="709" y="138"/>
                      </a:lnTo>
                      <a:lnTo>
                        <a:pt x="705" y="138"/>
                      </a:lnTo>
                      <a:lnTo>
                        <a:pt x="701" y="138"/>
                      </a:lnTo>
                      <a:lnTo>
                        <a:pt x="697" y="138"/>
                      </a:lnTo>
                      <a:lnTo>
                        <a:pt x="693" y="138"/>
                      </a:lnTo>
                      <a:lnTo>
                        <a:pt x="689" y="138"/>
                      </a:lnTo>
                      <a:lnTo>
                        <a:pt x="685" y="138"/>
                      </a:lnTo>
                      <a:lnTo>
                        <a:pt x="681" y="138"/>
                      </a:lnTo>
                      <a:lnTo>
                        <a:pt x="677" y="138"/>
                      </a:lnTo>
                      <a:lnTo>
                        <a:pt x="673" y="138"/>
                      </a:lnTo>
                      <a:lnTo>
                        <a:pt x="669" y="138"/>
                      </a:lnTo>
                      <a:lnTo>
                        <a:pt x="665" y="138"/>
                      </a:lnTo>
                      <a:lnTo>
                        <a:pt x="661" y="138"/>
                      </a:lnTo>
                      <a:lnTo>
                        <a:pt x="657" y="138"/>
                      </a:lnTo>
                      <a:lnTo>
                        <a:pt x="654" y="138"/>
                      </a:lnTo>
                      <a:lnTo>
                        <a:pt x="650" y="138"/>
                      </a:lnTo>
                      <a:lnTo>
                        <a:pt x="646" y="138"/>
                      </a:lnTo>
                      <a:lnTo>
                        <a:pt x="642" y="138"/>
                      </a:lnTo>
                      <a:lnTo>
                        <a:pt x="638" y="138"/>
                      </a:lnTo>
                      <a:lnTo>
                        <a:pt x="634" y="138"/>
                      </a:lnTo>
                      <a:lnTo>
                        <a:pt x="630" y="138"/>
                      </a:lnTo>
                      <a:lnTo>
                        <a:pt x="626" y="138"/>
                      </a:lnTo>
                      <a:lnTo>
                        <a:pt x="622" y="138"/>
                      </a:lnTo>
                      <a:lnTo>
                        <a:pt x="618" y="138"/>
                      </a:lnTo>
                      <a:lnTo>
                        <a:pt x="614" y="138"/>
                      </a:lnTo>
                      <a:lnTo>
                        <a:pt x="610" y="138"/>
                      </a:lnTo>
                      <a:lnTo>
                        <a:pt x="606" y="138"/>
                      </a:lnTo>
                      <a:lnTo>
                        <a:pt x="602" y="138"/>
                      </a:lnTo>
                      <a:lnTo>
                        <a:pt x="598" y="138"/>
                      </a:lnTo>
                      <a:lnTo>
                        <a:pt x="594" y="138"/>
                      </a:lnTo>
                      <a:lnTo>
                        <a:pt x="591" y="138"/>
                      </a:lnTo>
                      <a:lnTo>
                        <a:pt x="587" y="138"/>
                      </a:lnTo>
                      <a:lnTo>
                        <a:pt x="584" y="138"/>
                      </a:lnTo>
                      <a:lnTo>
                        <a:pt x="580" y="138"/>
                      </a:lnTo>
                      <a:lnTo>
                        <a:pt x="576" y="138"/>
                      </a:lnTo>
                      <a:lnTo>
                        <a:pt x="572" y="138"/>
                      </a:lnTo>
                      <a:lnTo>
                        <a:pt x="568" y="138"/>
                      </a:lnTo>
                      <a:lnTo>
                        <a:pt x="564" y="138"/>
                      </a:lnTo>
                      <a:lnTo>
                        <a:pt x="560" y="138"/>
                      </a:lnTo>
                      <a:lnTo>
                        <a:pt x="556" y="138"/>
                      </a:lnTo>
                      <a:lnTo>
                        <a:pt x="552" y="138"/>
                      </a:lnTo>
                      <a:lnTo>
                        <a:pt x="548" y="138"/>
                      </a:lnTo>
                      <a:lnTo>
                        <a:pt x="544" y="138"/>
                      </a:lnTo>
                      <a:lnTo>
                        <a:pt x="540" y="138"/>
                      </a:lnTo>
                      <a:lnTo>
                        <a:pt x="536" y="138"/>
                      </a:lnTo>
                      <a:lnTo>
                        <a:pt x="532" y="138"/>
                      </a:lnTo>
                      <a:lnTo>
                        <a:pt x="528" y="138"/>
                      </a:lnTo>
                      <a:lnTo>
                        <a:pt x="524" y="138"/>
                      </a:lnTo>
                      <a:lnTo>
                        <a:pt x="520" y="138"/>
                      </a:lnTo>
                      <a:lnTo>
                        <a:pt x="517" y="138"/>
                      </a:lnTo>
                      <a:lnTo>
                        <a:pt x="513" y="138"/>
                      </a:lnTo>
                      <a:lnTo>
                        <a:pt x="509" y="138"/>
                      </a:lnTo>
                      <a:lnTo>
                        <a:pt x="505" y="138"/>
                      </a:lnTo>
                      <a:lnTo>
                        <a:pt x="501" y="138"/>
                      </a:lnTo>
                      <a:lnTo>
                        <a:pt x="497" y="138"/>
                      </a:lnTo>
                      <a:lnTo>
                        <a:pt x="493" y="138"/>
                      </a:lnTo>
                      <a:lnTo>
                        <a:pt x="489" y="138"/>
                      </a:lnTo>
                      <a:lnTo>
                        <a:pt x="485" y="138"/>
                      </a:lnTo>
                      <a:lnTo>
                        <a:pt x="481" y="138"/>
                      </a:lnTo>
                      <a:lnTo>
                        <a:pt x="477" y="138"/>
                      </a:lnTo>
                      <a:lnTo>
                        <a:pt x="473" y="138"/>
                      </a:lnTo>
                      <a:lnTo>
                        <a:pt x="469" y="138"/>
                      </a:lnTo>
                      <a:lnTo>
                        <a:pt x="465" y="138"/>
                      </a:lnTo>
                      <a:lnTo>
                        <a:pt x="461" y="138"/>
                      </a:lnTo>
                      <a:lnTo>
                        <a:pt x="457" y="138"/>
                      </a:lnTo>
                      <a:lnTo>
                        <a:pt x="454" y="138"/>
                      </a:lnTo>
                      <a:lnTo>
                        <a:pt x="450" y="138"/>
                      </a:lnTo>
                      <a:lnTo>
                        <a:pt x="446" y="138"/>
                      </a:lnTo>
                      <a:lnTo>
                        <a:pt x="443" y="138"/>
                      </a:lnTo>
                      <a:lnTo>
                        <a:pt x="439" y="138"/>
                      </a:lnTo>
                      <a:lnTo>
                        <a:pt x="435" y="138"/>
                      </a:lnTo>
                      <a:lnTo>
                        <a:pt x="431" y="138"/>
                      </a:lnTo>
                      <a:lnTo>
                        <a:pt x="427" y="138"/>
                      </a:lnTo>
                      <a:lnTo>
                        <a:pt x="423" y="138"/>
                      </a:lnTo>
                      <a:lnTo>
                        <a:pt x="419" y="138"/>
                      </a:lnTo>
                      <a:lnTo>
                        <a:pt x="415" y="138"/>
                      </a:lnTo>
                      <a:lnTo>
                        <a:pt x="411" y="138"/>
                      </a:lnTo>
                      <a:lnTo>
                        <a:pt x="407" y="138"/>
                      </a:lnTo>
                      <a:lnTo>
                        <a:pt x="403" y="138"/>
                      </a:lnTo>
                      <a:lnTo>
                        <a:pt x="399" y="138"/>
                      </a:lnTo>
                      <a:lnTo>
                        <a:pt x="395" y="138"/>
                      </a:lnTo>
                      <a:lnTo>
                        <a:pt x="391" y="138"/>
                      </a:lnTo>
                      <a:lnTo>
                        <a:pt x="387" y="138"/>
                      </a:lnTo>
                      <a:lnTo>
                        <a:pt x="383" y="138"/>
                      </a:lnTo>
                      <a:lnTo>
                        <a:pt x="380" y="138"/>
                      </a:lnTo>
                      <a:lnTo>
                        <a:pt x="376" y="138"/>
                      </a:lnTo>
                      <a:lnTo>
                        <a:pt x="372" y="138"/>
                      </a:lnTo>
                      <a:lnTo>
                        <a:pt x="368" y="138"/>
                      </a:lnTo>
                      <a:lnTo>
                        <a:pt x="364" y="138"/>
                      </a:lnTo>
                      <a:lnTo>
                        <a:pt x="360" y="138"/>
                      </a:lnTo>
                      <a:lnTo>
                        <a:pt x="356" y="138"/>
                      </a:lnTo>
                      <a:lnTo>
                        <a:pt x="352" y="138"/>
                      </a:lnTo>
                      <a:lnTo>
                        <a:pt x="348" y="138"/>
                      </a:lnTo>
                      <a:lnTo>
                        <a:pt x="344" y="138"/>
                      </a:lnTo>
                      <a:lnTo>
                        <a:pt x="340" y="138"/>
                      </a:lnTo>
                      <a:lnTo>
                        <a:pt x="336" y="138"/>
                      </a:lnTo>
                      <a:lnTo>
                        <a:pt x="332" y="138"/>
                      </a:lnTo>
                      <a:lnTo>
                        <a:pt x="328" y="138"/>
                      </a:lnTo>
                      <a:lnTo>
                        <a:pt x="325" y="138"/>
                      </a:lnTo>
                      <a:lnTo>
                        <a:pt x="321" y="138"/>
                      </a:lnTo>
                      <a:lnTo>
                        <a:pt x="318" y="138"/>
                      </a:lnTo>
                      <a:lnTo>
                        <a:pt x="314" y="138"/>
                      </a:lnTo>
                      <a:lnTo>
                        <a:pt x="310" y="138"/>
                      </a:lnTo>
                      <a:lnTo>
                        <a:pt x="306" y="138"/>
                      </a:lnTo>
                      <a:lnTo>
                        <a:pt x="302" y="138"/>
                      </a:lnTo>
                      <a:lnTo>
                        <a:pt x="298" y="138"/>
                      </a:lnTo>
                      <a:lnTo>
                        <a:pt x="294" y="138"/>
                      </a:lnTo>
                      <a:lnTo>
                        <a:pt x="290" y="138"/>
                      </a:lnTo>
                      <a:lnTo>
                        <a:pt x="286" y="138"/>
                      </a:lnTo>
                      <a:lnTo>
                        <a:pt x="282" y="138"/>
                      </a:lnTo>
                      <a:lnTo>
                        <a:pt x="278" y="138"/>
                      </a:lnTo>
                      <a:lnTo>
                        <a:pt x="274" y="138"/>
                      </a:lnTo>
                      <a:lnTo>
                        <a:pt x="270" y="138"/>
                      </a:lnTo>
                      <a:lnTo>
                        <a:pt x="266" y="138"/>
                      </a:lnTo>
                      <a:lnTo>
                        <a:pt x="262" y="138"/>
                      </a:lnTo>
                      <a:lnTo>
                        <a:pt x="258" y="138"/>
                      </a:lnTo>
                      <a:lnTo>
                        <a:pt x="254" y="138"/>
                      </a:lnTo>
                      <a:lnTo>
                        <a:pt x="250" y="138"/>
                      </a:lnTo>
                      <a:lnTo>
                        <a:pt x="246" y="138"/>
                      </a:lnTo>
                      <a:lnTo>
                        <a:pt x="242" y="138"/>
                      </a:lnTo>
                      <a:lnTo>
                        <a:pt x="238" y="138"/>
                      </a:lnTo>
                      <a:lnTo>
                        <a:pt x="235" y="138"/>
                      </a:lnTo>
                      <a:lnTo>
                        <a:pt x="231" y="138"/>
                      </a:lnTo>
                      <a:lnTo>
                        <a:pt x="227" y="138"/>
                      </a:lnTo>
                      <a:lnTo>
                        <a:pt x="223" y="138"/>
                      </a:lnTo>
                      <a:lnTo>
                        <a:pt x="219" y="138"/>
                      </a:lnTo>
                      <a:lnTo>
                        <a:pt x="215" y="138"/>
                      </a:lnTo>
                      <a:lnTo>
                        <a:pt x="211" y="138"/>
                      </a:lnTo>
                      <a:lnTo>
                        <a:pt x="207" y="138"/>
                      </a:lnTo>
                      <a:lnTo>
                        <a:pt x="203" y="138"/>
                      </a:lnTo>
                      <a:lnTo>
                        <a:pt x="199" y="138"/>
                      </a:lnTo>
                      <a:lnTo>
                        <a:pt x="196" y="138"/>
                      </a:lnTo>
                      <a:lnTo>
                        <a:pt x="192" y="138"/>
                      </a:lnTo>
                      <a:lnTo>
                        <a:pt x="188" y="138"/>
                      </a:lnTo>
                      <a:lnTo>
                        <a:pt x="184" y="138"/>
                      </a:lnTo>
                      <a:lnTo>
                        <a:pt x="180" y="138"/>
                      </a:lnTo>
                      <a:lnTo>
                        <a:pt x="176" y="138"/>
                      </a:lnTo>
                      <a:lnTo>
                        <a:pt x="172" y="138"/>
                      </a:lnTo>
                      <a:lnTo>
                        <a:pt x="169" y="138"/>
                      </a:lnTo>
                      <a:lnTo>
                        <a:pt x="165" y="138"/>
                      </a:lnTo>
                      <a:lnTo>
                        <a:pt x="161" y="138"/>
                      </a:lnTo>
                      <a:lnTo>
                        <a:pt x="157" y="138"/>
                      </a:lnTo>
                      <a:lnTo>
                        <a:pt x="153" y="138"/>
                      </a:lnTo>
                      <a:lnTo>
                        <a:pt x="149" y="138"/>
                      </a:lnTo>
                      <a:lnTo>
                        <a:pt x="145" y="138"/>
                      </a:lnTo>
                      <a:lnTo>
                        <a:pt x="141" y="138"/>
                      </a:lnTo>
                      <a:lnTo>
                        <a:pt x="137" y="138"/>
                      </a:lnTo>
                      <a:lnTo>
                        <a:pt x="133" y="138"/>
                      </a:lnTo>
                      <a:lnTo>
                        <a:pt x="129" y="138"/>
                      </a:lnTo>
                      <a:lnTo>
                        <a:pt x="125" y="138"/>
                      </a:lnTo>
                      <a:lnTo>
                        <a:pt x="121" y="138"/>
                      </a:lnTo>
                      <a:lnTo>
                        <a:pt x="117" y="138"/>
                      </a:lnTo>
                      <a:lnTo>
                        <a:pt x="113" y="138"/>
                      </a:lnTo>
                      <a:lnTo>
                        <a:pt x="109" y="138"/>
                      </a:lnTo>
                      <a:lnTo>
                        <a:pt x="106" y="138"/>
                      </a:lnTo>
                      <a:lnTo>
                        <a:pt x="102" y="138"/>
                      </a:lnTo>
                      <a:lnTo>
                        <a:pt x="98" y="138"/>
                      </a:lnTo>
                      <a:lnTo>
                        <a:pt x="94" y="138"/>
                      </a:lnTo>
                      <a:lnTo>
                        <a:pt x="90" y="138"/>
                      </a:lnTo>
                      <a:lnTo>
                        <a:pt x="86" y="138"/>
                      </a:lnTo>
                      <a:lnTo>
                        <a:pt x="82" y="138"/>
                      </a:lnTo>
                      <a:lnTo>
                        <a:pt x="78" y="138"/>
                      </a:lnTo>
                      <a:lnTo>
                        <a:pt x="74" y="138"/>
                      </a:lnTo>
                      <a:lnTo>
                        <a:pt x="70" y="138"/>
                      </a:lnTo>
                      <a:lnTo>
                        <a:pt x="66" y="138"/>
                      </a:lnTo>
                      <a:lnTo>
                        <a:pt x="63" y="138"/>
                      </a:lnTo>
                      <a:lnTo>
                        <a:pt x="59" y="138"/>
                      </a:lnTo>
                      <a:lnTo>
                        <a:pt x="55" y="138"/>
                      </a:lnTo>
                      <a:lnTo>
                        <a:pt x="51" y="138"/>
                      </a:lnTo>
                      <a:lnTo>
                        <a:pt x="47" y="138"/>
                      </a:lnTo>
                      <a:lnTo>
                        <a:pt x="43" y="138"/>
                      </a:lnTo>
                      <a:lnTo>
                        <a:pt x="39" y="138"/>
                      </a:lnTo>
                      <a:lnTo>
                        <a:pt x="35" y="138"/>
                      </a:lnTo>
                      <a:lnTo>
                        <a:pt x="32" y="138"/>
                      </a:lnTo>
                      <a:lnTo>
                        <a:pt x="28" y="138"/>
                      </a:lnTo>
                      <a:lnTo>
                        <a:pt x="24" y="138"/>
                      </a:lnTo>
                      <a:lnTo>
                        <a:pt x="20" y="138"/>
                      </a:lnTo>
                      <a:lnTo>
                        <a:pt x="16" y="138"/>
                      </a:lnTo>
                      <a:lnTo>
                        <a:pt x="12" y="138"/>
                      </a:lnTo>
                      <a:lnTo>
                        <a:pt x="8" y="138"/>
                      </a:lnTo>
                      <a:lnTo>
                        <a:pt x="4" y="138"/>
                      </a:lnTo>
                      <a:lnTo>
                        <a:pt x="0" y="138"/>
                      </a:lnTo>
                    </a:path>
                  </a:pathLst>
                </a:custGeom>
                <a:solidFill>
                  <a:srgbClr val="CC0000"/>
                </a:solidFill>
                <a:ln w="12700" cap="rnd">
                  <a:noFill/>
                  <a:round/>
                  <a:headEnd/>
                  <a:tailEnd/>
                </a:ln>
                <a:effectLst/>
              </p:spPr>
              <p:txBody>
                <a:bodyPr/>
                <a:lstStyle/>
                <a:p>
                  <a:endParaRPr lang="en-US"/>
                </a:p>
              </p:txBody>
            </p:sp>
          </p:grpSp>
          <p:grpSp>
            <p:nvGrpSpPr>
              <p:cNvPr id="83992" name="Group 24"/>
              <p:cNvGrpSpPr>
                <a:grpSpLocks/>
              </p:cNvGrpSpPr>
              <p:nvPr/>
            </p:nvGrpSpPr>
            <p:grpSpPr bwMode="auto">
              <a:xfrm>
                <a:off x="3147" y="1458"/>
                <a:ext cx="2440" cy="1445"/>
                <a:chOff x="3147" y="1458"/>
                <a:chExt cx="2440" cy="1445"/>
              </a:xfrm>
            </p:grpSpPr>
            <p:graphicFrame>
              <p:nvGraphicFramePr>
                <p:cNvPr id="83979" name="Object 11">
                  <a:hlinkClick r:id="" action="ppaction://ole?verb=0"/>
                </p:cNvPr>
                <p:cNvGraphicFramePr>
                  <a:graphicFrameLocks/>
                </p:cNvGraphicFramePr>
                <p:nvPr/>
              </p:nvGraphicFramePr>
              <p:xfrm>
                <a:off x="3260" y="1458"/>
                <a:ext cx="472" cy="217"/>
              </p:xfrm>
              <a:graphic>
                <a:graphicData uri="http://schemas.openxmlformats.org/presentationml/2006/ole">
                  <mc:AlternateContent xmlns:mc="http://schemas.openxmlformats.org/markup-compatibility/2006">
                    <mc:Choice xmlns:v="urn:schemas-microsoft-com:vml" Requires="v">
                      <p:oleObj spid="_x0000_s84037" name="Equation" r:id="rId6" imgW="326880" imgH="149040" progId="Equation.3">
                        <p:embed/>
                      </p:oleObj>
                    </mc:Choice>
                    <mc:Fallback>
                      <p:oleObj name="Equation" r:id="rId6" imgW="326880" imgH="149040" progId="Equation.3">
                        <p:embed/>
                        <p:pic>
                          <p:nvPicPr>
                            <p:cNvPr id="0" name="Picture 1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0" y="1458"/>
                              <a:ext cx="472"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0" name="Rectangle 12"/>
                <p:cNvSpPr>
                  <a:spLocks noChangeArrowheads="1"/>
                </p:cNvSpPr>
                <p:nvPr/>
              </p:nvSpPr>
              <p:spPr bwMode="auto">
                <a:xfrm>
                  <a:off x="5361" y="2792"/>
                  <a:ext cx="226" cy="111"/>
                </a:xfrm>
                <a:prstGeom prst="rect">
                  <a:avLst/>
                </a:prstGeom>
                <a:noFill/>
                <a:ln w="12700">
                  <a:noFill/>
                  <a:miter lim="800000"/>
                  <a:headEnd/>
                  <a:tailEnd/>
                </a:ln>
                <a:effectLst/>
              </p:spPr>
              <p:txBody>
                <a:bodyPr wrap="none" lIns="90488" tIns="44450" rIns="90488" bIns="44450" anchor="ctr"/>
                <a:lstStyle/>
                <a:p>
                  <a:pPr algn="ctr"/>
                  <a:r>
                    <a:rPr lang="en-US" sz="1800" b="1" i="0">
                      <a:solidFill>
                        <a:srgbClr val="000000"/>
                      </a:solidFill>
                      <a:latin typeface="Arial" pitchFamily="34" charset="0"/>
                    </a:rPr>
                    <a:t>Z</a:t>
                  </a:r>
                </a:p>
              </p:txBody>
            </p:sp>
            <p:sp>
              <p:nvSpPr>
                <p:cNvPr id="83981" name="Rectangle 13"/>
                <p:cNvSpPr>
                  <a:spLocks noChangeArrowheads="1"/>
                </p:cNvSpPr>
                <p:nvPr/>
              </p:nvSpPr>
              <p:spPr bwMode="auto">
                <a:xfrm>
                  <a:off x="5040" y="2792"/>
                  <a:ext cx="227" cy="111"/>
                </a:xfrm>
                <a:prstGeom prst="rect">
                  <a:avLst/>
                </a:prstGeom>
                <a:noFill/>
                <a:ln w="12700">
                  <a:noFill/>
                  <a:miter lim="800000"/>
                  <a:headEnd/>
                  <a:tailEnd/>
                </a:ln>
                <a:effectLst/>
              </p:spPr>
              <p:txBody>
                <a:bodyPr wrap="none" lIns="90488" tIns="44450" rIns="90488" bIns="44450" anchor="ctr"/>
                <a:lstStyle/>
                <a:p>
                  <a:pPr algn="ctr"/>
                  <a:r>
                    <a:rPr lang="en-US" sz="1800" b="1" i="0">
                      <a:solidFill>
                        <a:schemeClr val="accent2"/>
                      </a:solidFill>
                      <a:latin typeface="Arial" pitchFamily="34" charset="0"/>
                    </a:rPr>
                    <a:t>1.41</a:t>
                  </a:r>
                </a:p>
              </p:txBody>
            </p:sp>
            <p:sp>
              <p:nvSpPr>
                <p:cNvPr id="83982" name="Rectangle 14"/>
                <p:cNvSpPr>
                  <a:spLocks noChangeArrowheads="1"/>
                </p:cNvSpPr>
                <p:nvPr/>
              </p:nvSpPr>
              <p:spPr bwMode="auto">
                <a:xfrm>
                  <a:off x="4222" y="2792"/>
                  <a:ext cx="227" cy="111"/>
                </a:xfrm>
                <a:prstGeom prst="rect">
                  <a:avLst/>
                </a:prstGeom>
                <a:noFill/>
                <a:ln w="12700">
                  <a:noFill/>
                  <a:miter lim="800000"/>
                  <a:headEnd/>
                  <a:tailEnd/>
                </a:ln>
                <a:effectLst/>
              </p:spPr>
              <p:txBody>
                <a:bodyPr wrap="none" lIns="90488" tIns="44450" rIns="90488" bIns="44450" anchor="ctr"/>
                <a:lstStyle/>
                <a:p>
                  <a:pPr algn="ctr"/>
                  <a:r>
                    <a:rPr lang="en-US" sz="1800" b="1" i="0">
                      <a:solidFill>
                        <a:schemeClr val="bg2"/>
                      </a:solidFill>
                      <a:latin typeface="Arial" pitchFamily="34" charset="0"/>
                    </a:rPr>
                    <a:t>0</a:t>
                  </a:r>
                </a:p>
              </p:txBody>
            </p:sp>
            <p:sp>
              <p:nvSpPr>
                <p:cNvPr id="83983" name="Line 15"/>
                <p:cNvSpPr>
                  <a:spLocks noChangeShapeType="1"/>
                </p:cNvSpPr>
                <p:nvPr/>
              </p:nvSpPr>
              <p:spPr bwMode="auto">
                <a:xfrm>
                  <a:off x="4320" y="1541"/>
                  <a:ext cx="0" cy="1136"/>
                </a:xfrm>
                <a:prstGeom prst="line">
                  <a:avLst/>
                </a:prstGeom>
                <a:noFill/>
                <a:ln w="25400">
                  <a:solidFill>
                    <a:schemeClr val="bg2"/>
                  </a:solidFill>
                  <a:round/>
                  <a:headEnd/>
                  <a:tailEnd/>
                </a:ln>
                <a:effectLst/>
              </p:spPr>
              <p:txBody>
                <a:bodyPr wrap="none" anchor="ctr"/>
                <a:lstStyle/>
                <a:p>
                  <a:endParaRPr lang="en-US"/>
                </a:p>
              </p:txBody>
            </p:sp>
            <p:grpSp>
              <p:nvGrpSpPr>
                <p:cNvPr id="83986" name="Group 18"/>
                <p:cNvGrpSpPr>
                  <a:grpSpLocks/>
                </p:cNvGrpSpPr>
                <p:nvPr/>
              </p:nvGrpSpPr>
              <p:grpSpPr bwMode="auto">
                <a:xfrm>
                  <a:off x="4328" y="1821"/>
                  <a:ext cx="992" cy="192"/>
                  <a:chOff x="4328" y="1821"/>
                  <a:chExt cx="992" cy="192"/>
                </a:xfrm>
              </p:grpSpPr>
              <p:sp>
                <p:nvSpPr>
                  <p:cNvPr id="83984" name="Line 16"/>
                  <p:cNvSpPr>
                    <a:spLocks noChangeShapeType="1"/>
                  </p:cNvSpPr>
                  <p:nvPr/>
                </p:nvSpPr>
                <p:spPr bwMode="auto">
                  <a:xfrm>
                    <a:off x="4328" y="2013"/>
                    <a:ext cx="992" cy="0"/>
                  </a:xfrm>
                  <a:prstGeom prst="line">
                    <a:avLst/>
                  </a:prstGeom>
                  <a:noFill/>
                  <a:ln w="25400">
                    <a:solidFill>
                      <a:schemeClr val="bg2"/>
                    </a:solidFill>
                    <a:round/>
                    <a:headEnd/>
                    <a:tailEnd type="triangle" w="med" len="med"/>
                  </a:ln>
                  <a:effectLst/>
                </p:spPr>
                <p:txBody>
                  <a:bodyPr wrap="none" anchor="ctr"/>
                  <a:lstStyle/>
                  <a:p>
                    <a:endParaRPr lang="en-US"/>
                  </a:p>
                </p:txBody>
              </p:sp>
              <p:sp>
                <p:nvSpPr>
                  <p:cNvPr id="83985" name="Rectangle 17"/>
                  <p:cNvSpPr>
                    <a:spLocks noChangeArrowheads="1"/>
                  </p:cNvSpPr>
                  <p:nvPr/>
                </p:nvSpPr>
                <p:spPr bwMode="auto">
                  <a:xfrm>
                    <a:off x="4752" y="1821"/>
                    <a:ext cx="288" cy="144"/>
                  </a:xfrm>
                  <a:prstGeom prst="rect">
                    <a:avLst/>
                  </a:prstGeom>
                  <a:noFill/>
                  <a:ln w="12700">
                    <a:noFill/>
                    <a:miter lim="800000"/>
                    <a:headEnd/>
                    <a:tailEnd/>
                  </a:ln>
                  <a:effectLst/>
                </p:spPr>
                <p:txBody>
                  <a:bodyPr wrap="none" lIns="90488" tIns="44450" rIns="90488" bIns="44450" anchor="ctr"/>
                  <a:lstStyle/>
                  <a:p>
                    <a:pPr algn="ctr"/>
                    <a:r>
                      <a:rPr lang="en-US" sz="1800" b="1" i="0">
                        <a:solidFill>
                          <a:schemeClr val="bg2"/>
                        </a:solidFill>
                        <a:latin typeface="Arial" pitchFamily="34" charset="0"/>
                      </a:rPr>
                      <a:t>.5000</a:t>
                    </a:r>
                  </a:p>
                </p:txBody>
              </p:sp>
            </p:grpSp>
            <p:grpSp>
              <p:nvGrpSpPr>
                <p:cNvPr id="83989" name="Group 21"/>
                <p:cNvGrpSpPr>
                  <a:grpSpLocks/>
                </p:cNvGrpSpPr>
                <p:nvPr/>
              </p:nvGrpSpPr>
              <p:grpSpPr bwMode="auto">
                <a:xfrm>
                  <a:off x="4328" y="2397"/>
                  <a:ext cx="752" cy="192"/>
                  <a:chOff x="4328" y="2397"/>
                  <a:chExt cx="752" cy="192"/>
                </a:xfrm>
              </p:grpSpPr>
              <p:sp>
                <p:nvSpPr>
                  <p:cNvPr id="83987" name="Line 19"/>
                  <p:cNvSpPr>
                    <a:spLocks noChangeShapeType="1"/>
                  </p:cNvSpPr>
                  <p:nvPr/>
                </p:nvSpPr>
                <p:spPr bwMode="auto">
                  <a:xfrm>
                    <a:off x="4328" y="2589"/>
                    <a:ext cx="752" cy="0"/>
                  </a:xfrm>
                  <a:prstGeom prst="line">
                    <a:avLst/>
                  </a:prstGeom>
                  <a:noFill/>
                  <a:ln w="25400">
                    <a:solidFill>
                      <a:schemeClr val="bg2"/>
                    </a:solidFill>
                    <a:round/>
                    <a:headEnd/>
                    <a:tailEnd type="triangle" w="med" len="med"/>
                  </a:ln>
                  <a:effectLst/>
                </p:spPr>
                <p:txBody>
                  <a:bodyPr wrap="none" anchor="ctr"/>
                  <a:lstStyle/>
                  <a:p>
                    <a:endParaRPr lang="en-US"/>
                  </a:p>
                </p:txBody>
              </p:sp>
              <p:sp>
                <p:nvSpPr>
                  <p:cNvPr id="83988" name="Rectangle 20"/>
                  <p:cNvSpPr>
                    <a:spLocks noChangeArrowheads="1"/>
                  </p:cNvSpPr>
                  <p:nvPr/>
                </p:nvSpPr>
                <p:spPr bwMode="auto">
                  <a:xfrm>
                    <a:off x="4650" y="2397"/>
                    <a:ext cx="218" cy="144"/>
                  </a:xfrm>
                  <a:prstGeom prst="rect">
                    <a:avLst/>
                  </a:prstGeom>
                  <a:noFill/>
                  <a:ln w="12700">
                    <a:noFill/>
                    <a:miter lim="800000"/>
                    <a:headEnd/>
                    <a:tailEnd/>
                  </a:ln>
                  <a:effectLst/>
                </p:spPr>
                <p:txBody>
                  <a:bodyPr wrap="none" lIns="90488" tIns="44450" rIns="90488" bIns="44450" anchor="ctr"/>
                  <a:lstStyle/>
                  <a:p>
                    <a:pPr algn="ctr"/>
                    <a:r>
                      <a:rPr lang="en-US" sz="1800" b="1" i="0">
                        <a:solidFill>
                          <a:schemeClr val="bg2"/>
                        </a:solidFill>
                        <a:latin typeface="Arial" pitchFamily="34" charset="0"/>
                      </a:rPr>
                      <a:t>.4207</a:t>
                    </a:r>
                  </a:p>
                </p:txBody>
              </p:sp>
            </p:grpSp>
            <p:sp>
              <p:nvSpPr>
                <p:cNvPr id="83990" name="Freeform 22"/>
                <p:cNvSpPr>
                  <a:spLocks/>
                </p:cNvSpPr>
                <p:nvPr/>
              </p:nvSpPr>
              <p:spPr bwMode="auto">
                <a:xfrm>
                  <a:off x="3147" y="2691"/>
                  <a:ext cx="1962" cy="1"/>
                </a:xfrm>
                <a:custGeom>
                  <a:avLst/>
                  <a:gdLst/>
                  <a:ahLst/>
                  <a:cxnLst>
                    <a:cxn ang="0">
                      <a:pos x="59" y="0"/>
                    </a:cxn>
                    <a:cxn ang="0">
                      <a:pos x="122" y="0"/>
                    </a:cxn>
                    <a:cxn ang="0">
                      <a:pos x="184" y="0"/>
                    </a:cxn>
                    <a:cxn ang="0">
                      <a:pos x="247" y="0"/>
                    </a:cxn>
                    <a:cxn ang="0">
                      <a:pos x="310" y="0"/>
                    </a:cxn>
                    <a:cxn ang="0">
                      <a:pos x="373" y="0"/>
                    </a:cxn>
                    <a:cxn ang="0">
                      <a:pos x="436" y="0"/>
                    </a:cxn>
                    <a:cxn ang="0">
                      <a:pos x="498" y="0"/>
                    </a:cxn>
                    <a:cxn ang="0">
                      <a:pos x="561" y="0"/>
                    </a:cxn>
                    <a:cxn ang="0">
                      <a:pos x="625" y="0"/>
                    </a:cxn>
                    <a:cxn ang="0">
                      <a:pos x="688" y="0"/>
                    </a:cxn>
                    <a:cxn ang="0">
                      <a:pos x="751" y="0"/>
                    </a:cxn>
                    <a:cxn ang="0">
                      <a:pos x="814" y="0"/>
                    </a:cxn>
                    <a:cxn ang="0">
                      <a:pos x="876" y="0"/>
                    </a:cxn>
                    <a:cxn ang="0">
                      <a:pos x="939" y="0"/>
                    </a:cxn>
                    <a:cxn ang="0">
                      <a:pos x="1002" y="0"/>
                    </a:cxn>
                    <a:cxn ang="0">
                      <a:pos x="1065" y="0"/>
                    </a:cxn>
                    <a:cxn ang="0">
                      <a:pos x="1128" y="0"/>
                    </a:cxn>
                    <a:cxn ang="0">
                      <a:pos x="1191" y="0"/>
                    </a:cxn>
                    <a:cxn ang="0">
                      <a:pos x="1254" y="0"/>
                    </a:cxn>
                    <a:cxn ang="0">
                      <a:pos x="1317" y="0"/>
                    </a:cxn>
                    <a:cxn ang="0">
                      <a:pos x="1380" y="0"/>
                    </a:cxn>
                    <a:cxn ang="0">
                      <a:pos x="1443" y="0"/>
                    </a:cxn>
                    <a:cxn ang="0">
                      <a:pos x="1505" y="0"/>
                    </a:cxn>
                    <a:cxn ang="0">
                      <a:pos x="1568" y="0"/>
                    </a:cxn>
                    <a:cxn ang="0">
                      <a:pos x="1631" y="0"/>
                    </a:cxn>
                    <a:cxn ang="0">
                      <a:pos x="1694" y="0"/>
                    </a:cxn>
                    <a:cxn ang="0">
                      <a:pos x="1757" y="0"/>
                    </a:cxn>
                    <a:cxn ang="0">
                      <a:pos x="1819" y="0"/>
                    </a:cxn>
                    <a:cxn ang="0">
                      <a:pos x="1883" y="0"/>
                    </a:cxn>
                    <a:cxn ang="0">
                      <a:pos x="1946" y="0"/>
                    </a:cxn>
                    <a:cxn ang="0">
                      <a:pos x="1914" y="0"/>
                    </a:cxn>
                    <a:cxn ang="0">
                      <a:pos x="1851" y="0"/>
                    </a:cxn>
                    <a:cxn ang="0">
                      <a:pos x="1789" y="0"/>
                    </a:cxn>
                    <a:cxn ang="0">
                      <a:pos x="1726" y="0"/>
                    </a:cxn>
                    <a:cxn ang="0">
                      <a:pos x="1663" y="0"/>
                    </a:cxn>
                    <a:cxn ang="0">
                      <a:pos x="1600" y="0"/>
                    </a:cxn>
                    <a:cxn ang="0">
                      <a:pos x="1536" y="0"/>
                    </a:cxn>
                    <a:cxn ang="0">
                      <a:pos x="1473" y="0"/>
                    </a:cxn>
                    <a:cxn ang="0">
                      <a:pos x="1411" y="0"/>
                    </a:cxn>
                    <a:cxn ang="0">
                      <a:pos x="1348" y="0"/>
                    </a:cxn>
                    <a:cxn ang="0">
                      <a:pos x="1285" y="0"/>
                    </a:cxn>
                    <a:cxn ang="0">
                      <a:pos x="1222" y="0"/>
                    </a:cxn>
                    <a:cxn ang="0">
                      <a:pos x="1159" y="0"/>
                    </a:cxn>
                    <a:cxn ang="0">
                      <a:pos x="1097" y="0"/>
                    </a:cxn>
                    <a:cxn ang="0">
                      <a:pos x="1034" y="0"/>
                    </a:cxn>
                    <a:cxn ang="0">
                      <a:pos x="971" y="0"/>
                    </a:cxn>
                    <a:cxn ang="0">
                      <a:pos x="908" y="0"/>
                    </a:cxn>
                    <a:cxn ang="0">
                      <a:pos x="844" y="0"/>
                    </a:cxn>
                    <a:cxn ang="0">
                      <a:pos x="782" y="0"/>
                    </a:cxn>
                    <a:cxn ang="0">
                      <a:pos x="719" y="0"/>
                    </a:cxn>
                    <a:cxn ang="0">
                      <a:pos x="656" y="0"/>
                    </a:cxn>
                    <a:cxn ang="0">
                      <a:pos x="593" y="0"/>
                    </a:cxn>
                    <a:cxn ang="0">
                      <a:pos x="530" y="0"/>
                    </a:cxn>
                    <a:cxn ang="0">
                      <a:pos x="468" y="0"/>
                    </a:cxn>
                    <a:cxn ang="0">
                      <a:pos x="405" y="0"/>
                    </a:cxn>
                    <a:cxn ang="0">
                      <a:pos x="342" y="0"/>
                    </a:cxn>
                    <a:cxn ang="0">
                      <a:pos x="279" y="0"/>
                    </a:cxn>
                    <a:cxn ang="0">
                      <a:pos x="216" y="0"/>
                    </a:cxn>
                    <a:cxn ang="0">
                      <a:pos x="153" y="0"/>
                    </a:cxn>
                    <a:cxn ang="0">
                      <a:pos x="90" y="0"/>
                    </a:cxn>
                    <a:cxn ang="0">
                      <a:pos x="27" y="0"/>
                    </a:cxn>
                  </a:cxnLst>
                  <a:rect l="0" t="0" r="r" b="b"/>
                  <a:pathLst>
                    <a:path w="1962" h="1">
                      <a:moveTo>
                        <a:pt x="0" y="0"/>
                      </a:moveTo>
                      <a:lnTo>
                        <a:pt x="4" y="0"/>
                      </a:lnTo>
                      <a:lnTo>
                        <a:pt x="7" y="0"/>
                      </a:lnTo>
                      <a:lnTo>
                        <a:pt x="11" y="0"/>
                      </a:lnTo>
                      <a:lnTo>
                        <a:pt x="15" y="0"/>
                      </a:lnTo>
                      <a:lnTo>
                        <a:pt x="19" y="0"/>
                      </a:lnTo>
                      <a:lnTo>
                        <a:pt x="23" y="0"/>
                      </a:lnTo>
                      <a:lnTo>
                        <a:pt x="27" y="0"/>
                      </a:lnTo>
                      <a:lnTo>
                        <a:pt x="31" y="0"/>
                      </a:lnTo>
                      <a:lnTo>
                        <a:pt x="35" y="0"/>
                      </a:lnTo>
                      <a:lnTo>
                        <a:pt x="39" y="0"/>
                      </a:lnTo>
                      <a:lnTo>
                        <a:pt x="43" y="0"/>
                      </a:lnTo>
                      <a:lnTo>
                        <a:pt x="47" y="0"/>
                      </a:lnTo>
                      <a:lnTo>
                        <a:pt x="51" y="0"/>
                      </a:lnTo>
                      <a:lnTo>
                        <a:pt x="55" y="0"/>
                      </a:lnTo>
                      <a:lnTo>
                        <a:pt x="59" y="0"/>
                      </a:lnTo>
                      <a:lnTo>
                        <a:pt x="63" y="0"/>
                      </a:lnTo>
                      <a:lnTo>
                        <a:pt x="66" y="0"/>
                      </a:lnTo>
                      <a:lnTo>
                        <a:pt x="70" y="0"/>
                      </a:lnTo>
                      <a:lnTo>
                        <a:pt x="74" y="0"/>
                      </a:lnTo>
                      <a:lnTo>
                        <a:pt x="78" y="0"/>
                      </a:lnTo>
                      <a:lnTo>
                        <a:pt x="82" y="0"/>
                      </a:lnTo>
                      <a:lnTo>
                        <a:pt x="86" y="0"/>
                      </a:lnTo>
                      <a:lnTo>
                        <a:pt x="90" y="0"/>
                      </a:lnTo>
                      <a:lnTo>
                        <a:pt x="94" y="0"/>
                      </a:lnTo>
                      <a:lnTo>
                        <a:pt x="98" y="0"/>
                      </a:lnTo>
                      <a:lnTo>
                        <a:pt x="102" y="0"/>
                      </a:lnTo>
                      <a:lnTo>
                        <a:pt x="106" y="0"/>
                      </a:lnTo>
                      <a:lnTo>
                        <a:pt x="110" y="0"/>
                      </a:lnTo>
                      <a:lnTo>
                        <a:pt x="114" y="0"/>
                      </a:lnTo>
                      <a:lnTo>
                        <a:pt x="118" y="0"/>
                      </a:lnTo>
                      <a:lnTo>
                        <a:pt x="122" y="0"/>
                      </a:lnTo>
                      <a:lnTo>
                        <a:pt x="126" y="0"/>
                      </a:lnTo>
                      <a:lnTo>
                        <a:pt x="130" y="0"/>
                      </a:lnTo>
                      <a:lnTo>
                        <a:pt x="134" y="0"/>
                      </a:lnTo>
                      <a:lnTo>
                        <a:pt x="138" y="0"/>
                      </a:lnTo>
                      <a:lnTo>
                        <a:pt x="142" y="0"/>
                      </a:lnTo>
                      <a:lnTo>
                        <a:pt x="145" y="0"/>
                      </a:lnTo>
                      <a:lnTo>
                        <a:pt x="149" y="0"/>
                      </a:lnTo>
                      <a:lnTo>
                        <a:pt x="153" y="0"/>
                      </a:lnTo>
                      <a:lnTo>
                        <a:pt x="157" y="0"/>
                      </a:lnTo>
                      <a:lnTo>
                        <a:pt x="161" y="0"/>
                      </a:lnTo>
                      <a:lnTo>
                        <a:pt x="164" y="0"/>
                      </a:lnTo>
                      <a:lnTo>
                        <a:pt x="168" y="0"/>
                      </a:lnTo>
                      <a:lnTo>
                        <a:pt x="172" y="0"/>
                      </a:lnTo>
                      <a:lnTo>
                        <a:pt x="176" y="0"/>
                      </a:lnTo>
                      <a:lnTo>
                        <a:pt x="180" y="0"/>
                      </a:lnTo>
                      <a:lnTo>
                        <a:pt x="184" y="0"/>
                      </a:lnTo>
                      <a:lnTo>
                        <a:pt x="188" y="0"/>
                      </a:lnTo>
                      <a:lnTo>
                        <a:pt x="192" y="0"/>
                      </a:lnTo>
                      <a:lnTo>
                        <a:pt x="196" y="0"/>
                      </a:lnTo>
                      <a:lnTo>
                        <a:pt x="200" y="0"/>
                      </a:lnTo>
                      <a:lnTo>
                        <a:pt x="204" y="0"/>
                      </a:lnTo>
                      <a:lnTo>
                        <a:pt x="208" y="0"/>
                      </a:lnTo>
                      <a:lnTo>
                        <a:pt x="212" y="0"/>
                      </a:lnTo>
                      <a:lnTo>
                        <a:pt x="216" y="0"/>
                      </a:lnTo>
                      <a:lnTo>
                        <a:pt x="219" y="0"/>
                      </a:lnTo>
                      <a:lnTo>
                        <a:pt x="223" y="0"/>
                      </a:lnTo>
                      <a:lnTo>
                        <a:pt x="227" y="0"/>
                      </a:lnTo>
                      <a:lnTo>
                        <a:pt x="231" y="0"/>
                      </a:lnTo>
                      <a:lnTo>
                        <a:pt x="235" y="0"/>
                      </a:lnTo>
                      <a:lnTo>
                        <a:pt x="239" y="0"/>
                      </a:lnTo>
                      <a:lnTo>
                        <a:pt x="243" y="0"/>
                      </a:lnTo>
                      <a:lnTo>
                        <a:pt x="247" y="0"/>
                      </a:lnTo>
                      <a:lnTo>
                        <a:pt x="251" y="0"/>
                      </a:lnTo>
                      <a:lnTo>
                        <a:pt x="255" y="0"/>
                      </a:lnTo>
                      <a:lnTo>
                        <a:pt x="259" y="0"/>
                      </a:lnTo>
                      <a:lnTo>
                        <a:pt x="263" y="0"/>
                      </a:lnTo>
                      <a:lnTo>
                        <a:pt x="267" y="0"/>
                      </a:lnTo>
                      <a:lnTo>
                        <a:pt x="271" y="0"/>
                      </a:lnTo>
                      <a:lnTo>
                        <a:pt x="275" y="0"/>
                      </a:lnTo>
                      <a:lnTo>
                        <a:pt x="279" y="0"/>
                      </a:lnTo>
                      <a:lnTo>
                        <a:pt x="282" y="0"/>
                      </a:lnTo>
                      <a:lnTo>
                        <a:pt x="286" y="0"/>
                      </a:lnTo>
                      <a:lnTo>
                        <a:pt x="290" y="0"/>
                      </a:lnTo>
                      <a:lnTo>
                        <a:pt x="294" y="0"/>
                      </a:lnTo>
                      <a:lnTo>
                        <a:pt x="298" y="0"/>
                      </a:lnTo>
                      <a:lnTo>
                        <a:pt x="302" y="0"/>
                      </a:lnTo>
                      <a:lnTo>
                        <a:pt x="306" y="0"/>
                      </a:lnTo>
                      <a:lnTo>
                        <a:pt x="310" y="0"/>
                      </a:lnTo>
                      <a:lnTo>
                        <a:pt x="314" y="0"/>
                      </a:lnTo>
                      <a:lnTo>
                        <a:pt x="318" y="0"/>
                      </a:lnTo>
                      <a:lnTo>
                        <a:pt x="322" y="0"/>
                      </a:lnTo>
                      <a:lnTo>
                        <a:pt x="326" y="0"/>
                      </a:lnTo>
                      <a:lnTo>
                        <a:pt x="330" y="0"/>
                      </a:lnTo>
                      <a:lnTo>
                        <a:pt x="334" y="0"/>
                      </a:lnTo>
                      <a:lnTo>
                        <a:pt x="338" y="0"/>
                      </a:lnTo>
                      <a:lnTo>
                        <a:pt x="342" y="0"/>
                      </a:lnTo>
                      <a:lnTo>
                        <a:pt x="345" y="0"/>
                      </a:lnTo>
                      <a:lnTo>
                        <a:pt x="349" y="0"/>
                      </a:lnTo>
                      <a:lnTo>
                        <a:pt x="353" y="0"/>
                      </a:lnTo>
                      <a:lnTo>
                        <a:pt x="357" y="0"/>
                      </a:lnTo>
                      <a:lnTo>
                        <a:pt x="361" y="0"/>
                      </a:lnTo>
                      <a:lnTo>
                        <a:pt x="365" y="0"/>
                      </a:lnTo>
                      <a:lnTo>
                        <a:pt x="369" y="0"/>
                      </a:lnTo>
                      <a:lnTo>
                        <a:pt x="373" y="0"/>
                      </a:lnTo>
                      <a:lnTo>
                        <a:pt x="377" y="0"/>
                      </a:lnTo>
                      <a:lnTo>
                        <a:pt x="381" y="0"/>
                      </a:lnTo>
                      <a:lnTo>
                        <a:pt x="385" y="0"/>
                      </a:lnTo>
                      <a:lnTo>
                        <a:pt x="389" y="0"/>
                      </a:lnTo>
                      <a:lnTo>
                        <a:pt x="393" y="0"/>
                      </a:lnTo>
                      <a:lnTo>
                        <a:pt x="397" y="0"/>
                      </a:lnTo>
                      <a:lnTo>
                        <a:pt x="401" y="0"/>
                      </a:lnTo>
                      <a:lnTo>
                        <a:pt x="405" y="0"/>
                      </a:lnTo>
                      <a:lnTo>
                        <a:pt x="409" y="0"/>
                      </a:lnTo>
                      <a:lnTo>
                        <a:pt x="413" y="0"/>
                      </a:lnTo>
                      <a:lnTo>
                        <a:pt x="417" y="0"/>
                      </a:lnTo>
                      <a:lnTo>
                        <a:pt x="421" y="0"/>
                      </a:lnTo>
                      <a:lnTo>
                        <a:pt x="425" y="0"/>
                      </a:lnTo>
                      <a:lnTo>
                        <a:pt x="428" y="0"/>
                      </a:lnTo>
                      <a:lnTo>
                        <a:pt x="432" y="0"/>
                      </a:lnTo>
                      <a:lnTo>
                        <a:pt x="436" y="0"/>
                      </a:lnTo>
                      <a:lnTo>
                        <a:pt x="440" y="0"/>
                      </a:lnTo>
                      <a:lnTo>
                        <a:pt x="444" y="0"/>
                      </a:lnTo>
                      <a:lnTo>
                        <a:pt x="448" y="0"/>
                      </a:lnTo>
                      <a:lnTo>
                        <a:pt x="452" y="0"/>
                      </a:lnTo>
                      <a:lnTo>
                        <a:pt x="456" y="0"/>
                      </a:lnTo>
                      <a:lnTo>
                        <a:pt x="460" y="0"/>
                      </a:lnTo>
                      <a:lnTo>
                        <a:pt x="464" y="0"/>
                      </a:lnTo>
                      <a:lnTo>
                        <a:pt x="468" y="0"/>
                      </a:lnTo>
                      <a:lnTo>
                        <a:pt x="472" y="0"/>
                      </a:lnTo>
                      <a:lnTo>
                        <a:pt x="476" y="0"/>
                      </a:lnTo>
                      <a:lnTo>
                        <a:pt x="480" y="0"/>
                      </a:lnTo>
                      <a:lnTo>
                        <a:pt x="484" y="0"/>
                      </a:lnTo>
                      <a:lnTo>
                        <a:pt x="488" y="0"/>
                      </a:lnTo>
                      <a:lnTo>
                        <a:pt x="491" y="0"/>
                      </a:lnTo>
                      <a:lnTo>
                        <a:pt x="494" y="0"/>
                      </a:lnTo>
                      <a:lnTo>
                        <a:pt x="498" y="0"/>
                      </a:lnTo>
                      <a:lnTo>
                        <a:pt x="502" y="0"/>
                      </a:lnTo>
                      <a:lnTo>
                        <a:pt x="506" y="0"/>
                      </a:lnTo>
                      <a:lnTo>
                        <a:pt x="510" y="0"/>
                      </a:lnTo>
                      <a:lnTo>
                        <a:pt x="514" y="0"/>
                      </a:lnTo>
                      <a:lnTo>
                        <a:pt x="518" y="0"/>
                      </a:lnTo>
                      <a:lnTo>
                        <a:pt x="522" y="0"/>
                      </a:lnTo>
                      <a:lnTo>
                        <a:pt x="526" y="0"/>
                      </a:lnTo>
                      <a:lnTo>
                        <a:pt x="530" y="0"/>
                      </a:lnTo>
                      <a:lnTo>
                        <a:pt x="534" y="0"/>
                      </a:lnTo>
                      <a:lnTo>
                        <a:pt x="538" y="0"/>
                      </a:lnTo>
                      <a:lnTo>
                        <a:pt x="542" y="0"/>
                      </a:lnTo>
                      <a:lnTo>
                        <a:pt x="546" y="0"/>
                      </a:lnTo>
                      <a:lnTo>
                        <a:pt x="550" y="0"/>
                      </a:lnTo>
                      <a:lnTo>
                        <a:pt x="554" y="0"/>
                      </a:lnTo>
                      <a:lnTo>
                        <a:pt x="557" y="0"/>
                      </a:lnTo>
                      <a:lnTo>
                        <a:pt x="561" y="0"/>
                      </a:lnTo>
                      <a:lnTo>
                        <a:pt x="565" y="0"/>
                      </a:lnTo>
                      <a:lnTo>
                        <a:pt x="569" y="0"/>
                      </a:lnTo>
                      <a:lnTo>
                        <a:pt x="573" y="0"/>
                      </a:lnTo>
                      <a:lnTo>
                        <a:pt x="577" y="0"/>
                      </a:lnTo>
                      <a:lnTo>
                        <a:pt x="581" y="0"/>
                      </a:lnTo>
                      <a:lnTo>
                        <a:pt x="585" y="0"/>
                      </a:lnTo>
                      <a:lnTo>
                        <a:pt x="589" y="0"/>
                      </a:lnTo>
                      <a:lnTo>
                        <a:pt x="593" y="0"/>
                      </a:lnTo>
                      <a:lnTo>
                        <a:pt x="597" y="0"/>
                      </a:lnTo>
                      <a:lnTo>
                        <a:pt x="601" y="0"/>
                      </a:lnTo>
                      <a:lnTo>
                        <a:pt x="605" y="0"/>
                      </a:lnTo>
                      <a:lnTo>
                        <a:pt x="609" y="0"/>
                      </a:lnTo>
                      <a:lnTo>
                        <a:pt x="613" y="0"/>
                      </a:lnTo>
                      <a:lnTo>
                        <a:pt x="617" y="0"/>
                      </a:lnTo>
                      <a:lnTo>
                        <a:pt x="621" y="0"/>
                      </a:lnTo>
                      <a:lnTo>
                        <a:pt x="625" y="0"/>
                      </a:lnTo>
                      <a:lnTo>
                        <a:pt x="629" y="0"/>
                      </a:lnTo>
                      <a:lnTo>
                        <a:pt x="632" y="0"/>
                      </a:lnTo>
                      <a:lnTo>
                        <a:pt x="636" y="0"/>
                      </a:lnTo>
                      <a:lnTo>
                        <a:pt x="640" y="0"/>
                      </a:lnTo>
                      <a:lnTo>
                        <a:pt x="644" y="0"/>
                      </a:lnTo>
                      <a:lnTo>
                        <a:pt x="648" y="0"/>
                      </a:lnTo>
                      <a:lnTo>
                        <a:pt x="652" y="0"/>
                      </a:lnTo>
                      <a:lnTo>
                        <a:pt x="656" y="0"/>
                      </a:lnTo>
                      <a:lnTo>
                        <a:pt x="660" y="0"/>
                      </a:lnTo>
                      <a:lnTo>
                        <a:pt x="664" y="0"/>
                      </a:lnTo>
                      <a:lnTo>
                        <a:pt x="668" y="0"/>
                      </a:lnTo>
                      <a:lnTo>
                        <a:pt x="672" y="0"/>
                      </a:lnTo>
                      <a:lnTo>
                        <a:pt x="676" y="0"/>
                      </a:lnTo>
                      <a:lnTo>
                        <a:pt x="680" y="0"/>
                      </a:lnTo>
                      <a:lnTo>
                        <a:pt x="684" y="0"/>
                      </a:lnTo>
                      <a:lnTo>
                        <a:pt x="688" y="0"/>
                      </a:lnTo>
                      <a:lnTo>
                        <a:pt x="692" y="0"/>
                      </a:lnTo>
                      <a:lnTo>
                        <a:pt x="696" y="0"/>
                      </a:lnTo>
                      <a:lnTo>
                        <a:pt x="700" y="0"/>
                      </a:lnTo>
                      <a:lnTo>
                        <a:pt x="704" y="0"/>
                      </a:lnTo>
                      <a:lnTo>
                        <a:pt x="707" y="0"/>
                      </a:lnTo>
                      <a:lnTo>
                        <a:pt x="711" y="0"/>
                      </a:lnTo>
                      <a:lnTo>
                        <a:pt x="715" y="0"/>
                      </a:lnTo>
                      <a:lnTo>
                        <a:pt x="719" y="0"/>
                      </a:lnTo>
                      <a:lnTo>
                        <a:pt x="723" y="0"/>
                      </a:lnTo>
                      <a:lnTo>
                        <a:pt x="727" y="0"/>
                      </a:lnTo>
                      <a:lnTo>
                        <a:pt x="731" y="0"/>
                      </a:lnTo>
                      <a:lnTo>
                        <a:pt x="735" y="0"/>
                      </a:lnTo>
                      <a:lnTo>
                        <a:pt x="739" y="0"/>
                      </a:lnTo>
                      <a:lnTo>
                        <a:pt x="743" y="0"/>
                      </a:lnTo>
                      <a:lnTo>
                        <a:pt x="747" y="0"/>
                      </a:lnTo>
                      <a:lnTo>
                        <a:pt x="751" y="0"/>
                      </a:lnTo>
                      <a:lnTo>
                        <a:pt x="755" y="0"/>
                      </a:lnTo>
                      <a:lnTo>
                        <a:pt x="759" y="0"/>
                      </a:lnTo>
                      <a:lnTo>
                        <a:pt x="763" y="0"/>
                      </a:lnTo>
                      <a:lnTo>
                        <a:pt x="767" y="0"/>
                      </a:lnTo>
                      <a:lnTo>
                        <a:pt x="770" y="0"/>
                      </a:lnTo>
                      <a:lnTo>
                        <a:pt x="774" y="0"/>
                      </a:lnTo>
                      <a:lnTo>
                        <a:pt x="778" y="0"/>
                      </a:lnTo>
                      <a:lnTo>
                        <a:pt x="782" y="0"/>
                      </a:lnTo>
                      <a:lnTo>
                        <a:pt x="786" y="0"/>
                      </a:lnTo>
                      <a:lnTo>
                        <a:pt x="790" y="0"/>
                      </a:lnTo>
                      <a:lnTo>
                        <a:pt x="794" y="0"/>
                      </a:lnTo>
                      <a:lnTo>
                        <a:pt x="798" y="0"/>
                      </a:lnTo>
                      <a:lnTo>
                        <a:pt x="802" y="0"/>
                      </a:lnTo>
                      <a:lnTo>
                        <a:pt x="806" y="0"/>
                      </a:lnTo>
                      <a:lnTo>
                        <a:pt x="810" y="0"/>
                      </a:lnTo>
                      <a:lnTo>
                        <a:pt x="814" y="0"/>
                      </a:lnTo>
                      <a:lnTo>
                        <a:pt x="817" y="0"/>
                      </a:lnTo>
                      <a:lnTo>
                        <a:pt x="821" y="0"/>
                      </a:lnTo>
                      <a:lnTo>
                        <a:pt x="825" y="0"/>
                      </a:lnTo>
                      <a:lnTo>
                        <a:pt x="829" y="0"/>
                      </a:lnTo>
                      <a:lnTo>
                        <a:pt x="833" y="0"/>
                      </a:lnTo>
                      <a:lnTo>
                        <a:pt x="836" y="0"/>
                      </a:lnTo>
                      <a:lnTo>
                        <a:pt x="840" y="0"/>
                      </a:lnTo>
                      <a:lnTo>
                        <a:pt x="844" y="0"/>
                      </a:lnTo>
                      <a:lnTo>
                        <a:pt x="848" y="0"/>
                      </a:lnTo>
                      <a:lnTo>
                        <a:pt x="852" y="0"/>
                      </a:lnTo>
                      <a:lnTo>
                        <a:pt x="856" y="0"/>
                      </a:lnTo>
                      <a:lnTo>
                        <a:pt x="860" y="0"/>
                      </a:lnTo>
                      <a:lnTo>
                        <a:pt x="864" y="0"/>
                      </a:lnTo>
                      <a:lnTo>
                        <a:pt x="868" y="0"/>
                      </a:lnTo>
                      <a:lnTo>
                        <a:pt x="872" y="0"/>
                      </a:lnTo>
                      <a:lnTo>
                        <a:pt x="876" y="0"/>
                      </a:lnTo>
                      <a:lnTo>
                        <a:pt x="880" y="0"/>
                      </a:lnTo>
                      <a:lnTo>
                        <a:pt x="884" y="0"/>
                      </a:lnTo>
                      <a:lnTo>
                        <a:pt x="888" y="0"/>
                      </a:lnTo>
                      <a:lnTo>
                        <a:pt x="892" y="0"/>
                      </a:lnTo>
                      <a:lnTo>
                        <a:pt x="896" y="0"/>
                      </a:lnTo>
                      <a:lnTo>
                        <a:pt x="900" y="0"/>
                      </a:lnTo>
                      <a:lnTo>
                        <a:pt x="904" y="0"/>
                      </a:lnTo>
                      <a:lnTo>
                        <a:pt x="908" y="0"/>
                      </a:lnTo>
                      <a:lnTo>
                        <a:pt x="912" y="0"/>
                      </a:lnTo>
                      <a:lnTo>
                        <a:pt x="915" y="0"/>
                      </a:lnTo>
                      <a:lnTo>
                        <a:pt x="919" y="0"/>
                      </a:lnTo>
                      <a:lnTo>
                        <a:pt x="923" y="0"/>
                      </a:lnTo>
                      <a:lnTo>
                        <a:pt x="927" y="0"/>
                      </a:lnTo>
                      <a:lnTo>
                        <a:pt x="931" y="0"/>
                      </a:lnTo>
                      <a:lnTo>
                        <a:pt x="935" y="0"/>
                      </a:lnTo>
                      <a:lnTo>
                        <a:pt x="939" y="0"/>
                      </a:lnTo>
                      <a:lnTo>
                        <a:pt x="943" y="0"/>
                      </a:lnTo>
                      <a:lnTo>
                        <a:pt x="947" y="0"/>
                      </a:lnTo>
                      <a:lnTo>
                        <a:pt x="951" y="0"/>
                      </a:lnTo>
                      <a:lnTo>
                        <a:pt x="955" y="0"/>
                      </a:lnTo>
                      <a:lnTo>
                        <a:pt x="959" y="0"/>
                      </a:lnTo>
                      <a:lnTo>
                        <a:pt x="963" y="0"/>
                      </a:lnTo>
                      <a:lnTo>
                        <a:pt x="967" y="0"/>
                      </a:lnTo>
                      <a:lnTo>
                        <a:pt x="971" y="0"/>
                      </a:lnTo>
                      <a:lnTo>
                        <a:pt x="975" y="0"/>
                      </a:lnTo>
                      <a:lnTo>
                        <a:pt x="979" y="0"/>
                      </a:lnTo>
                      <a:lnTo>
                        <a:pt x="982" y="0"/>
                      </a:lnTo>
                      <a:lnTo>
                        <a:pt x="986" y="0"/>
                      </a:lnTo>
                      <a:lnTo>
                        <a:pt x="990" y="0"/>
                      </a:lnTo>
                      <a:lnTo>
                        <a:pt x="994" y="0"/>
                      </a:lnTo>
                      <a:lnTo>
                        <a:pt x="998" y="0"/>
                      </a:lnTo>
                      <a:lnTo>
                        <a:pt x="1002" y="0"/>
                      </a:lnTo>
                      <a:lnTo>
                        <a:pt x="1006" y="0"/>
                      </a:lnTo>
                      <a:lnTo>
                        <a:pt x="1010" y="0"/>
                      </a:lnTo>
                      <a:lnTo>
                        <a:pt x="1014" y="0"/>
                      </a:lnTo>
                      <a:lnTo>
                        <a:pt x="1018" y="0"/>
                      </a:lnTo>
                      <a:lnTo>
                        <a:pt x="1022" y="0"/>
                      </a:lnTo>
                      <a:lnTo>
                        <a:pt x="1026" y="0"/>
                      </a:lnTo>
                      <a:lnTo>
                        <a:pt x="1030" y="0"/>
                      </a:lnTo>
                      <a:lnTo>
                        <a:pt x="1034" y="0"/>
                      </a:lnTo>
                      <a:lnTo>
                        <a:pt x="1038" y="0"/>
                      </a:lnTo>
                      <a:lnTo>
                        <a:pt x="1042" y="0"/>
                      </a:lnTo>
                      <a:lnTo>
                        <a:pt x="1045" y="0"/>
                      </a:lnTo>
                      <a:lnTo>
                        <a:pt x="1049" y="0"/>
                      </a:lnTo>
                      <a:lnTo>
                        <a:pt x="1053" y="0"/>
                      </a:lnTo>
                      <a:lnTo>
                        <a:pt x="1057" y="0"/>
                      </a:lnTo>
                      <a:lnTo>
                        <a:pt x="1061" y="0"/>
                      </a:lnTo>
                      <a:lnTo>
                        <a:pt x="1065" y="0"/>
                      </a:lnTo>
                      <a:lnTo>
                        <a:pt x="1069" y="0"/>
                      </a:lnTo>
                      <a:lnTo>
                        <a:pt x="1073" y="0"/>
                      </a:lnTo>
                      <a:lnTo>
                        <a:pt x="1077" y="0"/>
                      </a:lnTo>
                      <a:lnTo>
                        <a:pt x="1081" y="0"/>
                      </a:lnTo>
                      <a:lnTo>
                        <a:pt x="1085" y="0"/>
                      </a:lnTo>
                      <a:lnTo>
                        <a:pt x="1089" y="0"/>
                      </a:lnTo>
                      <a:lnTo>
                        <a:pt x="1093" y="0"/>
                      </a:lnTo>
                      <a:lnTo>
                        <a:pt x="1097" y="0"/>
                      </a:lnTo>
                      <a:lnTo>
                        <a:pt x="1101" y="0"/>
                      </a:lnTo>
                      <a:lnTo>
                        <a:pt x="1105" y="0"/>
                      </a:lnTo>
                      <a:lnTo>
                        <a:pt x="1109" y="0"/>
                      </a:lnTo>
                      <a:lnTo>
                        <a:pt x="1113" y="0"/>
                      </a:lnTo>
                      <a:lnTo>
                        <a:pt x="1117" y="0"/>
                      </a:lnTo>
                      <a:lnTo>
                        <a:pt x="1120" y="0"/>
                      </a:lnTo>
                      <a:lnTo>
                        <a:pt x="1124" y="0"/>
                      </a:lnTo>
                      <a:lnTo>
                        <a:pt x="1128" y="0"/>
                      </a:lnTo>
                      <a:lnTo>
                        <a:pt x="1132" y="0"/>
                      </a:lnTo>
                      <a:lnTo>
                        <a:pt x="1136" y="0"/>
                      </a:lnTo>
                      <a:lnTo>
                        <a:pt x="1140" y="0"/>
                      </a:lnTo>
                      <a:lnTo>
                        <a:pt x="1144" y="0"/>
                      </a:lnTo>
                      <a:lnTo>
                        <a:pt x="1147" y="0"/>
                      </a:lnTo>
                      <a:lnTo>
                        <a:pt x="1151" y="0"/>
                      </a:lnTo>
                      <a:lnTo>
                        <a:pt x="1155" y="0"/>
                      </a:lnTo>
                      <a:lnTo>
                        <a:pt x="1159" y="0"/>
                      </a:lnTo>
                      <a:lnTo>
                        <a:pt x="1163" y="0"/>
                      </a:lnTo>
                      <a:lnTo>
                        <a:pt x="1167" y="0"/>
                      </a:lnTo>
                      <a:lnTo>
                        <a:pt x="1171" y="0"/>
                      </a:lnTo>
                      <a:lnTo>
                        <a:pt x="1175" y="0"/>
                      </a:lnTo>
                      <a:lnTo>
                        <a:pt x="1179" y="0"/>
                      </a:lnTo>
                      <a:lnTo>
                        <a:pt x="1183" y="0"/>
                      </a:lnTo>
                      <a:lnTo>
                        <a:pt x="1187" y="0"/>
                      </a:lnTo>
                      <a:lnTo>
                        <a:pt x="1191" y="0"/>
                      </a:lnTo>
                      <a:lnTo>
                        <a:pt x="1194" y="0"/>
                      </a:lnTo>
                      <a:lnTo>
                        <a:pt x="1198" y="0"/>
                      </a:lnTo>
                      <a:lnTo>
                        <a:pt x="1202" y="0"/>
                      </a:lnTo>
                      <a:lnTo>
                        <a:pt x="1206" y="0"/>
                      </a:lnTo>
                      <a:lnTo>
                        <a:pt x="1210" y="0"/>
                      </a:lnTo>
                      <a:lnTo>
                        <a:pt x="1214" y="0"/>
                      </a:lnTo>
                      <a:lnTo>
                        <a:pt x="1218" y="0"/>
                      </a:lnTo>
                      <a:lnTo>
                        <a:pt x="1222" y="0"/>
                      </a:lnTo>
                      <a:lnTo>
                        <a:pt x="1226" y="0"/>
                      </a:lnTo>
                      <a:lnTo>
                        <a:pt x="1230" y="0"/>
                      </a:lnTo>
                      <a:lnTo>
                        <a:pt x="1234" y="0"/>
                      </a:lnTo>
                      <a:lnTo>
                        <a:pt x="1238" y="0"/>
                      </a:lnTo>
                      <a:lnTo>
                        <a:pt x="1242" y="0"/>
                      </a:lnTo>
                      <a:lnTo>
                        <a:pt x="1246" y="0"/>
                      </a:lnTo>
                      <a:lnTo>
                        <a:pt x="1250" y="0"/>
                      </a:lnTo>
                      <a:lnTo>
                        <a:pt x="1254" y="0"/>
                      </a:lnTo>
                      <a:lnTo>
                        <a:pt x="1257" y="0"/>
                      </a:lnTo>
                      <a:lnTo>
                        <a:pt x="1261" y="0"/>
                      </a:lnTo>
                      <a:lnTo>
                        <a:pt x="1265" y="0"/>
                      </a:lnTo>
                      <a:lnTo>
                        <a:pt x="1269" y="0"/>
                      </a:lnTo>
                      <a:lnTo>
                        <a:pt x="1273" y="0"/>
                      </a:lnTo>
                      <a:lnTo>
                        <a:pt x="1277" y="0"/>
                      </a:lnTo>
                      <a:lnTo>
                        <a:pt x="1281" y="0"/>
                      </a:lnTo>
                      <a:lnTo>
                        <a:pt x="1285" y="0"/>
                      </a:lnTo>
                      <a:lnTo>
                        <a:pt x="1289" y="0"/>
                      </a:lnTo>
                      <a:lnTo>
                        <a:pt x="1293" y="0"/>
                      </a:lnTo>
                      <a:lnTo>
                        <a:pt x="1297" y="0"/>
                      </a:lnTo>
                      <a:lnTo>
                        <a:pt x="1301" y="0"/>
                      </a:lnTo>
                      <a:lnTo>
                        <a:pt x="1305" y="0"/>
                      </a:lnTo>
                      <a:lnTo>
                        <a:pt x="1309" y="0"/>
                      </a:lnTo>
                      <a:lnTo>
                        <a:pt x="1313" y="0"/>
                      </a:lnTo>
                      <a:lnTo>
                        <a:pt x="1317" y="0"/>
                      </a:lnTo>
                      <a:lnTo>
                        <a:pt x="1321" y="0"/>
                      </a:lnTo>
                      <a:lnTo>
                        <a:pt x="1324" y="0"/>
                      </a:lnTo>
                      <a:lnTo>
                        <a:pt x="1328" y="0"/>
                      </a:lnTo>
                      <a:lnTo>
                        <a:pt x="1332" y="0"/>
                      </a:lnTo>
                      <a:lnTo>
                        <a:pt x="1336" y="0"/>
                      </a:lnTo>
                      <a:lnTo>
                        <a:pt x="1340" y="0"/>
                      </a:lnTo>
                      <a:lnTo>
                        <a:pt x="1344" y="0"/>
                      </a:lnTo>
                      <a:lnTo>
                        <a:pt x="1348" y="0"/>
                      </a:lnTo>
                      <a:lnTo>
                        <a:pt x="1352" y="0"/>
                      </a:lnTo>
                      <a:lnTo>
                        <a:pt x="1356" y="0"/>
                      </a:lnTo>
                      <a:lnTo>
                        <a:pt x="1360" y="0"/>
                      </a:lnTo>
                      <a:lnTo>
                        <a:pt x="1364" y="0"/>
                      </a:lnTo>
                      <a:lnTo>
                        <a:pt x="1368" y="0"/>
                      </a:lnTo>
                      <a:lnTo>
                        <a:pt x="1372" y="0"/>
                      </a:lnTo>
                      <a:lnTo>
                        <a:pt x="1376" y="0"/>
                      </a:lnTo>
                      <a:lnTo>
                        <a:pt x="1380" y="0"/>
                      </a:lnTo>
                      <a:lnTo>
                        <a:pt x="1384" y="0"/>
                      </a:lnTo>
                      <a:lnTo>
                        <a:pt x="1388" y="0"/>
                      </a:lnTo>
                      <a:lnTo>
                        <a:pt x="1392" y="0"/>
                      </a:lnTo>
                      <a:lnTo>
                        <a:pt x="1396" y="0"/>
                      </a:lnTo>
                      <a:lnTo>
                        <a:pt x="1400" y="0"/>
                      </a:lnTo>
                      <a:lnTo>
                        <a:pt x="1403" y="0"/>
                      </a:lnTo>
                      <a:lnTo>
                        <a:pt x="1407" y="0"/>
                      </a:lnTo>
                      <a:lnTo>
                        <a:pt x="1411" y="0"/>
                      </a:lnTo>
                      <a:lnTo>
                        <a:pt x="1415" y="0"/>
                      </a:lnTo>
                      <a:lnTo>
                        <a:pt x="1419" y="0"/>
                      </a:lnTo>
                      <a:lnTo>
                        <a:pt x="1423" y="0"/>
                      </a:lnTo>
                      <a:lnTo>
                        <a:pt x="1427" y="0"/>
                      </a:lnTo>
                      <a:lnTo>
                        <a:pt x="1431" y="0"/>
                      </a:lnTo>
                      <a:lnTo>
                        <a:pt x="1435" y="0"/>
                      </a:lnTo>
                      <a:lnTo>
                        <a:pt x="1439" y="0"/>
                      </a:lnTo>
                      <a:lnTo>
                        <a:pt x="1443" y="0"/>
                      </a:lnTo>
                      <a:lnTo>
                        <a:pt x="1447" y="0"/>
                      </a:lnTo>
                      <a:lnTo>
                        <a:pt x="1451" y="0"/>
                      </a:lnTo>
                      <a:lnTo>
                        <a:pt x="1455" y="0"/>
                      </a:lnTo>
                      <a:lnTo>
                        <a:pt x="1459" y="0"/>
                      </a:lnTo>
                      <a:lnTo>
                        <a:pt x="1463" y="0"/>
                      </a:lnTo>
                      <a:lnTo>
                        <a:pt x="1467" y="0"/>
                      </a:lnTo>
                      <a:lnTo>
                        <a:pt x="1470" y="0"/>
                      </a:lnTo>
                      <a:lnTo>
                        <a:pt x="1473" y="0"/>
                      </a:lnTo>
                      <a:lnTo>
                        <a:pt x="1477" y="0"/>
                      </a:lnTo>
                      <a:lnTo>
                        <a:pt x="1481" y="0"/>
                      </a:lnTo>
                      <a:lnTo>
                        <a:pt x="1485" y="0"/>
                      </a:lnTo>
                      <a:lnTo>
                        <a:pt x="1489" y="0"/>
                      </a:lnTo>
                      <a:lnTo>
                        <a:pt x="1493" y="0"/>
                      </a:lnTo>
                      <a:lnTo>
                        <a:pt x="1497" y="0"/>
                      </a:lnTo>
                      <a:lnTo>
                        <a:pt x="1501" y="0"/>
                      </a:lnTo>
                      <a:lnTo>
                        <a:pt x="1505" y="0"/>
                      </a:lnTo>
                      <a:lnTo>
                        <a:pt x="1509" y="0"/>
                      </a:lnTo>
                      <a:lnTo>
                        <a:pt x="1513" y="0"/>
                      </a:lnTo>
                      <a:lnTo>
                        <a:pt x="1517" y="0"/>
                      </a:lnTo>
                      <a:lnTo>
                        <a:pt x="1521" y="0"/>
                      </a:lnTo>
                      <a:lnTo>
                        <a:pt x="1525" y="0"/>
                      </a:lnTo>
                      <a:lnTo>
                        <a:pt x="1529" y="0"/>
                      </a:lnTo>
                      <a:lnTo>
                        <a:pt x="1532" y="0"/>
                      </a:lnTo>
                      <a:lnTo>
                        <a:pt x="1536" y="0"/>
                      </a:lnTo>
                      <a:lnTo>
                        <a:pt x="1540" y="0"/>
                      </a:lnTo>
                      <a:lnTo>
                        <a:pt x="1544" y="0"/>
                      </a:lnTo>
                      <a:lnTo>
                        <a:pt x="1548" y="0"/>
                      </a:lnTo>
                      <a:lnTo>
                        <a:pt x="1552" y="0"/>
                      </a:lnTo>
                      <a:lnTo>
                        <a:pt x="1556" y="0"/>
                      </a:lnTo>
                      <a:lnTo>
                        <a:pt x="1560" y="0"/>
                      </a:lnTo>
                      <a:lnTo>
                        <a:pt x="1564" y="0"/>
                      </a:lnTo>
                      <a:lnTo>
                        <a:pt x="1568" y="0"/>
                      </a:lnTo>
                      <a:lnTo>
                        <a:pt x="1572" y="0"/>
                      </a:lnTo>
                      <a:lnTo>
                        <a:pt x="1576" y="0"/>
                      </a:lnTo>
                      <a:lnTo>
                        <a:pt x="1580" y="0"/>
                      </a:lnTo>
                      <a:lnTo>
                        <a:pt x="1584" y="0"/>
                      </a:lnTo>
                      <a:lnTo>
                        <a:pt x="1588" y="0"/>
                      </a:lnTo>
                      <a:lnTo>
                        <a:pt x="1592" y="0"/>
                      </a:lnTo>
                      <a:lnTo>
                        <a:pt x="1596" y="0"/>
                      </a:lnTo>
                      <a:lnTo>
                        <a:pt x="1600" y="0"/>
                      </a:lnTo>
                      <a:lnTo>
                        <a:pt x="1604" y="0"/>
                      </a:lnTo>
                      <a:lnTo>
                        <a:pt x="1607" y="0"/>
                      </a:lnTo>
                      <a:lnTo>
                        <a:pt x="1611" y="0"/>
                      </a:lnTo>
                      <a:lnTo>
                        <a:pt x="1615" y="0"/>
                      </a:lnTo>
                      <a:lnTo>
                        <a:pt x="1619" y="0"/>
                      </a:lnTo>
                      <a:lnTo>
                        <a:pt x="1623" y="0"/>
                      </a:lnTo>
                      <a:lnTo>
                        <a:pt x="1627" y="0"/>
                      </a:lnTo>
                      <a:lnTo>
                        <a:pt x="1631" y="0"/>
                      </a:lnTo>
                      <a:lnTo>
                        <a:pt x="1635" y="0"/>
                      </a:lnTo>
                      <a:lnTo>
                        <a:pt x="1639" y="0"/>
                      </a:lnTo>
                      <a:lnTo>
                        <a:pt x="1643" y="0"/>
                      </a:lnTo>
                      <a:lnTo>
                        <a:pt x="1647" y="0"/>
                      </a:lnTo>
                      <a:lnTo>
                        <a:pt x="1651" y="0"/>
                      </a:lnTo>
                      <a:lnTo>
                        <a:pt x="1655" y="0"/>
                      </a:lnTo>
                      <a:lnTo>
                        <a:pt x="1659" y="0"/>
                      </a:lnTo>
                      <a:lnTo>
                        <a:pt x="1663" y="0"/>
                      </a:lnTo>
                      <a:lnTo>
                        <a:pt x="1667" y="0"/>
                      </a:lnTo>
                      <a:lnTo>
                        <a:pt x="1671" y="0"/>
                      </a:lnTo>
                      <a:lnTo>
                        <a:pt x="1675" y="0"/>
                      </a:lnTo>
                      <a:lnTo>
                        <a:pt x="1679" y="0"/>
                      </a:lnTo>
                      <a:lnTo>
                        <a:pt x="1682" y="0"/>
                      </a:lnTo>
                      <a:lnTo>
                        <a:pt x="1686" y="0"/>
                      </a:lnTo>
                      <a:lnTo>
                        <a:pt x="1690" y="0"/>
                      </a:lnTo>
                      <a:lnTo>
                        <a:pt x="1694" y="0"/>
                      </a:lnTo>
                      <a:lnTo>
                        <a:pt x="1698" y="0"/>
                      </a:lnTo>
                      <a:lnTo>
                        <a:pt x="1702" y="0"/>
                      </a:lnTo>
                      <a:lnTo>
                        <a:pt x="1706" y="0"/>
                      </a:lnTo>
                      <a:lnTo>
                        <a:pt x="1710" y="0"/>
                      </a:lnTo>
                      <a:lnTo>
                        <a:pt x="1714" y="0"/>
                      </a:lnTo>
                      <a:lnTo>
                        <a:pt x="1718" y="0"/>
                      </a:lnTo>
                      <a:lnTo>
                        <a:pt x="1722" y="0"/>
                      </a:lnTo>
                      <a:lnTo>
                        <a:pt x="1726" y="0"/>
                      </a:lnTo>
                      <a:lnTo>
                        <a:pt x="1730" y="0"/>
                      </a:lnTo>
                      <a:lnTo>
                        <a:pt x="1734" y="0"/>
                      </a:lnTo>
                      <a:lnTo>
                        <a:pt x="1738" y="0"/>
                      </a:lnTo>
                      <a:lnTo>
                        <a:pt x="1742" y="0"/>
                      </a:lnTo>
                      <a:lnTo>
                        <a:pt x="1745" y="0"/>
                      </a:lnTo>
                      <a:lnTo>
                        <a:pt x="1749" y="0"/>
                      </a:lnTo>
                      <a:lnTo>
                        <a:pt x="1753" y="0"/>
                      </a:lnTo>
                      <a:lnTo>
                        <a:pt x="1757" y="0"/>
                      </a:lnTo>
                      <a:lnTo>
                        <a:pt x="1761" y="0"/>
                      </a:lnTo>
                      <a:lnTo>
                        <a:pt x="1765" y="0"/>
                      </a:lnTo>
                      <a:lnTo>
                        <a:pt x="1769" y="0"/>
                      </a:lnTo>
                      <a:lnTo>
                        <a:pt x="1773" y="0"/>
                      </a:lnTo>
                      <a:lnTo>
                        <a:pt x="1777" y="0"/>
                      </a:lnTo>
                      <a:lnTo>
                        <a:pt x="1781" y="0"/>
                      </a:lnTo>
                      <a:lnTo>
                        <a:pt x="1785" y="0"/>
                      </a:lnTo>
                      <a:lnTo>
                        <a:pt x="1789" y="0"/>
                      </a:lnTo>
                      <a:lnTo>
                        <a:pt x="1793" y="0"/>
                      </a:lnTo>
                      <a:lnTo>
                        <a:pt x="1797" y="0"/>
                      </a:lnTo>
                      <a:lnTo>
                        <a:pt x="1800" y="0"/>
                      </a:lnTo>
                      <a:lnTo>
                        <a:pt x="1804" y="0"/>
                      </a:lnTo>
                      <a:lnTo>
                        <a:pt x="1808" y="0"/>
                      </a:lnTo>
                      <a:lnTo>
                        <a:pt x="1811" y="0"/>
                      </a:lnTo>
                      <a:lnTo>
                        <a:pt x="1815" y="0"/>
                      </a:lnTo>
                      <a:lnTo>
                        <a:pt x="1819" y="0"/>
                      </a:lnTo>
                      <a:lnTo>
                        <a:pt x="1823" y="0"/>
                      </a:lnTo>
                      <a:lnTo>
                        <a:pt x="1827" y="0"/>
                      </a:lnTo>
                      <a:lnTo>
                        <a:pt x="1831" y="0"/>
                      </a:lnTo>
                      <a:lnTo>
                        <a:pt x="1835" y="0"/>
                      </a:lnTo>
                      <a:lnTo>
                        <a:pt x="1839" y="0"/>
                      </a:lnTo>
                      <a:lnTo>
                        <a:pt x="1843" y="0"/>
                      </a:lnTo>
                      <a:lnTo>
                        <a:pt x="1847" y="0"/>
                      </a:lnTo>
                      <a:lnTo>
                        <a:pt x="1851" y="0"/>
                      </a:lnTo>
                      <a:lnTo>
                        <a:pt x="1855" y="0"/>
                      </a:lnTo>
                      <a:lnTo>
                        <a:pt x="1859" y="0"/>
                      </a:lnTo>
                      <a:lnTo>
                        <a:pt x="1863" y="0"/>
                      </a:lnTo>
                      <a:lnTo>
                        <a:pt x="1867" y="0"/>
                      </a:lnTo>
                      <a:lnTo>
                        <a:pt x="1871" y="0"/>
                      </a:lnTo>
                      <a:lnTo>
                        <a:pt x="1875" y="0"/>
                      </a:lnTo>
                      <a:lnTo>
                        <a:pt x="1879" y="0"/>
                      </a:lnTo>
                      <a:lnTo>
                        <a:pt x="1883" y="0"/>
                      </a:lnTo>
                      <a:lnTo>
                        <a:pt x="1887" y="0"/>
                      </a:lnTo>
                      <a:lnTo>
                        <a:pt x="1891" y="0"/>
                      </a:lnTo>
                      <a:lnTo>
                        <a:pt x="1894" y="0"/>
                      </a:lnTo>
                      <a:lnTo>
                        <a:pt x="1898" y="0"/>
                      </a:lnTo>
                      <a:lnTo>
                        <a:pt x="1902" y="0"/>
                      </a:lnTo>
                      <a:lnTo>
                        <a:pt x="1906" y="0"/>
                      </a:lnTo>
                      <a:lnTo>
                        <a:pt x="1910" y="0"/>
                      </a:lnTo>
                      <a:lnTo>
                        <a:pt x="1914" y="0"/>
                      </a:lnTo>
                      <a:lnTo>
                        <a:pt x="1918" y="0"/>
                      </a:lnTo>
                      <a:lnTo>
                        <a:pt x="1922" y="0"/>
                      </a:lnTo>
                      <a:lnTo>
                        <a:pt x="1926" y="0"/>
                      </a:lnTo>
                      <a:lnTo>
                        <a:pt x="1930" y="0"/>
                      </a:lnTo>
                      <a:lnTo>
                        <a:pt x="1934" y="0"/>
                      </a:lnTo>
                      <a:lnTo>
                        <a:pt x="1938" y="0"/>
                      </a:lnTo>
                      <a:lnTo>
                        <a:pt x="1942" y="0"/>
                      </a:lnTo>
                      <a:lnTo>
                        <a:pt x="1946" y="0"/>
                      </a:lnTo>
                      <a:lnTo>
                        <a:pt x="1950" y="0"/>
                      </a:lnTo>
                      <a:lnTo>
                        <a:pt x="1954" y="0"/>
                      </a:lnTo>
                      <a:lnTo>
                        <a:pt x="1957" y="0"/>
                      </a:lnTo>
                      <a:lnTo>
                        <a:pt x="1961" y="0"/>
                      </a:lnTo>
                      <a:lnTo>
                        <a:pt x="1957" y="0"/>
                      </a:lnTo>
                      <a:lnTo>
                        <a:pt x="1954" y="0"/>
                      </a:lnTo>
                      <a:lnTo>
                        <a:pt x="1950" y="0"/>
                      </a:lnTo>
                      <a:lnTo>
                        <a:pt x="1946" y="0"/>
                      </a:lnTo>
                      <a:lnTo>
                        <a:pt x="1942" y="0"/>
                      </a:lnTo>
                      <a:lnTo>
                        <a:pt x="1938" y="0"/>
                      </a:lnTo>
                      <a:lnTo>
                        <a:pt x="1934" y="0"/>
                      </a:lnTo>
                      <a:lnTo>
                        <a:pt x="1930" y="0"/>
                      </a:lnTo>
                      <a:lnTo>
                        <a:pt x="1926" y="0"/>
                      </a:lnTo>
                      <a:lnTo>
                        <a:pt x="1922" y="0"/>
                      </a:lnTo>
                      <a:lnTo>
                        <a:pt x="1918" y="0"/>
                      </a:lnTo>
                      <a:lnTo>
                        <a:pt x="1914" y="0"/>
                      </a:lnTo>
                      <a:lnTo>
                        <a:pt x="1910" y="0"/>
                      </a:lnTo>
                      <a:lnTo>
                        <a:pt x="1906" y="0"/>
                      </a:lnTo>
                      <a:lnTo>
                        <a:pt x="1902" y="0"/>
                      </a:lnTo>
                      <a:lnTo>
                        <a:pt x="1898" y="0"/>
                      </a:lnTo>
                      <a:lnTo>
                        <a:pt x="1894" y="0"/>
                      </a:lnTo>
                      <a:lnTo>
                        <a:pt x="1891" y="0"/>
                      </a:lnTo>
                      <a:lnTo>
                        <a:pt x="1887" y="0"/>
                      </a:lnTo>
                      <a:lnTo>
                        <a:pt x="1883" y="0"/>
                      </a:lnTo>
                      <a:lnTo>
                        <a:pt x="1879" y="0"/>
                      </a:lnTo>
                      <a:lnTo>
                        <a:pt x="1875" y="0"/>
                      </a:lnTo>
                      <a:lnTo>
                        <a:pt x="1871" y="0"/>
                      </a:lnTo>
                      <a:lnTo>
                        <a:pt x="1867" y="0"/>
                      </a:lnTo>
                      <a:lnTo>
                        <a:pt x="1863" y="0"/>
                      </a:lnTo>
                      <a:lnTo>
                        <a:pt x="1859" y="0"/>
                      </a:lnTo>
                      <a:lnTo>
                        <a:pt x="1855" y="0"/>
                      </a:lnTo>
                      <a:lnTo>
                        <a:pt x="1851" y="0"/>
                      </a:lnTo>
                      <a:lnTo>
                        <a:pt x="1847" y="0"/>
                      </a:lnTo>
                      <a:lnTo>
                        <a:pt x="1843" y="0"/>
                      </a:lnTo>
                      <a:lnTo>
                        <a:pt x="1839" y="0"/>
                      </a:lnTo>
                      <a:lnTo>
                        <a:pt x="1835" y="0"/>
                      </a:lnTo>
                      <a:lnTo>
                        <a:pt x="1831" y="0"/>
                      </a:lnTo>
                      <a:lnTo>
                        <a:pt x="1827" y="0"/>
                      </a:lnTo>
                      <a:lnTo>
                        <a:pt x="1823" y="0"/>
                      </a:lnTo>
                      <a:lnTo>
                        <a:pt x="1819" y="0"/>
                      </a:lnTo>
                      <a:lnTo>
                        <a:pt x="1815" y="0"/>
                      </a:lnTo>
                      <a:lnTo>
                        <a:pt x="1811" y="0"/>
                      </a:lnTo>
                      <a:lnTo>
                        <a:pt x="1808" y="0"/>
                      </a:lnTo>
                      <a:lnTo>
                        <a:pt x="1804" y="0"/>
                      </a:lnTo>
                      <a:lnTo>
                        <a:pt x="1800" y="0"/>
                      </a:lnTo>
                      <a:lnTo>
                        <a:pt x="1797" y="0"/>
                      </a:lnTo>
                      <a:lnTo>
                        <a:pt x="1793" y="0"/>
                      </a:lnTo>
                      <a:lnTo>
                        <a:pt x="1789" y="0"/>
                      </a:lnTo>
                      <a:lnTo>
                        <a:pt x="1785" y="0"/>
                      </a:lnTo>
                      <a:lnTo>
                        <a:pt x="1781" y="0"/>
                      </a:lnTo>
                      <a:lnTo>
                        <a:pt x="1777" y="0"/>
                      </a:lnTo>
                      <a:lnTo>
                        <a:pt x="1773" y="0"/>
                      </a:lnTo>
                      <a:lnTo>
                        <a:pt x="1769" y="0"/>
                      </a:lnTo>
                      <a:lnTo>
                        <a:pt x="1765" y="0"/>
                      </a:lnTo>
                      <a:lnTo>
                        <a:pt x="1761" y="0"/>
                      </a:lnTo>
                      <a:lnTo>
                        <a:pt x="1757" y="0"/>
                      </a:lnTo>
                      <a:lnTo>
                        <a:pt x="1753" y="0"/>
                      </a:lnTo>
                      <a:lnTo>
                        <a:pt x="1749" y="0"/>
                      </a:lnTo>
                      <a:lnTo>
                        <a:pt x="1745" y="0"/>
                      </a:lnTo>
                      <a:lnTo>
                        <a:pt x="1742" y="0"/>
                      </a:lnTo>
                      <a:lnTo>
                        <a:pt x="1738" y="0"/>
                      </a:lnTo>
                      <a:lnTo>
                        <a:pt x="1734" y="0"/>
                      </a:lnTo>
                      <a:lnTo>
                        <a:pt x="1730" y="0"/>
                      </a:lnTo>
                      <a:lnTo>
                        <a:pt x="1726" y="0"/>
                      </a:lnTo>
                      <a:lnTo>
                        <a:pt x="1722" y="0"/>
                      </a:lnTo>
                      <a:lnTo>
                        <a:pt x="1718" y="0"/>
                      </a:lnTo>
                      <a:lnTo>
                        <a:pt x="1714" y="0"/>
                      </a:lnTo>
                      <a:lnTo>
                        <a:pt x="1710" y="0"/>
                      </a:lnTo>
                      <a:lnTo>
                        <a:pt x="1706" y="0"/>
                      </a:lnTo>
                      <a:lnTo>
                        <a:pt x="1702" y="0"/>
                      </a:lnTo>
                      <a:lnTo>
                        <a:pt x="1698" y="0"/>
                      </a:lnTo>
                      <a:lnTo>
                        <a:pt x="1694" y="0"/>
                      </a:lnTo>
                      <a:lnTo>
                        <a:pt x="1690" y="0"/>
                      </a:lnTo>
                      <a:lnTo>
                        <a:pt x="1686" y="0"/>
                      </a:lnTo>
                      <a:lnTo>
                        <a:pt x="1682" y="0"/>
                      </a:lnTo>
                      <a:lnTo>
                        <a:pt x="1679" y="0"/>
                      </a:lnTo>
                      <a:lnTo>
                        <a:pt x="1675" y="0"/>
                      </a:lnTo>
                      <a:lnTo>
                        <a:pt x="1671" y="0"/>
                      </a:lnTo>
                      <a:lnTo>
                        <a:pt x="1667" y="0"/>
                      </a:lnTo>
                      <a:lnTo>
                        <a:pt x="1663" y="0"/>
                      </a:lnTo>
                      <a:lnTo>
                        <a:pt x="1659" y="0"/>
                      </a:lnTo>
                      <a:lnTo>
                        <a:pt x="1655" y="0"/>
                      </a:lnTo>
                      <a:lnTo>
                        <a:pt x="1651" y="0"/>
                      </a:lnTo>
                      <a:lnTo>
                        <a:pt x="1647" y="0"/>
                      </a:lnTo>
                      <a:lnTo>
                        <a:pt x="1643" y="0"/>
                      </a:lnTo>
                      <a:lnTo>
                        <a:pt x="1639" y="0"/>
                      </a:lnTo>
                      <a:lnTo>
                        <a:pt x="1635" y="0"/>
                      </a:lnTo>
                      <a:lnTo>
                        <a:pt x="1631" y="0"/>
                      </a:lnTo>
                      <a:lnTo>
                        <a:pt x="1627" y="0"/>
                      </a:lnTo>
                      <a:lnTo>
                        <a:pt x="1623" y="0"/>
                      </a:lnTo>
                      <a:lnTo>
                        <a:pt x="1619" y="0"/>
                      </a:lnTo>
                      <a:lnTo>
                        <a:pt x="1615" y="0"/>
                      </a:lnTo>
                      <a:lnTo>
                        <a:pt x="1611" y="0"/>
                      </a:lnTo>
                      <a:lnTo>
                        <a:pt x="1607" y="0"/>
                      </a:lnTo>
                      <a:lnTo>
                        <a:pt x="1604" y="0"/>
                      </a:lnTo>
                      <a:lnTo>
                        <a:pt x="1600" y="0"/>
                      </a:lnTo>
                      <a:lnTo>
                        <a:pt x="1596" y="0"/>
                      </a:lnTo>
                      <a:lnTo>
                        <a:pt x="1592" y="0"/>
                      </a:lnTo>
                      <a:lnTo>
                        <a:pt x="1588" y="0"/>
                      </a:lnTo>
                      <a:lnTo>
                        <a:pt x="1584" y="0"/>
                      </a:lnTo>
                      <a:lnTo>
                        <a:pt x="1580" y="0"/>
                      </a:lnTo>
                      <a:lnTo>
                        <a:pt x="1576" y="0"/>
                      </a:lnTo>
                      <a:lnTo>
                        <a:pt x="1572" y="0"/>
                      </a:lnTo>
                      <a:lnTo>
                        <a:pt x="1568" y="0"/>
                      </a:lnTo>
                      <a:lnTo>
                        <a:pt x="1564" y="0"/>
                      </a:lnTo>
                      <a:lnTo>
                        <a:pt x="1560" y="0"/>
                      </a:lnTo>
                      <a:lnTo>
                        <a:pt x="1556" y="0"/>
                      </a:lnTo>
                      <a:lnTo>
                        <a:pt x="1552" y="0"/>
                      </a:lnTo>
                      <a:lnTo>
                        <a:pt x="1548" y="0"/>
                      </a:lnTo>
                      <a:lnTo>
                        <a:pt x="1544" y="0"/>
                      </a:lnTo>
                      <a:lnTo>
                        <a:pt x="1540" y="0"/>
                      </a:lnTo>
                      <a:lnTo>
                        <a:pt x="1536" y="0"/>
                      </a:lnTo>
                      <a:lnTo>
                        <a:pt x="1532" y="0"/>
                      </a:lnTo>
                      <a:lnTo>
                        <a:pt x="1529" y="0"/>
                      </a:lnTo>
                      <a:lnTo>
                        <a:pt x="1525" y="0"/>
                      </a:lnTo>
                      <a:lnTo>
                        <a:pt x="1521" y="0"/>
                      </a:lnTo>
                      <a:lnTo>
                        <a:pt x="1517" y="0"/>
                      </a:lnTo>
                      <a:lnTo>
                        <a:pt x="1513" y="0"/>
                      </a:lnTo>
                      <a:lnTo>
                        <a:pt x="1509" y="0"/>
                      </a:lnTo>
                      <a:lnTo>
                        <a:pt x="1505" y="0"/>
                      </a:lnTo>
                      <a:lnTo>
                        <a:pt x="1501" y="0"/>
                      </a:lnTo>
                      <a:lnTo>
                        <a:pt x="1497" y="0"/>
                      </a:lnTo>
                      <a:lnTo>
                        <a:pt x="1493" y="0"/>
                      </a:lnTo>
                      <a:lnTo>
                        <a:pt x="1489" y="0"/>
                      </a:lnTo>
                      <a:lnTo>
                        <a:pt x="1485" y="0"/>
                      </a:lnTo>
                      <a:lnTo>
                        <a:pt x="1481" y="0"/>
                      </a:lnTo>
                      <a:lnTo>
                        <a:pt x="1477" y="0"/>
                      </a:lnTo>
                      <a:lnTo>
                        <a:pt x="1473" y="0"/>
                      </a:lnTo>
                      <a:lnTo>
                        <a:pt x="1470" y="0"/>
                      </a:lnTo>
                      <a:lnTo>
                        <a:pt x="1467" y="0"/>
                      </a:lnTo>
                      <a:lnTo>
                        <a:pt x="1463" y="0"/>
                      </a:lnTo>
                      <a:lnTo>
                        <a:pt x="1459" y="0"/>
                      </a:lnTo>
                      <a:lnTo>
                        <a:pt x="1455" y="0"/>
                      </a:lnTo>
                      <a:lnTo>
                        <a:pt x="1451" y="0"/>
                      </a:lnTo>
                      <a:lnTo>
                        <a:pt x="1447" y="0"/>
                      </a:lnTo>
                      <a:lnTo>
                        <a:pt x="1443" y="0"/>
                      </a:lnTo>
                      <a:lnTo>
                        <a:pt x="1439" y="0"/>
                      </a:lnTo>
                      <a:lnTo>
                        <a:pt x="1435" y="0"/>
                      </a:lnTo>
                      <a:lnTo>
                        <a:pt x="1431" y="0"/>
                      </a:lnTo>
                      <a:lnTo>
                        <a:pt x="1427" y="0"/>
                      </a:lnTo>
                      <a:lnTo>
                        <a:pt x="1423" y="0"/>
                      </a:lnTo>
                      <a:lnTo>
                        <a:pt x="1419" y="0"/>
                      </a:lnTo>
                      <a:lnTo>
                        <a:pt x="1415" y="0"/>
                      </a:lnTo>
                      <a:lnTo>
                        <a:pt x="1411" y="0"/>
                      </a:lnTo>
                      <a:lnTo>
                        <a:pt x="1407" y="0"/>
                      </a:lnTo>
                      <a:lnTo>
                        <a:pt x="1403" y="0"/>
                      </a:lnTo>
                      <a:lnTo>
                        <a:pt x="1400" y="0"/>
                      </a:lnTo>
                      <a:lnTo>
                        <a:pt x="1396" y="0"/>
                      </a:lnTo>
                      <a:lnTo>
                        <a:pt x="1392" y="0"/>
                      </a:lnTo>
                      <a:lnTo>
                        <a:pt x="1388" y="0"/>
                      </a:lnTo>
                      <a:lnTo>
                        <a:pt x="1384" y="0"/>
                      </a:lnTo>
                      <a:lnTo>
                        <a:pt x="1380" y="0"/>
                      </a:lnTo>
                      <a:lnTo>
                        <a:pt x="1376" y="0"/>
                      </a:lnTo>
                      <a:lnTo>
                        <a:pt x="1372" y="0"/>
                      </a:lnTo>
                      <a:lnTo>
                        <a:pt x="1368" y="0"/>
                      </a:lnTo>
                      <a:lnTo>
                        <a:pt x="1364" y="0"/>
                      </a:lnTo>
                      <a:lnTo>
                        <a:pt x="1360" y="0"/>
                      </a:lnTo>
                      <a:lnTo>
                        <a:pt x="1356" y="0"/>
                      </a:lnTo>
                      <a:lnTo>
                        <a:pt x="1352" y="0"/>
                      </a:lnTo>
                      <a:lnTo>
                        <a:pt x="1348" y="0"/>
                      </a:lnTo>
                      <a:lnTo>
                        <a:pt x="1344" y="0"/>
                      </a:lnTo>
                      <a:lnTo>
                        <a:pt x="1340" y="0"/>
                      </a:lnTo>
                      <a:lnTo>
                        <a:pt x="1336" y="0"/>
                      </a:lnTo>
                      <a:lnTo>
                        <a:pt x="1332" y="0"/>
                      </a:lnTo>
                      <a:lnTo>
                        <a:pt x="1328" y="0"/>
                      </a:lnTo>
                      <a:lnTo>
                        <a:pt x="1324" y="0"/>
                      </a:lnTo>
                      <a:lnTo>
                        <a:pt x="1321" y="0"/>
                      </a:lnTo>
                      <a:lnTo>
                        <a:pt x="1317" y="0"/>
                      </a:lnTo>
                      <a:lnTo>
                        <a:pt x="1313" y="0"/>
                      </a:lnTo>
                      <a:lnTo>
                        <a:pt x="1309" y="0"/>
                      </a:lnTo>
                      <a:lnTo>
                        <a:pt x="1305" y="0"/>
                      </a:lnTo>
                      <a:lnTo>
                        <a:pt x="1301" y="0"/>
                      </a:lnTo>
                      <a:lnTo>
                        <a:pt x="1297" y="0"/>
                      </a:lnTo>
                      <a:lnTo>
                        <a:pt x="1293" y="0"/>
                      </a:lnTo>
                      <a:lnTo>
                        <a:pt x="1289" y="0"/>
                      </a:lnTo>
                      <a:lnTo>
                        <a:pt x="1285" y="0"/>
                      </a:lnTo>
                      <a:lnTo>
                        <a:pt x="1281" y="0"/>
                      </a:lnTo>
                      <a:lnTo>
                        <a:pt x="1277" y="0"/>
                      </a:lnTo>
                      <a:lnTo>
                        <a:pt x="1273" y="0"/>
                      </a:lnTo>
                      <a:lnTo>
                        <a:pt x="1269" y="0"/>
                      </a:lnTo>
                      <a:lnTo>
                        <a:pt x="1265" y="0"/>
                      </a:lnTo>
                      <a:lnTo>
                        <a:pt x="1261" y="0"/>
                      </a:lnTo>
                      <a:lnTo>
                        <a:pt x="1257" y="0"/>
                      </a:lnTo>
                      <a:lnTo>
                        <a:pt x="1254" y="0"/>
                      </a:lnTo>
                      <a:lnTo>
                        <a:pt x="1250" y="0"/>
                      </a:lnTo>
                      <a:lnTo>
                        <a:pt x="1246" y="0"/>
                      </a:lnTo>
                      <a:lnTo>
                        <a:pt x="1242" y="0"/>
                      </a:lnTo>
                      <a:lnTo>
                        <a:pt x="1238" y="0"/>
                      </a:lnTo>
                      <a:lnTo>
                        <a:pt x="1234" y="0"/>
                      </a:lnTo>
                      <a:lnTo>
                        <a:pt x="1230" y="0"/>
                      </a:lnTo>
                      <a:lnTo>
                        <a:pt x="1226" y="0"/>
                      </a:lnTo>
                      <a:lnTo>
                        <a:pt x="1222" y="0"/>
                      </a:lnTo>
                      <a:lnTo>
                        <a:pt x="1218" y="0"/>
                      </a:lnTo>
                      <a:lnTo>
                        <a:pt x="1214" y="0"/>
                      </a:lnTo>
                      <a:lnTo>
                        <a:pt x="1210" y="0"/>
                      </a:lnTo>
                      <a:lnTo>
                        <a:pt x="1206" y="0"/>
                      </a:lnTo>
                      <a:lnTo>
                        <a:pt x="1202" y="0"/>
                      </a:lnTo>
                      <a:lnTo>
                        <a:pt x="1198" y="0"/>
                      </a:lnTo>
                      <a:lnTo>
                        <a:pt x="1194" y="0"/>
                      </a:lnTo>
                      <a:lnTo>
                        <a:pt x="1191" y="0"/>
                      </a:lnTo>
                      <a:lnTo>
                        <a:pt x="1187" y="0"/>
                      </a:lnTo>
                      <a:lnTo>
                        <a:pt x="1183" y="0"/>
                      </a:lnTo>
                      <a:lnTo>
                        <a:pt x="1179" y="0"/>
                      </a:lnTo>
                      <a:lnTo>
                        <a:pt x="1175" y="0"/>
                      </a:lnTo>
                      <a:lnTo>
                        <a:pt x="1171" y="0"/>
                      </a:lnTo>
                      <a:lnTo>
                        <a:pt x="1167" y="0"/>
                      </a:lnTo>
                      <a:lnTo>
                        <a:pt x="1163" y="0"/>
                      </a:lnTo>
                      <a:lnTo>
                        <a:pt x="1159" y="0"/>
                      </a:lnTo>
                      <a:lnTo>
                        <a:pt x="1155" y="0"/>
                      </a:lnTo>
                      <a:lnTo>
                        <a:pt x="1151" y="0"/>
                      </a:lnTo>
                      <a:lnTo>
                        <a:pt x="1147" y="0"/>
                      </a:lnTo>
                      <a:lnTo>
                        <a:pt x="1144" y="0"/>
                      </a:lnTo>
                      <a:lnTo>
                        <a:pt x="1140" y="0"/>
                      </a:lnTo>
                      <a:lnTo>
                        <a:pt x="1136" y="0"/>
                      </a:lnTo>
                      <a:lnTo>
                        <a:pt x="1132" y="0"/>
                      </a:lnTo>
                      <a:lnTo>
                        <a:pt x="1128" y="0"/>
                      </a:lnTo>
                      <a:lnTo>
                        <a:pt x="1124" y="0"/>
                      </a:lnTo>
                      <a:lnTo>
                        <a:pt x="1120" y="0"/>
                      </a:lnTo>
                      <a:lnTo>
                        <a:pt x="1117" y="0"/>
                      </a:lnTo>
                      <a:lnTo>
                        <a:pt x="1113" y="0"/>
                      </a:lnTo>
                      <a:lnTo>
                        <a:pt x="1109" y="0"/>
                      </a:lnTo>
                      <a:lnTo>
                        <a:pt x="1105" y="0"/>
                      </a:lnTo>
                      <a:lnTo>
                        <a:pt x="1101" y="0"/>
                      </a:lnTo>
                      <a:lnTo>
                        <a:pt x="1097" y="0"/>
                      </a:lnTo>
                      <a:lnTo>
                        <a:pt x="1093" y="0"/>
                      </a:lnTo>
                      <a:lnTo>
                        <a:pt x="1089" y="0"/>
                      </a:lnTo>
                      <a:lnTo>
                        <a:pt x="1085" y="0"/>
                      </a:lnTo>
                      <a:lnTo>
                        <a:pt x="1081" y="0"/>
                      </a:lnTo>
                      <a:lnTo>
                        <a:pt x="1077" y="0"/>
                      </a:lnTo>
                      <a:lnTo>
                        <a:pt x="1073" y="0"/>
                      </a:lnTo>
                      <a:lnTo>
                        <a:pt x="1069" y="0"/>
                      </a:lnTo>
                      <a:lnTo>
                        <a:pt x="1065" y="0"/>
                      </a:lnTo>
                      <a:lnTo>
                        <a:pt x="1061" y="0"/>
                      </a:lnTo>
                      <a:lnTo>
                        <a:pt x="1057" y="0"/>
                      </a:lnTo>
                      <a:lnTo>
                        <a:pt x="1053" y="0"/>
                      </a:lnTo>
                      <a:lnTo>
                        <a:pt x="1049" y="0"/>
                      </a:lnTo>
                      <a:lnTo>
                        <a:pt x="1045" y="0"/>
                      </a:lnTo>
                      <a:lnTo>
                        <a:pt x="1042" y="0"/>
                      </a:lnTo>
                      <a:lnTo>
                        <a:pt x="1038" y="0"/>
                      </a:lnTo>
                      <a:lnTo>
                        <a:pt x="1034" y="0"/>
                      </a:lnTo>
                      <a:lnTo>
                        <a:pt x="1030" y="0"/>
                      </a:lnTo>
                      <a:lnTo>
                        <a:pt x="1026" y="0"/>
                      </a:lnTo>
                      <a:lnTo>
                        <a:pt x="1022" y="0"/>
                      </a:lnTo>
                      <a:lnTo>
                        <a:pt x="1018" y="0"/>
                      </a:lnTo>
                      <a:lnTo>
                        <a:pt x="1014" y="0"/>
                      </a:lnTo>
                      <a:lnTo>
                        <a:pt x="1010" y="0"/>
                      </a:lnTo>
                      <a:lnTo>
                        <a:pt x="1006" y="0"/>
                      </a:lnTo>
                      <a:lnTo>
                        <a:pt x="1002" y="0"/>
                      </a:lnTo>
                      <a:lnTo>
                        <a:pt x="998" y="0"/>
                      </a:lnTo>
                      <a:lnTo>
                        <a:pt x="994" y="0"/>
                      </a:lnTo>
                      <a:lnTo>
                        <a:pt x="990" y="0"/>
                      </a:lnTo>
                      <a:lnTo>
                        <a:pt x="986" y="0"/>
                      </a:lnTo>
                      <a:lnTo>
                        <a:pt x="982" y="0"/>
                      </a:lnTo>
                      <a:lnTo>
                        <a:pt x="979" y="0"/>
                      </a:lnTo>
                      <a:lnTo>
                        <a:pt x="975" y="0"/>
                      </a:lnTo>
                      <a:lnTo>
                        <a:pt x="971" y="0"/>
                      </a:lnTo>
                      <a:lnTo>
                        <a:pt x="967" y="0"/>
                      </a:lnTo>
                      <a:lnTo>
                        <a:pt x="963" y="0"/>
                      </a:lnTo>
                      <a:lnTo>
                        <a:pt x="959" y="0"/>
                      </a:lnTo>
                      <a:lnTo>
                        <a:pt x="955" y="0"/>
                      </a:lnTo>
                      <a:lnTo>
                        <a:pt x="951" y="0"/>
                      </a:lnTo>
                      <a:lnTo>
                        <a:pt x="947" y="0"/>
                      </a:lnTo>
                      <a:lnTo>
                        <a:pt x="943" y="0"/>
                      </a:lnTo>
                      <a:lnTo>
                        <a:pt x="939" y="0"/>
                      </a:lnTo>
                      <a:lnTo>
                        <a:pt x="935" y="0"/>
                      </a:lnTo>
                      <a:lnTo>
                        <a:pt x="931" y="0"/>
                      </a:lnTo>
                      <a:lnTo>
                        <a:pt x="927" y="0"/>
                      </a:lnTo>
                      <a:lnTo>
                        <a:pt x="923" y="0"/>
                      </a:lnTo>
                      <a:lnTo>
                        <a:pt x="919" y="0"/>
                      </a:lnTo>
                      <a:lnTo>
                        <a:pt x="915" y="0"/>
                      </a:lnTo>
                      <a:lnTo>
                        <a:pt x="912" y="0"/>
                      </a:lnTo>
                      <a:lnTo>
                        <a:pt x="908" y="0"/>
                      </a:lnTo>
                      <a:lnTo>
                        <a:pt x="904" y="0"/>
                      </a:lnTo>
                      <a:lnTo>
                        <a:pt x="900" y="0"/>
                      </a:lnTo>
                      <a:lnTo>
                        <a:pt x="896" y="0"/>
                      </a:lnTo>
                      <a:lnTo>
                        <a:pt x="892" y="0"/>
                      </a:lnTo>
                      <a:lnTo>
                        <a:pt x="888" y="0"/>
                      </a:lnTo>
                      <a:lnTo>
                        <a:pt x="884" y="0"/>
                      </a:lnTo>
                      <a:lnTo>
                        <a:pt x="880" y="0"/>
                      </a:lnTo>
                      <a:lnTo>
                        <a:pt x="876" y="0"/>
                      </a:lnTo>
                      <a:lnTo>
                        <a:pt x="872" y="0"/>
                      </a:lnTo>
                      <a:lnTo>
                        <a:pt x="868" y="0"/>
                      </a:lnTo>
                      <a:lnTo>
                        <a:pt x="864" y="0"/>
                      </a:lnTo>
                      <a:lnTo>
                        <a:pt x="860" y="0"/>
                      </a:lnTo>
                      <a:lnTo>
                        <a:pt x="856" y="0"/>
                      </a:lnTo>
                      <a:lnTo>
                        <a:pt x="852" y="0"/>
                      </a:lnTo>
                      <a:lnTo>
                        <a:pt x="848" y="0"/>
                      </a:lnTo>
                      <a:lnTo>
                        <a:pt x="844" y="0"/>
                      </a:lnTo>
                      <a:lnTo>
                        <a:pt x="840" y="0"/>
                      </a:lnTo>
                      <a:lnTo>
                        <a:pt x="836" y="0"/>
                      </a:lnTo>
                      <a:lnTo>
                        <a:pt x="833" y="0"/>
                      </a:lnTo>
                      <a:lnTo>
                        <a:pt x="829" y="0"/>
                      </a:lnTo>
                      <a:lnTo>
                        <a:pt x="825" y="0"/>
                      </a:lnTo>
                      <a:lnTo>
                        <a:pt x="821" y="0"/>
                      </a:lnTo>
                      <a:lnTo>
                        <a:pt x="817" y="0"/>
                      </a:lnTo>
                      <a:lnTo>
                        <a:pt x="814" y="0"/>
                      </a:lnTo>
                      <a:lnTo>
                        <a:pt x="810" y="0"/>
                      </a:lnTo>
                      <a:lnTo>
                        <a:pt x="806" y="0"/>
                      </a:lnTo>
                      <a:lnTo>
                        <a:pt x="802" y="0"/>
                      </a:lnTo>
                      <a:lnTo>
                        <a:pt x="798" y="0"/>
                      </a:lnTo>
                      <a:lnTo>
                        <a:pt x="794" y="0"/>
                      </a:lnTo>
                      <a:lnTo>
                        <a:pt x="790" y="0"/>
                      </a:lnTo>
                      <a:lnTo>
                        <a:pt x="786" y="0"/>
                      </a:lnTo>
                      <a:lnTo>
                        <a:pt x="782" y="0"/>
                      </a:lnTo>
                      <a:lnTo>
                        <a:pt x="778" y="0"/>
                      </a:lnTo>
                      <a:lnTo>
                        <a:pt x="774" y="0"/>
                      </a:lnTo>
                      <a:lnTo>
                        <a:pt x="770" y="0"/>
                      </a:lnTo>
                      <a:lnTo>
                        <a:pt x="767" y="0"/>
                      </a:lnTo>
                      <a:lnTo>
                        <a:pt x="763" y="0"/>
                      </a:lnTo>
                      <a:lnTo>
                        <a:pt x="759" y="0"/>
                      </a:lnTo>
                      <a:lnTo>
                        <a:pt x="755" y="0"/>
                      </a:lnTo>
                      <a:lnTo>
                        <a:pt x="751" y="0"/>
                      </a:lnTo>
                      <a:lnTo>
                        <a:pt x="747" y="0"/>
                      </a:lnTo>
                      <a:lnTo>
                        <a:pt x="743" y="0"/>
                      </a:lnTo>
                      <a:lnTo>
                        <a:pt x="739" y="0"/>
                      </a:lnTo>
                      <a:lnTo>
                        <a:pt x="735" y="0"/>
                      </a:lnTo>
                      <a:lnTo>
                        <a:pt x="731" y="0"/>
                      </a:lnTo>
                      <a:lnTo>
                        <a:pt x="727" y="0"/>
                      </a:lnTo>
                      <a:lnTo>
                        <a:pt x="723" y="0"/>
                      </a:lnTo>
                      <a:lnTo>
                        <a:pt x="719" y="0"/>
                      </a:lnTo>
                      <a:lnTo>
                        <a:pt x="715" y="0"/>
                      </a:lnTo>
                      <a:lnTo>
                        <a:pt x="711" y="0"/>
                      </a:lnTo>
                      <a:lnTo>
                        <a:pt x="707" y="0"/>
                      </a:lnTo>
                      <a:lnTo>
                        <a:pt x="704" y="0"/>
                      </a:lnTo>
                      <a:lnTo>
                        <a:pt x="700" y="0"/>
                      </a:lnTo>
                      <a:lnTo>
                        <a:pt x="696" y="0"/>
                      </a:lnTo>
                      <a:lnTo>
                        <a:pt x="692" y="0"/>
                      </a:lnTo>
                      <a:lnTo>
                        <a:pt x="688" y="0"/>
                      </a:lnTo>
                      <a:lnTo>
                        <a:pt x="684" y="0"/>
                      </a:lnTo>
                      <a:lnTo>
                        <a:pt x="680" y="0"/>
                      </a:lnTo>
                      <a:lnTo>
                        <a:pt x="676" y="0"/>
                      </a:lnTo>
                      <a:lnTo>
                        <a:pt x="672" y="0"/>
                      </a:lnTo>
                      <a:lnTo>
                        <a:pt x="668" y="0"/>
                      </a:lnTo>
                      <a:lnTo>
                        <a:pt x="664" y="0"/>
                      </a:lnTo>
                      <a:lnTo>
                        <a:pt x="660" y="0"/>
                      </a:lnTo>
                      <a:lnTo>
                        <a:pt x="656" y="0"/>
                      </a:lnTo>
                      <a:lnTo>
                        <a:pt x="652" y="0"/>
                      </a:lnTo>
                      <a:lnTo>
                        <a:pt x="648" y="0"/>
                      </a:lnTo>
                      <a:lnTo>
                        <a:pt x="644" y="0"/>
                      </a:lnTo>
                      <a:lnTo>
                        <a:pt x="640" y="0"/>
                      </a:lnTo>
                      <a:lnTo>
                        <a:pt x="636" y="0"/>
                      </a:lnTo>
                      <a:lnTo>
                        <a:pt x="632" y="0"/>
                      </a:lnTo>
                      <a:lnTo>
                        <a:pt x="629" y="0"/>
                      </a:lnTo>
                      <a:lnTo>
                        <a:pt x="625" y="0"/>
                      </a:lnTo>
                      <a:lnTo>
                        <a:pt x="621" y="0"/>
                      </a:lnTo>
                      <a:lnTo>
                        <a:pt x="617" y="0"/>
                      </a:lnTo>
                      <a:lnTo>
                        <a:pt x="613" y="0"/>
                      </a:lnTo>
                      <a:lnTo>
                        <a:pt x="609" y="0"/>
                      </a:lnTo>
                      <a:lnTo>
                        <a:pt x="605" y="0"/>
                      </a:lnTo>
                      <a:lnTo>
                        <a:pt x="601" y="0"/>
                      </a:lnTo>
                      <a:lnTo>
                        <a:pt x="597" y="0"/>
                      </a:lnTo>
                      <a:lnTo>
                        <a:pt x="593" y="0"/>
                      </a:lnTo>
                      <a:lnTo>
                        <a:pt x="589" y="0"/>
                      </a:lnTo>
                      <a:lnTo>
                        <a:pt x="585" y="0"/>
                      </a:lnTo>
                      <a:lnTo>
                        <a:pt x="581" y="0"/>
                      </a:lnTo>
                      <a:lnTo>
                        <a:pt x="577" y="0"/>
                      </a:lnTo>
                      <a:lnTo>
                        <a:pt x="573" y="0"/>
                      </a:lnTo>
                      <a:lnTo>
                        <a:pt x="569" y="0"/>
                      </a:lnTo>
                      <a:lnTo>
                        <a:pt x="565" y="0"/>
                      </a:lnTo>
                      <a:lnTo>
                        <a:pt x="561" y="0"/>
                      </a:lnTo>
                      <a:lnTo>
                        <a:pt x="557" y="0"/>
                      </a:lnTo>
                      <a:lnTo>
                        <a:pt x="554" y="0"/>
                      </a:lnTo>
                      <a:lnTo>
                        <a:pt x="550" y="0"/>
                      </a:lnTo>
                      <a:lnTo>
                        <a:pt x="546" y="0"/>
                      </a:lnTo>
                      <a:lnTo>
                        <a:pt x="542" y="0"/>
                      </a:lnTo>
                      <a:lnTo>
                        <a:pt x="538" y="0"/>
                      </a:lnTo>
                      <a:lnTo>
                        <a:pt x="534" y="0"/>
                      </a:lnTo>
                      <a:lnTo>
                        <a:pt x="530" y="0"/>
                      </a:lnTo>
                      <a:lnTo>
                        <a:pt x="526" y="0"/>
                      </a:lnTo>
                      <a:lnTo>
                        <a:pt x="522" y="0"/>
                      </a:lnTo>
                      <a:lnTo>
                        <a:pt x="518" y="0"/>
                      </a:lnTo>
                      <a:lnTo>
                        <a:pt x="514" y="0"/>
                      </a:lnTo>
                      <a:lnTo>
                        <a:pt x="510" y="0"/>
                      </a:lnTo>
                      <a:lnTo>
                        <a:pt x="506" y="0"/>
                      </a:lnTo>
                      <a:lnTo>
                        <a:pt x="502" y="0"/>
                      </a:lnTo>
                      <a:lnTo>
                        <a:pt x="498" y="0"/>
                      </a:lnTo>
                      <a:lnTo>
                        <a:pt x="494" y="0"/>
                      </a:lnTo>
                      <a:lnTo>
                        <a:pt x="491" y="0"/>
                      </a:lnTo>
                      <a:lnTo>
                        <a:pt x="488" y="0"/>
                      </a:lnTo>
                      <a:lnTo>
                        <a:pt x="484" y="0"/>
                      </a:lnTo>
                      <a:lnTo>
                        <a:pt x="480" y="0"/>
                      </a:lnTo>
                      <a:lnTo>
                        <a:pt x="476" y="0"/>
                      </a:lnTo>
                      <a:lnTo>
                        <a:pt x="472" y="0"/>
                      </a:lnTo>
                      <a:lnTo>
                        <a:pt x="468" y="0"/>
                      </a:lnTo>
                      <a:lnTo>
                        <a:pt x="464" y="0"/>
                      </a:lnTo>
                      <a:lnTo>
                        <a:pt x="460" y="0"/>
                      </a:lnTo>
                      <a:lnTo>
                        <a:pt x="456" y="0"/>
                      </a:lnTo>
                      <a:lnTo>
                        <a:pt x="452" y="0"/>
                      </a:lnTo>
                      <a:lnTo>
                        <a:pt x="448" y="0"/>
                      </a:lnTo>
                      <a:lnTo>
                        <a:pt x="444" y="0"/>
                      </a:lnTo>
                      <a:lnTo>
                        <a:pt x="440" y="0"/>
                      </a:lnTo>
                      <a:lnTo>
                        <a:pt x="436" y="0"/>
                      </a:lnTo>
                      <a:lnTo>
                        <a:pt x="432" y="0"/>
                      </a:lnTo>
                      <a:lnTo>
                        <a:pt x="428" y="0"/>
                      </a:lnTo>
                      <a:lnTo>
                        <a:pt x="425" y="0"/>
                      </a:lnTo>
                      <a:lnTo>
                        <a:pt x="421" y="0"/>
                      </a:lnTo>
                      <a:lnTo>
                        <a:pt x="417" y="0"/>
                      </a:lnTo>
                      <a:lnTo>
                        <a:pt x="413" y="0"/>
                      </a:lnTo>
                      <a:lnTo>
                        <a:pt x="409" y="0"/>
                      </a:lnTo>
                      <a:lnTo>
                        <a:pt x="405" y="0"/>
                      </a:lnTo>
                      <a:lnTo>
                        <a:pt x="401" y="0"/>
                      </a:lnTo>
                      <a:lnTo>
                        <a:pt x="397" y="0"/>
                      </a:lnTo>
                      <a:lnTo>
                        <a:pt x="393" y="0"/>
                      </a:lnTo>
                      <a:lnTo>
                        <a:pt x="389" y="0"/>
                      </a:lnTo>
                      <a:lnTo>
                        <a:pt x="385" y="0"/>
                      </a:lnTo>
                      <a:lnTo>
                        <a:pt x="381" y="0"/>
                      </a:lnTo>
                      <a:lnTo>
                        <a:pt x="377" y="0"/>
                      </a:lnTo>
                      <a:lnTo>
                        <a:pt x="373" y="0"/>
                      </a:lnTo>
                      <a:lnTo>
                        <a:pt x="369" y="0"/>
                      </a:lnTo>
                      <a:lnTo>
                        <a:pt x="365" y="0"/>
                      </a:lnTo>
                      <a:lnTo>
                        <a:pt x="361" y="0"/>
                      </a:lnTo>
                      <a:lnTo>
                        <a:pt x="357" y="0"/>
                      </a:lnTo>
                      <a:lnTo>
                        <a:pt x="353" y="0"/>
                      </a:lnTo>
                      <a:lnTo>
                        <a:pt x="349" y="0"/>
                      </a:lnTo>
                      <a:lnTo>
                        <a:pt x="345" y="0"/>
                      </a:lnTo>
                      <a:lnTo>
                        <a:pt x="342" y="0"/>
                      </a:lnTo>
                      <a:lnTo>
                        <a:pt x="338" y="0"/>
                      </a:lnTo>
                      <a:lnTo>
                        <a:pt x="334" y="0"/>
                      </a:lnTo>
                      <a:lnTo>
                        <a:pt x="330" y="0"/>
                      </a:lnTo>
                      <a:lnTo>
                        <a:pt x="326" y="0"/>
                      </a:lnTo>
                      <a:lnTo>
                        <a:pt x="322" y="0"/>
                      </a:lnTo>
                      <a:lnTo>
                        <a:pt x="318" y="0"/>
                      </a:lnTo>
                      <a:lnTo>
                        <a:pt x="314" y="0"/>
                      </a:lnTo>
                      <a:lnTo>
                        <a:pt x="310" y="0"/>
                      </a:lnTo>
                      <a:lnTo>
                        <a:pt x="306" y="0"/>
                      </a:lnTo>
                      <a:lnTo>
                        <a:pt x="302" y="0"/>
                      </a:lnTo>
                      <a:lnTo>
                        <a:pt x="298" y="0"/>
                      </a:lnTo>
                      <a:lnTo>
                        <a:pt x="294" y="0"/>
                      </a:lnTo>
                      <a:lnTo>
                        <a:pt x="290" y="0"/>
                      </a:lnTo>
                      <a:lnTo>
                        <a:pt x="286" y="0"/>
                      </a:lnTo>
                      <a:lnTo>
                        <a:pt x="282" y="0"/>
                      </a:lnTo>
                      <a:lnTo>
                        <a:pt x="279" y="0"/>
                      </a:lnTo>
                      <a:lnTo>
                        <a:pt x="275" y="0"/>
                      </a:lnTo>
                      <a:lnTo>
                        <a:pt x="271" y="0"/>
                      </a:lnTo>
                      <a:lnTo>
                        <a:pt x="267" y="0"/>
                      </a:lnTo>
                      <a:lnTo>
                        <a:pt x="263" y="0"/>
                      </a:lnTo>
                      <a:lnTo>
                        <a:pt x="259" y="0"/>
                      </a:lnTo>
                      <a:lnTo>
                        <a:pt x="255" y="0"/>
                      </a:lnTo>
                      <a:lnTo>
                        <a:pt x="251" y="0"/>
                      </a:lnTo>
                      <a:lnTo>
                        <a:pt x="247" y="0"/>
                      </a:lnTo>
                      <a:lnTo>
                        <a:pt x="243" y="0"/>
                      </a:lnTo>
                      <a:lnTo>
                        <a:pt x="239" y="0"/>
                      </a:lnTo>
                      <a:lnTo>
                        <a:pt x="235" y="0"/>
                      </a:lnTo>
                      <a:lnTo>
                        <a:pt x="231" y="0"/>
                      </a:lnTo>
                      <a:lnTo>
                        <a:pt x="227" y="0"/>
                      </a:lnTo>
                      <a:lnTo>
                        <a:pt x="223" y="0"/>
                      </a:lnTo>
                      <a:lnTo>
                        <a:pt x="219" y="0"/>
                      </a:lnTo>
                      <a:lnTo>
                        <a:pt x="216" y="0"/>
                      </a:lnTo>
                      <a:lnTo>
                        <a:pt x="212" y="0"/>
                      </a:lnTo>
                      <a:lnTo>
                        <a:pt x="208" y="0"/>
                      </a:lnTo>
                      <a:lnTo>
                        <a:pt x="204" y="0"/>
                      </a:lnTo>
                      <a:lnTo>
                        <a:pt x="200" y="0"/>
                      </a:lnTo>
                      <a:lnTo>
                        <a:pt x="196" y="0"/>
                      </a:lnTo>
                      <a:lnTo>
                        <a:pt x="192" y="0"/>
                      </a:lnTo>
                      <a:lnTo>
                        <a:pt x="188" y="0"/>
                      </a:lnTo>
                      <a:lnTo>
                        <a:pt x="184" y="0"/>
                      </a:lnTo>
                      <a:lnTo>
                        <a:pt x="180" y="0"/>
                      </a:lnTo>
                      <a:lnTo>
                        <a:pt x="176" y="0"/>
                      </a:lnTo>
                      <a:lnTo>
                        <a:pt x="172" y="0"/>
                      </a:lnTo>
                      <a:lnTo>
                        <a:pt x="168" y="0"/>
                      </a:lnTo>
                      <a:lnTo>
                        <a:pt x="164" y="0"/>
                      </a:lnTo>
                      <a:lnTo>
                        <a:pt x="161" y="0"/>
                      </a:lnTo>
                      <a:lnTo>
                        <a:pt x="157" y="0"/>
                      </a:lnTo>
                      <a:lnTo>
                        <a:pt x="153" y="0"/>
                      </a:lnTo>
                      <a:lnTo>
                        <a:pt x="149" y="0"/>
                      </a:lnTo>
                      <a:lnTo>
                        <a:pt x="145" y="0"/>
                      </a:lnTo>
                      <a:lnTo>
                        <a:pt x="142" y="0"/>
                      </a:lnTo>
                      <a:lnTo>
                        <a:pt x="138" y="0"/>
                      </a:lnTo>
                      <a:lnTo>
                        <a:pt x="134" y="0"/>
                      </a:lnTo>
                      <a:lnTo>
                        <a:pt x="130" y="0"/>
                      </a:lnTo>
                      <a:lnTo>
                        <a:pt x="126" y="0"/>
                      </a:lnTo>
                      <a:lnTo>
                        <a:pt x="122" y="0"/>
                      </a:lnTo>
                      <a:lnTo>
                        <a:pt x="118" y="0"/>
                      </a:lnTo>
                      <a:lnTo>
                        <a:pt x="114" y="0"/>
                      </a:lnTo>
                      <a:lnTo>
                        <a:pt x="110" y="0"/>
                      </a:lnTo>
                      <a:lnTo>
                        <a:pt x="106" y="0"/>
                      </a:lnTo>
                      <a:lnTo>
                        <a:pt x="102" y="0"/>
                      </a:lnTo>
                      <a:lnTo>
                        <a:pt x="98" y="0"/>
                      </a:lnTo>
                      <a:lnTo>
                        <a:pt x="94" y="0"/>
                      </a:lnTo>
                      <a:lnTo>
                        <a:pt x="90" y="0"/>
                      </a:lnTo>
                      <a:lnTo>
                        <a:pt x="86" y="0"/>
                      </a:lnTo>
                      <a:lnTo>
                        <a:pt x="82" y="0"/>
                      </a:lnTo>
                      <a:lnTo>
                        <a:pt x="78" y="0"/>
                      </a:lnTo>
                      <a:lnTo>
                        <a:pt x="74" y="0"/>
                      </a:lnTo>
                      <a:lnTo>
                        <a:pt x="70" y="0"/>
                      </a:lnTo>
                      <a:lnTo>
                        <a:pt x="66" y="0"/>
                      </a:lnTo>
                      <a:lnTo>
                        <a:pt x="63" y="0"/>
                      </a:lnTo>
                      <a:lnTo>
                        <a:pt x="59" y="0"/>
                      </a:lnTo>
                      <a:lnTo>
                        <a:pt x="55" y="0"/>
                      </a:lnTo>
                      <a:lnTo>
                        <a:pt x="51" y="0"/>
                      </a:lnTo>
                      <a:lnTo>
                        <a:pt x="47" y="0"/>
                      </a:lnTo>
                      <a:lnTo>
                        <a:pt x="43" y="0"/>
                      </a:lnTo>
                      <a:lnTo>
                        <a:pt x="39" y="0"/>
                      </a:lnTo>
                      <a:lnTo>
                        <a:pt x="35" y="0"/>
                      </a:lnTo>
                      <a:lnTo>
                        <a:pt x="31" y="0"/>
                      </a:lnTo>
                      <a:lnTo>
                        <a:pt x="27" y="0"/>
                      </a:lnTo>
                      <a:lnTo>
                        <a:pt x="23" y="0"/>
                      </a:lnTo>
                      <a:lnTo>
                        <a:pt x="19" y="0"/>
                      </a:lnTo>
                      <a:lnTo>
                        <a:pt x="15" y="0"/>
                      </a:lnTo>
                      <a:lnTo>
                        <a:pt x="11" y="0"/>
                      </a:lnTo>
                      <a:lnTo>
                        <a:pt x="7" y="0"/>
                      </a:lnTo>
                      <a:lnTo>
                        <a:pt x="4" y="0"/>
                      </a:lnTo>
                      <a:lnTo>
                        <a:pt x="0" y="0"/>
                      </a:lnTo>
                    </a:path>
                  </a:pathLst>
                </a:custGeom>
                <a:solidFill>
                  <a:srgbClr val="C03000"/>
                </a:solidFill>
                <a:ln w="12700" cap="rnd">
                  <a:noFill/>
                  <a:round/>
                  <a:headEnd/>
                  <a:tailEnd/>
                </a:ln>
                <a:effectLst/>
              </p:spPr>
              <p:txBody>
                <a:bodyPr/>
                <a:lstStyle/>
                <a:p>
                  <a:endParaRPr lang="en-US"/>
                </a:p>
              </p:txBody>
            </p:sp>
            <p:sp>
              <p:nvSpPr>
                <p:cNvPr id="83991" name="Line 23"/>
                <p:cNvSpPr>
                  <a:spLocks noChangeShapeType="1"/>
                </p:cNvSpPr>
                <p:nvPr/>
              </p:nvSpPr>
              <p:spPr bwMode="auto">
                <a:xfrm>
                  <a:off x="3151" y="2691"/>
                  <a:ext cx="2358" cy="0"/>
                </a:xfrm>
                <a:prstGeom prst="line">
                  <a:avLst/>
                </a:prstGeom>
                <a:noFill/>
                <a:ln w="12700">
                  <a:solidFill>
                    <a:srgbClr val="000000"/>
                  </a:solidFill>
                  <a:round/>
                  <a:headEnd/>
                  <a:tailEnd/>
                </a:ln>
                <a:effectLst/>
              </p:spPr>
              <p:txBody>
                <a:bodyPr wrap="none" anchor="ctr"/>
                <a:lstStyle/>
                <a:p>
                  <a:endParaRPr lang="en-US"/>
                </a:p>
              </p:txBody>
            </p:sp>
          </p:grpSp>
        </p:grpSp>
      </p:grpSp>
      <p:grpSp>
        <p:nvGrpSpPr>
          <p:cNvPr id="84012" name="Group 44"/>
          <p:cNvGrpSpPr>
            <a:grpSpLocks/>
          </p:cNvGrpSpPr>
          <p:nvPr/>
        </p:nvGrpSpPr>
        <p:grpSpPr bwMode="auto">
          <a:xfrm>
            <a:off x="493713" y="1752600"/>
            <a:ext cx="4081462" cy="2509838"/>
            <a:chOff x="311" y="1359"/>
            <a:chExt cx="2571" cy="1581"/>
          </a:xfrm>
        </p:grpSpPr>
        <p:sp>
          <p:nvSpPr>
            <p:cNvPr id="83995" name="Freeform 27"/>
            <p:cNvSpPr>
              <a:spLocks/>
            </p:cNvSpPr>
            <p:nvPr/>
          </p:nvSpPr>
          <p:spPr bwMode="auto">
            <a:xfrm>
              <a:off x="2032" y="2003"/>
              <a:ext cx="784" cy="695"/>
            </a:xfrm>
            <a:custGeom>
              <a:avLst/>
              <a:gdLst/>
              <a:ahLst/>
              <a:cxnLst>
                <a:cxn ang="0">
                  <a:pos x="24" y="42"/>
                </a:cxn>
                <a:cxn ang="0">
                  <a:pos x="51" y="89"/>
                </a:cxn>
                <a:cxn ang="0">
                  <a:pos x="78" y="137"/>
                </a:cxn>
                <a:cxn ang="0">
                  <a:pos x="106" y="183"/>
                </a:cxn>
                <a:cxn ang="0">
                  <a:pos x="133" y="228"/>
                </a:cxn>
                <a:cxn ang="0">
                  <a:pos x="161" y="271"/>
                </a:cxn>
                <a:cxn ang="0">
                  <a:pos x="188" y="311"/>
                </a:cxn>
                <a:cxn ang="0">
                  <a:pos x="215" y="350"/>
                </a:cxn>
                <a:cxn ang="0">
                  <a:pos x="242" y="386"/>
                </a:cxn>
                <a:cxn ang="0">
                  <a:pos x="270" y="419"/>
                </a:cxn>
                <a:cxn ang="0">
                  <a:pos x="298" y="451"/>
                </a:cxn>
                <a:cxn ang="0">
                  <a:pos x="325" y="480"/>
                </a:cxn>
                <a:cxn ang="0">
                  <a:pos x="352" y="506"/>
                </a:cxn>
                <a:cxn ang="0">
                  <a:pos x="380" y="529"/>
                </a:cxn>
                <a:cxn ang="0">
                  <a:pos x="407" y="694"/>
                </a:cxn>
                <a:cxn ang="0">
                  <a:pos x="435" y="694"/>
                </a:cxn>
                <a:cxn ang="0">
                  <a:pos x="461" y="694"/>
                </a:cxn>
                <a:cxn ang="0">
                  <a:pos x="489" y="694"/>
                </a:cxn>
                <a:cxn ang="0">
                  <a:pos x="517" y="694"/>
                </a:cxn>
                <a:cxn ang="0">
                  <a:pos x="544" y="694"/>
                </a:cxn>
                <a:cxn ang="0">
                  <a:pos x="572" y="694"/>
                </a:cxn>
                <a:cxn ang="0">
                  <a:pos x="598" y="694"/>
                </a:cxn>
                <a:cxn ang="0">
                  <a:pos x="626" y="694"/>
                </a:cxn>
                <a:cxn ang="0">
                  <a:pos x="654" y="694"/>
                </a:cxn>
                <a:cxn ang="0">
                  <a:pos x="681" y="694"/>
                </a:cxn>
                <a:cxn ang="0">
                  <a:pos x="709" y="694"/>
                </a:cxn>
                <a:cxn ang="0">
                  <a:pos x="735" y="694"/>
                </a:cxn>
                <a:cxn ang="0">
                  <a:pos x="763" y="694"/>
                </a:cxn>
                <a:cxn ang="0">
                  <a:pos x="775" y="694"/>
                </a:cxn>
                <a:cxn ang="0">
                  <a:pos x="747" y="694"/>
                </a:cxn>
                <a:cxn ang="0">
                  <a:pos x="720" y="694"/>
                </a:cxn>
                <a:cxn ang="0">
                  <a:pos x="693" y="694"/>
                </a:cxn>
                <a:cxn ang="0">
                  <a:pos x="665" y="694"/>
                </a:cxn>
                <a:cxn ang="0">
                  <a:pos x="638" y="694"/>
                </a:cxn>
                <a:cxn ang="0">
                  <a:pos x="610" y="694"/>
                </a:cxn>
                <a:cxn ang="0">
                  <a:pos x="584" y="694"/>
                </a:cxn>
                <a:cxn ang="0">
                  <a:pos x="556" y="694"/>
                </a:cxn>
                <a:cxn ang="0">
                  <a:pos x="528" y="694"/>
                </a:cxn>
                <a:cxn ang="0">
                  <a:pos x="501" y="694"/>
                </a:cxn>
                <a:cxn ang="0">
                  <a:pos x="473" y="694"/>
                </a:cxn>
                <a:cxn ang="0">
                  <a:pos x="446" y="694"/>
                </a:cxn>
                <a:cxn ang="0">
                  <a:pos x="419" y="694"/>
                </a:cxn>
                <a:cxn ang="0">
                  <a:pos x="391" y="694"/>
                </a:cxn>
                <a:cxn ang="0">
                  <a:pos x="364" y="694"/>
                </a:cxn>
                <a:cxn ang="0">
                  <a:pos x="336" y="694"/>
                </a:cxn>
                <a:cxn ang="0">
                  <a:pos x="310" y="694"/>
                </a:cxn>
                <a:cxn ang="0">
                  <a:pos x="282" y="694"/>
                </a:cxn>
                <a:cxn ang="0">
                  <a:pos x="254" y="694"/>
                </a:cxn>
                <a:cxn ang="0">
                  <a:pos x="227" y="694"/>
                </a:cxn>
                <a:cxn ang="0">
                  <a:pos x="199" y="694"/>
                </a:cxn>
                <a:cxn ang="0">
                  <a:pos x="172" y="694"/>
                </a:cxn>
                <a:cxn ang="0">
                  <a:pos x="145" y="694"/>
                </a:cxn>
                <a:cxn ang="0">
                  <a:pos x="117" y="694"/>
                </a:cxn>
                <a:cxn ang="0">
                  <a:pos x="90" y="694"/>
                </a:cxn>
                <a:cxn ang="0">
                  <a:pos x="63" y="694"/>
                </a:cxn>
                <a:cxn ang="0">
                  <a:pos x="35" y="694"/>
                </a:cxn>
                <a:cxn ang="0">
                  <a:pos x="8" y="694"/>
                </a:cxn>
              </a:cxnLst>
              <a:rect l="0" t="0" r="r" b="b"/>
              <a:pathLst>
                <a:path w="784" h="695">
                  <a:moveTo>
                    <a:pt x="0" y="0"/>
                  </a:moveTo>
                  <a:lnTo>
                    <a:pt x="4" y="7"/>
                  </a:lnTo>
                  <a:lnTo>
                    <a:pt x="8" y="14"/>
                  </a:lnTo>
                  <a:lnTo>
                    <a:pt x="12" y="21"/>
                  </a:lnTo>
                  <a:lnTo>
                    <a:pt x="16" y="28"/>
                  </a:lnTo>
                  <a:lnTo>
                    <a:pt x="20" y="35"/>
                  </a:lnTo>
                  <a:lnTo>
                    <a:pt x="24" y="42"/>
                  </a:lnTo>
                  <a:lnTo>
                    <a:pt x="28" y="49"/>
                  </a:lnTo>
                  <a:lnTo>
                    <a:pt x="32" y="56"/>
                  </a:lnTo>
                  <a:lnTo>
                    <a:pt x="35" y="62"/>
                  </a:lnTo>
                  <a:lnTo>
                    <a:pt x="39" y="69"/>
                  </a:lnTo>
                  <a:lnTo>
                    <a:pt x="43" y="76"/>
                  </a:lnTo>
                  <a:lnTo>
                    <a:pt x="47" y="83"/>
                  </a:lnTo>
                  <a:lnTo>
                    <a:pt x="51" y="89"/>
                  </a:lnTo>
                  <a:lnTo>
                    <a:pt x="55" y="96"/>
                  </a:lnTo>
                  <a:lnTo>
                    <a:pt x="59" y="103"/>
                  </a:lnTo>
                  <a:lnTo>
                    <a:pt x="63" y="110"/>
                  </a:lnTo>
                  <a:lnTo>
                    <a:pt x="66" y="117"/>
                  </a:lnTo>
                  <a:lnTo>
                    <a:pt x="70" y="124"/>
                  </a:lnTo>
                  <a:lnTo>
                    <a:pt x="74" y="130"/>
                  </a:lnTo>
                  <a:lnTo>
                    <a:pt x="78" y="137"/>
                  </a:lnTo>
                  <a:lnTo>
                    <a:pt x="82" y="144"/>
                  </a:lnTo>
                  <a:lnTo>
                    <a:pt x="86" y="151"/>
                  </a:lnTo>
                  <a:lnTo>
                    <a:pt x="90" y="157"/>
                  </a:lnTo>
                  <a:lnTo>
                    <a:pt x="94" y="164"/>
                  </a:lnTo>
                  <a:lnTo>
                    <a:pt x="98" y="170"/>
                  </a:lnTo>
                  <a:lnTo>
                    <a:pt x="102" y="176"/>
                  </a:lnTo>
                  <a:lnTo>
                    <a:pt x="106" y="183"/>
                  </a:lnTo>
                  <a:lnTo>
                    <a:pt x="109" y="189"/>
                  </a:lnTo>
                  <a:lnTo>
                    <a:pt x="113" y="196"/>
                  </a:lnTo>
                  <a:lnTo>
                    <a:pt x="117" y="202"/>
                  </a:lnTo>
                  <a:lnTo>
                    <a:pt x="121" y="209"/>
                  </a:lnTo>
                  <a:lnTo>
                    <a:pt x="125" y="215"/>
                  </a:lnTo>
                  <a:lnTo>
                    <a:pt x="129" y="222"/>
                  </a:lnTo>
                  <a:lnTo>
                    <a:pt x="133" y="228"/>
                  </a:lnTo>
                  <a:lnTo>
                    <a:pt x="137" y="234"/>
                  </a:lnTo>
                  <a:lnTo>
                    <a:pt x="141" y="240"/>
                  </a:lnTo>
                  <a:lnTo>
                    <a:pt x="145" y="247"/>
                  </a:lnTo>
                  <a:lnTo>
                    <a:pt x="149" y="253"/>
                  </a:lnTo>
                  <a:lnTo>
                    <a:pt x="153" y="259"/>
                  </a:lnTo>
                  <a:lnTo>
                    <a:pt x="157" y="265"/>
                  </a:lnTo>
                  <a:lnTo>
                    <a:pt x="161" y="271"/>
                  </a:lnTo>
                  <a:lnTo>
                    <a:pt x="165" y="277"/>
                  </a:lnTo>
                  <a:lnTo>
                    <a:pt x="169" y="283"/>
                  </a:lnTo>
                  <a:lnTo>
                    <a:pt x="172" y="289"/>
                  </a:lnTo>
                  <a:lnTo>
                    <a:pt x="176" y="294"/>
                  </a:lnTo>
                  <a:lnTo>
                    <a:pt x="180" y="299"/>
                  </a:lnTo>
                  <a:lnTo>
                    <a:pt x="184" y="305"/>
                  </a:lnTo>
                  <a:lnTo>
                    <a:pt x="188" y="311"/>
                  </a:lnTo>
                  <a:lnTo>
                    <a:pt x="192" y="317"/>
                  </a:lnTo>
                  <a:lnTo>
                    <a:pt x="196" y="322"/>
                  </a:lnTo>
                  <a:lnTo>
                    <a:pt x="199" y="328"/>
                  </a:lnTo>
                  <a:lnTo>
                    <a:pt x="203" y="334"/>
                  </a:lnTo>
                  <a:lnTo>
                    <a:pt x="207" y="339"/>
                  </a:lnTo>
                  <a:lnTo>
                    <a:pt x="211" y="344"/>
                  </a:lnTo>
                  <a:lnTo>
                    <a:pt x="215" y="350"/>
                  </a:lnTo>
                  <a:lnTo>
                    <a:pt x="219" y="355"/>
                  </a:lnTo>
                  <a:lnTo>
                    <a:pt x="223" y="360"/>
                  </a:lnTo>
                  <a:lnTo>
                    <a:pt x="227" y="366"/>
                  </a:lnTo>
                  <a:lnTo>
                    <a:pt x="231" y="371"/>
                  </a:lnTo>
                  <a:lnTo>
                    <a:pt x="235" y="376"/>
                  </a:lnTo>
                  <a:lnTo>
                    <a:pt x="238" y="381"/>
                  </a:lnTo>
                  <a:lnTo>
                    <a:pt x="242" y="386"/>
                  </a:lnTo>
                  <a:lnTo>
                    <a:pt x="246" y="392"/>
                  </a:lnTo>
                  <a:lnTo>
                    <a:pt x="250" y="397"/>
                  </a:lnTo>
                  <a:lnTo>
                    <a:pt x="254" y="401"/>
                  </a:lnTo>
                  <a:lnTo>
                    <a:pt x="258" y="405"/>
                  </a:lnTo>
                  <a:lnTo>
                    <a:pt x="262" y="410"/>
                  </a:lnTo>
                  <a:lnTo>
                    <a:pt x="266" y="415"/>
                  </a:lnTo>
                  <a:lnTo>
                    <a:pt x="270" y="419"/>
                  </a:lnTo>
                  <a:lnTo>
                    <a:pt x="274" y="424"/>
                  </a:lnTo>
                  <a:lnTo>
                    <a:pt x="278" y="429"/>
                  </a:lnTo>
                  <a:lnTo>
                    <a:pt x="282" y="433"/>
                  </a:lnTo>
                  <a:lnTo>
                    <a:pt x="286" y="438"/>
                  </a:lnTo>
                  <a:lnTo>
                    <a:pt x="290" y="442"/>
                  </a:lnTo>
                  <a:lnTo>
                    <a:pt x="294" y="447"/>
                  </a:lnTo>
                  <a:lnTo>
                    <a:pt x="298" y="451"/>
                  </a:lnTo>
                  <a:lnTo>
                    <a:pt x="302" y="455"/>
                  </a:lnTo>
                  <a:lnTo>
                    <a:pt x="306" y="460"/>
                  </a:lnTo>
                  <a:lnTo>
                    <a:pt x="310" y="464"/>
                  </a:lnTo>
                  <a:lnTo>
                    <a:pt x="314" y="468"/>
                  </a:lnTo>
                  <a:lnTo>
                    <a:pt x="318" y="472"/>
                  </a:lnTo>
                  <a:lnTo>
                    <a:pt x="321" y="476"/>
                  </a:lnTo>
                  <a:lnTo>
                    <a:pt x="325" y="480"/>
                  </a:lnTo>
                  <a:lnTo>
                    <a:pt x="328" y="484"/>
                  </a:lnTo>
                  <a:lnTo>
                    <a:pt x="332" y="488"/>
                  </a:lnTo>
                  <a:lnTo>
                    <a:pt x="336" y="491"/>
                  </a:lnTo>
                  <a:lnTo>
                    <a:pt x="340" y="495"/>
                  </a:lnTo>
                  <a:lnTo>
                    <a:pt x="344" y="499"/>
                  </a:lnTo>
                  <a:lnTo>
                    <a:pt x="348" y="503"/>
                  </a:lnTo>
                  <a:lnTo>
                    <a:pt x="352" y="506"/>
                  </a:lnTo>
                  <a:lnTo>
                    <a:pt x="356" y="510"/>
                  </a:lnTo>
                  <a:lnTo>
                    <a:pt x="360" y="514"/>
                  </a:lnTo>
                  <a:lnTo>
                    <a:pt x="364" y="517"/>
                  </a:lnTo>
                  <a:lnTo>
                    <a:pt x="368" y="521"/>
                  </a:lnTo>
                  <a:lnTo>
                    <a:pt x="372" y="523"/>
                  </a:lnTo>
                  <a:lnTo>
                    <a:pt x="376" y="526"/>
                  </a:lnTo>
                  <a:lnTo>
                    <a:pt x="380" y="529"/>
                  </a:lnTo>
                  <a:lnTo>
                    <a:pt x="383" y="533"/>
                  </a:lnTo>
                  <a:lnTo>
                    <a:pt x="387" y="536"/>
                  </a:lnTo>
                  <a:lnTo>
                    <a:pt x="391" y="539"/>
                  </a:lnTo>
                  <a:lnTo>
                    <a:pt x="395" y="542"/>
                  </a:lnTo>
                  <a:lnTo>
                    <a:pt x="399" y="545"/>
                  </a:lnTo>
                  <a:lnTo>
                    <a:pt x="403" y="548"/>
                  </a:lnTo>
                  <a:lnTo>
                    <a:pt x="407" y="694"/>
                  </a:lnTo>
                  <a:lnTo>
                    <a:pt x="411" y="694"/>
                  </a:lnTo>
                  <a:lnTo>
                    <a:pt x="415" y="694"/>
                  </a:lnTo>
                  <a:lnTo>
                    <a:pt x="419" y="694"/>
                  </a:lnTo>
                  <a:lnTo>
                    <a:pt x="423" y="694"/>
                  </a:lnTo>
                  <a:lnTo>
                    <a:pt x="427" y="694"/>
                  </a:lnTo>
                  <a:lnTo>
                    <a:pt x="431" y="694"/>
                  </a:lnTo>
                  <a:lnTo>
                    <a:pt x="435" y="694"/>
                  </a:lnTo>
                  <a:lnTo>
                    <a:pt x="439" y="694"/>
                  </a:lnTo>
                  <a:lnTo>
                    <a:pt x="443" y="694"/>
                  </a:lnTo>
                  <a:lnTo>
                    <a:pt x="446" y="694"/>
                  </a:lnTo>
                  <a:lnTo>
                    <a:pt x="450" y="694"/>
                  </a:lnTo>
                  <a:lnTo>
                    <a:pt x="454" y="694"/>
                  </a:lnTo>
                  <a:lnTo>
                    <a:pt x="457" y="694"/>
                  </a:lnTo>
                  <a:lnTo>
                    <a:pt x="461" y="694"/>
                  </a:lnTo>
                  <a:lnTo>
                    <a:pt x="465" y="694"/>
                  </a:lnTo>
                  <a:lnTo>
                    <a:pt x="469" y="694"/>
                  </a:lnTo>
                  <a:lnTo>
                    <a:pt x="473" y="694"/>
                  </a:lnTo>
                  <a:lnTo>
                    <a:pt x="477" y="694"/>
                  </a:lnTo>
                  <a:lnTo>
                    <a:pt x="481" y="694"/>
                  </a:lnTo>
                  <a:lnTo>
                    <a:pt x="485" y="694"/>
                  </a:lnTo>
                  <a:lnTo>
                    <a:pt x="489" y="694"/>
                  </a:lnTo>
                  <a:lnTo>
                    <a:pt x="493" y="694"/>
                  </a:lnTo>
                  <a:lnTo>
                    <a:pt x="497" y="694"/>
                  </a:lnTo>
                  <a:lnTo>
                    <a:pt x="501" y="694"/>
                  </a:lnTo>
                  <a:lnTo>
                    <a:pt x="505" y="694"/>
                  </a:lnTo>
                  <a:lnTo>
                    <a:pt x="509" y="694"/>
                  </a:lnTo>
                  <a:lnTo>
                    <a:pt x="513" y="694"/>
                  </a:lnTo>
                  <a:lnTo>
                    <a:pt x="517" y="694"/>
                  </a:lnTo>
                  <a:lnTo>
                    <a:pt x="520" y="694"/>
                  </a:lnTo>
                  <a:lnTo>
                    <a:pt x="524" y="694"/>
                  </a:lnTo>
                  <a:lnTo>
                    <a:pt x="528" y="694"/>
                  </a:lnTo>
                  <a:lnTo>
                    <a:pt x="532" y="694"/>
                  </a:lnTo>
                  <a:lnTo>
                    <a:pt x="536" y="694"/>
                  </a:lnTo>
                  <a:lnTo>
                    <a:pt x="540" y="694"/>
                  </a:lnTo>
                  <a:lnTo>
                    <a:pt x="544" y="694"/>
                  </a:lnTo>
                  <a:lnTo>
                    <a:pt x="548" y="694"/>
                  </a:lnTo>
                  <a:lnTo>
                    <a:pt x="552" y="694"/>
                  </a:lnTo>
                  <a:lnTo>
                    <a:pt x="556" y="694"/>
                  </a:lnTo>
                  <a:lnTo>
                    <a:pt x="560" y="694"/>
                  </a:lnTo>
                  <a:lnTo>
                    <a:pt x="564" y="694"/>
                  </a:lnTo>
                  <a:lnTo>
                    <a:pt x="568" y="694"/>
                  </a:lnTo>
                  <a:lnTo>
                    <a:pt x="572" y="694"/>
                  </a:lnTo>
                  <a:lnTo>
                    <a:pt x="576" y="694"/>
                  </a:lnTo>
                  <a:lnTo>
                    <a:pt x="580" y="694"/>
                  </a:lnTo>
                  <a:lnTo>
                    <a:pt x="584" y="694"/>
                  </a:lnTo>
                  <a:lnTo>
                    <a:pt x="587" y="694"/>
                  </a:lnTo>
                  <a:lnTo>
                    <a:pt x="591" y="694"/>
                  </a:lnTo>
                  <a:lnTo>
                    <a:pt x="594" y="694"/>
                  </a:lnTo>
                  <a:lnTo>
                    <a:pt x="598" y="694"/>
                  </a:lnTo>
                  <a:lnTo>
                    <a:pt x="602" y="694"/>
                  </a:lnTo>
                  <a:lnTo>
                    <a:pt x="606" y="694"/>
                  </a:lnTo>
                  <a:lnTo>
                    <a:pt x="610" y="694"/>
                  </a:lnTo>
                  <a:lnTo>
                    <a:pt x="614" y="694"/>
                  </a:lnTo>
                  <a:lnTo>
                    <a:pt x="618" y="694"/>
                  </a:lnTo>
                  <a:lnTo>
                    <a:pt x="622" y="694"/>
                  </a:lnTo>
                  <a:lnTo>
                    <a:pt x="626" y="694"/>
                  </a:lnTo>
                  <a:lnTo>
                    <a:pt x="630" y="694"/>
                  </a:lnTo>
                  <a:lnTo>
                    <a:pt x="634" y="694"/>
                  </a:lnTo>
                  <a:lnTo>
                    <a:pt x="638" y="694"/>
                  </a:lnTo>
                  <a:lnTo>
                    <a:pt x="642" y="694"/>
                  </a:lnTo>
                  <a:lnTo>
                    <a:pt x="646" y="694"/>
                  </a:lnTo>
                  <a:lnTo>
                    <a:pt x="650" y="694"/>
                  </a:lnTo>
                  <a:lnTo>
                    <a:pt x="654" y="694"/>
                  </a:lnTo>
                  <a:lnTo>
                    <a:pt x="657" y="694"/>
                  </a:lnTo>
                  <a:lnTo>
                    <a:pt x="661" y="694"/>
                  </a:lnTo>
                  <a:lnTo>
                    <a:pt x="665" y="694"/>
                  </a:lnTo>
                  <a:lnTo>
                    <a:pt x="669" y="694"/>
                  </a:lnTo>
                  <a:lnTo>
                    <a:pt x="673" y="694"/>
                  </a:lnTo>
                  <a:lnTo>
                    <a:pt x="677" y="694"/>
                  </a:lnTo>
                  <a:lnTo>
                    <a:pt x="681" y="694"/>
                  </a:lnTo>
                  <a:lnTo>
                    <a:pt x="685" y="694"/>
                  </a:lnTo>
                  <a:lnTo>
                    <a:pt x="689" y="694"/>
                  </a:lnTo>
                  <a:lnTo>
                    <a:pt x="693" y="694"/>
                  </a:lnTo>
                  <a:lnTo>
                    <a:pt x="697" y="694"/>
                  </a:lnTo>
                  <a:lnTo>
                    <a:pt x="701" y="694"/>
                  </a:lnTo>
                  <a:lnTo>
                    <a:pt x="705" y="694"/>
                  </a:lnTo>
                  <a:lnTo>
                    <a:pt x="709" y="694"/>
                  </a:lnTo>
                  <a:lnTo>
                    <a:pt x="713" y="694"/>
                  </a:lnTo>
                  <a:lnTo>
                    <a:pt x="717" y="694"/>
                  </a:lnTo>
                  <a:lnTo>
                    <a:pt x="720" y="694"/>
                  </a:lnTo>
                  <a:lnTo>
                    <a:pt x="723" y="694"/>
                  </a:lnTo>
                  <a:lnTo>
                    <a:pt x="727" y="694"/>
                  </a:lnTo>
                  <a:lnTo>
                    <a:pt x="731" y="694"/>
                  </a:lnTo>
                  <a:lnTo>
                    <a:pt x="735" y="694"/>
                  </a:lnTo>
                  <a:lnTo>
                    <a:pt x="739" y="694"/>
                  </a:lnTo>
                  <a:lnTo>
                    <a:pt x="743" y="694"/>
                  </a:lnTo>
                  <a:lnTo>
                    <a:pt x="747" y="694"/>
                  </a:lnTo>
                  <a:lnTo>
                    <a:pt x="751" y="694"/>
                  </a:lnTo>
                  <a:lnTo>
                    <a:pt x="755" y="694"/>
                  </a:lnTo>
                  <a:lnTo>
                    <a:pt x="759" y="694"/>
                  </a:lnTo>
                  <a:lnTo>
                    <a:pt x="763" y="694"/>
                  </a:lnTo>
                  <a:lnTo>
                    <a:pt x="767" y="694"/>
                  </a:lnTo>
                  <a:lnTo>
                    <a:pt x="771" y="694"/>
                  </a:lnTo>
                  <a:lnTo>
                    <a:pt x="775" y="694"/>
                  </a:lnTo>
                  <a:lnTo>
                    <a:pt x="779" y="694"/>
                  </a:lnTo>
                  <a:lnTo>
                    <a:pt x="783" y="694"/>
                  </a:lnTo>
                  <a:lnTo>
                    <a:pt x="779" y="694"/>
                  </a:lnTo>
                  <a:lnTo>
                    <a:pt x="775" y="694"/>
                  </a:lnTo>
                  <a:lnTo>
                    <a:pt x="771" y="694"/>
                  </a:lnTo>
                  <a:lnTo>
                    <a:pt x="767" y="694"/>
                  </a:lnTo>
                  <a:lnTo>
                    <a:pt x="763" y="694"/>
                  </a:lnTo>
                  <a:lnTo>
                    <a:pt x="759" y="694"/>
                  </a:lnTo>
                  <a:lnTo>
                    <a:pt x="755" y="694"/>
                  </a:lnTo>
                  <a:lnTo>
                    <a:pt x="751" y="694"/>
                  </a:lnTo>
                  <a:lnTo>
                    <a:pt x="747" y="694"/>
                  </a:lnTo>
                  <a:lnTo>
                    <a:pt x="743" y="694"/>
                  </a:lnTo>
                  <a:lnTo>
                    <a:pt x="739" y="694"/>
                  </a:lnTo>
                  <a:lnTo>
                    <a:pt x="735" y="694"/>
                  </a:lnTo>
                  <a:lnTo>
                    <a:pt x="731" y="694"/>
                  </a:lnTo>
                  <a:lnTo>
                    <a:pt x="727" y="694"/>
                  </a:lnTo>
                  <a:lnTo>
                    <a:pt x="723" y="694"/>
                  </a:lnTo>
                  <a:lnTo>
                    <a:pt x="720" y="694"/>
                  </a:lnTo>
                  <a:lnTo>
                    <a:pt x="717" y="694"/>
                  </a:lnTo>
                  <a:lnTo>
                    <a:pt x="713" y="694"/>
                  </a:lnTo>
                  <a:lnTo>
                    <a:pt x="709" y="694"/>
                  </a:lnTo>
                  <a:lnTo>
                    <a:pt x="705" y="694"/>
                  </a:lnTo>
                  <a:lnTo>
                    <a:pt x="701" y="694"/>
                  </a:lnTo>
                  <a:lnTo>
                    <a:pt x="697" y="694"/>
                  </a:lnTo>
                  <a:lnTo>
                    <a:pt x="693" y="694"/>
                  </a:lnTo>
                  <a:lnTo>
                    <a:pt x="689" y="694"/>
                  </a:lnTo>
                  <a:lnTo>
                    <a:pt x="685" y="694"/>
                  </a:lnTo>
                  <a:lnTo>
                    <a:pt x="681" y="694"/>
                  </a:lnTo>
                  <a:lnTo>
                    <a:pt x="677" y="694"/>
                  </a:lnTo>
                  <a:lnTo>
                    <a:pt x="673" y="694"/>
                  </a:lnTo>
                  <a:lnTo>
                    <a:pt x="669" y="694"/>
                  </a:lnTo>
                  <a:lnTo>
                    <a:pt x="665" y="694"/>
                  </a:lnTo>
                  <a:lnTo>
                    <a:pt x="661" y="694"/>
                  </a:lnTo>
                  <a:lnTo>
                    <a:pt x="657" y="694"/>
                  </a:lnTo>
                  <a:lnTo>
                    <a:pt x="654" y="694"/>
                  </a:lnTo>
                  <a:lnTo>
                    <a:pt x="650" y="694"/>
                  </a:lnTo>
                  <a:lnTo>
                    <a:pt x="646" y="694"/>
                  </a:lnTo>
                  <a:lnTo>
                    <a:pt x="642" y="694"/>
                  </a:lnTo>
                  <a:lnTo>
                    <a:pt x="638" y="694"/>
                  </a:lnTo>
                  <a:lnTo>
                    <a:pt x="634" y="694"/>
                  </a:lnTo>
                  <a:lnTo>
                    <a:pt x="630" y="694"/>
                  </a:lnTo>
                  <a:lnTo>
                    <a:pt x="626" y="694"/>
                  </a:lnTo>
                  <a:lnTo>
                    <a:pt x="622" y="694"/>
                  </a:lnTo>
                  <a:lnTo>
                    <a:pt x="618" y="694"/>
                  </a:lnTo>
                  <a:lnTo>
                    <a:pt x="614" y="694"/>
                  </a:lnTo>
                  <a:lnTo>
                    <a:pt x="610" y="694"/>
                  </a:lnTo>
                  <a:lnTo>
                    <a:pt x="606" y="694"/>
                  </a:lnTo>
                  <a:lnTo>
                    <a:pt x="602" y="694"/>
                  </a:lnTo>
                  <a:lnTo>
                    <a:pt x="598" y="694"/>
                  </a:lnTo>
                  <a:lnTo>
                    <a:pt x="594" y="694"/>
                  </a:lnTo>
                  <a:lnTo>
                    <a:pt x="591" y="694"/>
                  </a:lnTo>
                  <a:lnTo>
                    <a:pt x="587" y="694"/>
                  </a:lnTo>
                  <a:lnTo>
                    <a:pt x="584" y="694"/>
                  </a:lnTo>
                  <a:lnTo>
                    <a:pt x="580" y="694"/>
                  </a:lnTo>
                  <a:lnTo>
                    <a:pt x="576" y="694"/>
                  </a:lnTo>
                  <a:lnTo>
                    <a:pt x="572" y="694"/>
                  </a:lnTo>
                  <a:lnTo>
                    <a:pt x="568" y="694"/>
                  </a:lnTo>
                  <a:lnTo>
                    <a:pt x="564" y="694"/>
                  </a:lnTo>
                  <a:lnTo>
                    <a:pt x="560" y="694"/>
                  </a:lnTo>
                  <a:lnTo>
                    <a:pt x="556" y="694"/>
                  </a:lnTo>
                  <a:lnTo>
                    <a:pt x="552" y="694"/>
                  </a:lnTo>
                  <a:lnTo>
                    <a:pt x="548" y="694"/>
                  </a:lnTo>
                  <a:lnTo>
                    <a:pt x="544" y="694"/>
                  </a:lnTo>
                  <a:lnTo>
                    <a:pt x="540" y="694"/>
                  </a:lnTo>
                  <a:lnTo>
                    <a:pt x="536" y="694"/>
                  </a:lnTo>
                  <a:lnTo>
                    <a:pt x="532" y="694"/>
                  </a:lnTo>
                  <a:lnTo>
                    <a:pt x="528" y="694"/>
                  </a:lnTo>
                  <a:lnTo>
                    <a:pt x="524" y="694"/>
                  </a:lnTo>
                  <a:lnTo>
                    <a:pt x="520" y="694"/>
                  </a:lnTo>
                  <a:lnTo>
                    <a:pt x="517" y="694"/>
                  </a:lnTo>
                  <a:lnTo>
                    <a:pt x="513" y="694"/>
                  </a:lnTo>
                  <a:lnTo>
                    <a:pt x="509" y="694"/>
                  </a:lnTo>
                  <a:lnTo>
                    <a:pt x="505" y="694"/>
                  </a:lnTo>
                  <a:lnTo>
                    <a:pt x="501" y="694"/>
                  </a:lnTo>
                  <a:lnTo>
                    <a:pt x="497" y="694"/>
                  </a:lnTo>
                  <a:lnTo>
                    <a:pt x="493" y="694"/>
                  </a:lnTo>
                  <a:lnTo>
                    <a:pt x="489" y="694"/>
                  </a:lnTo>
                  <a:lnTo>
                    <a:pt x="485" y="694"/>
                  </a:lnTo>
                  <a:lnTo>
                    <a:pt x="481" y="694"/>
                  </a:lnTo>
                  <a:lnTo>
                    <a:pt x="477" y="694"/>
                  </a:lnTo>
                  <a:lnTo>
                    <a:pt x="473" y="694"/>
                  </a:lnTo>
                  <a:lnTo>
                    <a:pt x="469" y="694"/>
                  </a:lnTo>
                  <a:lnTo>
                    <a:pt x="465" y="694"/>
                  </a:lnTo>
                  <a:lnTo>
                    <a:pt x="461" y="694"/>
                  </a:lnTo>
                  <a:lnTo>
                    <a:pt x="457" y="694"/>
                  </a:lnTo>
                  <a:lnTo>
                    <a:pt x="454" y="694"/>
                  </a:lnTo>
                  <a:lnTo>
                    <a:pt x="450" y="694"/>
                  </a:lnTo>
                  <a:lnTo>
                    <a:pt x="446" y="694"/>
                  </a:lnTo>
                  <a:lnTo>
                    <a:pt x="443" y="694"/>
                  </a:lnTo>
                  <a:lnTo>
                    <a:pt x="439" y="694"/>
                  </a:lnTo>
                  <a:lnTo>
                    <a:pt x="435" y="694"/>
                  </a:lnTo>
                  <a:lnTo>
                    <a:pt x="431" y="694"/>
                  </a:lnTo>
                  <a:lnTo>
                    <a:pt x="427" y="694"/>
                  </a:lnTo>
                  <a:lnTo>
                    <a:pt x="423" y="694"/>
                  </a:lnTo>
                  <a:lnTo>
                    <a:pt x="419" y="694"/>
                  </a:lnTo>
                  <a:lnTo>
                    <a:pt x="415" y="694"/>
                  </a:lnTo>
                  <a:lnTo>
                    <a:pt x="411" y="694"/>
                  </a:lnTo>
                  <a:lnTo>
                    <a:pt x="407" y="694"/>
                  </a:lnTo>
                  <a:lnTo>
                    <a:pt x="403" y="694"/>
                  </a:lnTo>
                  <a:lnTo>
                    <a:pt x="399" y="694"/>
                  </a:lnTo>
                  <a:lnTo>
                    <a:pt x="395" y="694"/>
                  </a:lnTo>
                  <a:lnTo>
                    <a:pt x="391" y="694"/>
                  </a:lnTo>
                  <a:lnTo>
                    <a:pt x="387" y="694"/>
                  </a:lnTo>
                  <a:lnTo>
                    <a:pt x="383" y="694"/>
                  </a:lnTo>
                  <a:lnTo>
                    <a:pt x="380" y="694"/>
                  </a:lnTo>
                  <a:lnTo>
                    <a:pt x="376" y="694"/>
                  </a:lnTo>
                  <a:lnTo>
                    <a:pt x="372" y="694"/>
                  </a:lnTo>
                  <a:lnTo>
                    <a:pt x="368" y="694"/>
                  </a:lnTo>
                  <a:lnTo>
                    <a:pt x="364" y="694"/>
                  </a:lnTo>
                  <a:lnTo>
                    <a:pt x="360" y="694"/>
                  </a:lnTo>
                  <a:lnTo>
                    <a:pt x="356" y="694"/>
                  </a:lnTo>
                  <a:lnTo>
                    <a:pt x="352" y="694"/>
                  </a:lnTo>
                  <a:lnTo>
                    <a:pt x="348" y="694"/>
                  </a:lnTo>
                  <a:lnTo>
                    <a:pt x="344" y="694"/>
                  </a:lnTo>
                  <a:lnTo>
                    <a:pt x="340" y="694"/>
                  </a:lnTo>
                  <a:lnTo>
                    <a:pt x="336" y="694"/>
                  </a:lnTo>
                  <a:lnTo>
                    <a:pt x="332" y="694"/>
                  </a:lnTo>
                  <a:lnTo>
                    <a:pt x="328" y="694"/>
                  </a:lnTo>
                  <a:lnTo>
                    <a:pt x="325" y="694"/>
                  </a:lnTo>
                  <a:lnTo>
                    <a:pt x="321" y="694"/>
                  </a:lnTo>
                  <a:lnTo>
                    <a:pt x="318" y="694"/>
                  </a:lnTo>
                  <a:lnTo>
                    <a:pt x="314" y="694"/>
                  </a:lnTo>
                  <a:lnTo>
                    <a:pt x="310" y="694"/>
                  </a:lnTo>
                  <a:lnTo>
                    <a:pt x="306" y="694"/>
                  </a:lnTo>
                  <a:lnTo>
                    <a:pt x="302" y="694"/>
                  </a:lnTo>
                  <a:lnTo>
                    <a:pt x="298" y="694"/>
                  </a:lnTo>
                  <a:lnTo>
                    <a:pt x="294" y="694"/>
                  </a:lnTo>
                  <a:lnTo>
                    <a:pt x="290" y="694"/>
                  </a:lnTo>
                  <a:lnTo>
                    <a:pt x="286" y="694"/>
                  </a:lnTo>
                  <a:lnTo>
                    <a:pt x="282" y="694"/>
                  </a:lnTo>
                  <a:lnTo>
                    <a:pt x="278" y="694"/>
                  </a:lnTo>
                  <a:lnTo>
                    <a:pt x="274" y="694"/>
                  </a:lnTo>
                  <a:lnTo>
                    <a:pt x="270" y="694"/>
                  </a:lnTo>
                  <a:lnTo>
                    <a:pt x="266" y="694"/>
                  </a:lnTo>
                  <a:lnTo>
                    <a:pt x="262" y="694"/>
                  </a:lnTo>
                  <a:lnTo>
                    <a:pt x="258" y="694"/>
                  </a:lnTo>
                  <a:lnTo>
                    <a:pt x="254" y="694"/>
                  </a:lnTo>
                  <a:lnTo>
                    <a:pt x="250" y="694"/>
                  </a:lnTo>
                  <a:lnTo>
                    <a:pt x="246" y="694"/>
                  </a:lnTo>
                  <a:lnTo>
                    <a:pt x="242" y="694"/>
                  </a:lnTo>
                  <a:lnTo>
                    <a:pt x="238" y="694"/>
                  </a:lnTo>
                  <a:lnTo>
                    <a:pt x="235" y="694"/>
                  </a:lnTo>
                  <a:lnTo>
                    <a:pt x="231" y="694"/>
                  </a:lnTo>
                  <a:lnTo>
                    <a:pt x="227" y="694"/>
                  </a:lnTo>
                  <a:lnTo>
                    <a:pt x="223" y="694"/>
                  </a:lnTo>
                  <a:lnTo>
                    <a:pt x="219" y="694"/>
                  </a:lnTo>
                  <a:lnTo>
                    <a:pt x="215" y="694"/>
                  </a:lnTo>
                  <a:lnTo>
                    <a:pt x="211" y="694"/>
                  </a:lnTo>
                  <a:lnTo>
                    <a:pt x="207" y="694"/>
                  </a:lnTo>
                  <a:lnTo>
                    <a:pt x="203" y="694"/>
                  </a:lnTo>
                  <a:lnTo>
                    <a:pt x="199" y="694"/>
                  </a:lnTo>
                  <a:lnTo>
                    <a:pt x="196" y="694"/>
                  </a:lnTo>
                  <a:lnTo>
                    <a:pt x="192" y="694"/>
                  </a:lnTo>
                  <a:lnTo>
                    <a:pt x="188" y="694"/>
                  </a:lnTo>
                  <a:lnTo>
                    <a:pt x="184" y="694"/>
                  </a:lnTo>
                  <a:lnTo>
                    <a:pt x="180" y="694"/>
                  </a:lnTo>
                  <a:lnTo>
                    <a:pt x="176" y="694"/>
                  </a:lnTo>
                  <a:lnTo>
                    <a:pt x="172" y="694"/>
                  </a:lnTo>
                  <a:lnTo>
                    <a:pt x="169" y="694"/>
                  </a:lnTo>
                  <a:lnTo>
                    <a:pt x="165" y="694"/>
                  </a:lnTo>
                  <a:lnTo>
                    <a:pt x="161" y="694"/>
                  </a:lnTo>
                  <a:lnTo>
                    <a:pt x="157" y="694"/>
                  </a:lnTo>
                  <a:lnTo>
                    <a:pt x="153" y="694"/>
                  </a:lnTo>
                  <a:lnTo>
                    <a:pt x="149" y="694"/>
                  </a:lnTo>
                  <a:lnTo>
                    <a:pt x="145" y="694"/>
                  </a:lnTo>
                  <a:lnTo>
                    <a:pt x="141" y="694"/>
                  </a:lnTo>
                  <a:lnTo>
                    <a:pt x="137" y="694"/>
                  </a:lnTo>
                  <a:lnTo>
                    <a:pt x="133" y="694"/>
                  </a:lnTo>
                  <a:lnTo>
                    <a:pt x="129" y="694"/>
                  </a:lnTo>
                  <a:lnTo>
                    <a:pt x="125" y="694"/>
                  </a:lnTo>
                  <a:lnTo>
                    <a:pt x="121" y="694"/>
                  </a:lnTo>
                  <a:lnTo>
                    <a:pt x="117" y="694"/>
                  </a:lnTo>
                  <a:lnTo>
                    <a:pt x="113" y="694"/>
                  </a:lnTo>
                  <a:lnTo>
                    <a:pt x="109" y="694"/>
                  </a:lnTo>
                  <a:lnTo>
                    <a:pt x="106" y="694"/>
                  </a:lnTo>
                  <a:lnTo>
                    <a:pt x="102" y="694"/>
                  </a:lnTo>
                  <a:lnTo>
                    <a:pt x="98" y="694"/>
                  </a:lnTo>
                  <a:lnTo>
                    <a:pt x="94" y="694"/>
                  </a:lnTo>
                  <a:lnTo>
                    <a:pt x="90" y="694"/>
                  </a:lnTo>
                  <a:lnTo>
                    <a:pt x="86" y="694"/>
                  </a:lnTo>
                  <a:lnTo>
                    <a:pt x="82" y="694"/>
                  </a:lnTo>
                  <a:lnTo>
                    <a:pt x="78" y="694"/>
                  </a:lnTo>
                  <a:lnTo>
                    <a:pt x="74" y="694"/>
                  </a:lnTo>
                  <a:lnTo>
                    <a:pt x="70" y="694"/>
                  </a:lnTo>
                  <a:lnTo>
                    <a:pt x="66" y="694"/>
                  </a:lnTo>
                  <a:lnTo>
                    <a:pt x="63" y="694"/>
                  </a:lnTo>
                  <a:lnTo>
                    <a:pt x="59" y="694"/>
                  </a:lnTo>
                  <a:lnTo>
                    <a:pt x="55" y="694"/>
                  </a:lnTo>
                  <a:lnTo>
                    <a:pt x="51" y="694"/>
                  </a:lnTo>
                  <a:lnTo>
                    <a:pt x="47" y="694"/>
                  </a:lnTo>
                  <a:lnTo>
                    <a:pt x="43" y="694"/>
                  </a:lnTo>
                  <a:lnTo>
                    <a:pt x="39" y="694"/>
                  </a:lnTo>
                  <a:lnTo>
                    <a:pt x="35" y="694"/>
                  </a:lnTo>
                  <a:lnTo>
                    <a:pt x="32" y="694"/>
                  </a:lnTo>
                  <a:lnTo>
                    <a:pt x="28" y="694"/>
                  </a:lnTo>
                  <a:lnTo>
                    <a:pt x="24" y="694"/>
                  </a:lnTo>
                  <a:lnTo>
                    <a:pt x="20" y="694"/>
                  </a:lnTo>
                  <a:lnTo>
                    <a:pt x="16" y="694"/>
                  </a:lnTo>
                  <a:lnTo>
                    <a:pt x="12" y="694"/>
                  </a:lnTo>
                  <a:lnTo>
                    <a:pt x="8" y="694"/>
                  </a:lnTo>
                  <a:lnTo>
                    <a:pt x="4" y="694"/>
                  </a:lnTo>
                  <a:lnTo>
                    <a:pt x="0" y="694"/>
                  </a:lnTo>
                  <a:lnTo>
                    <a:pt x="0" y="0"/>
                  </a:lnTo>
                </a:path>
              </a:pathLst>
            </a:custGeom>
            <a:solidFill>
              <a:srgbClr val="C0C0C0"/>
            </a:solidFill>
            <a:ln w="12700" cap="rnd">
              <a:noFill/>
              <a:round/>
              <a:headEnd/>
              <a:tailEnd/>
            </a:ln>
            <a:effectLst/>
          </p:spPr>
          <p:txBody>
            <a:bodyPr/>
            <a:lstStyle/>
            <a:p>
              <a:endParaRPr lang="en-US"/>
            </a:p>
          </p:txBody>
        </p:sp>
        <p:sp>
          <p:nvSpPr>
            <p:cNvPr id="83996" name="Rectangle 28"/>
            <p:cNvSpPr>
              <a:spLocks noChangeArrowheads="1"/>
            </p:cNvSpPr>
            <p:nvPr/>
          </p:nvSpPr>
          <p:spPr bwMode="auto">
            <a:xfrm>
              <a:off x="311" y="1359"/>
              <a:ext cx="2571" cy="1581"/>
            </a:xfrm>
            <a:prstGeom prst="rect">
              <a:avLst/>
            </a:prstGeom>
            <a:solidFill>
              <a:schemeClr val="tx1"/>
            </a:solidFill>
            <a:ln w="76200">
              <a:solidFill>
                <a:srgbClr val="F6BF69"/>
              </a:solidFill>
              <a:miter lim="800000"/>
              <a:headEnd/>
              <a:tailEnd/>
            </a:ln>
            <a:effectLst/>
          </p:spPr>
          <p:txBody>
            <a:bodyPr wrap="none" anchor="ctr"/>
            <a:lstStyle/>
            <a:p>
              <a:endParaRPr lang="en-US"/>
            </a:p>
          </p:txBody>
        </p:sp>
        <p:sp>
          <p:nvSpPr>
            <p:cNvPr id="83997" name="Freeform 29"/>
            <p:cNvSpPr>
              <a:spLocks/>
            </p:cNvSpPr>
            <p:nvPr/>
          </p:nvSpPr>
          <p:spPr bwMode="auto">
            <a:xfrm>
              <a:off x="446" y="1549"/>
              <a:ext cx="1962" cy="1149"/>
            </a:xfrm>
            <a:custGeom>
              <a:avLst/>
              <a:gdLst/>
              <a:ahLst/>
              <a:cxnLst>
                <a:cxn ang="0">
                  <a:pos x="59" y="1128"/>
                </a:cxn>
                <a:cxn ang="0">
                  <a:pos x="122" y="1117"/>
                </a:cxn>
                <a:cxn ang="0">
                  <a:pos x="184" y="1101"/>
                </a:cxn>
                <a:cxn ang="0">
                  <a:pos x="247" y="1079"/>
                </a:cxn>
                <a:cxn ang="0">
                  <a:pos x="310" y="1049"/>
                </a:cxn>
                <a:cxn ang="0">
                  <a:pos x="373" y="1008"/>
                </a:cxn>
                <a:cxn ang="0">
                  <a:pos x="436" y="956"/>
                </a:cxn>
                <a:cxn ang="0">
                  <a:pos x="498" y="891"/>
                </a:cxn>
                <a:cxn ang="0">
                  <a:pos x="561" y="813"/>
                </a:cxn>
                <a:cxn ang="0">
                  <a:pos x="625" y="723"/>
                </a:cxn>
                <a:cxn ang="0">
                  <a:pos x="688" y="622"/>
                </a:cxn>
                <a:cxn ang="0">
                  <a:pos x="751" y="514"/>
                </a:cxn>
                <a:cxn ang="0">
                  <a:pos x="814" y="403"/>
                </a:cxn>
                <a:cxn ang="0">
                  <a:pos x="876" y="294"/>
                </a:cxn>
                <a:cxn ang="0">
                  <a:pos x="939" y="195"/>
                </a:cxn>
                <a:cxn ang="0">
                  <a:pos x="1002" y="110"/>
                </a:cxn>
                <a:cxn ang="0">
                  <a:pos x="1065" y="47"/>
                </a:cxn>
                <a:cxn ang="0">
                  <a:pos x="1128" y="9"/>
                </a:cxn>
                <a:cxn ang="0">
                  <a:pos x="1191" y="0"/>
                </a:cxn>
                <a:cxn ang="0">
                  <a:pos x="1254" y="20"/>
                </a:cxn>
                <a:cxn ang="0">
                  <a:pos x="1317" y="68"/>
                </a:cxn>
                <a:cxn ang="0">
                  <a:pos x="1380" y="139"/>
                </a:cxn>
                <a:cxn ang="0">
                  <a:pos x="1443" y="230"/>
                </a:cxn>
                <a:cxn ang="0">
                  <a:pos x="1505" y="334"/>
                </a:cxn>
                <a:cxn ang="0">
                  <a:pos x="1568" y="445"/>
                </a:cxn>
                <a:cxn ang="0">
                  <a:pos x="1631" y="555"/>
                </a:cxn>
                <a:cxn ang="0">
                  <a:pos x="1694" y="662"/>
                </a:cxn>
                <a:cxn ang="0">
                  <a:pos x="1757" y="758"/>
                </a:cxn>
                <a:cxn ang="0">
                  <a:pos x="1819" y="845"/>
                </a:cxn>
                <a:cxn ang="0">
                  <a:pos x="1883" y="917"/>
                </a:cxn>
                <a:cxn ang="0">
                  <a:pos x="1946" y="977"/>
                </a:cxn>
                <a:cxn ang="0">
                  <a:pos x="1918" y="1148"/>
                </a:cxn>
                <a:cxn ang="0">
                  <a:pos x="1855" y="1148"/>
                </a:cxn>
                <a:cxn ang="0">
                  <a:pos x="1793" y="1148"/>
                </a:cxn>
                <a:cxn ang="0">
                  <a:pos x="1730" y="1148"/>
                </a:cxn>
                <a:cxn ang="0">
                  <a:pos x="1667" y="1148"/>
                </a:cxn>
                <a:cxn ang="0">
                  <a:pos x="1604" y="1148"/>
                </a:cxn>
                <a:cxn ang="0">
                  <a:pos x="1540" y="1148"/>
                </a:cxn>
                <a:cxn ang="0">
                  <a:pos x="1477" y="1148"/>
                </a:cxn>
                <a:cxn ang="0">
                  <a:pos x="1415" y="1148"/>
                </a:cxn>
                <a:cxn ang="0">
                  <a:pos x="1352" y="1148"/>
                </a:cxn>
                <a:cxn ang="0">
                  <a:pos x="1289" y="1148"/>
                </a:cxn>
                <a:cxn ang="0">
                  <a:pos x="1226" y="1148"/>
                </a:cxn>
                <a:cxn ang="0">
                  <a:pos x="1163" y="1148"/>
                </a:cxn>
                <a:cxn ang="0">
                  <a:pos x="1101" y="1148"/>
                </a:cxn>
                <a:cxn ang="0">
                  <a:pos x="1038" y="1148"/>
                </a:cxn>
                <a:cxn ang="0">
                  <a:pos x="975" y="1148"/>
                </a:cxn>
                <a:cxn ang="0">
                  <a:pos x="912" y="1148"/>
                </a:cxn>
                <a:cxn ang="0">
                  <a:pos x="848" y="1148"/>
                </a:cxn>
                <a:cxn ang="0">
                  <a:pos x="786" y="1148"/>
                </a:cxn>
                <a:cxn ang="0">
                  <a:pos x="723" y="1148"/>
                </a:cxn>
                <a:cxn ang="0">
                  <a:pos x="660" y="1148"/>
                </a:cxn>
                <a:cxn ang="0">
                  <a:pos x="597" y="1148"/>
                </a:cxn>
                <a:cxn ang="0">
                  <a:pos x="534" y="1148"/>
                </a:cxn>
                <a:cxn ang="0">
                  <a:pos x="472" y="1148"/>
                </a:cxn>
                <a:cxn ang="0">
                  <a:pos x="409" y="1148"/>
                </a:cxn>
                <a:cxn ang="0">
                  <a:pos x="345" y="1148"/>
                </a:cxn>
                <a:cxn ang="0">
                  <a:pos x="282" y="1148"/>
                </a:cxn>
                <a:cxn ang="0">
                  <a:pos x="219" y="1148"/>
                </a:cxn>
                <a:cxn ang="0">
                  <a:pos x="157" y="1148"/>
                </a:cxn>
                <a:cxn ang="0">
                  <a:pos x="94" y="1148"/>
                </a:cxn>
                <a:cxn ang="0">
                  <a:pos x="31" y="1148"/>
                </a:cxn>
              </a:cxnLst>
              <a:rect l="0" t="0" r="r" b="b"/>
              <a:pathLst>
                <a:path w="1962" h="1149">
                  <a:moveTo>
                    <a:pt x="0" y="1136"/>
                  </a:moveTo>
                  <a:lnTo>
                    <a:pt x="4" y="1135"/>
                  </a:lnTo>
                  <a:lnTo>
                    <a:pt x="7" y="1135"/>
                  </a:lnTo>
                  <a:lnTo>
                    <a:pt x="11" y="1134"/>
                  </a:lnTo>
                  <a:lnTo>
                    <a:pt x="15" y="1134"/>
                  </a:lnTo>
                  <a:lnTo>
                    <a:pt x="19" y="1134"/>
                  </a:lnTo>
                  <a:lnTo>
                    <a:pt x="23" y="1133"/>
                  </a:lnTo>
                  <a:lnTo>
                    <a:pt x="27" y="1133"/>
                  </a:lnTo>
                  <a:lnTo>
                    <a:pt x="31" y="1132"/>
                  </a:lnTo>
                  <a:lnTo>
                    <a:pt x="35" y="1132"/>
                  </a:lnTo>
                  <a:lnTo>
                    <a:pt x="39" y="1131"/>
                  </a:lnTo>
                  <a:lnTo>
                    <a:pt x="43" y="1131"/>
                  </a:lnTo>
                  <a:lnTo>
                    <a:pt x="47" y="1130"/>
                  </a:lnTo>
                  <a:lnTo>
                    <a:pt x="51" y="1130"/>
                  </a:lnTo>
                  <a:lnTo>
                    <a:pt x="55" y="1129"/>
                  </a:lnTo>
                  <a:lnTo>
                    <a:pt x="59" y="1128"/>
                  </a:lnTo>
                  <a:lnTo>
                    <a:pt x="63" y="1128"/>
                  </a:lnTo>
                  <a:lnTo>
                    <a:pt x="66" y="1127"/>
                  </a:lnTo>
                  <a:lnTo>
                    <a:pt x="70" y="1127"/>
                  </a:lnTo>
                  <a:lnTo>
                    <a:pt x="74" y="1126"/>
                  </a:lnTo>
                  <a:lnTo>
                    <a:pt x="78" y="1125"/>
                  </a:lnTo>
                  <a:lnTo>
                    <a:pt x="82" y="1125"/>
                  </a:lnTo>
                  <a:lnTo>
                    <a:pt x="86" y="1124"/>
                  </a:lnTo>
                  <a:lnTo>
                    <a:pt x="90" y="1123"/>
                  </a:lnTo>
                  <a:lnTo>
                    <a:pt x="94" y="1123"/>
                  </a:lnTo>
                  <a:lnTo>
                    <a:pt x="98" y="1122"/>
                  </a:lnTo>
                  <a:lnTo>
                    <a:pt x="102" y="1121"/>
                  </a:lnTo>
                  <a:lnTo>
                    <a:pt x="106" y="1121"/>
                  </a:lnTo>
                  <a:lnTo>
                    <a:pt x="110" y="1120"/>
                  </a:lnTo>
                  <a:lnTo>
                    <a:pt x="114" y="1119"/>
                  </a:lnTo>
                  <a:lnTo>
                    <a:pt x="118" y="1118"/>
                  </a:lnTo>
                  <a:lnTo>
                    <a:pt x="122" y="1117"/>
                  </a:lnTo>
                  <a:lnTo>
                    <a:pt x="126" y="1116"/>
                  </a:lnTo>
                  <a:lnTo>
                    <a:pt x="130" y="1115"/>
                  </a:lnTo>
                  <a:lnTo>
                    <a:pt x="134" y="1115"/>
                  </a:lnTo>
                  <a:lnTo>
                    <a:pt x="138" y="1114"/>
                  </a:lnTo>
                  <a:lnTo>
                    <a:pt x="142" y="1113"/>
                  </a:lnTo>
                  <a:lnTo>
                    <a:pt x="145" y="1112"/>
                  </a:lnTo>
                  <a:lnTo>
                    <a:pt x="149" y="1111"/>
                  </a:lnTo>
                  <a:lnTo>
                    <a:pt x="153" y="1110"/>
                  </a:lnTo>
                  <a:lnTo>
                    <a:pt x="157" y="1109"/>
                  </a:lnTo>
                  <a:lnTo>
                    <a:pt x="161" y="1108"/>
                  </a:lnTo>
                  <a:lnTo>
                    <a:pt x="164" y="1107"/>
                  </a:lnTo>
                  <a:lnTo>
                    <a:pt x="168" y="1106"/>
                  </a:lnTo>
                  <a:lnTo>
                    <a:pt x="172" y="1105"/>
                  </a:lnTo>
                  <a:lnTo>
                    <a:pt x="176" y="1104"/>
                  </a:lnTo>
                  <a:lnTo>
                    <a:pt x="180" y="1102"/>
                  </a:lnTo>
                  <a:lnTo>
                    <a:pt x="184" y="1101"/>
                  </a:lnTo>
                  <a:lnTo>
                    <a:pt x="188" y="1100"/>
                  </a:lnTo>
                  <a:lnTo>
                    <a:pt x="192" y="1099"/>
                  </a:lnTo>
                  <a:lnTo>
                    <a:pt x="196" y="1097"/>
                  </a:lnTo>
                  <a:lnTo>
                    <a:pt x="200" y="1097"/>
                  </a:lnTo>
                  <a:lnTo>
                    <a:pt x="204" y="1095"/>
                  </a:lnTo>
                  <a:lnTo>
                    <a:pt x="208" y="1094"/>
                  </a:lnTo>
                  <a:lnTo>
                    <a:pt x="212" y="1093"/>
                  </a:lnTo>
                  <a:lnTo>
                    <a:pt x="216" y="1091"/>
                  </a:lnTo>
                  <a:lnTo>
                    <a:pt x="219" y="1090"/>
                  </a:lnTo>
                  <a:lnTo>
                    <a:pt x="223" y="1088"/>
                  </a:lnTo>
                  <a:lnTo>
                    <a:pt x="227" y="1087"/>
                  </a:lnTo>
                  <a:lnTo>
                    <a:pt x="231" y="1085"/>
                  </a:lnTo>
                  <a:lnTo>
                    <a:pt x="235" y="1084"/>
                  </a:lnTo>
                  <a:lnTo>
                    <a:pt x="239" y="1082"/>
                  </a:lnTo>
                  <a:lnTo>
                    <a:pt x="243" y="1080"/>
                  </a:lnTo>
                  <a:lnTo>
                    <a:pt x="247" y="1079"/>
                  </a:lnTo>
                  <a:lnTo>
                    <a:pt x="251" y="1077"/>
                  </a:lnTo>
                  <a:lnTo>
                    <a:pt x="255" y="1075"/>
                  </a:lnTo>
                  <a:lnTo>
                    <a:pt x="259" y="1074"/>
                  </a:lnTo>
                  <a:lnTo>
                    <a:pt x="263" y="1072"/>
                  </a:lnTo>
                  <a:lnTo>
                    <a:pt x="267" y="1070"/>
                  </a:lnTo>
                  <a:lnTo>
                    <a:pt x="271" y="1068"/>
                  </a:lnTo>
                  <a:lnTo>
                    <a:pt x="275" y="1066"/>
                  </a:lnTo>
                  <a:lnTo>
                    <a:pt x="279" y="1064"/>
                  </a:lnTo>
                  <a:lnTo>
                    <a:pt x="282" y="1063"/>
                  </a:lnTo>
                  <a:lnTo>
                    <a:pt x="286" y="1060"/>
                  </a:lnTo>
                  <a:lnTo>
                    <a:pt x="290" y="1058"/>
                  </a:lnTo>
                  <a:lnTo>
                    <a:pt x="294" y="1057"/>
                  </a:lnTo>
                  <a:lnTo>
                    <a:pt x="298" y="1054"/>
                  </a:lnTo>
                  <a:lnTo>
                    <a:pt x="302" y="1052"/>
                  </a:lnTo>
                  <a:lnTo>
                    <a:pt x="306" y="1051"/>
                  </a:lnTo>
                  <a:lnTo>
                    <a:pt x="310" y="1049"/>
                  </a:lnTo>
                  <a:lnTo>
                    <a:pt x="314" y="1047"/>
                  </a:lnTo>
                  <a:lnTo>
                    <a:pt x="318" y="1044"/>
                  </a:lnTo>
                  <a:lnTo>
                    <a:pt x="322" y="1042"/>
                  </a:lnTo>
                  <a:lnTo>
                    <a:pt x="326" y="1039"/>
                  </a:lnTo>
                  <a:lnTo>
                    <a:pt x="330" y="1037"/>
                  </a:lnTo>
                  <a:lnTo>
                    <a:pt x="334" y="1035"/>
                  </a:lnTo>
                  <a:lnTo>
                    <a:pt x="338" y="1032"/>
                  </a:lnTo>
                  <a:lnTo>
                    <a:pt x="342" y="1030"/>
                  </a:lnTo>
                  <a:lnTo>
                    <a:pt x="345" y="1027"/>
                  </a:lnTo>
                  <a:lnTo>
                    <a:pt x="349" y="1025"/>
                  </a:lnTo>
                  <a:lnTo>
                    <a:pt x="353" y="1022"/>
                  </a:lnTo>
                  <a:lnTo>
                    <a:pt x="357" y="1019"/>
                  </a:lnTo>
                  <a:lnTo>
                    <a:pt x="361" y="1017"/>
                  </a:lnTo>
                  <a:lnTo>
                    <a:pt x="365" y="1014"/>
                  </a:lnTo>
                  <a:lnTo>
                    <a:pt x="369" y="1011"/>
                  </a:lnTo>
                  <a:lnTo>
                    <a:pt x="373" y="1008"/>
                  </a:lnTo>
                  <a:lnTo>
                    <a:pt x="377" y="1005"/>
                  </a:lnTo>
                  <a:lnTo>
                    <a:pt x="381" y="1002"/>
                  </a:lnTo>
                  <a:lnTo>
                    <a:pt x="385" y="999"/>
                  </a:lnTo>
                  <a:lnTo>
                    <a:pt x="389" y="996"/>
                  </a:lnTo>
                  <a:lnTo>
                    <a:pt x="393" y="993"/>
                  </a:lnTo>
                  <a:lnTo>
                    <a:pt x="397" y="990"/>
                  </a:lnTo>
                  <a:lnTo>
                    <a:pt x="401" y="987"/>
                  </a:lnTo>
                  <a:lnTo>
                    <a:pt x="405" y="983"/>
                  </a:lnTo>
                  <a:lnTo>
                    <a:pt x="409" y="980"/>
                  </a:lnTo>
                  <a:lnTo>
                    <a:pt x="413" y="977"/>
                  </a:lnTo>
                  <a:lnTo>
                    <a:pt x="417" y="974"/>
                  </a:lnTo>
                  <a:lnTo>
                    <a:pt x="421" y="970"/>
                  </a:lnTo>
                  <a:lnTo>
                    <a:pt x="425" y="967"/>
                  </a:lnTo>
                  <a:lnTo>
                    <a:pt x="428" y="963"/>
                  </a:lnTo>
                  <a:lnTo>
                    <a:pt x="432" y="959"/>
                  </a:lnTo>
                  <a:lnTo>
                    <a:pt x="436" y="956"/>
                  </a:lnTo>
                  <a:lnTo>
                    <a:pt x="440" y="952"/>
                  </a:lnTo>
                  <a:lnTo>
                    <a:pt x="444" y="948"/>
                  </a:lnTo>
                  <a:lnTo>
                    <a:pt x="448" y="944"/>
                  </a:lnTo>
                  <a:lnTo>
                    <a:pt x="452" y="941"/>
                  </a:lnTo>
                  <a:lnTo>
                    <a:pt x="456" y="937"/>
                  </a:lnTo>
                  <a:lnTo>
                    <a:pt x="460" y="933"/>
                  </a:lnTo>
                  <a:lnTo>
                    <a:pt x="464" y="929"/>
                  </a:lnTo>
                  <a:lnTo>
                    <a:pt x="468" y="925"/>
                  </a:lnTo>
                  <a:lnTo>
                    <a:pt x="472" y="921"/>
                  </a:lnTo>
                  <a:lnTo>
                    <a:pt x="476" y="917"/>
                  </a:lnTo>
                  <a:lnTo>
                    <a:pt x="480" y="913"/>
                  </a:lnTo>
                  <a:lnTo>
                    <a:pt x="484" y="908"/>
                  </a:lnTo>
                  <a:lnTo>
                    <a:pt x="488" y="904"/>
                  </a:lnTo>
                  <a:lnTo>
                    <a:pt x="491" y="900"/>
                  </a:lnTo>
                  <a:lnTo>
                    <a:pt x="494" y="895"/>
                  </a:lnTo>
                  <a:lnTo>
                    <a:pt x="498" y="891"/>
                  </a:lnTo>
                  <a:lnTo>
                    <a:pt x="502" y="886"/>
                  </a:lnTo>
                  <a:lnTo>
                    <a:pt x="506" y="882"/>
                  </a:lnTo>
                  <a:lnTo>
                    <a:pt x="510" y="877"/>
                  </a:lnTo>
                  <a:lnTo>
                    <a:pt x="514" y="872"/>
                  </a:lnTo>
                  <a:lnTo>
                    <a:pt x="518" y="868"/>
                  </a:lnTo>
                  <a:lnTo>
                    <a:pt x="522" y="863"/>
                  </a:lnTo>
                  <a:lnTo>
                    <a:pt x="526" y="859"/>
                  </a:lnTo>
                  <a:lnTo>
                    <a:pt x="530" y="854"/>
                  </a:lnTo>
                  <a:lnTo>
                    <a:pt x="534" y="850"/>
                  </a:lnTo>
                  <a:lnTo>
                    <a:pt x="538" y="845"/>
                  </a:lnTo>
                  <a:lnTo>
                    <a:pt x="542" y="839"/>
                  </a:lnTo>
                  <a:lnTo>
                    <a:pt x="546" y="834"/>
                  </a:lnTo>
                  <a:lnTo>
                    <a:pt x="550" y="829"/>
                  </a:lnTo>
                  <a:lnTo>
                    <a:pt x="554" y="824"/>
                  </a:lnTo>
                  <a:lnTo>
                    <a:pt x="557" y="819"/>
                  </a:lnTo>
                  <a:lnTo>
                    <a:pt x="561" y="813"/>
                  </a:lnTo>
                  <a:lnTo>
                    <a:pt x="565" y="808"/>
                  </a:lnTo>
                  <a:lnTo>
                    <a:pt x="569" y="803"/>
                  </a:lnTo>
                  <a:lnTo>
                    <a:pt x="573" y="797"/>
                  </a:lnTo>
                  <a:lnTo>
                    <a:pt x="577" y="792"/>
                  </a:lnTo>
                  <a:lnTo>
                    <a:pt x="581" y="787"/>
                  </a:lnTo>
                  <a:lnTo>
                    <a:pt x="585" y="781"/>
                  </a:lnTo>
                  <a:lnTo>
                    <a:pt x="589" y="775"/>
                  </a:lnTo>
                  <a:lnTo>
                    <a:pt x="593" y="770"/>
                  </a:lnTo>
                  <a:lnTo>
                    <a:pt x="597" y="764"/>
                  </a:lnTo>
                  <a:lnTo>
                    <a:pt x="601" y="758"/>
                  </a:lnTo>
                  <a:lnTo>
                    <a:pt x="605" y="752"/>
                  </a:lnTo>
                  <a:lnTo>
                    <a:pt x="609" y="747"/>
                  </a:lnTo>
                  <a:lnTo>
                    <a:pt x="613" y="741"/>
                  </a:lnTo>
                  <a:lnTo>
                    <a:pt x="617" y="735"/>
                  </a:lnTo>
                  <a:lnTo>
                    <a:pt x="621" y="729"/>
                  </a:lnTo>
                  <a:lnTo>
                    <a:pt x="625" y="723"/>
                  </a:lnTo>
                  <a:lnTo>
                    <a:pt x="629" y="717"/>
                  </a:lnTo>
                  <a:lnTo>
                    <a:pt x="632" y="711"/>
                  </a:lnTo>
                  <a:lnTo>
                    <a:pt x="636" y="705"/>
                  </a:lnTo>
                  <a:lnTo>
                    <a:pt x="640" y="699"/>
                  </a:lnTo>
                  <a:lnTo>
                    <a:pt x="644" y="692"/>
                  </a:lnTo>
                  <a:lnTo>
                    <a:pt x="648" y="686"/>
                  </a:lnTo>
                  <a:lnTo>
                    <a:pt x="652" y="680"/>
                  </a:lnTo>
                  <a:lnTo>
                    <a:pt x="656" y="674"/>
                  </a:lnTo>
                  <a:lnTo>
                    <a:pt x="660" y="668"/>
                  </a:lnTo>
                  <a:lnTo>
                    <a:pt x="664" y="662"/>
                  </a:lnTo>
                  <a:lnTo>
                    <a:pt x="668" y="655"/>
                  </a:lnTo>
                  <a:lnTo>
                    <a:pt x="672" y="649"/>
                  </a:lnTo>
                  <a:lnTo>
                    <a:pt x="676" y="642"/>
                  </a:lnTo>
                  <a:lnTo>
                    <a:pt x="680" y="636"/>
                  </a:lnTo>
                  <a:lnTo>
                    <a:pt x="684" y="629"/>
                  </a:lnTo>
                  <a:lnTo>
                    <a:pt x="688" y="622"/>
                  </a:lnTo>
                  <a:lnTo>
                    <a:pt x="692" y="616"/>
                  </a:lnTo>
                  <a:lnTo>
                    <a:pt x="696" y="609"/>
                  </a:lnTo>
                  <a:lnTo>
                    <a:pt x="700" y="603"/>
                  </a:lnTo>
                  <a:lnTo>
                    <a:pt x="704" y="596"/>
                  </a:lnTo>
                  <a:lnTo>
                    <a:pt x="707" y="589"/>
                  </a:lnTo>
                  <a:lnTo>
                    <a:pt x="711" y="582"/>
                  </a:lnTo>
                  <a:lnTo>
                    <a:pt x="715" y="576"/>
                  </a:lnTo>
                  <a:lnTo>
                    <a:pt x="719" y="569"/>
                  </a:lnTo>
                  <a:lnTo>
                    <a:pt x="723" y="562"/>
                  </a:lnTo>
                  <a:lnTo>
                    <a:pt x="727" y="555"/>
                  </a:lnTo>
                  <a:lnTo>
                    <a:pt x="731" y="548"/>
                  </a:lnTo>
                  <a:lnTo>
                    <a:pt x="735" y="541"/>
                  </a:lnTo>
                  <a:lnTo>
                    <a:pt x="739" y="535"/>
                  </a:lnTo>
                  <a:lnTo>
                    <a:pt x="743" y="528"/>
                  </a:lnTo>
                  <a:lnTo>
                    <a:pt x="747" y="521"/>
                  </a:lnTo>
                  <a:lnTo>
                    <a:pt x="751" y="514"/>
                  </a:lnTo>
                  <a:lnTo>
                    <a:pt x="755" y="507"/>
                  </a:lnTo>
                  <a:lnTo>
                    <a:pt x="759" y="500"/>
                  </a:lnTo>
                  <a:lnTo>
                    <a:pt x="763" y="493"/>
                  </a:lnTo>
                  <a:lnTo>
                    <a:pt x="767" y="486"/>
                  </a:lnTo>
                  <a:lnTo>
                    <a:pt x="770" y="479"/>
                  </a:lnTo>
                  <a:lnTo>
                    <a:pt x="774" y="473"/>
                  </a:lnTo>
                  <a:lnTo>
                    <a:pt x="778" y="466"/>
                  </a:lnTo>
                  <a:lnTo>
                    <a:pt x="782" y="459"/>
                  </a:lnTo>
                  <a:lnTo>
                    <a:pt x="786" y="452"/>
                  </a:lnTo>
                  <a:lnTo>
                    <a:pt x="790" y="445"/>
                  </a:lnTo>
                  <a:lnTo>
                    <a:pt x="794" y="438"/>
                  </a:lnTo>
                  <a:lnTo>
                    <a:pt x="798" y="431"/>
                  </a:lnTo>
                  <a:lnTo>
                    <a:pt x="802" y="424"/>
                  </a:lnTo>
                  <a:lnTo>
                    <a:pt x="806" y="417"/>
                  </a:lnTo>
                  <a:lnTo>
                    <a:pt x="810" y="410"/>
                  </a:lnTo>
                  <a:lnTo>
                    <a:pt x="814" y="403"/>
                  </a:lnTo>
                  <a:lnTo>
                    <a:pt x="817" y="396"/>
                  </a:lnTo>
                  <a:lnTo>
                    <a:pt x="821" y="389"/>
                  </a:lnTo>
                  <a:lnTo>
                    <a:pt x="825" y="382"/>
                  </a:lnTo>
                  <a:lnTo>
                    <a:pt x="829" y="375"/>
                  </a:lnTo>
                  <a:lnTo>
                    <a:pt x="833" y="368"/>
                  </a:lnTo>
                  <a:lnTo>
                    <a:pt x="836" y="361"/>
                  </a:lnTo>
                  <a:lnTo>
                    <a:pt x="840" y="354"/>
                  </a:lnTo>
                  <a:lnTo>
                    <a:pt x="844" y="348"/>
                  </a:lnTo>
                  <a:lnTo>
                    <a:pt x="848" y="341"/>
                  </a:lnTo>
                  <a:lnTo>
                    <a:pt x="852" y="334"/>
                  </a:lnTo>
                  <a:lnTo>
                    <a:pt x="856" y="327"/>
                  </a:lnTo>
                  <a:lnTo>
                    <a:pt x="860" y="320"/>
                  </a:lnTo>
                  <a:lnTo>
                    <a:pt x="864" y="314"/>
                  </a:lnTo>
                  <a:lnTo>
                    <a:pt x="868" y="307"/>
                  </a:lnTo>
                  <a:lnTo>
                    <a:pt x="872" y="300"/>
                  </a:lnTo>
                  <a:lnTo>
                    <a:pt x="876" y="294"/>
                  </a:lnTo>
                  <a:lnTo>
                    <a:pt x="880" y="287"/>
                  </a:lnTo>
                  <a:lnTo>
                    <a:pt x="884" y="282"/>
                  </a:lnTo>
                  <a:lnTo>
                    <a:pt x="888" y="275"/>
                  </a:lnTo>
                  <a:lnTo>
                    <a:pt x="892" y="268"/>
                  </a:lnTo>
                  <a:lnTo>
                    <a:pt x="896" y="262"/>
                  </a:lnTo>
                  <a:lnTo>
                    <a:pt x="900" y="256"/>
                  </a:lnTo>
                  <a:lnTo>
                    <a:pt x="904" y="249"/>
                  </a:lnTo>
                  <a:lnTo>
                    <a:pt x="908" y="243"/>
                  </a:lnTo>
                  <a:lnTo>
                    <a:pt x="912" y="237"/>
                  </a:lnTo>
                  <a:lnTo>
                    <a:pt x="915" y="230"/>
                  </a:lnTo>
                  <a:lnTo>
                    <a:pt x="919" y="224"/>
                  </a:lnTo>
                  <a:lnTo>
                    <a:pt x="923" y="218"/>
                  </a:lnTo>
                  <a:lnTo>
                    <a:pt x="927" y="212"/>
                  </a:lnTo>
                  <a:lnTo>
                    <a:pt x="931" y="206"/>
                  </a:lnTo>
                  <a:lnTo>
                    <a:pt x="935" y="200"/>
                  </a:lnTo>
                  <a:lnTo>
                    <a:pt x="939" y="195"/>
                  </a:lnTo>
                  <a:lnTo>
                    <a:pt x="943" y="189"/>
                  </a:lnTo>
                  <a:lnTo>
                    <a:pt x="947" y="183"/>
                  </a:lnTo>
                  <a:lnTo>
                    <a:pt x="951" y="177"/>
                  </a:lnTo>
                  <a:lnTo>
                    <a:pt x="955" y="172"/>
                  </a:lnTo>
                  <a:lnTo>
                    <a:pt x="959" y="166"/>
                  </a:lnTo>
                  <a:lnTo>
                    <a:pt x="963" y="161"/>
                  </a:lnTo>
                  <a:lnTo>
                    <a:pt x="967" y="155"/>
                  </a:lnTo>
                  <a:lnTo>
                    <a:pt x="971" y="150"/>
                  </a:lnTo>
                  <a:lnTo>
                    <a:pt x="975" y="144"/>
                  </a:lnTo>
                  <a:lnTo>
                    <a:pt x="979" y="139"/>
                  </a:lnTo>
                  <a:lnTo>
                    <a:pt x="982" y="134"/>
                  </a:lnTo>
                  <a:lnTo>
                    <a:pt x="986" y="129"/>
                  </a:lnTo>
                  <a:lnTo>
                    <a:pt x="990" y="124"/>
                  </a:lnTo>
                  <a:lnTo>
                    <a:pt x="994" y="119"/>
                  </a:lnTo>
                  <a:lnTo>
                    <a:pt x="998" y="114"/>
                  </a:lnTo>
                  <a:lnTo>
                    <a:pt x="1002" y="110"/>
                  </a:lnTo>
                  <a:lnTo>
                    <a:pt x="1006" y="105"/>
                  </a:lnTo>
                  <a:lnTo>
                    <a:pt x="1010" y="100"/>
                  </a:lnTo>
                  <a:lnTo>
                    <a:pt x="1014" y="96"/>
                  </a:lnTo>
                  <a:lnTo>
                    <a:pt x="1018" y="92"/>
                  </a:lnTo>
                  <a:lnTo>
                    <a:pt x="1022" y="88"/>
                  </a:lnTo>
                  <a:lnTo>
                    <a:pt x="1026" y="84"/>
                  </a:lnTo>
                  <a:lnTo>
                    <a:pt x="1030" y="80"/>
                  </a:lnTo>
                  <a:lnTo>
                    <a:pt x="1034" y="76"/>
                  </a:lnTo>
                  <a:lnTo>
                    <a:pt x="1038" y="72"/>
                  </a:lnTo>
                  <a:lnTo>
                    <a:pt x="1042" y="68"/>
                  </a:lnTo>
                  <a:lnTo>
                    <a:pt x="1045" y="64"/>
                  </a:lnTo>
                  <a:lnTo>
                    <a:pt x="1049" y="61"/>
                  </a:lnTo>
                  <a:lnTo>
                    <a:pt x="1053" y="57"/>
                  </a:lnTo>
                  <a:lnTo>
                    <a:pt x="1057" y="54"/>
                  </a:lnTo>
                  <a:lnTo>
                    <a:pt x="1061" y="50"/>
                  </a:lnTo>
                  <a:lnTo>
                    <a:pt x="1065" y="47"/>
                  </a:lnTo>
                  <a:lnTo>
                    <a:pt x="1069" y="44"/>
                  </a:lnTo>
                  <a:lnTo>
                    <a:pt x="1073" y="41"/>
                  </a:lnTo>
                  <a:lnTo>
                    <a:pt x="1077" y="38"/>
                  </a:lnTo>
                  <a:lnTo>
                    <a:pt x="1081" y="35"/>
                  </a:lnTo>
                  <a:lnTo>
                    <a:pt x="1085" y="32"/>
                  </a:lnTo>
                  <a:lnTo>
                    <a:pt x="1089" y="30"/>
                  </a:lnTo>
                  <a:lnTo>
                    <a:pt x="1093" y="27"/>
                  </a:lnTo>
                  <a:lnTo>
                    <a:pt x="1097" y="24"/>
                  </a:lnTo>
                  <a:lnTo>
                    <a:pt x="1101" y="22"/>
                  </a:lnTo>
                  <a:lnTo>
                    <a:pt x="1105" y="20"/>
                  </a:lnTo>
                  <a:lnTo>
                    <a:pt x="1109" y="18"/>
                  </a:lnTo>
                  <a:lnTo>
                    <a:pt x="1113" y="16"/>
                  </a:lnTo>
                  <a:lnTo>
                    <a:pt x="1117" y="14"/>
                  </a:lnTo>
                  <a:lnTo>
                    <a:pt x="1120" y="12"/>
                  </a:lnTo>
                  <a:lnTo>
                    <a:pt x="1124" y="11"/>
                  </a:lnTo>
                  <a:lnTo>
                    <a:pt x="1128" y="9"/>
                  </a:lnTo>
                  <a:lnTo>
                    <a:pt x="1132" y="8"/>
                  </a:lnTo>
                  <a:lnTo>
                    <a:pt x="1136" y="6"/>
                  </a:lnTo>
                  <a:lnTo>
                    <a:pt x="1140" y="5"/>
                  </a:lnTo>
                  <a:lnTo>
                    <a:pt x="1144" y="4"/>
                  </a:lnTo>
                  <a:lnTo>
                    <a:pt x="1147" y="3"/>
                  </a:lnTo>
                  <a:lnTo>
                    <a:pt x="1151" y="2"/>
                  </a:lnTo>
                  <a:lnTo>
                    <a:pt x="1155" y="1"/>
                  </a:lnTo>
                  <a:lnTo>
                    <a:pt x="1159" y="1"/>
                  </a:lnTo>
                  <a:lnTo>
                    <a:pt x="1163" y="1"/>
                  </a:lnTo>
                  <a:lnTo>
                    <a:pt x="1167" y="0"/>
                  </a:lnTo>
                  <a:lnTo>
                    <a:pt x="1171" y="0"/>
                  </a:lnTo>
                  <a:lnTo>
                    <a:pt x="1175" y="0"/>
                  </a:lnTo>
                  <a:lnTo>
                    <a:pt x="1179" y="0"/>
                  </a:lnTo>
                  <a:lnTo>
                    <a:pt x="1183" y="0"/>
                  </a:lnTo>
                  <a:lnTo>
                    <a:pt x="1187" y="0"/>
                  </a:lnTo>
                  <a:lnTo>
                    <a:pt x="1191" y="0"/>
                  </a:lnTo>
                  <a:lnTo>
                    <a:pt x="1194" y="1"/>
                  </a:lnTo>
                  <a:lnTo>
                    <a:pt x="1198" y="1"/>
                  </a:lnTo>
                  <a:lnTo>
                    <a:pt x="1202" y="1"/>
                  </a:lnTo>
                  <a:lnTo>
                    <a:pt x="1206" y="2"/>
                  </a:lnTo>
                  <a:lnTo>
                    <a:pt x="1210" y="3"/>
                  </a:lnTo>
                  <a:lnTo>
                    <a:pt x="1214" y="4"/>
                  </a:lnTo>
                  <a:lnTo>
                    <a:pt x="1218" y="5"/>
                  </a:lnTo>
                  <a:lnTo>
                    <a:pt x="1222" y="6"/>
                  </a:lnTo>
                  <a:lnTo>
                    <a:pt x="1226" y="8"/>
                  </a:lnTo>
                  <a:lnTo>
                    <a:pt x="1230" y="9"/>
                  </a:lnTo>
                  <a:lnTo>
                    <a:pt x="1234" y="11"/>
                  </a:lnTo>
                  <a:lnTo>
                    <a:pt x="1238" y="12"/>
                  </a:lnTo>
                  <a:lnTo>
                    <a:pt x="1242" y="14"/>
                  </a:lnTo>
                  <a:lnTo>
                    <a:pt x="1246" y="16"/>
                  </a:lnTo>
                  <a:lnTo>
                    <a:pt x="1250" y="18"/>
                  </a:lnTo>
                  <a:lnTo>
                    <a:pt x="1254" y="20"/>
                  </a:lnTo>
                  <a:lnTo>
                    <a:pt x="1257" y="22"/>
                  </a:lnTo>
                  <a:lnTo>
                    <a:pt x="1261" y="24"/>
                  </a:lnTo>
                  <a:lnTo>
                    <a:pt x="1265" y="27"/>
                  </a:lnTo>
                  <a:lnTo>
                    <a:pt x="1269" y="30"/>
                  </a:lnTo>
                  <a:lnTo>
                    <a:pt x="1273" y="32"/>
                  </a:lnTo>
                  <a:lnTo>
                    <a:pt x="1277" y="35"/>
                  </a:lnTo>
                  <a:lnTo>
                    <a:pt x="1281" y="38"/>
                  </a:lnTo>
                  <a:lnTo>
                    <a:pt x="1285" y="41"/>
                  </a:lnTo>
                  <a:lnTo>
                    <a:pt x="1289" y="44"/>
                  </a:lnTo>
                  <a:lnTo>
                    <a:pt x="1293" y="47"/>
                  </a:lnTo>
                  <a:lnTo>
                    <a:pt x="1297" y="50"/>
                  </a:lnTo>
                  <a:lnTo>
                    <a:pt x="1301" y="54"/>
                  </a:lnTo>
                  <a:lnTo>
                    <a:pt x="1305" y="57"/>
                  </a:lnTo>
                  <a:lnTo>
                    <a:pt x="1309" y="61"/>
                  </a:lnTo>
                  <a:lnTo>
                    <a:pt x="1313" y="64"/>
                  </a:lnTo>
                  <a:lnTo>
                    <a:pt x="1317" y="68"/>
                  </a:lnTo>
                  <a:lnTo>
                    <a:pt x="1321" y="72"/>
                  </a:lnTo>
                  <a:lnTo>
                    <a:pt x="1324" y="76"/>
                  </a:lnTo>
                  <a:lnTo>
                    <a:pt x="1328" y="80"/>
                  </a:lnTo>
                  <a:lnTo>
                    <a:pt x="1332" y="84"/>
                  </a:lnTo>
                  <a:lnTo>
                    <a:pt x="1336" y="88"/>
                  </a:lnTo>
                  <a:lnTo>
                    <a:pt x="1340" y="92"/>
                  </a:lnTo>
                  <a:lnTo>
                    <a:pt x="1344" y="96"/>
                  </a:lnTo>
                  <a:lnTo>
                    <a:pt x="1348" y="100"/>
                  </a:lnTo>
                  <a:lnTo>
                    <a:pt x="1352" y="105"/>
                  </a:lnTo>
                  <a:lnTo>
                    <a:pt x="1356" y="110"/>
                  </a:lnTo>
                  <a:lnTo>
                    <a:pt x="1360" y="114"/>
                  </a:lnTo>
                  <a:lnTo>
                    <a:pt x="1364" y="119"/>
                  </a:lnTo>
                  <a:lnTo>
                    <a:pt x="1368" y="124"/>
                  </a:lnTo>
                  <a:lnTo>
                    <a:pt x="1372" y="129"/>
                  </a:lnTo>
                  <a:lnTo>
                    <a:pt x="1376" y="134"/>
                  </a:lnTo>
                  <a:lnTo>
                    <a:pt x="1380" y="139"/>
                  </a:lnTo>
                  <a:lnTo>
                    <a:pt x="1384" y="144"/>
                  </a:lnTo>
                  <a:lnTo>
                    <a:pt x="1388" y="150"/>
                  </a:lnTo>
                  <a:lnTo>
                    <a:pt x="1392" y="155"/>
                  </a:lnTo>
                  <a:lnTo>
                    <a:pt x="1396" y="161"/>
                  </a:lnTo>
                  <a:lnTo>
                    <a:pt x="1400" y="166"/>
                  </a:lnTo>
                  <a:lnTo>
                    <a:pt x="1403" y="172"/>
                  </a:lnTo>
                  <a:lnTo>
                    <a:pt x="1407" y="177"/>
                  </a:lnTo>
                  <a:lnTo>
                    <a:pt x="1411" y="183"/>
                  </a:lnTo>
                  <a:lnTo>
                    <a:pt x="1415" y="189"/>
                  </a:lnTo>
                  <a:lnTo>
                    <a:pt x="1419" y="195"/>
                  </a:lnTo>
                  <a:lnTo>
                    <a:pt x="1423" y="200"/>
                  </a:lnTo>
                  <a:lnTo>
                    <a:pt x="1427" y="206"/>
                  </a:lnTo>
                  <a:lnTo>
                    <a:pt x="1431" y="212"/>
                  </a:lnTo>
                  <a:lnTo>
                    <a:pt x="1435" y="218"/>
                  </a:lnTo>
                  <a:lnTo>
                    <a:pt x="1439" y="224"/>
                  </a:lnTo>
                  <a:lnTo>
                    <a:pt x="1443" y="230"/>
                  </a:lnTo>
                  <a:lnTo>
                    <a:pt x="1447" y="237"/>
                  </a:lnTo>
                  <a:lnTo>
                    <a:pt x="1451" y="243"/>
                  </a:lnTo>
                  <a:lnTo>
                    <a:pt x="1455" y="249"/>
                  </a:lnTo>
                  <a:lnTo>
                    <a:pt x="1459" y="256"/>
                  </a:lnTo>
                  <a:lnTo>
                    <a:pt x="1463" y="262"/>
                  </a:lnTo>
                  <a:lnTo>
                    <a:pt x="1467" y="268"/>
                  </a:lnTo>
                  <a:lnTo>
                    <a:pt x="1470" y="275"/>
                  </a:lnTo>
                  <a:lnTo>
                    <a:pt x="1473" y="282"/>
                  </a:lnTo>
                  <a:lnTo>
                    <a:pt x="1477" y="287"/>
                  </a:lnTo>
                  <a:lnTo>
                    <a:pt x="1481" y="294"/>
                  </a:lnTo>
                  <a:lnTo>
                    <a:pt x="1485" y="300"/>
                  </a:lnTo>
                  <a:lnTo>
                    <a:pt x="1489" y="307"/>
                  </a:lnTo>
                  <a:lnTo>
                    <a:pt x="1493" y="314"/>
                  </a:lnTo>
                  <a:lnTo>
                    <a:pt x="1497" y="320"/>
                  </a:lnTo>
                  <a:lnTo>
                    <a:pt x="1501" y="327"/>
                  </a:lnTo>
                  <a:lnTo>
                    <a:pt x="1505" y="334"/>
                  </a:lnTo>
                  <a:lnTo>
                    <a:pt x="1509" y="341"/>
                  </a:lnTo>
                  <a:lnTo>
                    <a:pt x="1513" y="348"/>
                  </a:lnTo>
                  <a:lnTo>
                    <a:pt x="1517" y="354"/>
                  </a:lnTo>
                  <a:lnTo>
                    <a:pt x="1521" y="361"/>
                  </a:lnTo>
                  <a:lnTo>
                    <a:pt x="1525" y="368"/>
                  </a:lnTo>
                  <a:lnTo>
                    <a:pt x="1529" y="375"/>
                  </a:lnTo>
                  <a:lnTo>
                    <a:pt x="1532" y="382"/>
                  </a:lnTo>
                  <a:lnTo>
                    <a:pt x="1536" y="389"/>
                  </a:lnTo>
                  <a:lnTo>
                    <a:pt x="1540" y="396"/>
                  </a:lnTo>
                  <a:lnTo>
                    <a:pt x="1544" y="403"/>
                  </a:lnTo>
                  <a:lnTo>
                    <a:pt x="1548" y="410"/>
                  </a:lnTo>
                  <a:lnTo>
                    <a:pt x="1552" y="417"/>
                  </a:lnTo>
                  <a:lnTo>
                    <a:pt x="1556" y="424"/>
                  </a:lnTo>
                  <a:lnTo>
                    <a:pt x="1560" y="431"/>
                  </a:lnTo>
                  <a:lnTo>
                    <a:pt x="1564" y="438"/>
                  </a:lnTo>
                  <a:lnTo>
                    <a:pt x="1568" y="445"/>
                  </a:lnTo>
                  <a:lnTo>
                    <a:pt x="1572" y="452"/>
                  </a:lnTo>
                  <a:lnTo>
                    <a:pt x="1576" y="459"/>
                  </a:lnTo>
                  <a:lnTo>
                    <a:pt x="1580" y="466"/>
                  </a:lnTo>
                  <a:lnTo>
                    <a:pt x="1584" y="473"/>
                  </a:lnTo>
                  <a:lnTo>
                    <a:pt x="1588" y="479"/>
                  </a:lnTo>
                  <a:lnTo>
                    <a:pt x="1592" y="486"/>
                  </a:lnTo>
                  <a:lnTo>
                    <a:pt x="1596" y="493"/>
                  </a:lnTo>
                  <a:lnTo>
                    <a:pt x="1600" y="500"/>
                  </a:lnTo>
                  <a:lnTo>
                    <a:pt x="1604" y="507"/>
                  </a:lnTo>
                  <a:lnTo>
                    <a:pt x="1607" y="514"/>
                  </a:lnTo>
                  <a:lnTo>
                    <a:pt x="1611" y="521"/>
                  </a:lnTo>
                  <a:lnTo>
                    <a:pt x="1615" y="528"/>
                  </a:lnTo>
                  <a:lnTo>
                    <a:pt x="1619" y="535"/>
                  </a:lnTo>
                  <a:lnTo>
                    <a:pt x="1623" y="541"/>
                  </a:lnTo>
                  <a:lnTo>
                    <a:pt x="1627" y="548"/>
                  </a:lnTo>
                  <a:lnTo>
                    <a:pt x="1631" y="555"/>
                  </a:lnTo>
                  <a:lnTo>
                    <a:pt x="1635" y="562"/>
                  </a:lnTo>
                  <a:lnTo>
                    <a:pt x="1639" y="569"/>
                  </a:lnTo>
                  <a:lnTo>
                    <a:pt x="1643" y="576"/>
                  </a:lnTo>
                  <a:lnTo>
                    <a:pt x="1647" y="582"/>
                  </a:lnTo>
                  <a:lnTo>
                    <a:pt x="1651" y="589"/>
                  </a:lnTo>
                  <a:lnTo>
                    <a:pt x="1655" y="596"/>
                  </a:lnTo>
                  <a:lnTo>
                    <a:pt x="1659" y="603"/>
                  </a:lnTo>
                  <a:lnTo>
                    <a:pt x="1663" y="609"/>
                  </a:lnTo>
                  <a:lnTo>
                    <a:pt x="1667" y="616"/>
                  </a:lnTo>
                  <a:lnTo>
                    <a:pt x="1671" y="622"/>
                  </a:lnTo>
                  <a:lnTo>
                    <a:pt x="1675" y="629"/>
                  </a:lnTo>
                  <a:lnTo>
                    <a:pt x="1679" y="636"/>
                  </a:lnTo>
                  <a:lnTo>
                    <a:pt x="1682" y="642"/>
                  </a:lnTo>
                  <a:lnTo>
                    <a:pt x="1686" y="649"/>
                  </a:lnTo>
                  <a:lnTo>
                    <a:pt x="1690" y="655"/>
                  </a:lnTo>
                  <a:lnTo>
                    <a:pt x="1694" y="662"/>
                  </a:lnTo>
                  <a:lnTo>
                    <a:pt x="1698" y="668"/>
                  </a:lnTo>
                  <a:lnTo>
                    <a:pt x="1702" y="674"/>
                  </a:lnTo>
                  <a:lnTo>
                    <a:pt x="1706" y="680"/>
                  </a:lnTo>
                  <a:lnTo>
                    <a:pt x="1710" y="686"/>
                  </a:lnTo>
                  <a:lnTo>
                    <a:pt x="1714" y="692"/>
                  </a:lnTo>
                  <a:lnTo>
                    <a:pt x="1718" y="699"/>
                  </a:lnTo>
                  <a:lnTo>
                    <a:pt x="1722" y="705"/>
                  </a:lnTo>
                  <a:lnTo>
                    <a:pt x="1726" y="711"/>
                  </a:lnTo>
                  <a:lnTo>
                    <a:pt x="1730" y="717"/>
                  </a:lnTo>
                  <a:lnTo>
                    <a:pt x="1734" y="723"/>
                  </a:lnTo>
                  <a:lnTo>
                    <a:pt x="1738" y="729"/>
                  </a:lnTo>
                  <a:lnTo>
                    <a:pt x="1742" y="735"/>
                  </a:lnTo>
                  <a:lnTo>
                    <a:pt x="1745" y="741"/>
                  </a:lnTo>
                  <a:lnTo>
                    <a:pt x="1749" y="747"/>
                  </a:lnTo>
                  <a:lnTo>
                    <a:pt x="1753" y="752"/>
                  </a:lnTo>
                  <a:lnTo>
                    <a:pt x="1757" y="758"/>
                  </a:lnTo>
                  <a:lnTo>
                    <a:pt x="1761" y="764"/>
                  </a:lnTo>
                  <a:lnTo>
                    <a:pt x="1765" y="770"/>
                  </a:lnTo>
                  <a:lnTo>
                    <a:pt x="1769" y="775"/>
                  </a:lnTo>
                  <a:lnTo>
                    <a:pt x="1773" y="781"/>
                  </a:lnTo>
                  <a:lnTo>
                    <a:pt x="1777" y="787"/>
                  </a:lnTo>
                  <a:lnTo>
                    <a:pt x="1781" y="792"/>
                  </a:lnTo>
                  <a:lnTo>
                    <a:pt x="1785" y="797"/>
                  </a:lnTo>
                  <a:lnTo>
                    <a:pt x="1789" y="803"/>
                  </a:lnTo>
                  <a:lnTo>
                    <a:pt x="1793" y="808"/>
                  </a:lnTo>
                  <a:lnTo>
                    <a:pt x="1797" y="813"/>
                  </a:lnTo>
                  <a:lnTo>
                    <a:pt x="1800" y="819"/>
                  </a:lnTo>
                  <a:lnTo>
                    <a:pt x="1804" y="824"/>
                  </a:lnTo>
                  <a:lnTo>
                    <a:pt x="1808" y="829"/>
                  </a:lnTo>
                  <a:lnTo>
                    <a:pt x="1811" y="834"/>
                  </a:lnTo>
                  <a:lnTo>
                    <a:pt x="1815" y="839"/>
                  </a:lnTo>
                  <a:lnTo>
                    <a:pt x="1819" y="845"/>
                  </a:lnTo>
                  <a:lnTo>
                    <a:pt x="1823" y="850"/>
                  </a:lnTo>
                  <a:lnTo>
                    <a:pt x="1827" y="854"/>
                  </a:lnTo>
                  <a:lnTo>
                    <a:pt x="1831" y="859"/>
                  </a:lnTo>
                  <a:lnTo>
                    <a:pt x="1835" y="863"/>
                  </a:lnTo>
                  <a:lnTo>
                    <a:pt x="1839" y="868"/>
                  </a:lnTo>
                  <a:lnTo>
                    <a:pt x="1843" y="872"/>
                  </a:lnTo>
                  <a:lnTo>
                    <a:pt x="1847" y="877"/>
                  </a:lnTo>
                  <a:lnTo>
                    <a:pt x="1851" y="882"/>
                  </a:lnTo>
                  <a:lnTo>
                    <a:pt x="1855" y="886"/>
                  </a:lnTo>
                  <a:lnTo>
                    <a:pt x="1859" y="891"/>
                  </a:lnTo>
                  <a:lnTo>
                    <a:pt x="1863" y="895"/>
                  </a:lnTo>
                  <a:lnTo>
                    <a:pt x="1867" y="900"/>
                  </a:lnTo>
                  <a:lnTo>
                    <a:pt x="1871" y="904"/>
                  </a:lnTo>
                  <a:lnTo>
                    <a:pt x="1875" y="908"/>
                  </a:lnTo>
                  <a:lnTo>
                    <a:pt x="1879" y="913"/>
                  </a:lnTo>
                  <a:lnTo>
                    <a:pt x="1883" y="917"/>
                  </a:lnTo>
                  <a:lnTo>
                    <a:pt x="1887" y="921"/>
                  </a:lnTo>
                  <a:lnTo>
                    <a:pt x="1891" y="925"/>
                  </a:lnTo>
                  <a:lnTo>
                    <a:pt x="1894" y="929"/>
                  </a:lnTo>
                  <a:lnTo>
                    <a:pt x="1898" y="933"/>
                  </a:lnTo>
                  <a:lnTo>
                    <a:pt x="1902" y="937"/>
                  </a:lnTo>
                  <a:lnTo>
                    <a:pt x="1906" y="941"/>
                  </a:lnTo>
                  <a:lnTo>
                    <a:pt x="1910" y="944"/>
                  </a:lnTo>
                  <a:lnTo>
                    <a:pt x="1914" y="948"/>
                  </a:lnTo>
                  <a:lnTo>
                    <a:pt x="1918" y="952"/>
                  </a:lnTo>
                  <a:lnTo>
                    <a:pt x="1922" y="956"/>
                  </a:lnTo>
                  <a:lnTo>
                    <a:pt x="1926" y="959"/>
                  </a:lnTo>
                  <a:lnTo>
                    <a:pt x="1930" y="963"/>
                  </a:lnTo>
                  <a:lnTo>
                    <a:pt x="1934" y="967"/>
                  </a:lnTo>
                  <a:lnTo>
                    <a:pt x="1938" y="970"/>
                  </a:lnTo>
                  <a:lnTo>
                    <a:pt x="1942" y="974"/>
                  </a:lnTo>
                  <a:lnTo>
                    <a:pt x="1946" y="977"/>
                  </a:lnTo>
                  <a:lnTo>
                    <a:pt x="1950" y="980"/>
                  </a:lnTo>
                  <a:lnTo>
                    <a:pt x="1954" y="983"/>
                  </a:lnTo>
                  <a:lnTo>
                    <a:pt x="1957" y="987"/>
                  </a:lnTo>
                  <a:lnTo>
                    <a:pt x="1961" y="990"/>
                  </a:lnTo>
                  <a:lnTo>
                    <a:pt x="1961" y="1148"/>
                  </a:lnTo>
                  <a:lnTo>
                    <a:pt x="1957" y="1148"/>
                  </a:lnTo>
                  <a:lnTo>
                    <a:pt x="1954" y="1148"/>
                  </a:lnTo>
                  <a:lnTo>
                    <a:pt x="1950" y="1148"/>
                  </a:lnTo>
                  <a:lnTo>
                    <a:pt x="1946" y="1148"/>
                  </a:lnTo>
                  <a:lnTo>
                    <a:pt x="1942" y="1148"/>
                  </a:lnTo>
                  <a:lnTo>
                    <a:pt x="1938" y="1148"/>
                  </a:lnTo>
                  <a:lnTo>
                    <a:pt x="1934" y="1148"/>
                  </a:lnTo>
                  <a:lnTo>
                    <a:pt x="1930" y="1148"/>
                  </a:lnTo>
                  <a:lnTo>
                    <a:pt x="1926" y="1148"/>
                  </a:lnTo>
                  <a:lnTo>
                    <a:pt x="1922" y="1148"/>
                  </a:lnTo>
                  <a:lnTo>
                    <a:pt x="1918" y="1148"/>
                  </a:lnTo>
                  <a:lnTo>
                    <a:pt x="1914" y="1148"/>
                  </a:lnTo>
                  <a:lnTo>
                    <a:pt x="1910" y="1148"/>
                  </a:lnTo>
                  <a:lnTo>
                    <a:pt x="1906" y="1148"/>
                  </a:lnTo>
                  <a:lnTo>
                    <a:pt x="1902" y="1148"/>
                  </a:lnTo>
                  <a:lnTo>
                    <a:pt x="1898" y="1148"/>
                  </a:lnTo>
                  <a:lnTo>
                    <a:pt x="1894" y="1148"/>
                  </a:lnTo>
                  <a:lnTo>
                    <a:pt x="1891" y="1148"/>
                  </a:lnTo>
                  <a:lnTo>
                    <a:pt x="1887" y="1148"/>
                  </a:lnTo>
                  <a:lnTo>
                    <a:pt x="1883" y="1148"/>
                  </a:lnTo>
                  <a:lnTo>
                    <a:pt x="1879" y="1148"/>
                  </a:lnTo>
                  <a:lnTo>
                    <a:pt x="1875" y="1148"/>
                  </a:lnTo>
                  <a:lnTo>
                    <a:pt x="1871" y="1148"/>
                  </a:lnTo>
                  <a:lnTo>
                    <a:pt x="1867" y="1148"/>
                  </a:lnTo>
                  <a:lnTo>
                    <a:pt x="1863" y="1148"/>
                  </a:lnTo>
                  <a:lnTo>
                    <a:pt x="1859" y="1148"/>
                  </a:lnTo>
                  <a:lnTo>
                    <a:pt x="1855" y="1148"/>
                  </a:lnTo>
                  <a:lnTo>
                    <a:pt x="1851" y="1148"/>
                  </a:lnTo>
                  <a:lnTo>
                    <a:pt x="1847" y="1148"/>
                  </a:lnTo>
                  <a:lnTo>
                    <a:pt x="1843" y="1148"/>
                  </a:lnTo>
                  <a:lnTo>
                    <a:pt x="1839" y="1148"/>
                  </a:lnTo>
                  <a:lnTo>
                    <a:pt x="1835" y="1148"/>
                  </a:lnTo>
                  <a:lnTo>
                    <a:pt x="1831" y="1148"/>
                  </a:lnTo>
                  <a:lnTo>
                    <a:pt x="1827" y="1148"/>
                  </a:lnTo>
                  <a:lnTo>
                    <a:pt x="1823" y="1148"/>
                  </a:lnTo>
                  <a:lnTo>
                    <a:pt x="1819" y="1148"/>
                  </a:lnTo>
                  <a:lnTo>
                    <a:pt x="1815" y="1148"/>
                  </a:lnTo>
                  <a:lnTo>
                    <a:pt x="1811" y="1148"/>
                  </a:lnTo>
                  <a:lnTo>
                    <a:pt x="1808" y="1148"/>
                  </a:lnTo>
                  <a:lnTo>
                    <a:pt x="1804" y="1148"/>
                  </a:lnTo>
                  <a:lnTo>
                    <a:pt x="1800" y="1148"/>
                  </a:lnTo>
                  <a:lnTo>
                    <a:pt x="1797" y="1148"/>
                  </a:lnTo>
                  <a:lnTo>
                    <a:pt x="1793" y="1148"/>
                  </a:lnTo>
                  <a:lnTo>
                    <a:pt x="1789" y="1148"/>
                  </a:lnTo>
                  <a:lnTo>
                    <a:pt x="1785" y="1148"/>
                  </a:lnTo>
                  <a:lnTo>
                    <a:pt x="1781" y="1148"/>
                  </a:lnTo>
                  <a:lnTo>
                    <a:pt x="1777" y="1148"/>
                  </a:lnTo>
                  <a:lnTo>
                    <a:pt x="1773" y="1148"/>
                  </a:lnTo>
                  <a:lnTo>
                    <a:pt x="1769" y="1148"/>
                  </a:lnTo>
                  <a:lnTo>
                    <a:pt x="1765" y="1148"/>
                  </a:lnTo>
                  <a:lnTo>
                    <a:pt x="1761" y="1148"/>
                  </a:lnTo>
                  <a:lnTo>
                    <a:pt x="1757" y="1148"/>
                  </a:lnTo>
                  <a:lnTo>
                    <a:pt x="1753" y="1148"/>
                  </a:lnTo>
                  <a:lnTo>
                    <a:pt x="1749" y="1148"/>
                  </a:lnTo>
                  <a:lnTo>
                    <a:pt x="1745" y="1148"/>
                  </a:lnTo>
                  <a:lnTo>
                    <a:pt x="1742" y="1148"/>
                  </a:lnTo>
                  <a:lnTo>
                    <a:pt x="1738" y="1148"/>
                  </a:lnTo>
                  <a:lnTo>
                    <a:pt x="1734" y="1148"/>
                  </a:lnTo>
                  <a:lnTo>
                    <a:pt x="1730" y="1148"/>
                  </a:lnTo>
                  <a:lnTo>
                    <a:pt x="1726" y="1148"/>
                  </a:lnTo>
                  <a:lnTo>
                    <a:pt x="1722" y="1148"/>
                  </a:lnTo>
                  <a:lnTo>
                    <a:pt x="1718" y="1148"/>
                  </a:lnTo>
                  <a:lnTo>
                    <a:pt x="1714" y="1148"/>
                  </a:lnTo>
                  <a:lnTo>
                    <a:pt x="1710" y="1148"/>
                  </a:lnTo>
                  <a:lnTo>
                    <a:pt x="1706" y="1148"/>
                  </a:lnTo>
                  <a:lnTo>
                    <a:pt x="1702" y="1148"/>
                  </a:lnTo>
                  <a:lnTo>
                    <a:pt x="1698" y="1148"/>
                  </a:lnTo>
                  <a:lnTo>
                    <a:pt x="1694" y="1148"/>
                  </a:lnTo>
                  <a:lnTo>
                    <a:pt x="1690" y="1148"/>
                  </a:lnTo>
                  <a:lnTo>
                    <a:pt x="1686" y="1148"/>
                  </a:lnTo>
                  <a:lnTo>
                    <a:pt x="1682" y="1148"/>
                  </a:lnTo>
                  <a:lnTo>
                    <a:pt x="1679" y="1148"/>
                  </a:lnTo>
                  <a:lnTo>
                    <a:pt x="1675" y="1148"/>
                  </a:lnTo>
                  <a:lnTo>
                    <a:pt x="1671" y="1148"/>
                  </a:lnTo>
                  <a:lnTo>
                    <a:pt x="1667" y="1148"/>
                  </a:lnTo>
                  <a:lnTo>
                    <a:pt x="1663" y="1148"/>
                  </a:lnTo>
                  <a:lnTo>
                    <a:pt x="1659" y="1148"/>
                  </a:lnTo>
                  <a:lnTo>
                    <a:pt x="1655" y="1148"/>
                  </a:lnTo>
                  <a:lnTo>
                    <a:pt x="1651" y="1148"/>
                  </a:lnTo>
                  <a:lnTo>
                    <a:pt x="1647" y="1148"/>
                  </a:lnTo>
                  <a:lnTo>
                    <a:pt x="1643" y="1148"/>
                  </a:lnTo>
                  <a:lnTo>
                    <a:pt x="1639" y="1148"/>
                  </a:lnTo>
                  <a:lnTo>
                    <a:pt x="1635" y="1148"/>
                  </a:lnTo>
                  <a:lnTo>
                    <a:pt x="1631" y="1148"/>
                  </a:lnTo>
                  <a:lnTo>
                    <a:pt x="1627" y="1148"/>
                  </a:lnTo>
                  <a:lnTo>
                    <a:pt x="1623" y="1148"/>
                  </a:lnTo>
                  <a:lnTo>
                    <a:pt x="1619" y="1148"/>
                  </a:lnTo>
                  <a:lnTo>
                    <a:pt x="1615" y="1148"/>
                  </a:lnTo>
                  <a:lnTo>
                    <a:pt x="1611" y="1148"/>
                  </a:lnTo>
                  <a:lnTo>
                    <a:pt x="1607" y="1148"/>
                  </a:lnTo>
                  <a:lnTo>
                    <a:pt x="1604" y="1148"/>
                  </a:lnTo>
                  <a:lnTo>
                    <a:pt x="1600" y="1148"/>
                  </a:lnTo>
                  <a:lnTo>
                    <a:pt x="1596" y="1148"/>
                  </a:lnTo>
                  <a:lnTo>
                    <a:pt x="1592" y="1148"/>
                  </a:lnTo>
                  <a:lnTo>
                    <a:pt x="1588" y="1148"/>
                  </a:lnTo>
                  <a:lnTo>
                    <a:pt x="1584" y="1148"/>
                  </a:lnTo>
                  <a:lnTo>
                    <a:pt x="1580" y="1148"/>
                  </a:lnTo>
                  <a:lnTo>
                    <a:pt x="1576" y="1148"/>
                  </a:lnTo>
                  <a:lnTo>
                    <a:pt x="1572" y="1148"/>
                  </a:lnTo>
                  <a:lnTo>
                    <a:pt x="1568" y="1148"/>
                  </a:lnTo>
                  <a:lnTo>
                    <a:pt x="1564" y="1148"/>
                  </a:lnTo>
                  <a:lnTo>
                    <a:pt x="1560" y="1148"/>
                  </a:lnTo>
                  <a:lnTo>
                    <a:pt x="1556" y="1148"/>
                  </a:lnTo>
                  <a:lnTo>
                    <a:pt x="1552" y="1148"/>
                  </a:lnTo>
                  <a:lnTo>
                    <a:pt x="1548" y="1148"/>
                  </a:lnTo>
                  <a:lnTo>
                    <a:pt x="1544" y="1148"/>
                  </a:lnTo>
                  <a:lnTo>
                    <a:pt x="1540" y="1148"/>
                  </a:lnTo>
                  <a:lnTo>
                    <a:pt x="1536" y="1148"/>
                  </a:lnTo>
                  <a:lnTo>
                    <a:pt x="1532" y="1148"/>
                  </a:lnTo>
                  <a:lnTo>
                    <a:pt x="1529" y="1148"/>
                  </a:lnTo>
                  <a:lnTo>
                    <a:pt x="1525" y="1148"/>
                  </a:lnTo>
                  <a:lnTo>
                    <a:pt x="1521" y="1148"/>
                  </a:lnTo>
                  <a:lnTo>
                    <a:pt x="1517" y="1148"/>
                  </a:lnTo>
                  <a:lnTo>
                    <a:pt x="1513" y="1148"/>
                  </a:lnTo>
                  <a:lnTo>
                    <a:pt x="1509" y="1148"/>
                  </a:lnTo>
                  <a:lnTo>
                    <a:pt x="1505" y="1148"/>
                  </a:lnTo>
                  <a:lnTo>
                    <a:pt x="1501" y="1148"/>
                  </a:lnTo>
                  <a:lnTo>
                    <a:pt x="1497" y="1148"/>
                  </a:lnTo>
                  <a:lnTo>
                    <a:pt x="1493" y="1148"/>
                  </a:lnTo>
                  <a:lnTo>
                    <a:pt x="1489" y="1148"/>
                  </a:lnTo>
                  <a:lnTo>
                    <a:pt x="1485" y="1148"/>
                  </a:lnTo>
                  <a:lnTo>
                    <a:pt x="1481" y="1148"/>
                  </a:lnTo>
                  <a:lnTo>
                    <a:pt x="1477" y="1148"/>
                  </a:lnTo>
                  <a:lnTo>
                    <a:pt x="1473" y="1148"/>
                  </a:lnTo>
                  <a:lnTo>
                    <a:pt x="1470" y="1148"/>
                  </a:lnTo>
                  <a:lnTo>
                    <a:pt x="1467" y="1148"/>
                  </a:lnTo>
                  <a:lnTo>
                    <a:pt x="1463" y="1148"/>
                  </a:lnTo>
                  <a:lnTo>
                    <a:pt x="1459" y="1148"/>
                  </a:lnTo>
                  <a:lnTo>
                    <a:pt x="1455" y="1148"/>
                  </a:lnTo>
                  <a:lnTo>
                    <a:pt x="1451" y="1148"/>
                  </a:lnTo>
                  <a:lnTo>
                    <a:pt x="1447" y="1148"/>
                  </a:lnTo>
                  <a:lnTo>
                    <a:pt x="1443" y="1148"/>
                  </a:lnTo>
                  <a:lnTo>
                    <a:pt x="1439" y="1148"/>
                  </a:lnTo>
                  <a:lnTo>
                    <a:pt x="1435" y="1148"/>
                  </a:lnTo>
                  <a:lnTo>
                    <a:pt x="1431" y="1148"/>
                  </a:lnTo>
                  <a:lnTo>
                    <a:pt x="1427" y="1148"/>
                  </a:lnTo>
                  <a:lnTo>
                    <a:pt x="1423" y="1148"/>
                  </a:lnTo>
                  <a:lnTo>
                    <a:pt x="1419" y="1148"/>
                  </a:lnTo>
                  <a:lnTo>
                    <a:pt x="1415" y="1148"/>
                  </a:lnTo>
                  <a:lnTo>
                    <a:pt x="1411" y="1148"/>
                  </a:lnTo>
                  <a:lnTo>
                    <a:pt x="1407" y="1148"/>
                  </a:lnTo>
                  <a:lnTo>
                    <a:pt x="1403" y="1148"/>
                  </a:lnTo>
                  <a:lnTo>
                    <a:pt x="1400" y="1148"/>
                  </a:lnTo>
                  <a:lnTo>
                    <a:pt x="1396" y="1148"/>
                  </a:lnTo>
                  <a:lnTo>
                    <a:pt x="1392" y="1148"/>
                  </a:lnTo>
                  <a:lnTo>
                    <a:pt x="1388" y="1148"/>
                  </a:lnTo>
                  <a:lnTo>
                    <a:pt x="1384" y="1148"/>
                  </a:lnTo>
                  <a:lnTo>
                    <a:pt x="1380" y="1148"/>
                  </a:lnTo>
                  <a:lnTo>
                    <a:pt x="1376" y="1148"/>
                  </a:lnTo>
                  <a:lnTo>
                    <a:pt x="1372" y="1148"/>
                  </a:lnTo>
                  <a:lnTo>
                    <a:pt x="1368" y="1148"/>
                  </a:lnTo>
                  <a:lnTo>
                    <a:pt x="1364" y="1148"/>
                  </a:lnTo>
                  <a:lnTo>
                    <a:pt x="1360" y="1148"/>
                  </a:lnTo>
                  <a:lnTo>
                    <a:pt x="1356" y="1148"/>
                  </a:lnTo>
                  <a:lnTo>
                    <a:pt x="1352" y="1148"/>
                  </a:lnTo>
                  <a:lnTo>
                    <a:pt x="1348" y="1148"/>
                  </a:lnTo>
                  <a:lnTo>
                    <a:pt x="1344" y="1148"/>
                  </a:lnTo>
                  <a:lnTo>
                    <a:pt x="1340" y="1148"/>
                  </a:lnTo>
                  <a:lnTo>
                    <a:pt x="1336" y="1148"/>
                  </a:lnTo>
                  <a:lnTo>
                    <a:pt x="1332" y="1148"/>
                  </a:lnTo>
                  <a:lnTo>
                    <a:pt x="1328" y="1148"/>
                  </a:lnTo>
                  <a:lnTo>
                    <a:pt x="1324" y="1148"/>
                  </a:lnTo>
                  <a:lnTo>
                    <a:pt x="1321" y="1148"/>
                  </a:lnTo>
                  <a:lnTo>
                    <a:pt x="1317" y="1148"/>
                  </a:lnTo>
                  <a:lnTo>
                    <a:pt x="1313" y="1148"/>
                  </a:lnTo>
                  <a:lnTo>
                    <a:pt x="1309" y="1148"/>
                  </a:lnTo>
                  <a:lnTo>
                    <a:pt x="1305" y="1148"/>
                  </a:lnTo>
                  <a:lnTo>
                    <a:pt x="1301" y="1148"/>
                  </a:lnTo>
                  <a:lnTo>
                    <a:pt x="1297" y="1148"/>
                  </a:lnTo>
                  <a:lnTo>
                    <a:pt x="1293" y="1148"/>
                  </a:lnTo>
                  <a:lnTo>
                    <a:pt x="1289" y="1148"/>
                  </a:lnTo>
                  <a:lnTo>
                    <a:pt x="1285" y="1148"/>
                  </a:lnTo>
                  <a:lnTo>
                    <a:pt x="1281" y="1148"/>
                  </a:lnTo>
                  <a:lnTo>
                    <a:pt x="1277" y="1148"/>
                  </a:lnTo>
                  <a:lnTo>
                    <a:pt x="1273" y="1148"/>
                  </a:lnTo>
                  <a:lnTo>
                    <a:pt x="1269" y="1148"/>
                  </a:lnTo>
                  <a:lnTo>
                    <a:pt x="1265" y="1148"/>
                  </a:lnTo>
                  <a:lnTo>
                    <a:pt x="1261" y="1148"/>
                  </a:lnTo>
                  <a:lnTo>
                    <a:pt x="1257" y="1148"/>
                  </a:lnTo>
                  <a:lnTo>
                    <a:pt x="1254" y="1148"/>
                  </a:lnTo>
                  <a:lnTo>
                    <a:pt x="1250" y="1148"/>
                  </a:lnTo>
                  <a:lnTo>
                    <a:pt x="1246" y="1148"/>
                  </a:lnTo>
                  <a:lnTo>
                    <a:pt x="1242" y="1148"/>
                  </a:lnTo>
                  <a:lnTo>
                    <a:pt x="1238" y="1148"/>
                  </a:lnTo>
                  <a:lnTo>
                    <a:pt x="1234" y="1148"/>
                  </a:lnTo>
                  <a:lnTo>
                    <a:pt x="1230" y="1148"/>
                  </a:lnTo>
                  <a:lnTo>
                    <a:pt x="1226" y="1148"/>
                  </a:lnTo>
                  <a:lnTo>
                    <a:pt x="1222" y="1148"/>
                  </a:lnTo>
                  <a:lnTo>
                    <a:pt x="1218" y="1148"/>
                  </a:lnTo>
                  <a:lnTo>
                    <a:pt x="1214" y="1148"/>
                  </a:lnTo>
                  <a:lnTo>
                    <a:pt x="1210" y="1148"/>
                  </a:lnTo>
                  <a:lnTo>
                    <a:pt x="1206" y="1148"/>
                  </a:lnTo>
                  <a:lnTo>
                    <a:pt x="1202" y="1148"/>
                  </a:lnTo>
                  <a:lnTo>
                    <a:pt x="1198" y="1148"/>
                  </a:lnTo>
                  <a:lnTo>
                    <a:pt x="1194" y="1148"/>
                  </a:lnTo>
                  <a:lnTo>
                    <a:pt x="1191" y="1148"/>
                  </a:lnTo>
                  <a:lnTo>
                    <a:pt x="1187" y="1148"/>
                  </a:lnTo>
                  <a:lnTo>
                    <a:pt x="1183" y="1148"/>
                  </a:lnTo>
                  <a:lnTo>
                    <a:pt x="1179" y="1148"/>
                  </a:lnTo>
                  <a:lnTo>
                    <a:pt x="1175" y="1148"/>
                  </a:lnTo>
                  <a:lnTo>
                    <a:pt x="1171" y="1148"/>
                  </a:lnTo>
                  <a:lnTo>
                    <a:pt x="1167" y="1148"/>
                  </a:lnTo>
                  <a:lnTo>
                    <a:pt x="1163" y="1148"/>
                  </a:lnTo>
                  <a:lnTo>
                    <a:pt x="1159" y="1148"/>
                  </a:lnTo>
                  <a:lnTo>
                    <a:pt x="1155" y="1148"/>
                  </a:lnTo>
                  <a:lnTo>
                    <a:pt x="1151" y="1148"/>
                  </a:lnTo>
                  <a:lnTo>
                    <a:pt x="1147" y="1148"/>
                  </a:lnTo>
                  <a:lnTo>
                    <a:pt x="1144" y="1148"/>
                  </a:lnTo>
                  <a:lnTo>
                    <a:pt x="1140" y="1148"/>
                  </a:lnTo>
                  <a:lnTo>
                    <a:pt x="1136" y="1148"/>
                  </a:lnTo>
                  <a:lnTo>
                    <a:pt x="1132" y="1148"/>
                  </a:lnTo>
                  <a:lnTo>
                    <a:pt x="1128" y="1148"/>
                  </a:lnTo>
                  <a:lnTo>
                    <a:pt x="1124" y="1148"/>
                  </a:lnTo>
                  <a:lnTo>
                    <a:pt x="1120" y="1148"/>
                  </a:lnTo>
                  <a:lnTo>
                    <a:pt x="1117" y="1148"/>
                  </a:lnTo>
                  <a:lnTo>
                    <a:pt x="1113" y="1148"/>
                  </a:lnTo>
                  <a:lnTo>
                    <a:pt x="1109" y="1148"/>
                  </a:lnTo>
                  <a:lnTo>
                    <a:pt x="1105" y="1148"/>
                  </a:lnTo>
                  <a:lnTo>
                    <a:pt x="1101" y="1148"/>
                  </a:lnTo>
                  <a:lnTo>
                    <a:pt x="1097" y="1148"/>
                  </a:lnTo>
                  <a:lnTo>
                    <a:pt x="1093" y="1148"/>
                  </a:lnTo>
                  <a:lnTo>
                    <a:pt x="1089" y="1148"/>
                  </a:lnTo>
                  <a:lnTo>
                    <a:pt x="1085" y="1148"/>
                  </a:lnTo>
                  <a:lnTo>
                    <a:pt x="1081" y="1148"/>
                  </a:lnTo>
                  <a:lnTo>
                    <a:pt x="1077" y="1148"/>
                  </a:lnTo>
                  <a:lnTo>
                    <a:pt x="1073" y="1148"/>
                  </a:lnTo>
                  <a:lnTo>
                    <a:pt x="1069" y="1148"/>
                  </a:lnTo>
                  <a:lnTo>
                    <a:pt x="1065" y="1148"/>
                  </a:lnTo>
                  <a:lnTo>
                    <a:pt x="1061" y="1148"/>
                  </a:lnTo>
                  <a:lnTo>
                    <a:pt x="1057" y="1148"/>
                  </a:lnTo>
                  <a:lnTo>
                    <a:pt x="1053" y="1148"/>
                  </a:lnTo>
                  <a:lnTo>
                    <a:pt x="1049" y="1148"/>
                  </a:lnTo>
                  <a:lnTo>
                    <a:pt x="1045" y="1148"/>
                  </a:lnTo>
                  <a:lnTo>
                    <a:pt x="1042" y="1148"/>
                  </a:lnTo>
                  <a:lnTo>
                    <a:pt x="1038" y="1148"/>
                  </a:lnTo>
                  <a:lnTo>
                    <a:pt x="1034" y="1148"/>
                  </a:lnTo>
                  <a:lnTo>
                    <a:pt x="1030" y="1148"/>
                  </a:lnTo>
                  <a:lnTo>
                    <a:pt x="1026" y="1148"/>
                  </a:lnTo>
                  <a:lnTo>
                    <a:pt x="1022" y="1148"/>
                  </a:lnTo>
                  <a:lnTo>
                    <a:pt x="1018" y="1148"/>
                  </a:lnTo>
                  <a:lnTo>
                    <a:pt x="1014" y="1148"/>
                  </a:lnTo>
                  <a:lnTo>
                    <a:pt x="1010" y="1148"/>
                  </a:lnTo>
                  <a:lnTo>
                    <a:pt x="1006" y="1148"/>
                  </a:lnTo>
                  <a:lnTo>
                    <a:pt x="1002" y="1148"/>
                  </a:lnTo>
                  <a:lnTo>
                    <a:pt x="998" y="1148"/>
                  </a:lnTo>
                  <a:lnTo>
                    <a:pt x="994" y="1148"/>
                  </a:lnTo>
                  <a:lnTo>
                    <a:pt x="990" y="1148"/>
                  </a:lnTo>
                  <a:lnTo>
                    <a:pt x="986" y="1148"/>
                  </a:lnTo>
                  <a:lnTo>
                    <a:pt x="982" y="1148"/>
                  </a:lnTo>
                  <a:lnTo>
                    <a:pt x="979" y="1148"/>
                  </a:lnTo>
                  <a:lnTo>
                    <a:pt x="975" y="1148"/>
                  </a:lnTo>
                  <a:lnTo>
                    <a:pt x="971" y="1148"/>
                  </a:lnTo>
                  <a:lnTo>
                    <a:pt x="967" y="1148"/>
                  </a:lnTo>
                  <a:lnTo>
                    <a:pt x="963" y="1148"/>
                  </a:lnTo>
                  <a:lnTo>
                    <a:pt x="959" y="1148"/>
                  </a:lnTo>
                  <a:lnTo>
                    <a:pt x="955" y="1148"/>
                  </a:lnTo>
                  <a:lnTo>
                    <a:pt x="951" y="1148"/>
                  </a:lnTo>
                  <a:lnTo>
                    <a:pt x="947" y="1148"/>
                  </a:lnTo>
                  <a:lnTo>
                    <a:pt x="943" y="1148"/>
                  </a:lnTo>
                  <a:lnTo>
                    <a:pt x="939" y="1148"/>
                  </a:lnTo>
                  <a:lnTo>
                    <a:pt x="935" y="1148"/>
                  </a:lnTo>
                  <a:lnTo>
                    <a:pt x="931" y="1148"/>
                  </a:lnTo>
                  <a:lnTo>
                    <a:pt x="927" y="1148"/>
                  </a:lnTo>
                  <a:lnTo>
                    <a:pt x="923" y="1148"/>
                  </a:lnTo>
                  <a:lnTo>
                    <a:pt x="919" y="1148"/>
                  </a:lnTo>
                  <a:lnTo>
                    <a:pt x="915" y="1148"/>
                  </a:lnTo>
                  <a:lnTo>
                    <a:pt x="912" y="1148"/>
                  </a:lnTo>
                  <a:lnTo>
                    <a:pt x="908" y="1148"/>
                  </a:lnTo>
                  <a:lnTo>
                    <a:pt x="904" y="1148"/>
                  </a:lnTo>
                  <a:lnTo>
                    <a:pt x="900" y="1148"/>
                  </a:lnTo>
                  <a:lnTo>
                    <a:pt x="896" y="1148"/>
                  </a:lnTo>
                  <a:lnTo>
                    <a:pt x="892" y="1148"/>
                  </a:lnTo>
                  <a:lnTo>
                    <a:pt x="888" y="1148"/>
                  </a:lnTo>
                  <a:lnTo>
                    <a:pt x="884" y="1148"/>
                  </a:lnTo>
                  <a:lnTo>
                    <a:pt x="880" y="1148"/>
                  </a:lnTo>
                  <a:lnTo>
                    <a:pt x="876" y="1148"/>
                  </a:lnTo>
                  <a:lnTo>
                    <a:pt x="872" y="1148"/>
                  </a:lnTo>
                  <a:lnTo>
                    <a:pt x="868" y="1148"/>
                  </a:lnTo>
                  <a:lnTo>
                    <a:pt x="864" y="1148"/>
                  </a:lnTo>
                  <a:lnTo>
                    <a:pt x="860" y="1148"/>
                  </a:lnTo>
                  <a:lnTo>
                    <a:pt x="856" y="1148"/>
                  </a:lnTo>
                  <a:lnTo>
                    <a:pt x="852" y="1148"/>
                  </a:lnTo>
                  <a:lnTo>
                    <a:pt x="848" y="1148"/>
                  </a:lnTo>
                  <a:lnTo>
                    <a:pt x="844" y="1148"/>
                  </a:lnTo>
                  <a:lnTo>
                    <a:pt x="840" y="1148"/>
                  </a:lnTo>
                  <a:lnTo>
                    <a:pt x="836" y="1148"/>
                  </a:lnTo>
                  <a:lnTo>
                    <a:pt x="833" y="1148"/>
                  </a:lnTo>
                  <a:lnTo>
                    <a:pt x="829" y="1148"/>
                  </a:lnTo>
                  <a:lnTo>
                    <a:pt x="825" y="1148"/>
                  </a:lnTo>
                  <a:lnTo>
                    <a:pt x="821" y="1148"/>
                  </a:lnTo>
                  <a:lnTo>
                    <a:pt x="817" y="1148"/>
                  </a:lnTo>
                  <a:lnTo>
                    <a:pt x="814" y="1148"/>
                  </a:lnTo>
                  <a:lnTo>
                    <a:pt x="810" y="1148"/>
                  </a:lnTo>
                  <a:lnTo>
                    <a:pt x="806" y="1148"/>
                  </a:lnTo>
                  <a:lnTo>
                    <a:pt x="802" y="1148"/>
                  </a:lnTo>
                  <a:lnTo>
                    <a:pt x="798" y="1148"/>
                  </a:lnTo>
                  <a:lnTo>
                    <a:pt x="794" y="1148"/>
                  </a:lnTo>
                  <a:lnTo>
                    <a:pt x="790" y="1148"/>
                  </a:lnTo>
                  <a:lnTo>
                    <a:pt x="786" y="1148"/>
                  </a:lnTo>
                  <a:lnTo>
                    <a:pt x="782" y="1148"/>
                  </a:lnTo>
                  <a:lnTo>
                    <a:pt x="778" y="1148"/>
                  </a:lnTo>
                  <a:lnTo>
                    <a:pt x="774" y="1148"/>
                  </a:lnTo>
                  <a:lnTo>
                    <a:pt x="770" y="1148"/>
                  </a:lnTo>
                  <a:lnTo>
                    <a:pt x="767" y="1148"/>
                  </a:lnTo>
                  <a:lnTo>
                    <a:pt x="763" y="1148"/>
                  </a:lnTo>
                  <a:lnTo>
                    <a:pt x="759" y="1148"/>
                  </a:lnTo>
                  <a:lnTo>
                    <a:pt x="755" y="1148"/>
                  </a:lnTo>
                  <a:lnTo>
                    <a:pt x="751" y="1148"/>
                  </a:lnTo>
                  <a:lnTo>
                    <a:pt x="747" y="1148"/>
                  </a:lnTo>
                  <a:lnTo>
                    <a:pt x="743" y="1148"/>
                  </a:lnTo>
                  <a:lnTo>
                    <a:pt x="739" y="1148"/>
                  </a:lnTo>
                  <a:lnTo>
                    <a:pt x="735" y="1148"/>
                  </a:lnTo>
                  <a:lnTo>
                    <a:pt x="731" y="1148"/>
                  </a:lnTo>
                  <a:lnTo>
                    <a:pt x="727" y="1148"/>
                  </a:lnTo>
                  <a:lnTo>
                    <a:pt x="723" y="1148"/>
                  </a:lnTo>
                  <a:lnTo>
                    <a:pt x="719" y="1148"/>
                  </a:lnTo>
                  <a:lnTo>
                    <a:pt x="715" y="1148"/>
                  </a:lnTo>
                  <a:lnTo>
                    <a:pt x="711" y="1148"/>
                  </a:lnTo>
                  <a:lnTo>
                    <a:pt x="707" y="1148"/>
                  </a:lnTo>
                  <a:lnTo>
                    <a:pt x="704" y="1148"/>
                  </a:lnTo>
                  <a:lnTo>
                    <a:pt x="700" y="1148"/>
                  </a:lnTo>
                  <a:lnTo>
                    <a:pt x="696" y="1148"/>
                  </a:lnTo>
                  <a:lnTo>
                    <a:pt x="692" y="1148"/>
                  </a:lnTo>
                  <a:lnTo>
                    <a:pt x="688" y="1148"/>
                  </a:lnTo>
                  <a:lnTo>
                    <a:pt x="684" y="1148"/>
                  </a:lnTo>
                  <a:lnTo>
                    <a:pt x="680" y="1148"/>
                  </a:lnTo>
                  <a:lnTo>
                    <a:pt x="676" y="1148"/>
                  </a:lnTo>
                  <a:lnTo>
                    <a:pt x="672" y="1148"/>
                  </a:lnTo>
                  <a:lnTo>
                    <a:pt x="668" y="1148"/>
                  </a:lnTo>
                  <a:lnTo>
                    <a:pt x="664" y="1148"/>
                  </a:lnTo>
                  <a:lnTo>
                    <a:pt x="660" y="1148"/>
                  </a:lnTo>
                  <a:lnTo>
                    <a:pt x="656" y="1148"/>
                  </a:lnTo>
                  <a:lnTo>
                    <a:pt x="652" y="1148"/>
                  </a:lnTo>
                  <a:lnTo>
                    <a:pt x="648" y="1148"/>
                  </a:lnTo>
                  <a:lnTo>
                    <a:pt x="644" y="1148"/>
                  </a:lnTo>
                  <a:lnTo>
                    <a:pt x="640" y="1148"/>
                  </a:lnTo>
                  <a:lnTo>
                    <a:pt x="636" y="1148"/>
                  </a:lnTo>
                  <a:lnTo>
                    <a:pt x="632" y="1148"/>
                  </a:lnTo>
                  <a:lnTo>
                    <a:pt x="629" y="1148"/>
                  </a:lnTo>
                  <a:lnTo>
                    <a:pt x="625" y="1148"/>
                  </a:lnTo>
                  <a:lnTo>
                    <a:pt x="621" y="1148"/>
                  </a:lnTo>
                  <a:lnTo>
                    <a:pt x="617" y="1148"/>
                  </a:lnTo>
                  <a:lnTo>
                    <a:pt x="613" y="1148"/>
                  </a:lnTo>
                  <a:lnTo>
                    <a:pt x="609" y="1148"/>
                  </a:lnTo>
                  <a:lnTo>
                    <a:pt x="605" y="1148"/>
                  </a:lnTo>
                  <a:lnTo>
                    <a:pt x="601" y="1148"/>
                  </a:lnTo>
                  <a:lnTo>
                    <a:pt x="597" y="1148"/>
                  </a:lnTo>
                  <a:lnTo>
                    <a:pt x="593" y="1148"/>
                  </a:lnTo>
                  <a:lnTo>
                    <a:pt x="589" y="1148"/>
                  </a:lnTo>
                  <a:lnTo>
                    <a:pt x="585" y="1148"/>
                  </a:lnTo>
                  <a:lnTo>
                    <a:pt x="581" y="1148"/>
                  </a:lnTo>
                  <a:lnTo>
                    <a:pt x="577" y="1148"/>
                  </a:lnTo>
                  <a:lnTo>
                    <a:pt x="573" y="1148"/>
                  </a:lnTo>
                  <a:lnTo>
                    <a:pt x="569" y="1148"/>
                  </a:lnTo>
                  <a:lnTo>
                    <a:pt x="565" y="1148"/>
                  </a:lnTo>
                  <a:lnTo>
                    <a:pt x="561" y="1148"/>
                  </a:lnTo>
                  <a:lnTo>
                    <a:pt x="557" y="1148"/>
                  </a:lnTo>
                  <a:lnTo>
                    <a:pt x="554" y="1148"/>
                  </a:lnTo>
                  <a:lnTo>
                    <a:pt x="550" y="1148"/>
                  </a:lnTo>
                  <a:lnTo>
                    <a:pt x="546" y="1148"/>
                  </a:lnTo>
                  <a:lnTo>
                    <a:pt x="542" y="1148"/>
                  </a:lnTo>
                  <a:lnTo>
                    <a:pt x="538" y="1148"/>
                  </a:lnTo>
                  <a:lnTo>
                    <a:pt x="534" y="1148"/>
                  </a:lnTo>
                  <a:lnTo>
                    <a:pt x="530" y="1148"/>
                  </a:lnTo>
                  <a:lnTo>
                    <a:pt x="526" y="1148"/>
                  </a:lnTo>
                  <a:lnTo>
                    <a:pt x="522" y="1148"/>
                  </a:lnTo>
                  <a:lnTo>
                    <a:pt x="518" y="1148"/>
                  </a:lnTo>
                  <a:lnTo>
                    <a:pt x="514" y="1148"/>
                  </a:lnTo>
                  <a:lnTo>
                    <a:pt x="510" y="1148"/>
                  </a:lnTo>
                  <a:lnTo>
                    <a:pt x="506" y="1148"/>
                  </a:lnTo>
                  <a:lnTo>
                    <a:pt x="502" y="1148"/>
                  </a:lnTo>
                  <a:lnTo>
                    <a:pt x="498" y="1148"/>
                  </a:lnTo>
                  <a:lnTo>
                    <a:pt x="494" y="1148"/>
                  </a:lnTo>
                  <a:lnTo>
                    <a:pt x="491" y="1148"/>
                  </a:lnTo>
                  <a:lnTo>
                    <a:pt x="488" y="1148"/>
                  </a:lnTo>
                  <a:lnTo>
                    <a:pt x="484" y="1148"/>
                  </a:lnTo>
                  <a:lnTo>
                    <a:pt x="480" y="1148"/>
                  </a:lnTo>
                  <a:lnTo>
                    <a:pt x="476" y="1148"/>
                  </a:lnTo>
                  <a:lnTo>
                    <a:pt x="472" y="1148"/>
                  </a:lnTo>
                  <a:lnTo>
                    <a:pt x="468" y="1148"/>
                  </a:lnTo>
                  <a:lnTo>
                    <a:pt x="464" y="1148"/>
                  </a:lnTo>
                  <a:lnTo>
                    <a:pt x="460" y="1148"/>
                  </a:lnTo>
                  <a:lnTo>
                    <a:pt x="456" y="1148"/>
                  </a:lnTo>
                  <a:lnTo>
                    <a:pt x="452" y="1148"/>
                  </a:lnTo>
                  <a:lnTo>
                    <a:pt x="448" y="1148"/>
                  </a:lnTo>
                  <a:lnTo>
                    <a:pt x="444" y="1148"/>
                  </a:lnTo>
                  <a:lnTo>
                    <a:pt x="440" y="1148"/>
                  </a:lnTo>
                  <a:lnTo>
                    <a:pt x="436" y="1148"/>
                  </a:lnTo>
                  <a:lnTo>
                    <a:pt x="432" y="1148"/>
                  </a:lnTo>
                  <a:lnTo>
                    <a:pt x="428" y="1148"/>
                  </a:lnTo>
                  <a:lnTo>
                    <a:pt x="425" y="1148"/>
                  </a:lnTo>
                  <a:lnTo>
                    <a:pt x="421" y="1148"/>
                  </a:lnTo>
                  <a:lnTo>
                    <a:pt x="417" y="1148"/>
                  </a:lnTo>
                  <a:lnTo>
                    <a:pt x="413" y="1148"/>
                  </a:lnTo>
                  <a:lnTo>
                    <a:pt x="409" y="1148"/>
                  </a:lnTo>
                  <a:lnTo>
                    <a:pt x="405" y="1148"/>
                  </a:lnTo>
                  <a:lnTo>
                    <a:pt x="401" y="1148"/>
                  </a:lnTo>
                  <a:lnTo>
                    <a:pt x="397" y="1148"/>
                  </a:lnTo>
                  <a:lnTo>
                    <a:pt x="393" y="1148"/>
                  </a:lnTo>
                  <a:lnTo>
                    <a:pt x="389" y="1148"/>
                  </a:lnTo>
                  <a:lnTo>
                    <a:pt x="385" y="1148"/>
                  </a:lnTo>
                  <a:lnTo>
                    <a:pt x="381" y="1148"/>
                  </a:lnTo>
                  <a:lnTo>
                    <a:pt x="377" y="1148"/>
                  </a:lnTo>
                  <a:lnTo>
                    <a:pt x="373" y="1148"/>
                  </a:lnTo>
                  <a:lnTo>
                    <a:pt x="369" y="1148"/>
                  </a:lnTo>
                  <a:lnTo>
                    <a:pt x="365" y="1148"/>
                  </a:lnTo>
                  <a:lnTo>
                    <a:pt x="361" y="1148"/>
                  </a:lnTo>
                  <a:lnTo>
                    <a:pt x="357" y="1148"/>
                  </a:lnTo>
                  <a:lnTo>
                    <a:pt x="353" y="1148"/>
                  </a:lnTo>
                  <a:lnTo>
                    <a:pt x="349" y="1148"/>
                  </a:lnTo>
                  <a:lnTo>
                    <a:pt x="345" y="1148"/>
                  </a:lnTo>
                  <a:lnTo>
                    <a:pt x="342" y="1148"/>
                  </a:lnTo>
                  <a:lnTo>
                    <a:pt x="338" y="1148"/>
                  </a:lnTo>
                  <a:lnTo>
                    <a:pt x="334" y="1148"/>
                  </a:lnTo>
                  <a:lnTo>
                    <a:pt x="330" y="1148"/>
                  </a:lnTo>
                  <a:lnTo>
                    <a:pt x="326" y="1148"/>
                  </a:lnTo>
                  <a:lnTo>
                    <a:pt x="322" y="1148"/>
                  </a:lnTo>
                  <a:lnTo>
                    <a:pt x="318" y="1148"/>
                  </a:lnTo>
                  <a:lnTo>
                    <a:pt x="314" y="1148"/>
                  </a:lnTo>
                  <a:lnTo>
                    <a:pt x="310" y="1148"/>
                  </a:lnTo>
                  <a:lnTo>
                    <a:pt x="306" y="1148"/>
                  </a:lnTo>
                  <a:lnTo>
                    <a:pt x="302" y="1148"/>
                  </a:lnTo>
                  <a:lnTo>
                    <a:pt x="298" y="1148"/>
                  </a:lnTo>
                  <a:lnTo>
                    <a:pt x="294" y="1148"/>
                  </a:lnTo>
                  <a:lnTo>
                    <a:pt x="290" y="1148"/>
                  </a:lnTo>
                  <a:lnTo>
                    <a:pt x="286" y="1148"/>
                  </a:lnTo>
                  <a:lnTo>
                    <a:pt x="282" y="1148"/>
                  </a:lnTo>
                  <a:lnTo>
                    <a:pt x="279" y="1148"/>
                  </a:lnTo>
                  <a:lnTo>
                    <a:pt x="275" y="1148"/>
                  </a:lnTo>
                  <a:lnTo>
                    <a:pt x="271" y="1148"/>
                  </a:lnTo>
                  <a:lnTo>
                    <a:pt x="267" y="1148"/>
                  </a:lnTo>
                  <a:lnTo>
                    <a:pt x="263" y="1148"/>
                  </a:lnTo>
                  <a:lnTo>
                    <a:pt x="259" y="1148"/>
                  </a:lnTo>
                  <a:lnTo>
                    <a:pt x="255" y="1148"/>
                  </a:lnTo>
                  <a:lnTo>
                    <a:pt x="251" y="1148"/>
                  </a:lnTo>
                  <a:lnTo>
                    <a:pt x="247" y="1148"/>
                  </a:lnTo>
                  <a:lnTo>
                    <a:pt x="243" y="1148"/>
                  </a:lnTo>
                  <a:lnTo>
                    <a:pt x="239" y="1148"/>
                  </a:lnTo>
                  <a:lnTo>
                    <a:pt x="235" y="1148"/>
                  </a:lnTo>
                  <a:lnTo>
                    <a:pt x="231" y="1148"/>
                  </a:lnTo>
                  <a:lnTo>
                    <a:pt x="227" y="1148"/>
                  </a:lnTo>
                  <a:lnTo>
                    <a:pt x="223" y="1148"/>
                  </a:lnTo>
                  <a:lnTo>
                    <a:pt x="219" y="1148"/>
                  </a:lnTo>
                  <a:lnTo>
                    <a:pt x="216" y="1148"/>
                  </a:lnTo>
                  <a:lnTo>
                    <a:pt x="212" y="1148"/>
                  </a:lnTo>
                  <a:lnTo>
                    <a:pt x="208" y="1148"/>
                  </a:lnTo>
                  <a:lnTo>
                    <a:pt x="204" y="1148"/>
                  </a:lnTo>
                  <a:lnTo>
                    <a:pt x="200" y="1148"/>
                  </a:lnTo>
                  <a:lnTo>
                    <a:pt x="196" y="1148"/>
                  </a:lnTo>
                  <a:lnTo>
                    <a:pt x="192" y="1148"/>
                  </a:lnTo>
                  <a:lnTo>
                    <a:pt x="188" y="1148"/>
                  </a:lnTo>
                  <a:lnTo>
                    <a:pt x="184" y="1148"/>
                  </a:lnTo>
                  <a:lnTo>
                    <a:pt x="180" y="1148"/>
                  </a:lnTo>
                  <a:lnTo>
                    <a:pt x="176" y="1148"/>
                  </a:lnTo>
                  <a:lnTo>
                    <a:pt x="172" y="1148"/>
                  </a:lnTo>
                  <a:lnTo>
                    <a:pt x="168" y="1148"/>
                  </a:lnTo>
                  <a:lnTo>
                    <a:pt x="164" y="1148"/>
                  </a:lnTo>
                  <a:lnTo>
                    <a:pt x="161" y="1148"/>
                  </a:lnTo>
                  <a:lnTo>
                    <a:pt x="157" y="1148"/>
                  </a:lnTo>
                  <a:lnTo>
                    <a:pt x="153" y="1148"/>
                  </a:lnTo>
                  <a:lnTo>
                    <a:pt x="149" y="1148"/>
                  </a:lnTo>
                  <a:lnTo>
                    <a:pt x="145" y="1148"/>
                  </a:lnTo>
                  <a:lnTo>
                    <a:pt x="142" y="1148"/>
                  </a:lnTo>
                  <a:lnTo>
                    <a:pt x="138" y="1148"/>
                  </a:lnTo>
                  <a:lnTo>
                    <a:pt x="134" y="1148"/>
                  </a:lnTo>
                  <a:lnTo>
                    <a:pt x="130" y="1148"/>
                  </a:lnTo>
                  <a:lnTo>
                    <a:pt x="126" y="1148"/>
                  </a:lnTo>
                  <a:lnTo>
                    <a:pt x="122" y="1148"/>
                  </a:lnTo>
                  <a:lnTo>
                    <a:pt x="118" y="1148"/>
                  </a:lnTo>
                  <a:lnTo>
                    <a:pt x="114" y="1148"/>
                  </a:lnTo>
                  <a:lnTo>
                    <a:pt x="110" y="1148"/>
                  </a:lnTo>
                  <a:lnTo>
                    <a:pt x="106" y="1148"/>
                  </a:lnTo>
                  <a:lnTo>
                    <a:pt x="102" y="1148"/>
                  </a:lnTo>
                  <a:lnTo>
                    <a:pt x="98" y="1148"/>
                  </a:lnTo>
                  <a:lnTo>
                    <a:pt x="94" y="1148"/>
                  </a:lnTo>
                  <a:lnTo>
                    <a:pt x="90" y="1148"/>
                  </a:lnTo>
                  <a:lnTo>
                    <a:pt x="86" y="1148"/>
                  </a:lnTo>
                  <a:lnTo>
                    <a:pt x="82" y="1148"/>
                  </a:lnTo>
                  <a:lnTo>
                    <a:pt x="78" y="1148"/>
                  </a:lnTo>
                  <a:lnTo>
                    <a:pt x="74" y="1148"/>
                  </a:lnTo>
                  <a:lnTo>
                    <a:pt x="70" y="1148"/>
                  </a:lnTo>
                  <a:lnTo>
                    <a:pt x="66" y="1148"/>
                  </a:lnTo>
                  <a:lnTo>
                    <a:pt x="63" y="1148"/>
                  </a:lnTo>
                  <a:lnTo>
                    <a:pt x="59" y="1148"/>
                  </a:lnTo>
                  <a:lnTo>
                    <a:pt x="55" y="1148"/>
                  </a:lnTo>
                  <a:lnTo>
                    <a:pt x="51" y="1148"/>
                  </a:lnTo>
                  <a:lnTo>
                    <a:pt x="47" y="1148"/>
                  </a:lnTo>
                  <a:lnTo>
                    <a:pt x="43" y="1148"/>
                  </a:lnTo>
                  <a:lnTo>
                    <a:pt x="39" y="1148"/>
                  </a:lnTo>
                  <a:lnTo>
                    <a:pt x="35" y="1148"/>
                  </a:lnTo>
                  <a:lnTo>
                    <a:pt x="31" y="1148"/>
                  </a:lnTo>
                  <a:lnTo>
                    <a:pt x="27" y="1148"/>
                  </a:lnTo>
                  <a:lnTo>
                    <a:pt x="23" y="1148"/>
                  </a:lnTo>
                  <a:lnTo>
                    <a:pt x="19" y="1148"/>
                  </a:lnTo>
                  <a:lnTo>
                    <a:pt x="15" y="1148"/>
                  </a:lnTo>
                  <a:lnTo>
                    <a:pt x="11" y="1148"/>
                  </a:lnTo>
                  <a:lnTo>
                    <a:pt x="7" y="1148"/>
                  </a:lnTo>
                  <a:lnTo>
                    <a:pt x="4" y="1148"/>
                  </a:lnTo>
                  <a:lnTo>
                    <a:pt x="0" y="1148"/>
                  </a:lnTo>
                  <a:lnTo>
                    <a:pt x="0" y="1136"/>
                  </a:lnTo>
                </a:path>
              </a:pathLst>
            </a:custGeom>
            <a:solidFill>
              <a:srgbClr val="C0C0C0"/>
            </a:solidFill>
            <a:ln w="12700" cap="rnd">
              <a:noFill/>
              <a:round/>
              <a:headEnd/>
              <a:tailEnd/>
            </a:ln>
            <a:effectLst/>
          </p:spPr>
          <p:txBody>
            <a:bodyPr/>
            <a:lstStyle/>
            <a:p>
              <a:endParaRPr lang="en-US"/>
            </a:p>
          </p:txBody>
        </p:sp>
        <p:sp>
          <p:nvSpPr>
            <p:cNvPr id="83998" name="Freeform 30"/>
            <p:cNvSpPr>
              <a:spLocks/>
            </p:cNvSpPr>
            <p:nvPr/>
          </p:nvSpPr>
          <p:spPr bwMode="auto">
            <a:xfrm>
              <a:off x="1996" y="2559"/>
              <a:ext cx="784" cy="139"/>
            </a:xfrm>
            <a:custGeom>
              <a:avLst/>
              <a:gdLst/>
              <a:ahLst/>
              <a:cxnLst>
                <a:cxn ang="0">
                  <a:pos x="24" y="138"/>
                </a:cxn>
                <a:cxn ang="0">
                  <a:pos x="51" y="138"/>
                </a:cxn>
                <a:cxn ang="0">
                  <a:pos x="78" y="138"/>
                </a:cxn>
                <a:cxn ang="0">
                  <a:pos x="106" y="138"/>
                </a:cxn>
                <a:cxn ang="0">
                  <a:pos x="133" y="138"/>
                </a:cxn>
                <a:cxn ang="0">
                  <a:pos x="161" y="138"/>
                </a:cxn>
                <a:cxn ang="0">
                  <a:pos x="188" y="138"/>
                </a:cxn>
                <a:cxn ang="0">
                  <a:pos x="215" y="138"/>
                </a:cxn>
                <a:cxn ang="0">
                  <a:pos x="242" y="138"/>
                </a:cxn>
                <a:cxn ang="0">
                  <a:pos x="270" y="138"/>
                </a:cxn>
                <a:cxn ang="0">
                  <a:pos x="298" y="138"/>
                </a:cxn>
                <a:cxn ang="0">
                  <a:pos x="325" y="138"/>
                </a:cxn>
                <a:cxn ang="0">
                  <a:pos x="352" y="138"/>
                </a:cxn>
                <a:cxn ang="0">
                  <a:pos x="380" y="138"/>
                </a:cxn>
                <a:cxn ang="0">
                  <a:pos x="407" y="0"/>
                </a:cxn>
                <a:cxn ang="0">
                  <a:pos x="435" y="19"/>
                </a:cxn>
                <a:cxn ang="0">
                  <a:pos x="461" y="35"/>
                </a:cxn>
                <a:cxn ang="0">
                  <a:pos x="489" y="51"/>
                </a:cxn>
                <a:cxn ang="0">
                  <a:pos x="517" y="63"/>
                </a:cxn>
                <a:cxn ang="0">
                  <a:pos x="544" y="75"/>
                </a:cxn>
                <a:cxn ang="0">
                  <a:pos x="572" y="85"/>
                </a:cxn>
                <a:cxn ang="0">
                  <a:pos x="598" y="93"/>
                </a:cxn>
                <a:cxn ang="0">
                  <a:pos x="626" y="101"/>
                </a:cxn>
                <a:cxn ang="0">
                  <a:pos x="654" y="106"/>
                </a:cxn>
                <a:cxn ang="0">
                  <a:pos x="681" y="112"/>
                </a:cxn>
                <a:cxn ang="0">
                  <a:pos x="709" y="117"/>
                </a:cxn>
                <a:cxn ang="0">
                  <a:pos x="735" y="121"/>
                </a:cxn>
                <a:cxn ang="0">
                  <a:pos x="763" y="125"/>
                </a:cxn>
                <a:cxn ang="0">
                  <a:pos x="779" y="138"/>
                </a:cxn>
                <a:cxn ang="0">
                  <a:pos x="751" y="138"/>
                </a:cxn>
                <a:cxn ang="0">
                  <a:pos x="723" y="138"/>
                </a:cxn>
                <a:cxn ang="0">
                  <a:pos x="697" y="138"/>
                </a:cxn>
                <a:cxn ang="0">
                  <a:pos x="669" y="138"/>
                </a:cxn>
                <a:cxn ang="0">
                  <a:pos x="642" y="138"/>
                </a:cxn>
                <a:cxn ang="0">
                  <a:pos x="614" y="138"/>
                </a:cxn>
                <a:cxn ang="0">
                  <a:pos x="587" y="138"/>
                </a:cxn>
                <a:cxn ang="0">
                  <a:pos x="560" y="138"/>
                </a:cxn>
                <a:cxn ang="0">
                  <a:pos x="532" y="138"/>
                </a:cxn>
                <a:cxn ang="0">
                  <a:pos x="505" y="138"/>
                </a:cxn>
                <a:cxn ang="0">
                  <a:pos x="477" y="138"/>
                </a:cxn>
                <a:cxn ang="0">
                  <a:pos x="450" y="138"/>
                </a:cxn>
                <a:cxn ang="0">
                  <a:pos x="423" y="138"/>
                </a:cxn>
                <a:cxn ang="0">
                  <a:pos x="395" y="138"/>
                </a:cxn>
                <a:cxn ang="0">
                  <a:pos x="368" y="138"/>
                </a:cxn>
                <a:cxn ang="0">
                  <a:pos x="340" y="138"/>
                </a:cxn>
                <a:cxn ang="0">
                  <a:pos x="314" y="138"/>
                </a:cxn>
                <a:cxn ang="0">
                  <a:pos x="286" y="138"/>
                </a:cxn>
                <a:cxn ang="0">
                  <a:pos x="258" y="138"/>
                </a:cxn>
                <a:cxn ang="0">
                  <a:pos x="231" y="138"/>
                </a:cxn>
                <a:cxn ang="0">
                  <a:pos x="203" y="138"/>
                </a:cxn>
                <a:cxn ang="0">
                  <a:pos x="176" y="138"/>
                </a:cxn>
                <a:cxn ang="0">
                  <a:pos x="149" y="138"/>
                </a:cxn>
                <a:cxn ang="0">
                  <a:pos x="121" y="138"/>
                </a:cxn>
                <a:cxn ang="0">
                  <a:pos x="94" y="138"/>
                </a:cxn>
                <a:cxn ang="0">
                  <a:pos x="66" y="138"/>
                </a:cxn>
                <a:cxn ang="0">
                  <a:pos x="39" y="138"/>
                </a:cxn>
                <a:cxn ang="0">
                  <a:pos x="12" y="138"/>
                </a:cxn>
              </a:cxnLst>
              <a:rect l="0" t="0" r="r" b="b"/>
              <a:pathLst>
                <a:path w="784" h="139">
                  <a:moveTo>
                    <a:pt x="0" y="138"/>
                  </a:moveTo>
                  <a:lnTo>
                    <a:pt x="4" y="138"/>
                  </a:lnTo>
                  <a:lnTo>
                    <a:pt x="8" y="138"/>
                  </a:lnTo>
                  <a:lnTo>
                    <a:pt x="12" y="138"/>
                  </a:lnTo>
                  <a:lnTo>
                    <a:pt x="16" y="138"/>
                  </a:lnTo>
                  <a:lnTo>
                    <a:pt x="20" y="138"/>
                  </a:lnTo>
                  <a:lnTo>
                    <a:pt x="24" y="138"/>
                  </a:lnTo>
                  <a:lnTo>
                    <a:pt x="28" y="138"/>
                  </a:lnTo>
                  <a:lnTo>
                    <a:pt x="32" y="138"/>
                  </a:lnTo>
                  <a:lnTo>
                    <a:pt x="35" y="138"/>
                  </a:lnTo>
                  <a:lnTo>
                    <a:pt x="39" y="138"/>
                  </a:lnTo>
                  <a:lnTo>
                    <a:pt x="43" y="138"/>
                  </a:lnTo>
                  <a:lnTo>
                    <a:pt x="47" y="138"/>
                  </a:lnTo>
                  <a:lnTo>
                    <a:pt x="51" y="138"/>
                  </a:lnTo>
                  <a:lnTo>
                    <a:pt x="55" y="138"/>
                  </a:lnTo>
                  <a:lnTo>
                    <a:pt x="59" y="138"/>
                  </a:lnTo>
                  <a:lnTo>
                    <a:pt x="63" y="138"/>
                  </a:lnTo>
                  <a:lnTo>
                    <a:pt x="66" y="138"/>
                  </a:lnTo>
                  <a:lnTo>
                    <a:pt x="70" y="138"/>
                  </a:lnTo>
                  <a:lnTo>
                    <a:pt x="74" y="138"/>
                  </a:lnTo>
                  <a:lnTo>
                    <a:pt x="78" y="138"/>
                  </a:lnTo>
                  <a:lnTo>
                    <a:pt x="82" y="138"/>
                  </a:lnTo>
                  <a:lnTo>
                    <a:pt x="86" y="138"/>
                  </a:lnTo>
                  <a:lnTo>
                    <a:pt x="90" y="138"/>
                  </a:lnTo>
                  <a:lnTo>
                    <a:pt x="94" y="138"/>
                  </a:lnTo>
                  <a:lnTo>
                    <a:pt x="98" y="138"/>
                  </a:lnTo>
                  <a:lnTo>
                    <a:pt x="102" y="138"/>
                  </a:lnTo>
                  <a:lnTo>
                    <a:pt x="106" y="138"/>
                  </a:lnTo>
                  <a:lnTo>
                    <a:pt x="109" y="138"/>
                  </a:lnTo>
                  <a:lnTo>
                    <a:pt x="113" y="138"/>
                  </a:lnTo>
                  <a:lnTo>
                    <a:pt x="117" y="138"/>
                  </a:lnTo>
                  <a:lnTo>
                    <a:pt x="121" y="138"/>
                  </a:lnTo>
                  <a:lnTo>
                    <a:pt x="125" y="138"/>
                  </a:lnTo>
                  <a:lnTo>
                    <a:pt x="129" y="138"/>
                  </a:lnTo>
                  <a:lnTo>
                    <a:pt x="133" y="138"/>
                  </a:lnTo>
                  <a:lnTo>
                    <a:pt x="137" y="138"/>
                  </a:lnTo>
                  <a:lnTo>
                    <a:pt x="141" y="138"/>
                  </a:lnTo>
                  <a:lnTo>
                    <a:pt x="145" y="138"/>
                  </a:lnTo>
                  <a:lnTo>
                    <a:pt x="149" y="138"/>
                  </a:lnTo>
                  <a:lnTo>
                    <a:pt x="153" y="138"/>
                  </a:lnTo>
                  <a:lnTo>
                    <a:pt x="157" y="138"/>
                  </a:lnTo>
                  <a:lnTo>
                    <a:pt x="161" y="138"/>
                  </a:lnTo>
                  <a:lnTo>
                    <a:pt x="165" y="138"/>
                  </a:lnTo>
                  <a:lnTo>
                    <a:pt x="169" y="138"/>
                  </a:lnTo>
                  <a:lnTo>
                    <a:pt x="172" y="138"/>
                  </a:lnTo>
                  <a:lnTo>
                    <a:pt x="176" y="138"/>
                  </a:lnTo>
                  <a:lnTo>
                    <a:pt x="180" y="138"/>
                  </a:lnTo>
                  <a:lnTo>
                    <a:pt x="184" y="138"/>
                  </a:lnTo>
                  <a:lnTo>
                    <a:pt x="188" y="138"/>
                  </a:lnTo>
                  <a:lnTo>
                    <a:pt x="192" y="138"/>
                  </a:lnTo>
                  <a:lnTo>
                    <a:pt x="196" y="138"/>
                  </a:lnTo>
                  <a:lnTo>
                    <a:pt x="199" y="138"/>
                  </a:lnTo>
                  <a:lnTo>
                    <a:pt x="203" y="138"/>
                  </a:lnTo>
                  <a:lnTo>
                    <a:pt x="207" y="138"/>
                  </a:lnTo>
                  <a:lnTo>
                    <a:pt x="211" y="138"/>
                  </a:lnTo>
                  <a:lnTo>
                    <a:pt x="215" y="138"/>
                  </a:lnTo>
                  <a:lnTo>
                    <a:pt x="219" y="138"/>
                  </a:lnTo>
                  <a:lnTo>
                    <a:pt x="223" y="138"/>
                  </a:lnTo>
                  <a:lnTo>
                    <a:pt x="227" y="138"/>
                  </a:lnTo>
                  <a:lnTo>
                    <a:pt x="231" y="138"/>
                  </a:lnTo>
                  <a:lnTo>
                    <a:pt x="235" y="138"/>
                  </a:lnTo>
                  <a:lnTo>
                    <a:pt x="238" y="138"/>
                  </a:lnTo>
                  <a:lnTo>
                    <a:pt x="242" y="138"/>
                  </a:lnTo>
                  <a:lnTo>
                    <a:pt x="246" y="138"/>
                  </a:lnTo>
                  <a:lnTo>
                    <a:pt x="250" y="138"/>
                  </a:lnTo>
                  <a:lnTo>
                    <a:pt x="254" y="138"/>
                  </a:lnTo>
                  <a:lnTo>
                    <a:pt x="258" y="138"/>
                  </a:lnTo>
                  <a:lnTo>
                    <a:pt x="262" y="138"/>
                  </a:lnTo>
                  <a:lnTo>
                    <a:pt x="266" y="138"/>
                  </a:lnTo>
                  <a:lnTo>
                    <a:pt x="270" y="138"/>
                  </a:lnTo>
                  <a:lnTo>
                    <a:pt x="274" y="138"/>
                  </a:lnTo>
                  <a:lnTo>
                    <a:pt x="278" y="138"/>
                  </a:lnTo>
                  <a:lnTo>
                    <a:pt x="282" y="138"/>
                  </a:lnTo>
                  <a:lnTo>
                    <a:pt x="286" y="138"/>
                  </a:lnTo>
                  <a:lnTo>
                    <a:pt x="290" y="138"/>
                  </a:lnTo>
                  <a:lnTo>
                    <a:pt x="294" y="138"/>
                  </a:lnTo>
                  <a:lnTo>
                    <a:pt x="298" y="138"/>
                  </a:lnTo>
                  <a:lnTo>
                    <a:pt x="302" y="138"/>
                  </a:lnTo>
                  <a:lnTo>
                    <a:pt x="306" y="138"/>
                  </a:lnTo>
                  <a:lnTo>
                    <a:pt x="310" y="138"/>
                  </a:lnTo>
                  <a:lnTo>
                    <a:pt x="314" y="138"/>
                  </a:lnTo>
                  <a:lnTo>
                    <a:pt x="318" y="138"/>
                  </a:lnTo>
                  <a:lnTo>
                    <a:pt x="321" y="138"/>
                  </a:lnTo>
                  <a:lnTo>
                    <a:pt x="325" y="138"/>
                  </a:lnTo>
                  <a:lnTo>
                    <a:pt x="328" y="138"/>
                  </a:lnTo>
                  <a:lnTo>
                    <a:pt x="332" y="138"/>
                  </a:lnTo>
                  <a:lnTo>
                    <a:pt x="336" y="138"/>
                  </a:lnTo>
                  <a:lnTo>
                    <a:pt x="340" y="138"/>
                  </a:lnTo>
                  <a:lnTo>
                    <a:pt x="344" y="138"/>
                  </a:lnTo>
                  <a:lnTo>
                    <a:pt x="348" y="138"/>
                  </a:lnTo>
                  <a:lnTo>
                    <a:pt x="352" y="138"/>
                  </a:lnTo>
                  <a:lnTo>
                    <a:pt x="356" y="138"/>
                  </a:lnTo>
                  <a:lnTo>
                    <a:pt x="360" y="138"/>
                  </a:lnTo>
                  <a:lnTo>
                    <a:pt x="364" y="138"/>
                  </a:lnTo>
                  <a:lnTo>
                    <a:pt x="368" y="138"/>
                  </a:lnTo>
                  <a:lnTo>
                    <a:pt x="372" y="138"/>
                  </a:lnTo>
                  <a:lnTo>
                    <a:pt x="376" y="138"/>
                  </a:lnTo>
                  <a:lnTo>
                    <a:pt x="380" y="138"/>
                  </a:lnTo>
                  <a:lnTo>
                    <a:pt x="383" y="138"/>
                  </a:lnTo>
                  <a:lnTo>
                    <a:pt x="387" y="138"/>
                  </a:lnTo>
                  <a:lnTo>
                    <a:pt x="391" y="138"/>
                  </a:lnTo>
                  <a:lnTo>
                    <a:pt x="395" y="138"/>
                  </a:lnTo>
                  <a:lnTo>
                    <a:pt x="399" y="138"/>
                  </a:lnTo>
                  <a:lnTo>
                    <a:pt x="403" y="138"/>
                  </a:lnTo>
                  <a:lnTo>
                    <a:pt x="407" y="0"/>
                  </a:lnTo>
                  <a:lnTo>
                    <a:pt x="411" y="3"/>
                  </a:lnTo>
                  <a:lnTo>
                    <a:pt x="415" y="6"/>
                  </a:lnTo>
                  <a:lnTo>
                    <a:pt x="419" y="9"/>
                  </a:lnTo>
                  <a:lnTo>
                    <a:pt x="423" y="12"/>
                  </a:lnTo>
                  <a:lnTo>
                    <a:pt x="427" y="13"/>
                  </a:lnTo>
                  <a:lnTo>
                    <a:pt x="431" y="16"/>
                  </a:lnTo>
                  <a:lnTo>
                    <a:pt x="435" y="19"/>
                  </a:lnTo>
                  <a:lnTo>
                    <a:pt x="439" y="21"/>
                  </a:lnTo>
                  <a:lnTo>
                    <a:pt x="443" y="24"/>
                  </a:lnTo>
                  <a:lnTo>
                    <a:pt x="446" y="26"/>
                  </a:lnTo>
                  <a:lnTo>
                    <a:pt x="450" y="29"/>
                  </a:lnTo>
                  <a:lnTo>
                    <a:pt x="454" y="31"/>
                  </a:lnTo>
                  <a:lnTo>
                    <a:pt x="457" y="33"/>
                  </a:lnTo>
                  <a:lnTo>
                    <a:pt x="461" y="35"/>
                  </a:lnTo>
                  <a:lnTo>
                    <a:pt x="465" y="37"/>
                  </a:lnTo>
                  <a:lnTo>
                    <a:pt x="469" y="40"/>
                  </a:lnTo>
                  <a:lnTo>
                    <a:pt x="473" y="42"/>
                  </a:lnTo>
                  <a:lnTo>
                    <a:pt x="477" y="44"/>
                  </a:lnTo>
                  <a:lnTo>
                    <a:pt x="481" y="46"/>
                  </a:lnTo>
                  <a:lnTo>
                    <a:pt x="485" y="48"/>
                  </a:lnTo>
                  <a:lnTo>
                    <a:pt x="489" y="51"/>
                  </a:lnTo>
                  <a:lnTo>
                    <a:pt x="493" y="52"/>
                  </a:lnTo>
                  <a:lnTo>
                    <a:pt x="497" y="54"/>
                  </a:lnTo>
                  <a:lnTo>
                    <a:pt x="501" y="57"/>
                  </a:lnTo>
                  <a:lnTo>
                    <a:pt x="505" y="58"/>
                  </a:lnTo>
                  <a:lnTo>
                    <a:pt x="509" y="59"/>
                  </a:lnTo>
                  <a:lnTo>
                    <a:pt x="513" y="61"/>
                  </a:lnTo>
                  <a:lnTo>
                    <a:pt x="517" y="63"/>
                  </a:lnTo>
                  <a:lnTo>
                    <a:pt x="520" y="65"/>
                  </a:lnTo>
                  <a:lnTo>
                    <a:pt x="524" y="67"/>
                  </a:lnTo>
                  <a:lnTo>
                    <a:pt x="528" y="68"/>
                  </a:lnTo>
                  <a:lnTo>
                    <a:pt x="532" y="70"/>
                  </a:lnTo>
                  <a:lnTo>
                    <a:pt x="536" y="72"/>
                  </a:lnTo>
                  <a:lnTo>
                    <a:pt x="540" y="73"/>
                  </a:lnTo>
                  <a:lnTo>
                    <a:pt x="544" y="75"/>
                  </a:lnTo>
                  <a:lnTo>
                    <a:pt x="548" y="77"/>
                  </a:lnTo>
                  <a:lnTo>
                    <a:pt x="552" y="78"/>
                  </a:lnTo>
                  <a:lnTo>
                    <a:pt x="556" y="80"/>
                  </a:lnTo>
                  <a:lnTo>
                    <a:pt x="560" y="81"/>
                  </a:lnTo>
                  <a:lnTo>
                    <a:pt x="564" y="82"/>
                  </a:lnTo>
                  <a:lnTo>
                    <a:pt x="568" y="83"/>
                  </a:lnTo>
                  <a:lnTo>
                    <a:pt x="572" y="85"/>
                  </a:lnTo>
                  <a:lnTo>
                    <a:pt x="576" y="86"/>
                  </a:lnTo>
                  <a:lnTo>
                    <a:pt x="580" y="87"/>
                  </a:lnTo>
                  <a:lnTo>
                    <a:pt x="584" y="89"/>
                  </a:lnTo>
                  <a:lnTo>
                    <a:pt x="587" y="89"/>
                  </a:lnTo>
                  <a:lnTo>
                    <a:pt x="591" y="91"/>
                  </a:lnTo>
                  <a:lnTo>
                    <a:pt x="594" y="92"/>
                  </a:lnTo>
                  <a:lnTo>
                    <a:pt x="598" y="93"/>
                  </a:lnTo>
                  <a:lnTo>
                    <a:pt x="602" y="94"/>
                  </a:lnTo>
                  <a:lnTo>
                    <a:pt x="606" y="96"/>
                  </a:lnTo>
                  <a:lnTo>
                    <a:pt x="610" y="97"/>
                  </a:lnTo>
                  <a:lnTo>
                    <a:pt x="614" y="98"/>
                  </a:lnTo>
                  <a:lnTo>
                    <a:pt x="618" y="99"/>
                  </a:lnTo>
                  <a:lnTo>
                    <a:pt x="622" y="100"/>
                  </a:lnTo>
                  <a:lnTo>
                    <a:pt x="626" y="101"/>
                  </a:lnTo>
                  <a:lnTo>
                    <a:pt x="630" y="102"/>
                  </a:lnTo>
                  <a:lnTo>
                    <a:pt x="634" y="103"/>
                  </a:lnTo>
                  <a:lnTo>
                    <a:pt x="638" y="104"/>
                  </a:lnTo>
                  <a:lnTo>
                    <a:pt x="642" y="104"/>
                  </a:lnTo>
                  <a:lnTo>
                    <a:pt x="646" y="105"/>
                  </a:lnTo>
                  <a:lnTo>
                    <a:pt x="650" y="106"/>
                  </a:lnTo>
                  <a:lnTo>
                    <a:pt x="654" y="106"/>
                  </a:lnTo>
                  <a:lnTo>
                    <a:pt x="657" y="107"/>
                  </a:lnTo>
                  <a:lnTo>
                    <a:pt x="661" y="108"/>
                  </a:lnTo>
                  <a:lnTo>
                    <a:pt x="665" y="109"/>
                  </a:lnTo>
                  <a:lnTo>
                    <a:pt x="669" y="110"/>
                  </a:lnTo>
                  <a:lnTo>
                    <a:pt x="673" y="111"/>
                  </a:lnTo>
                  <a:lnTo>
                    <a:pt x="677" y="112"/>
                  </a:lnTo>
                  <a:lnTo>
                    <a:pt x="681" y="112"/>
                  </a:lnTo>
                  <a:lnTo>
                    <a:pt x="685" y="113"/>
                  </a:lnTo>
                  <a:lnTo>
                    <a:pt x="689" y="114"/>
                  </a:lnTo>
                  <a:lnTo>
                    <a:pt x="693" y="114"/>
                  </a:lnTo>
                  <a:lnTo>
                    <a:pt x="697" y="115"/>
                  </a:lnTo>
                  <a:lnTo>
                    <a:pt x="701" y="116"/>
                  </a:lnTo>
                  <a:lnTo>
                    <a:pt x="705" y="116"/>
                  </a:lnTo>
                  <a:lnTo>
                    <a:pt x="709" y="117"/>
                  </a:lnTo>
                  <a:lnTo>
                    <a:pt x="713" y="118"/>
                  </a:lnTo>
                  <a:lnTo>
                    <a:pt x="717" y="118"/>
                  </a:lnTo>
                  <a:lnTo>
                    <a:pt x="720" y="119"/>
                  </a:lnTo>
                  <a:lnTo>
                    <a:pt x="723" y="119"/>
                  </a:lnTo>
                  <a:lnTo>
                    <a:pt x="727" y="120"/>
                  </a:lnTo>
                  <a:lnTo>
                    <a:pt x="731" y="121"/>
                  </a:lnTo>
                  <a:lnTo>
                    <a:pt x="735" y="121"/>
                  </a:lnTo>
                  <a:lnTo>
                    <a:pt x="739" y="122"/>
                  </a:lnTo>
                  <a:lnTo>
                    <a:pt x="743" y="122"/>
                  </a:lnTo>
                  <a:lnTo>
                    <a:pt x="747" y="123"/>
                  </a:lnTo>
                  <a:lnTo>
                    <a:pt x="751" y="123"/>
                  </a:lnTo>
                  <a:lnTo>
                    <a:pt x="755" y="124"/>
                  </a:lnTo>
                  <a:lnTo>
                    <a:pt x="759" y="124"/>
                  </a:lnTo>
                  <a:lnTo>
                    <a:pt x="763" y="125"/>
                  </a:lnTo>
                  <a:lnTo>
                    <a:pt x="767" y="125"/>
                  </a:lnTo>
                  <a:lnTo>
                    <a:pt x="771" y="125"/>
                  </a:lnTo>
                  <a:lnTo>
                    <a:pt x="775" y="126"/>
                  </a:lnTo>
                  <a:lnTo>
                    <a:pt x="779" y="126"/>
                  </a:lnTo>
                  <a:lnTo>
                    <a:pt x="783" y="127"/>
                  </a:lnTo>
                  <a:lnTo>
                    <a:pt x="783" y="138"/>
                  </a:lnTo>
                  <a:lnTo>
                    <a:pt x="779" y="138"/>
                  </a:lnTo>
                  <a:lnTo>
                    <a:pt x="775" y="138"/>
                  </a:lnTo>
                  <a:lnTo>
                    <a:pt x="771" y="138"/>
                  </a:lnTo>
                  <a:lnTo>
                    <a:pt x="767" y="138"/>
                  </a:lnTo>
                  <a:lnTo>
                    <a:pt x="763" y="138"/>
                  </a:lnTo>
                  <a:lnTo>
                    <a:pt x="759" y="138"/>
                  </a:lnTo>
                  <a:lnTo>
                    <a:pt x="755" y="138"/>
                  </a:lnTo>
                  <a:lnTo>
                    <a:pt x="751" y="138"/>
                  </a:lnTo>
                  <a:lnTo>
                    <a:pt x="747" y="138"/>
                  </a:lnTo>
                  <a:lnTo>
                    <a:pt x="743" y="138"/>
                  </a:lnTo>
                  <a:lnTo>
                    <a:pt x="739" y="138"/>
                  </a:lnTo>
                  <a:lnTo>
                    <a:pt x="735" y="138"/>
                  </a:lnTo>
                  <a:lnTo>
                    <a:pt x="731" y="138"/>
                  </a:lnTo>
                  <a:lnTo>
                    <a:pt x="727" y="138"/>
                  </a:lnTo>
                  <a:lnTo>
                    <a:pt x="723" y="138"/>
                  </a:lnTo>
                  <a:lnTo>
                    <a:pt x="720" y="138"/>
                  </a:lnTo>
                  <a:lnTo>
                    <a:pt x="717" y="138"/>
                  </a:lnTo>
                  <a:lnTo>
                    <a:pt x="713" y="138"/>
                  </a:lnTo>
                  <a:lnTo>
                    <a:pt x="709" y="138"/>
                  </a:lnTo>
                  <a:lnTo>
                    <a:pt x="705" y="138"/>
                  </a:lnTo>
                  <a:lnTo>
                    <a:pt x="701" y="138"/>
                  </a:lnTo>
                  <a:lnTo>
                    <a:pt x="697" y="138"/>
                  </a:lnTo>
                  <a:lnTo>
                    <a:pt x="693" y="138"/>
                  </a:lnTo>
                  <a:lnTo>
                    <a:pt x="689" y="138"/>
                  </a:lnTo>
                  <a:lnTo>
                    <a:pt x="685" y="138"/>
                  </a:lnTo>
                  <a:lnTo>
                    <a:pt x="681" y="138"/>
                  </a:lnTo>
                  <a:lnTo>
                    <a:pt x="677" y="138"/>
                  </a:lnTo>
                  <a:lnTo>
                    <a:pt x="673" y="138"/>
                  </a:lnTo>
                  <a:lnTo>
                    <a:pt x="669" y="138"/>
                  </a:lnTo>
                  <a:lnTo>
                    <a:pt x="665" y="138"/>
                  </a:lnTo>
                  <a:lnTo>
                    <a:pt x="661" y="138"/>
                  </a:lnTo>
                  <a:lnTo>
                    <a:pt x="657" y="138"/>
                  </a:lnTo>
                  <a:lnTo>
                    <a:pt x="654" y="138"/>
                  </a:lnTo>
                  <a:lnTo>
                    <a:pt x="650" y="138"/>
                  </a:lnTo>
                  <a:lnTo>
                    <a:pt x="646" y="138"/>
                  </a:lnTo>
                  <a:lnTo>
                    <a:pt x="642" y="138"/>
                  </a:lnTo>
                  <a:lnTo>
                    <a:pt x="638" y="138"/>
                  </a:lnTo>
                  <a:lnTo>
                    <a:pt x="634" y="138"/>
                  </a:lnTo>
                  <a:lnTo>
                    <a:pt x="630" y="138"/>
                  </a:lnTo>
                  <a:lnTo>
                    <a:pt x="626" y="138"/>
                  </a:lnTo>
                  <a:lnTo>
                    <a:pt x="622" y="138"/>
                  </a:lnTo>
                  <a:lnTo>
                    <a:pt x="618" y="138"/>
                  </a:lnTo>
                  <a:lnTo>
                    <a:pt x="614" y="138"/>
                  </a:lnTo>
                  <a:lnTo>
                    <a:pt x="610" y="138"/>
                  </a:lnTo>
                  <a:lnTo>
                    <a:pt x="606" y="138"/>
                  </a:lnTo>
                  <a:lnTo>
                    <a:pt x="602" y="138"/>
                  </a:lnTo>
                  <a:lnTo>
                    <a:pt x="598" y="138"/>
                  </a:lnTo>
                  <a:lnTo>
                    <a:pt x="594" y="138"/>
                  </a:lnTo>
                  <a:lnTo>
                    <a:pt x="591" y="138"/>
                  </a:lnTo>
                  <a:lnTo>
                    <a:pt x="587" y="138"/>
                  </a:lnTo>
                  <a:lnTo>
                    <a:pt x="584" y="138"/>
                  </a:lnTo>
                  <a:lnTo>
                    <a:pt x="580" y="138"/>
                  </a:lnTo>
                  <a:lnTo>
                    <a:pt x="576" y="138"/>
                  </a:lnTo>
                  <a:lnTo>
                    <a:pt x="572" y="138"/>
                  </a:lnTo>
                  <a:lnTo>
                    <a:pt x="568" y="138"/>
                  </a:lnTo>
                  <a:lnTo>
                    <a:pt x="564" y="138"/>
                  </a:lnTo>
                  <a:lnTo>
                    <a:pt x="560" y="138"/>
                  </a:lnTo>
                  <a:lnTo>
                    <a:pt x="556" y="138"/>
                  </a:lnTo>
                  <a:lnTo>
                    <a:pt x="552" y="138"/>
                  </a:lnTo>
                  <a:lnTo>
                    <a:pt x="548" y="138"/>
                  </a:lnTo>
                  <a:lnTo>
                    <a:pt x="544" y="138"/>
                  </a:lnTo>
                  <a:lnTo>
                    <a:pt x="540" y="138"/>
                  </a:lnTo>
                  <a:lnTo>
                    <a:pt x="536" y="138"/>
                  </a:lnTo>
                  <a:lnTo>
                    <a:pt x="532" y="138"/>
                  </a:lnTo>
                  <a:lnTo>
                    <a:pt x="528" y="138"/>
                  </a:lnTo>
                  <a:lnTo>
                    <a:pt x="524" y="138"/>
                  </a:lnTo>
                  <a:lnTo>
                    <a:pt x="520" y="138"/>
                  </a:lnTo>
                  <a:lnTo>
                    <a:pt x="517" y="138"/>
                  </a:lnTo>
                  <a:lnTo>
                    <a:pt x="513" y="138"/>
                  </a:lnTo>
                  <a:lnTo>
                    <a:pt x="509" y="138"/>
                  </a:lnTo>
                  <a:lnTo>
                    <a:pt x="505" y="138"/>
                  </a:lnTo>
                  <a:lnTo>
                    <a:pt x="501" y="138"/>
                  </a:lnTo>
                  <a:lnTo>
                    <a:pt x="497" y="138"/>
                  </a:lnTo>
                  <a:lnTo>
                    <a:pt x="493" y="138"/>
                  </a:lnTo>
                  <a:lnTo>
                    <a:pt x="489" y="138"/>
                  </a:lnTo>
                  <a:lnTo>
                    <a:pt x="485" y="138"/>
                  </a:lnTo>
                  <a:lnTo>
                    <a:pt x="481" y="138"/>
                  </a:lnTo>
                  <a:lnTo>
                    <a:pt x="477" y="138"/>
                  </a:lnTo>
                  <a:lnTo>
                    <a:pt x="473" y="138"/>
                  </a:lnTo>
                  <a:lnTo>
                    <a:pt x="469" y="138"/>
                  </a:lnTo>
                  <a:lnTo>
                    <a:pt x="465" y="138"/>
                  </a:lnTo>
                  <a:lnTo>
                    <a:pt x="461" y="138"/>
                  </a:lnTo>
                  <a:lnTo>
                    <a:pt x="457" y="138"/>
                  </a:lnTo>
                  <a:lnTo>
                    <a:pt x="454" y="138"/>
                  </a:lnTo>
                  <a:lnTo>
                    <a:pt x="450" y="138"/>
                  </a:lnTo>
                  <a:lnTo>
                    <a:pt x="446" y="138"/>
                  </a:lnTo>
                  <a:lnTo>
                    <a:pt x="443" y="138"/>
                  </a:lnTo>
                  <a:lnTo>
                    <a:pt x="439" y="138"/>
                  </a:lnTo>
                  <a:lnTo>
                    <a:pt x="435" y="138"/>
                  </a:lnTo>
                  <a:lnTo>
                    <a:pt x="431" y="138"/>
                  </a:lnTo>
                  <a:lnTo>
                    <a:pt x="427" y="138"/>
                  </a:lnTo>
                  <a:lnTo>
                    <a:pt x="423" y="138"/>
                  </a:lnTo>
                  <a:lnTo>
                    <a:pt x="419" y="138"/>
                  </a:lnTo>
                  <a:lnTo>
                    <a:pt x="415" y="138"/>
                  </a:lnTo>
                  <a:lnTo>
                    <a:pt x="411" y="138"/>
                  </a:lnTo>
                  <a:lnTo>
                    <a:pt x="407" y="138"/>
                  </a:lnTo>
                  <a:lnTo>
                    <a:pt x="403" y="138"/>
                  </a:lnTo>
                  <a:lnTo>
                    <a:pt x="399" y="138"/>
                  </a:lnTo>
                  <a:lnTo>
                    <a:pt x="395" y="138"/>
                  </a:lnTo>
                  <a:lnTo>
                    <a:pt x="391" y="138"/>
                  </a:lnTo>
                  <a:lnTo>
                    <a:pt x="387" y="138"/>
                  </a:lnTo>
                  <a:lnTo>
                    <a:pt x="383" y="138"/>
                  </a:lnTo>
                  <a:lnTo>
                    <a:pt x="380" y="138"/>
                  </a:lnTo>
                  <a:lnTo>
                    <a:pt x="376" y="138"/>
                  </a:lnTo>
                  <a:lnTo>
                    <a:pt x="372" y="138"/>
                  </a:lnTo>
                  <a:lnTo>
                    <a:pt x="368" y="138"/>
                  </a:lnTo>
                  <a:lnTo>
                    <a:pt x="364" y="138"/>
                  </a:lnTo>
                  <a:lnTo>
                    <a:pt x="360" y="138"/>
                  </a:lnTo>
                  <a:lnTo>
                    <a:pt x="356" y="138"/>
                  </a:lnTo>
                  <a:lnTo>
                    <a:pt x="352" y="138"/>
                  </a:lnTo>
                  <a:lnTo>
                    <a:pt x="348" y="138"/>
                  </a:lnTo>
                  <a:lnTo>
                    <a:pt x="344" y="138"/>
                  </a:lnTo>
                  <a:lnTo>
                    <a:pt x="340" y="138"/>
                  </a:lnTo>
                  <a:lnTo>
                    <a:pt x="336" y="138"/>
                  </a:lnTo>
                  <a:lnTo>
                    <a:pt x="332" y="138"/>
                  </a:lnTo>
                  <a:lnTo>
                    <a:pt x="328" y="138"/>
                  </a:lnTo>
                  <a:lnTo>
                    <a:pt x="325" y="138"/>
                  </a:lnTo>
                  <a:lnTo>
                    <a:pt x="321" y="138"/>
                  </a:lnTo>
                  <a:lnTo>
                    <a:pt x="318" y="138"/>
                  </a:lnTo>
                  <a:lnTo>
                    <a:pt x="314" y="138"/>
                  </a:lnTo>
                  <a:lnTo>
                    <a:pt x="310" y="138"/>
                  </a:lnTo>
                  <a:lnTo>
                    <a:pt x="306" y="138"/>
                  </a:lnTo>
                  <a:lnTo>
                    <a:pt x="302" y="138"/>
                  </a:lnTo>
                  <a:lnTo>
                    <a:pt x="298" y="138"/>
                  </a:lnTo>
                  <a:lnTo>
                    <a:pt x="294" y="138"/>
                  </a:lnTo>
                  <a:lnTo>
                    <a:pt x="290" y="138"/>
                  </a:lnTo>
                  <a:lnTo>
                    <a:pt x="286" y="138"/>
                  </a:lnTo>
                  <a:lnTo>
                    <a:pt x="282" y="138"/>
                  </a:lnTo>
                  <a:lnTo>
                    <a:pt x="278" y="138"/>
                  </a:lnTo>
                  <a:lnTo>
                    <a:pt x="274" y="138"/>
                  </a:lnTo>
                  <a:lnTo>
                    <a:pt x="270" y="138"/>
                  </a:lnTo>
                  <a:lnTo>
                    <a:pt x="266" y="138"/>
                  </a:lnTo>
                  <a:lnTo>
                    <a:pt x="262" y="138"/>
                  </a:lnTo>
                  <a:lnTo>
                    <a:pt x="258" y="138"/>
                  </a:lnTo>
                  <a:lnTo>
                    <a:pt x="254" y="138"/>
                  </a:lnTo>
                  <a:lnTo>
                    <a:pt x="250" y="138"/>
                  </a:lnTo>
                  <a:lnTo>
                    <a:pt x="246" y="138"/>
                  </a:lnTo>
                  <a:lnTo>
                    <a:pt x="242" y="138"/>
                  </a:lnTo>
                  <a:lnTo>
                    <a:pt x="238" y="138"/>
                  </a:lnTo>
                  <a:lnTo>
                    <a:pt x="235" y="138"/>
                  </a:lnTo>
                  <a:lnTo>
                    <a:pt x="231" y="138"/>
                  </a:lnTo>
                  <a:lnTo>
                    <a:pt x="227" y="138"/>
                  </a:lnTo>
                  <a:lnTo>
                    <a:pt x="223" y="138"/>
                  </a:lnTo>
                  <a:lnTo>
                    <a:pt x="219" y="138"/>
                  </a:lnTo>
                  <a:lnTo>
                    <a:pt x="215" y="138"/>
                  </a:lnTo>
                  <a:lnTo>
                    <a:pt x="211" y="138"/>
                  </a:lnTo>
                  <a:lnTo>
                    <a:pt x="207" y="138"/>
                  </a:lnTo>
                  <a:lnTo>
                    <a:pt x="203" y="138"/>
                  </a:lnTo>
                  <a:lnTo>
                    <a:pt x="199" y="138"/>
                  </a:lnTo>
                  <a:lnTo>
                    <a:pt x="196" y="138"/>
                  </a:lnTo>
                  <a:lnTo>
                    <a:pt x="192" y="138"/>
                  </a:lnTo>
                  <a:lnTo>
                    <a:pt x="188" y="138"/>
                  </a:lnTo>
                  <a:lnTo>
                    <a:pt x="184" y="138"/>
                  </a:lnTo>
                  <a:lnTo>
                    <a:pt x="180" y="138"/>
                  </a:lnTo>
                  <a:lnTo>
                    <a:pt x="176" y="138"/>
                  </a:lnTo>
                  <a:lnTo>
                    <a:pt x="172" y="138"/>
                  </a:lnTo>
                  <a:lnTo>
                    <a:pt x="169" y="138"/>
                  </a:lnTo>
                  <a:lnTo>
                    <a:pt x="165" y="138"/>
                  </a:lnTo>
                  <a:lnTo>
                    <a:pt x="161" y="138"/>
                  </a:lnTo>
                  <a:lnTo>
                    <a:pt x="157" y="138"/>
                  </a:lnTo>
                  <a:lnTo>
                    <a:pt x="153" y="138"/>
                  </a:lnTo>
                  <a:lnTo>
                    <a:pt x="149" y="138"/>
                  </a:lnTo>
                  <a:lnTo>
                    <a:pt x="145" y="138"/>
                  </a:lnTo>
                  <a:lnTo>
                    <a:pt x="141" y="138"/>
                  </a:lnTo>
                  <a:lnTo>
                    <a:pt x="137" y="138"/>
                  </a:lnTo>
                  <a:lnTo>
                    <a:pt x="133" y="138"/>
                  </a:lnTo>
                  <a:lnTo>
                    <a:pt x="129" y="138"/>
                  </a:lnTo>
                  <a:lnTo>
                    <a:pt x="125" y="138"/>
                  </a:lnTo>
                  <a:lnTo>
                    <a:pt x="121" y="138"/>
                  </a:lnTo>
                  <a:lnTo>
                    <a:pt x="117" y="138"/>
                  </a:lnTo>
                  <a:lnTo>
                    <a:pt x="113" y="138"/>
                  </a:lnTo>
                  <a:lnTo>
                    <a:pt x="109" y="138"/>
                  </a:lnTo>
                  <a:lnTo>
                    <a:pt x="106" y="138"/>
                  </a:lnTo>
                  <a:lnTo>
                    <a:pt x="102" y="138"/>
                  </a:lnTo>
                  <a:lnTo>
                    <a:pt x="98" y="138"/>
                  </a:lnTo>
                  <a:lnTo>
                    <a:pt x="94" y="138"/>
                  </a:lnTo>
                  <a:lnTo>
                    <a:pt x="90" y="138"/>
                  </a:lnTo>
                  <a:lnTo>
                    <a:pt x="86" y="138"/>
                  </a:lnTo>
                  <a:lnTo>
                    <a:pt x="82" y="138"/>
                  </a:lnTo>
                  <a:lnTo>
                    <a:pt x="78" y="138"/>
                  </a:lnTo>
                  <a:lnTo>
                    <a:pt x="74" y="138"/>
                  </a:lnTo>
                  <a:lnTo>
                    <a:pt x="70" y="138"/>
                  </a:lnTo>
                  <a:lnTo>
                    <a:pt x="66" y="138"/>
                  </a:lnTo>
                  <a:lnTo>
                    <a:pt x="63" y="138"/>
                  </a:lnTo>
                  <a:lnTo>
                    <a:pt x="59" y="138"/>
                  </a:lnTo>
                  <a:lnTo>
                    <a:pt x="55" y="138"/>
                  </a:lnTo>
                  <a:lnTo>
                    <a:pt x="51" y="138"/>
                  </a:lnTo>
                  <a:lnTo>
                    <a:pt x="47" y="138"/>
                  </a:lnTo>
                  <a:lnTo>
                    <a:pt x="43" y="138"/>
                  </a:lnTo>
                  <a:lnTo>
                    <a:pt x="39" y="138"/>
                  </a:lnTo>
                  <a:lnTo>
                    <a:pt x="35" y="138"/>
                  </a:lnTo>
                  <a:lnTo>
                    <a:pt x="32" y="138"/>
                  </a:lnTo>
                  <a:lnTo>
                    <a:pt x="28" y="138"/>
                  </a:lnTo>
                  <a:lnTo>
                    <a:pt x="24" y="138"/>
                  </a:lnTo>
                  <a:lnTo>
                    <a:pt x="20" y="138"/>
                  </a:lnTo>
                  <a:lnTo>
                    <a:pt x="16" y="138"/>
                  </a:lnTo>
                  <a:lnTo>
                    <a:pt x="12" y="138"/>
                  </a:lnTo>
                  <a:lnTo>
                    <a:pt x="8" y="138"/>
                  </a:lnTo>
                  <a:lnTo>
                    <a:pt x="4" y="138"/>
                  </a:lnTo>
                  <a:lnTo>
                    <a:pt x="0" y="138"/>
                  </a:lnTo>
                </a:path>
              </a:pathLst>
            </a:custGeom>
            <a:solidFill>
              <a:srgbClr val="CC0000"/>
            </a:solidFill>
            <a:ln w="12700" cap="rnd">
              <a:noFill/>
              <a:round/>
              <a:headEnd/>
              <a:tailEnd/>
            </a:ln>
            <a:effectLst/>
          </p:spPr>
          <p:txBody>
            <a:bodyPr/>
            <a:lstStyle/>
            <a:p>
              <a:endParaRPr lang="en-US"/>
            </a:p>
          </p:txBody>
        </p:sp>
        <p:graphicFrame>
          <p:nvGraphicFramePr>
            <p:cNvPr id="83999" name="Object 31">
              <a:hlinkClick r:id="" action="ppaction://ole?verb=0"/>
            </p:cNvPr>
            <p:cNvGraphicFramePr>
              <a:graphicFrameLocks/>
            </p:cNvGraphicFramePr>
            <p:nvPr/>
          </p:nvGraphicFramePr>
          <p:xfrm>
            <a:off x="345" y="1402"/>
            <a:ext cx="883" cy="650"/>
          </p:xfrm>
          <a:graphic>
            <a:graphicData uri="http://schemas.openxmlformats.org/presentationml/2006/ole">
              <mc:AlternateContent xmlns:mc="http://schemas.openxmlformats.org/markup-compatibility/2006">
                <mc:Choice xmlns:v="urn:schemas-microsoft-com:vml" Requires="v">
                  <p:oleObj spid="_x0000_s84038" name="Equation" r:id="rId8" imgW="685800" imgH="555480" progId="Equation.3">
                    <p:embed/>
                  </p:oleObj>
                </mc:Choice>
                <mc:Fallback>
                  <p:oleObj name="Equation" r:id="rId8" imgW="685800" imgH="555480" progId="Equation.3">
                    <p:embed/>
                    <p:pic>
                      <p:nvPicPr>
                        <p:cNvPr id="0" name="Picture 3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 y="1402"/>
                          <a:ext cx="883"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000" name="Rectangle 32"/>
            <p:cNvSpPr>
              <a:spLocks noChangeArrowheads="1"/>
            </p:cNvSpPr>
            <p:nvPr/>
          </p:nvSpPr>
          <p:spPr bwMode="auto">
            <a:xfrm>
              <a:off x="2651" y="2795"/>
              <a:ext cx="226" cy="111"/>
            </a:xfrm>
            <a:prstGeom prst="rect">
              <a:avLst/>
            </a:prstGeom>
            <a:noFill/>
            <a:ln w="12700">
              <a:noFill/>
              <a:miter lim="800000"/>
              <a:headEnd/>
              <a:tailEnd/>
            </a:ln>
            <a:effectLst/>
          </p:spPr>
          <p:txBody>
            <a:bodyPr wrap="none" lIns="90488" tIns="44450" rIns="90488" bIns="44450" anchor="ctr"/>
            <a:lstStyle/>
            <a:p>
              <a:pPr algn="ctr"/>
              <a:r>
                <a:rPr lang="en-US" sz="1800" b="1" i="0">
                  <a:solidFill>
                    <a:srgbClr val="000000"/>
                  </a:solidFill>
                  <a:latin typeface="Arial" pitchFamily="34" charset="0"/>
                </a:rPr>
                <a:t>X</a:t>
              </a:r>
            </a:p>
          </p:txBody>
        </p:sp>
        <p:sp>
          <p:nvSpPr>
            <p:cNvPr id="84001" name="Rectangle 33"/>
            <p:cNvSpPr>
              <a:spLocks noChangeArrowheads="1"/>
            </p:cNvSpPr>
            <p:nvPr/>
          </p:nvSpPr>
          <p:spPr bwMode="auto">
            <a:xfrm>
              <a:off x="2330" y="2795"/>
              <a:ext cx="227" cy="111"/>
            </a:xfrm>
            <a:prstGeom prst="rect">
              <a:avLst/>
            </a:prstGeom>
            <a:noFill/>
            <a:ln w="12700">
              <a:noFill/>
              <a:miter lim="800000"/>
              <a:headEnd/>
              <a:tailEnd/>
            </a:ln>
            <a:effectLst/>
          </p:spPr>
          <p:txBody>
            <a:bodyPr wrap="none" lIns="90488" tIns="44450" rIns="90488" bIns="44450" anchor="ctr"/>
            <a:lstStyle/>
            <a:p>
              <a:pPr algn="ctr"/>
              <a:r>
                <a:rPr lang="en-US" sz="1800" b="1" i="0">
                  <a:solidFill>
                    <a:schemeClr val="accent2"/>
                  </a:solidFill>
                  <a:latin typeface="Arial" pitchFamily="34" charset="0"/>
                </a:rPr>
                <a:t>87</a:t>
              </a:r>
            </a:p>
          </p:txBody>
        </p:sp>
        <p:sp>
          <p:nvSpPr>
            <p:cNvPr id="84002" name="Rectangle 34"/>
            <p:cNvSpPr>
              <a:spLocks noChangeArrowheads="1"/>
            </p:cNvSpPr>
            <p:nvPr/>
          </p:nvSpPr>
          <p:spPr bwMode="auto">
            <a:xfrm>
              <a:off x="1512" y="2795"/>
              <a:ext cx="227" cy="111"/>
            </a:xfrm>
            <a:prstGeom prst="rect">
              <a:avLst/>
            </a:prstGeom>
            <a:noFill/>
            <a:ln w="12700">
              <a:noFill/>
              <a:miter lim="800000"/>
              <a:headEnd/>
              <a:tailEnd/>
            </a:ln>
            <a:effectLst/>
          </p:spPr>
          <p:txBody>
            <a:bodyPr wrap="none" lIns="90488" tIns="44450" rIns="90488" bIns="44450" anchor="ctr"/>
            <a:lstStyle/>
            <a:p>
              <a:pPr algn="ctr"/>
              <a:r>
                <a:rPr lang="en-US" sz="1800" b="1" i="0">
                  <a:solidFill>
                    <a:schemeClr val="bg2"/>
                  </a:solidFill>
                  <a:latin typeface="Arial" pitchFamily="34" charset="0"/>
                </a:rPr>
                <a:t>85</a:t>
              </a:r>
            </a:p>
          </p:txBody>
        </p:sp>
        <p:sp>
          <p:nvSpPr>
            <p:cNvPr id="84003" name="Line 35"/>
            <p:cNvSpPr>
              <a:spLocks noChangeShapeType="1"/>
            </p:cNvSpPr>
            <p:nvPr/>
          </p:nvSpPr>
          <p:spPr bwMode="auto">
            <a:xfrm>
              <a:off x="1610" y="1544"/>
              <a:ext cx="0" cy="1136"/>
            </a:xfrm>
            <a:prstGeom prst="line">
              <a:avLst/>
            </a:prstGeom>
            <a:noFill/>
            <a:ln w="25400">
              <a:solidFill>
                <a:schemeClr val="bg2"/>
              </a:solidFill>
              <a:round/>
              <a:headEnd/>
              <a:tailEnd/>
            </a:ln>
            <a:effectLst/>
          </p:spPr>
          <p:txBody>
            <a:bodyPr wrap="none" anchor="ctr"/>
            <a:lstStyle/>
            <a:p>
              <a:endParaRPr lang="en-US"/>
            </a:p>
          </p:txBody>
        </p:sp>
        <p:grpSp>
          <p:nvGrpSpPr>
            <p:cNvPr id="84006" name="Group 38"/>
            <p:cNvGrpSpPr>
              <a:grpSpLocks/>
            </p:cNvGrpSpPr>
            <p:nvPr/>
          </p:nvGrpSpPr>
          <p:grpSpPr bwMode="auto">
            <a:xfrm>
              <a:off x="1618" y="1824"/>
              <a:ext cx="992" cy="192"/>
              <a:chOff x="1618" y="1824"/>
              <a:chExt cx="992" cy="192"/>
            </a:xfrm>
          </p:grpSpPr>
          <p:sp>
            <p:nvSpPr>
              <p:cNvPr id="84004" name="Line 36"/>
              <p:cNvSpPr>
                <a:spLocks noChangeShapeType="1"/>
              </p:cNvSpPr>
              <p:nvPr/>
            </p:nvSpPr>
            <p:spPr bwMode="auto">
              <a:xfrm>
                <a:off x="1618" y="2016"/>
                <a:ext cx="992" cy="0"/>
              </a:xfrm>
              <a:prstGeom prst="line">
                <a:avLst/>
              </a:prstGeom>
              <a:noFill/>
              <a:ln w="25400">
                <a:solidFill>
                  <a:schemeClr val="bg2"/>
                </a:solidFill>
                <a:round/>
                <a:headEnd/>
                <a:tailEnd type="triangle" w="med" len="med"/>
              </a:ln>
              <a:effectLst/>
            </p:spPr>
            <p:txBody>
              <a:bodyPr wrap="none" anchor="ctr"/>
              <a:lstStyle/>
              <a:p>
                <a:endParaRPr lang="en-US"/>
              </a:p>
            </p:txBody>
          </p:sp>
          <p:sp>
            <p:nvSpPr>
              <p:cNvPr id="84005" name="Rectangle 37"/>
              <p:cNvSpPr>
                <a:spLocks noChangeArrowheads="1"/>
              </p:cNvSpPr>
              <p:nvPr/>
            </p:nvSpPr>
            <p:spPr bwMode="auto">
              <a:xfrm>
                <a:off x="2042" y="1824"/>
                <a:ext cx="288" cy="144"/>
              </a:xfrm>
              <a:prstGeom prst="rect">
                <a:avLst/>
              </a:prstGeom>
              <a:noFill/>
              <a:ln w="12700">
                <a:noFill/>
                <a:miter lim="800000"/>
                <a:headEnd/>
                <a:tailEnd/>
              </a:ln>
              <a:effectLst/>
            </p:spPr>
            <p:txBody>
              <a:bodyPr wrap="none" lIns="90488" tIns="44450" rIns="90488" bIns="44450" anchor="ctr"/>
              <a:lstStyle/>
              <a:p>
                <a:pPr algn="ctr"/>
                <a:r>
                  <a:rPr lang="en-US" sz="1800" b="1" i="0">
                    <a:solidFill>
                      <a:schemeClr val="bg2"/>
                    </a:solidFill>
                    <a:latin typeface="Arial" pitchFamily="34" charset="0"/>
                  </a:rPr>
                  <a:t>.5000</a:t>
                </a:r>
              </a:p>
            </p:txBody>
          </p:sp>
        </p:grpSp>
        <p:sp>
          <p:nvSpPr>
            <p:cNvPr id="84007" name="Line 39"/>
            <p:cNvSpPr>
              <a:spLocks noChangeShapeType="1"/>
            </p:cNvSpPr>
            <p:nvPr/>
          </p:nvSpPr>
          <p:spPr bwMode="auto">
            <a:xfrm>
              <a:off x="1618" y="2592"/>
              <a:ext cx="752" cy="0"/>
            </a:xfrm>
            <a:prstGeom prst="line">
              <a:avLst/>
            </a:prstGeom>
            <a:noFill/>
            <a:ln w="25400">
              <a:solidFill>
                <a:schemeClr val="bg2"/>
              </a:solidFill>
              <a:round/>
              <a:headEnd/>
              <a:tailEnd type="triangle" w="med" len="med"/>
            </a:ln>
            <a:effectLst/>
          </p:spPr>
          <p:txBody>
            <a:bodyPr wrap="none" anchor="ctr"/>
            <a:lstStyle/>
            <a:p>
              <a:endParaRPr lang="en-US"/>
            </a:p>
          </p:txBody>
        </p:sp>
        <p:sp>
          <p:nvSpPr>
            <p:cNvPr id="84008" name="Rectangle 40"/>
            <p:cNvSpPr>
              <a:spLocks noChangeArrowheads="1"/>
            </p:cNvSpPr>
            <p:nvPr/>
          </p:nvSpPr>
          <p:spPr bwMode="auto">
            <a:xfrm>
              <a:off x="1940" y="2400"/>
              <a:ext cx="218" cy="144"/>
            </a:xfrm>
            <a:prstGeom prst="rect">
              <a:avLst/>
            </a:prstGeom>
            <a:noFill/>
            <a:ln w="12700">
              <a:noFill/>
              <a:miter lim="800000"/>
              <a:headEnd/>
              <a:tailEnd/>
            </a:ln>
            <a:effectLst/>
          </p:spPr>
          <p:txBody>
            <a:bodyPr wrap="none" lIns="90488" tIns="44450" rIns="90488" bIns="44450" anchor="ctr"/>
            <a:lstStyle/>
            <a:p>
              <a:pPr algn="ctr"/>
              <a:r>
                <a:rPr lang="en-US" sz="1800" b="1" i="0">
                  <a:solidFill>
                    <a:schemeClr val="bg2"/>
                  </a:solidFill>
                  <a:latin typeface="Arial" pitchFamily="34" charset="0"/>
                </a:rPr>
                <a:t>.4207</a:t>
              </a:r>
            </a:p>
          </p:txBody>
        </p:sp>
        <p:sp>
          <p:nvSpPr>
            <p:cNvPr id="84009" name="Freeform 41"/>
            <p:cNvSpPr>
              <a:spLocks/>
            </p:cNvSpPr>
            <p:nvPr/>
          </p:nvSpPr>
          <p:spPr bwMode="auto">
            <a:xfrm>
              <a:off x="437" y="2694"/>
              <a:ext cx="1962" cy="1"/>
            </a:xfrm>
            <a:custGeom>
              <a:avLst/>
              <a:gdLst/>
              <a:ahLst/>
              <a:cxnLst>
                <a:cxn ang="0">
                  <a:pos x="59" y="0"/>
                </a:cxn>
                <a:cxn ang="0">
                  <a:pos x="122" y="0"/>
                </a:cxn>
                <a:cxn ang="0">
                  <a:pos x="184" y="0"/>
                </a:cxn>
                <a:cxn ang="0">
                  <a:pos x="247" y="0"/>
                </a:cxn>
                <a:cxn ang="0">
                  <a:pos x="310" y="0"/>
                </a:cxn>
                <a:cxn ang="0">
                  <a:pos x="373" y="0"/>
                </a:cxn>
                <a:cxn ang="0">
                  <a:pos x="436" y="0"/>
                </a:cxn>
                <a:cxn ang="0">
                  <a:pos x="498" y="0"/>
                </a:cxn>
                <a:cxn ang="0">
                  <a:pos x="561" y="0"/>
                </a:cxn>
                <a:cxn ang="0">
                  <a:pos x="625" y="0"/>
                </a:cxn>
                <a:cxn ang="0">
                  <a:pos x="688" y="0"/>
                </a:cxn>
                <a:cxn ang="0">
                  <a:pos x="751" y="0"/>
                </a:cxn>
                <a:cxn ang="0">
                  <a:pos x="814" y="0"/>
                </a:cxn>
                <a:cxn ang="0">
                  <a:pos x="876" y="0"/>
                </a:cxn>
                <a:cxn ang="0">
                  <a:pos x="939" y="0"/>
                </a:cxn>
                <a:cxn ang="0">
                  <a:pos x="1002" y="0"/>
                </a:cxn>
                <a:cxn ang="0">
                  <a:pos x="1065" y="0"/>
                </a:cxn>
                <a:cxn ang="0">
                  <a:pos x="1128" y="0"/>
                </a:cxn>
                <a:cxn ang="0">
                  <a:pos x="1191" y="0"/>
                </a:cxn>
                <a:cxn ang="0">
                  <a:pos x="1254" y="0"/>
                </a:cxn>
                <a:cxn ang="0">
                  <a:pos x="1317" y="0"/>
                </a:cxn>
                <a:cxn ang="0">
                  <a:pos x="1380" y="0"/>
                </a:cxn>
                <a:cxn ang="0">
                  <a:pos x="1443" y="0"/>
                </a:cxn>
                <a:cxn ang="0">
                  <a:pos x="1505" y="0"/>
                </a:cxn>
                <a:cxn ang="0">
                  <a:pos x="1568" y="0"/>
                </a:cxn>
                <a:cxn ang="0">
                  <a:pos x="1631" y="0"/>
                </a:cxn>
                <a:cxn ang="0">
                  <a:pos x="1694" y="0"/>
                </a:cxn>
                <a:cxn ang="0">
                  <a:pos x="1757" y="0"/>
                </a:cxn>
                <a:cxn ang="0">
                  <a:pos x="1819" y="0"/>
                </a:cxn>
                <a:cxn ang="0">
                  <a:pos x="1883" y="0"/>
                </a:cxn>
                <a:cxn ang="0">
                  <a:pos x="1946" y="0"/>
                </a:cxn>
                <a:cxn ang="0">
                  <a:pos x="1914" y="0"/>
                </a:cxn>
                <a:cxn ang="0">
                  <a:pos x="1851" y="0"/>
                </a:cxn>
                <a:cxn ang="0">
                  <a:pos x="1789" y="0"/>
                </a:cxn>
                <a:cxn ang="0">
                  <a:pos x="1726" y="0"/>
                </a:cxn>
                <a:cxn ang="0">
                  <a:pos x="1663" y="0"/>
                </a:cxn>
                <a:cxn ang="0">
                  <a:pos x="1600" y="0"/>
                </a:cxn>
                <a:cxn ang="0">
                  <a:pos x="1536" y="0"/>
                </a:cxn>
                <a:cxn ang="0">
                  <a:pos x="1473" y="0"/>
                </a:cxn>
                <a:cxn ang="0">
                  <a:pos x="1411" y="0"/>
                </a:cxn>
                <a:cxn ang="0">
                  <a:pos x="1348" y="0"/>
                </a:cxn>
                <a:cxn ang="0">
                  <a:pos x="1285" y="0"/>
                </a:cxn>
                <a:cxn ang="0">
                  <a:pos x="1222" y="0"/>
                </a:cxn>
                <a:cxn ang="0">
                  <a:pos x="1159" y="0"/>
                </a:cxn>
                <a:cxn ang="0">
                  <a:pos x="1097" y="0"/>
                </a:cxn>
                <a:cxn ang="0">
                  <a:pos x="1034" y="0"/>
                </a:cxn>
                <a:cxn ang="0">
                  <a:pos x="971" y="0"/>
                </a:cxn>
                <a:cxn ang="0">
                  <a:pos x="908" y="0"/>
                </a:cxn>
                <a:cxn ang="0">
                  <a:pos x="844" y="0"/>
                </a:cxn>
                <a:cxn ang="0">
                  <a:pos x="782" y="0"/>
                </a:cxn>
                <a:cxn ang="0">
                  <a:pos x="719" y="0"/>
                </a:cxn>
                <a:cxn ang="0">
                  <a:pos x="656" y="0"/>
                </a:cxn>
                <a:cxn ang="0">
                  <a:pos x="593" y="0"/>
                </a:cxn>
                <a:cxn ang="0">
                  <a:pos x="530" y="0"/>
                </a:cxn>
                <a:cxn ang="0">
                  <a:pos x="468" y="0"/>
                </a:cxn>
                <a:cxn ang="0">
                  <a:pos x="405" y="0"/>
                </a:cxn>
                <a:cxn ang="0">
                  <a:pos x="342" y="0"/>
                </a:cxn>
                <a:cxn ang="0">
                  <a:pos x="279" y="0"/>
                </a:cxn>
                <a:cxn ang="0">
                  <a:pos x="216" y="0"/>
                </a:cxn>
                <a:cxn ang="0">
                  <a:pos x="153" y="0"/>
                </a:cxn>
                <a:cxn ang="0">
                  <a:pos x="90" y="0"/>
                </a:cxn>
                <a:cxn ang="0">
                  <a:pos x="27" y="0"/>
                </a:cxn>
              </a:cxnLst>
              <a:rect l="0" t="0" r="r" b="b"/>
              <a:pathLst>
                <a:path w="1962" h="1">
                  <a:moveTo>
                    <a:pt x="0" y="0"/>
                  </a:moveTo>
                  <a:lnTo>
                    <a:pt x="4" y="0"/>
                  </a:lnTo>
                  <a:lnTo>
                    <a:pt x="7" y="0"/>
                  </a:lnTo>
                  <a:lnTo>
                    <a:pt x="11" y="0"/>
                  </a:lnTo>
                  <a:lnTo>
                    <a:pt x="15" y="0"/>
                  </a:lnTo>
                  <a:lnTo>
                    <a:pt x="19" y="0"/>
                  </a:lnTo>
                  <a:lnTo>
                    <a:pt x="23" y="0"/>
                  </a:lnTo>
                  <a:lnTo>
                    <a:pt x="27" y="0"/>
                  </a:lnTo>
                  <a:lnTo>
                    <a:pt x="31" y="0"/>
                  </a:lnTo>
                  <a:lnTo>
                    <a:pt x="35" y="0"/>
                  </a:lnTo>
                  <a:lnTo>
                    <a:pt x="39" y="0"/>
                  </a:lnTo>
                  <a:lnTo>
                    <a:pt x="43" y="0"/>
                  </a:lnTo>
                  <a:lnTo>
                    <a:pt x="47" y="0"/>
                  </a:lnTo>
                  <a:lnTo>
                    <a:pt x="51" y="0"/>
                  </a:lnTo>
                  <a:lnTo>
                    <a:pt x="55" y="0"/>
                  </a:lnTo>
                  <a:lnTo>
                    <a:pt x="59" y="0"/>
                  </a:lnTo>
                  <a:lnTo>
                    <a:pt x="63" y="0"/>
                  </a:lnTo>
                  <a:lnTo>
                    <a:pt x="66" y="0"/>
                  </a:lnTo>
                  <a:lnTo>
                    <a:pt x="70" y="0"/>
                  </a:lnTo>
                  <a:lnTo>
                    <a:pt x="74" y="0"/>
                  </a:lnTo>
                  <a:lnTo>
                    <a:pt x="78" y="0"/>
                  </a:lnTo>
                  <a:lnTo>
                    <a:pt x="82" y="0"/>
                  </a:lnTo>
                  <a:lnTo>
                    <a:pt x="86" y="0"/>
                  </a:lnTo>
                  <a:lnTo>
                    <a:pt x="90" y="0"/>
                  </a:lnTo>
                  <a:lnTo>
                    <a:pt x="94" y="0"/>
                  </a:lnTo>
                  <a:lnTo>
                    <a:pt x="98" y="0"/>
                  </a:lnTo>
                  <a:lnTo>
                    <a:pt x="102" y="0"/>
                  </a:lnTo>
                  <a:lnTo>
                    <a:pt x="106" y="0"/>
                  </a:lnTo>
                  <a:lnTo>
                    <a:pt x="110" y="0"/>
                  </a:lnTo>
                  <a:lnTo>
                    <a:pt x="114" y="0"/>
                  </a:lnTo>
                  <a:lnTo>
                    <a:pt x="118" y="0"/>
                  </a:lnTo>
                  <a:lnTo>
                    <a:pt x="122" y="0"/>
                  </a:lnTo>
                  <a:lnTo>
                    <a:pt x="126" y="0"/>
                  </a:lnTo>
                  <a:lnTo>
                    <a:pt x="130" y="0"/>
                  </a:lnTo>
                  <a:lnTo>
                    <a:pt x="134" y="0"/>
                  </a:lnTo>
                  <a:lnTo>
                    <a:pt x="138" y="0"/>
                  </a:lnTo>
                  <a:lnTo>
                    <a:pt x="142" y="0"/>
                  </a:lnTo>
                  <a:lnTo>
                    <a:pt x="145" y="0"/>
                  </a:lnTo>
                  <a:lnTo>
                    <a:pt x="149" y="0"/>
                  </a:lnTo>
                  <a:lnTo>
                    <a:pt x="153" y="0"/>
                  </a:lnTo>
                  <a:lnTo>
                    <a:pt x="157" y="0"/>
                  </a:lnTo>
                  <a:lnTo>
                    <a:pt x="161" y="0"/>
                  </a:lnTo>
                  <a:lnTo>
                    <a:pt x="164" y="0"/>
                  </a:lnTo>
                  <a:lnTo>
                    <a:pt x="168" y="0"/>
                  </a:lnTo>
                  <a:lnTo>
                    <a:pt x="172" y="0"/>
                  </a:lnTo>
                  <a:lnTo>
                    <a:pt x="176" y="0"/>
                  </a:lnTo>
                  <a:lnTo>
                    <a:pt x="180" y="0"/>
                  </a:lnTo>
                  <a:lnTo>
                    <a:pt x="184" y="0"/>
                  </a:lnTo>
                  <a:lnTo>
                    <a:pt x="188" y="0"/>
                  </a:lnTo>
                  <a:lnTo>
                    <a:pt x="192" y="0"/>
                  </a:lnTo>
                  <a:lnTo>
                    <a:pt x="196" y="0"/>
                  </a:lnTo>
                  <a:lnTo>
                    <a:pt x="200" y="0"/>
                  </a:lnTo>
                  <a:lnTo>
                    <a:pt x="204" y="0"/>
                  </a:lnTo>
                  <a:lnTo>
                    <a:pt x="208" y="0"/>
                  </a:lnTo>
                  <a:lnTo>
                    <a:pt x="212" y="0"/>
                  </a:lnTo>
                  <a:lnTo>
                    <a:pt x="216" y="0"/>
                  </a:lnTo>
                  <a:lnTo>
                    <a:pt x="219" y="0"/>
                  </a:lnTo>
                  <a:lnTo>
                    <a:pt x="223" y="0"/>
                  </a:lnTo>
                  <a:lnTo>
                    <a:pt x="227" y="0"/>
                  </a:lnTo>
                  <a:lnTo>
                    <a:pt x="231" y="0"/>
                  </a:lnTo>
                  <a:lnTo>
                    <a:pt x="235" y="0"/>
                  </a:lnTo>
                  <a:lnTo>
                    <a:pt x="239" y="0"/>
                  </a:lnTo>
                  <a:lnTo>
                    <a:pt x="243" y="0"/>
                  </a:lnTo>
                  <a:lnTo>
                    <a:pt x="247" y="0"/>
                  </a:lnTo>
                  <a:lnTo>
                    <a:pt x="251" y="0"/>
                  </a:lnTo>
                  <a:lnTo>
                    <a:pt x="255" y="0"/>
                  </a:lnTo>
                  <a:lnTo>
                    <a:pt x="259" y="0"/>
                  </a:lnTo>
                  <a:lnTo>
                    <a:pt x="263" y="0"/>
                  </a:lnTo>
                  <a:lnTo>
                    <a:pt x="267" y="0"/>
                  </a:lnTo>
                  <a:lnTo>
                    <a:pt x="271" y="0"/>
                  </a:lnTo>
                  <a:lnTo>
                    <a:pt x="275" y="0"/>
                  </a:lnTo>
                  <a:lnTo>
                    <a:pt x="279" y="0"/>
                  </a:lnTo>
                  <a:lnTo>
                    <a:pt x="282" y="0"/>
                  </a:lnTo>
                  <a:lnTo>
                    <a:pt x="286" y="0"/>
                  </a:lnTo>
                  <a:lnTo>
                    <a:pt x="290" y="0"/>
                  </a:lnTo>
                  <a:lnTo>
                    <a:pt x="294" y="0"/>
                  </a:lnTo>
                  <a:lnTo>
                    <a:pt x="298" y="0"/>
                  </a:lnTo>
                  <a:lnTo>
                    <a:pt x="302" y="0"/>
                  </a:lnTo>
                  <a:lnTo>
                    <a:pt x="306" y="0"/>
                  </a:lnTo>
                  <a:lnTo>
                    <a:pt x="310" y="0"/>
                  </a:lnTo>
                  <a:lnTo>
                    <a:pt x="314" y="0"/>
                  </a:lnTo>
                  <a:lnTo>
                    <a:pt x="318" y="0"/>
                  </a:lnTo>
                  <a:lnTo>
                    <a:pt x="322" y="0"/>
                  </a:lnTo>
                  <a:lnTo>
                    <a:pt x="326" y="0"/>
                  </a:lnTo>
                  <a:lnTo>
                    <a:pt x="330" y="0"/>
                  </a:lnTo>
                  <a:lnTo>
                    <a:pt x="334" y="0"/>
                  </a:lnTo>
                  <a:lnTo>
                    <a:pt x="338" y="0"/>
                  </a:lnTo>
                  <a:lnTo>
                    <a:pt x="342" y="0"/>
                  </a:lnTo>
                  <a:lnTo>
                    <a:pt x="345" y="0"/>
                  </a:lnTo>
                  <a:lnTo>
                    <a:pt x="349" y="0"/>
                  </a:lnTo>
                  <a:lnTo>
                    <a:pt x="353" y="0"/>
                  </a:lnTo>
                  <a:lnTo>
                    <a:pt x="357" y="0"/>
                  </a:lnTo>
                  <a:lnTo>
                    <a:pt x="361" y="0"/>
                  </a:lnTo>
                  <a:lnTo>
                    <a:pt x="365" y="0"/>
                  </a:lnTo>
                  <a:lnTo>
                    <a:pt x="369" y="0"/>
                  </a:lnTo>
                  <a:lnTo>
                    <a:pt x="373" y="0"/>
                  </a:lnTo>
                  <a:lnTo>
                    <a:pt x="377" y="0"/>
                  </a:lnTo>
                  <a:lnTo>
                    <a:pt x="381" y="0"/>
                  </a:lnTo>
                  <a:lnTo>
                    <a:pt x="385" y="0"/>
                  </a:lnTo>
                  <a:lnTo>
                    <a:pt x="389" y="0"/>
                  </a:lnTo>
                  <a:lnTo>
                    <a:pt x="393" y="0"/>
                  </a:lnTo>
                  <a:lnTo>
                    <a:pt x="397" y="0"/>
                  </a:lnTo>
                  <a:lnTo>
                    <a:pt x="401" y="0"/>
                  </a:lnTo>
                  <a:lnTo>
                    <a:pt x="405" y="0"/>
                  </a:lnTo>
                  <a:lnTo>
                    <a:pt x="409" y="0"/>
                  </a:lnTo>
                  <a:lnTo>
                    <a:pt x="413" y="0"/>
                  </a:lnTo>
                  <a:lnTo>
                    <a:pt x="417" y="0"/>
                  </a:lnTo>
                  <a:lnTo>
                    <a:pt x="421" y="0"/>
                  </a:lnTo>
                  <a:lnTo>
                    <a:pt x="425" y="0"/>
                  </a:lnTo>
                  <a:lnTo>
                    <a:pt x="428" y="0"/>
                  </a:lnTo>
                  <a:lnTo>
                    <a:pt x="432" y="0"/>
                  </a:lnTo>
                  <a:lnTo>
                    <a:pt x="436" y="0"/>
                  </a:lnTo>
                  <a:lnTo>
                    <a:pt x="440" y="0"/>
                  </a:lnTo>
                  <a:lnTo>
                    <a:pt x="444" y="0"/>
                  </a:lnTo>
                  <a:lnTo>
                    <a:pt x="448" y="0"/>
                  </a:lnTo>
                  <a:lnTo>
                    <a:pt x="452" y="0"/>
                  </a:lnTo>
                  <a:lnTo>
                    <a:pt x="456" y="0"/>
                  </a:lnTo>
                  <a:lnTo>
                    <a:pt x="460" y="0"/>
                  </a:lnTo>
                  <a:lnTo>
                    <a:pt x="464" y="0"/>
                  </a:lnTo>
                  <a:lnTo>
                    <a:pt x="468" y="0"/>
                  </a:lnTo>
                  <a:lnTo>
                    <a:pt x="472" y="0"/>
                  </a:lnTo>
                  <a:lnTo>
                    <a:pt x="476" y="0"/>
                  </a:lnTo>
                  <a:lnTo>
                    <a:pt x="480" y="0"/>
                  </a:lnTo>
                  <a:lnTo>
                    <a:pt x="484" y="0"/>
                  </a:lnTo>
                  <a:lnTo>
                    <a:pt x="488" y="0"/>
                  </a:lnTo>
                  <a:lnTo>
                    <a:pt x="491" y="0"/>
                  </a:lnTo>
                  <a:lnTo>
                    <a:pt x="494" y="0"/>
                  </a:lnTo>
                  <a:lnTo>
                    <a:pt x="498" y="0"/>
                  </a:lnTo>
                  <a:lnTo>
                    <a:pt x="502" y="0"/>
                  </a:lnTo>
                  <a:lnTo>
                    <a:pt x="506" y="0"/>
                  </a:lnTo>
                  <a:lnTo>
                    <a:pt x="510" y="0"/>
                  </a:lnTo>
                  <a:lnTo>
                    <a:pt x="514" y="0"/>
                  </a:lnTo>
                  <a:lnTo>
                    <a:pt x="518" y="0"/>
                  </a:lnTo>
                  <a:lnTo>
                    <a:pt x="522" y="0"/>
                  </a:lnTo>
                  <a:lnTo>
                    <a:pt x="526" y="0"/>
                  </a:lnTo>
                  <a:lnTo>
                    <a:pt x="530" y="0"/>
                  </a:lnTo>
                  <a:lnTo>
                    <a:pt x="534" y="0"/>
                  </a:lnTo>
                  <a:lnTo>
                    <a:pt x="538" y="0"/>
                  </a:lnTo>
                  <a:lnTo>
                    <a:pt x="542" y="0"/>
                  </a:lnTo>
                  <a:lnTo>
                    <a:pt x="546" y="0"/>
                  </a:lnTo>
                  <a:lnTo>
                    <a:pt x="550" y="0"/>
                  </a:lnTo>
                  <a:lnTo>
                    <a:pt x="554" y="0"/>
                  </a:lnTo>
                  <a:lnTo>
                    <a:pt x="557" y="0"/>
                  </a:lnTo>
                  <a:lnTo>
                    <a:pt x="561" y="0"/>
                  </a:lnTo>
                  <a:lnTo>
                    <a:pt x="565" y="0"/>
                  </a:lnTo>
                  <a:lnTo>
                    <a:pt x="569" y="0"/>
                  </a:lnTo>
                  <a:lnTo>
                    <a:pt x="573" y="0"/>
                  </a:lnTo>
                  <a:lnTo>
                    <a:pt x="577" y="0"/>
                  </a:lnTo>
                  <a:lnTo>
                    <a:pt x="581" y="0"/>
                  </a:lnTo>
                  <a:lnTo>
                    <a:pt x="585" y="0"/>
                  </a:lnTo>
                  <a:lnTo>
                    <a:pt x="589" y="0"/>
                  </a:lnTo>
                  <a:lnTo>
                    <a:pt x="593" y="0"/>
                  </a:lnTo>
                  <a:lnTo>
                    <a:pt x="597" y="0"/>
                  </a:lnTo>
                  <a:lnTo>
                    <a:pt x="601" y="0"/>
                  </a:lnTo>
                  <a:lnTo>
                    <a:pt x="605" y="0"/>
                  </a:lnTo>
                  <a:lnTo>
                    <a:pt x="609" y="0"/>
                  </a:lnTo>
                  <a:lnTo>
                    <a:pt x="613" y="0"/>
                  </a:lnTo>
                  <a:lnTo>
                    <a:pt x="617" y="0"/>
                  </a:lnTo>
                  <a:lnTo>
                    <a:pt x="621" y="0"/>
                  </a:lnTo>
                  <a:lnTo>
                    <a:pt x="625" y="0"/>
                  </a:lnTo>
                  <a:lnTo>
                    <a:pt x="629" y="0"/>
                  </a:lnTo>
                  <a:lnTo>
                    <a:pt x="632" y="0"/>
                  </a:lnTo>
                  <a:lnTo>
                    <a:pt x="636" y="0"/>
                  </a:lnTo>
                  <a:lnTo>
                    <a:pt x="640" y="0"/>
                  </a:lnTo>
                  <a:lnTo>
                    <a:pt x="644" y="0"/>
                  </a:lnTo>
                  <a:lnTo>
                    <a:pt x="648" y="0"/>
                  </a:lnTo>
                  <a:lnTo>
                    <a:pt x="652" y="0"/>
                  </a:lnTo>
                  <a:lnTo>
                    <a:pt x="656" y="0"/>
                  </a:lnTo>
                  <a:lnTo>
                    <a:pt x="660" y="0"/>
                  </a:lnTo>
                  <a:lnTo>
                    <a:pt x="664" y="0"/>
                  </a:lnTo>
                  <a:lnTo>
                    <a:pt x="668" y="0"/>
                  </a:lnTo>
                  <a:lnTo>
                    <a:pt x="672" y="0"/>
                  </a:lnTo>
                  <a:lnTo>
                    <a:pt x="676" y="0"/>
                  </a:lnTo>
                  <a:lnTo>
                    <a:pt x="680" y="0"/>
                  </a:lnTo>
                  <a:lnTo>
                    <a:pt x="684" y="0"/>
                  </a:lnTo>
                  <a:lnTo>
                    <a:pt x="688" y="0"/>
                  </a:lnTo>
                  <a:lnTo>
                    <a:pt x="692" y="0"/>
                  </a:lnTo>
                  <a:lnTo>
                    <a:pt x="696" y="0"/>
                  </a:lnTo>
                  <a:lnTo>
                    <a:pt x="700" y="0"/>
                  </a:lnTo>
                  <a:lnTo>
                    <a:pt x="704" y="0"/>
                  </a:lnTo>
                  <a:lnTo>
                    <a:pt x="707" y="0"/>
                  </a:lnTo>
                  <a:lnTo>
                    <a:pt x="711" y="0"/>
                  </a:lnTo>
                  <a:lnTo>
                    <a:pt x="715" y="0"/>
                  </a:lnTo>
                  <a:lnTo>
                    <a:pt x="719" y="0"/>
                  </a:lnTo>
                  <a:lnTo>
                    <a:pt x="723" y="0"/>
                  </a:lnTo>
                  <a:lnTo>
                    <a:pt x="727" y="0"/>
                  </a:lnTo>
                  <a:lnTo>
                    <a:pt x="731" y="0"/>
                  </a:lnTo>
                  <a:lnTo>
                    <a:pt x="735" y="0"/>
                  </a:lnTo>
                  <a:lnTo>
                    <a:pt x="739" y="0"/>
                  </a:lnTo>
                  <a:lnTo>
                    <a:pt x="743" y="0"/>
                  </a:lnTo>
                  <a:lnTo>
                    <a:pt x="747" y="0"/>
                  </a:lnTo>
                  <a:lnTo>
                    <a:pt x="751" y="0"/>
                  </a:lnTo>
                  <a:lnTo>
                    <a:pt x="755" y="0"/>
                  </a:lnTo>
                  <a:lnTo>
                    <a:pt x="759" y="0"/>
                  </a:lnTo>
                  <a:lnTo>
                    <a:pt x="763" y="0"/>
                  </a:lnTo>
                  <a:lnTo>
                    <a:pt x="767" y="0"/>
                  </a:lnTo>
                  <a:lnTo>
                    <a:pt x="770" y="0"/>
                  </a:lnTo>
                  <a:lnTo>
                    <a:pt x="774" y="0"/>
                  </a:lnTo>
                  <a:lnTo>
                    <a:pt x="778" y="0"/>
                  </a:lnTo>
                  <a:lnTo>
                    <a:pt x="782" y="0"/>
                  </a:lnTo>
                  <a:lnTo>
                    <a:pt x="786" y="0"/>
                  </a:lnTo>
                  <a:lnTo>
                    <a:pt x="790" y="0"/>
                  </a:lnTo>
                  <a:lnTo>
                    <a:pt x="794" y="0"/>
                  </a:lnTo>
                  <a:lnTo>
                    <a:pt x="798" y="0"/>
                  </a:lnTo>
                  <a:lnTo>
                    <a:pt x="802" y="0"/>
                  </a:lnTo>
                  <a:lnTo>
                    <a:pt x="806" y="0"/>
                  </a:lnTo>
                  <a:lnTo>
                    <a:pt x="810" y="0"/>
                  </a:lnTo>
                  <a:lnTo>
                    <a:pt x="814" y="0"/>
                  </a:lnTo>
                  <a:lnTo>
                    <a:pt x="817" y="0"/>
                  </a:lnTo>
                  <a:lnTo>
                    <a:pt x="821" y="0"/>
                  </a:lnTo>
                  <a:lnTo>
                    <a:pt x="825" y="0"/>
                  </a:lnTo>
                  <a:lnTo>
                    <a:pt x="829" y="0"/>
                  </a:lnTo>
                  <a:lnTo>
                    <a:pt x="833" y="0"/>
                  </a:lnTo>
                  <a:lnTo>
                    <a:pt x="836" y="0"/>
                  </a:lnTo>
                  <a:lnTo>
                    <a:pt x="840" y="0"/>
                  </a:lnTo>
                  <a:lnTo>
                    <a:pt x="844" y="0"/>
                  </a:lnTo>
                  <a:lnTo>
                    <a:pt x="848" y="0"/>
                  </a:lnTo>
                  <a:lnTo>
                    <a:pt x="852" y="0"/>
                  </a:lnTo>
                  <a:lnTo>
                    <a:pt x="856" y="0"/>
                  </a:lnTo>
                  <a:lnTo>
                    <a:pt x="860" y="0"/>
                  </a:lnTo>
                  <a:lnTo>
                    <a:pt x="864" y="0"/>
                  </a:lnTo>
                  <a:lnTo>
                    <a:pt x="868" y="0"/>
                  </a:lnTo>
                  <a:lnTo>
                    <a:pt x="872" y="0"/>
                  </a:lnTo>
                  <a:lnTo>
                    <a:pt x="876" y="0"/>
                  </a:lnTo>
                  <a:lnTo>
                    <a:pt x="880" y="0"/>
                  </a:lnTo>
                  <a:lnTo>
                    <a:pt x="884" y="0"/>
                  </a:lnTo>
                  <a:lnTo>
                    <a:pt x="888" y="0"/>
                  </a:lnTo>
                  <a:lnTo>
                    <a:pt x="892" y="0"/>
                  </a:lnTo>
                  <a:lnTo>
                    <a:pt x="896" y="0"/>
                  </a:lnTo>
                  <a:lnTo>
                    <a:pt x="900" y="0"/>
                  </a:lnTo>
                  <a:lnTo>
                    <a:pt x="904" y="0"/>
                  </a:lnTo>
                  <a:lnTo>
                    <a:pt x="908" y="0"/>
                  </a:lnTo>
                  <a:lnTo>
                    <a:pt x="912" y="0"/>
                  </a:lnTo>
                  <a:lnTo>
                    <a:pt x="915" y="0"/>
                  </a:lnTo>
                  <a:lnTo>
                    <a:pt x="919" y="0"/>
                  </a:lnTo>
                  <a:lnTo>
                    <a:pt x="923" y="0"/>
                  </a:lnTo>
                  <a:lnTo>
                    <a:pt x="927" y="0"/>
                  </a:lnTo>
                  <a:lnTo>
                    <a:pt x="931" y="0"/>
                  </a:lnTo>
                  <a:lnTo>
                    <a:pt x="935" y="0"/>
                  </a:lnTo>
                  <a:lnTo>
                    <a:pt x="939" y="0"/>
                  </a:lnTo>
                  <a:lnTo>
                    <a:pt x="943" y="0"/>
                  </a:lnTo>
                  <a:lnTo>
                    <a:pt x="947" y="0"/>
                  </a:lnTo>
                  <a:lnTo>
                    <a:pt x="951" y="0"/>
                  </a:lnTo>
                  <a:lnTo>
                    <a:pt x="955" y="0"/>
                  </a:lnTo>
                  <a:lnTo>
                    <a:pt x="959" y="0"/>
                  </a:lnTo>
                  <a:lnTo>
                    <a:pt x="963" y="0"/>
                  </a:lnTo>
                  <a:lnTo>
                    <a:pt x="967" y="0"/>
                  </a:lnTo>
                  <a:lnTo>
                    <a:pt x="971" y="0"/>
                  </a:lnTo>
                  <a:lnTo>
                    <a:pt x="975" y="0"/>
                  </a:lnTo>
                  <a:lnTo>
                    <a:pt x="979" y="0"/>
                  </a:lnTo>
                  <a:lnTo>
                    <a:pt x="982" y="0"/>
                  </a:lnTo>
                  <a:lnTo>
                    <a:pt x="986" y="0"/>
                  </a:lnTo>
                  <a:lnTo>
                    <a:pt x="990" y="0"/>
                  </a:lnTo>
                  <a:lnTo>
                    <a:pt x="994" y="0"/>
                  </a:lnTo>
                  <a:lnTo>
                    <a:pt x="998" y="0"/>
                  </a:lnTo>
                  <a:lnTo>
                    <a:pt x="1002" y="0"/>
                  </a:lnTo>
                  <a:lnTo>
                    <a:pt x="1006" y="0"/>
                  </a:lnTo>
                  <a:lnTo>
                    <a:pt x="1010" y="0"/>
                  </a:lnTo>
                  <a:lnTo>
                    <a:pt x="1014" y="0"/>
                  </a:lnTo>
                  <a:lnTo>
                    <a:pt x="1018" y="0"/>
                  </a:lnTo>
                  <a:lnTo>
                    <a:pt x="1022" y="0"/>
                  </a:lnTo>
                  <a:lnTo>
                    <a:pt x="1026" y="0"/>
                  </a:lnTo>
                  <a:lnTo>
                    <a:pt x="1030" y="0"/>
                  </a:lnTo>
                  <a:lnTo>
                    <a:pt x="1034" y="0"/>
                  </a:lnTo>
                  <a:lnTo>
                    <a:pt x="1038" y="0"/>
                  </a:lnTo>
                  <a:lnTo>
                    <a:pt x="1042" y="0"/>
                  </a:lnTo>
                  <a:lnTo>
                    <a:pt x="1045" y="0"/>
                  </a:lnTo>
                  <a:lnTo>
                    <a:pt x="1049" y="0"/>
                  </a:lnTo>
                  <a:lnTo>
                    <a:pt x="1053" y="0"/>
                  </a:lnTo>
                  <a:lnTo>
                    <a:pt x="1057" y="0"/>
                  </a:lnTo>
                  <a:lnTo>
                    <a:pt x="1061" y="0"/>
                  </a:lnTo>
                  <a:lnTo>
                    <a:pt x="1065" y="0"/>
                  </a:lnTo>
                  <a:lnTo>
                    <a:pt x="1069" y="0"/>
                  </a:lnTo>
                  <a:lnTo>
                    <a:pt x="1073" y="0"/>
                  </a:lnTo>
                  <a:lnTo>
                    <a:pt x="1077" y="0"/>
                  </a:lnTo>
                  <a:lnTo>
                    <a:pt x="1081" y="0"/>
                  </a:lnTo>
                  <a:lnTo>
                    <a:pt x="1085" y="0"/>
                  </a:lnTo>
                  <a:lnTo>
                    <a:pt x="1089" y="0"/>
                  </a:lnTo>
                  <a:lnTo>
                    <a:pt x="1093" y="0"/>
                  </a:lnTo>
                  <a:lnTo>
                    <a:pt x="1097" y="0"/>
                  </a:lnTo>
                  <a:lnTo>
                    <a:pt x="1101" y="0"/>
                  </a:lnTo>
                  <a:lnTo>
                    <a:pt x="1105" y="0"/>
                  </a:lnTo>
                  <a:lnTo>
                    <a:pt x="1109" y="0"/>
                  </a:lnTo>
                  <a:lnTo>
                    <a:pt x="1113" y="0"/>
                  </a:lnTo>
                  <a:lnTo>
                    <a:pt x="1117" y="0"/>
                  </a:lnTo>
                  <a:lnTo>
                    <a:pt x="1120" y="0"/>
                  </a:lnTo>
                  <a:lnTo>
                    <a:pt x="1124" y="0"/>
                  </a:lnTo>
                  <a:lnTo>
                    <a:pt x="1128" y="0"/>
                  </a:lnTo>
                  <a:lnTo>
                    <a:pt x="1132" y="0"/>
                  </a:lnTo>
                  <a:lnTo>
                    <a:pt x="1136" y="0"/>
                  </a:lnTo>
                  <a:lnTo>
                    <a:pt x="1140" y="0"/>
                  </a:lnTo>
                  <a:lnTo>
                    <a:pt x="1144" y="0"/>
                  </a:lnTo>
                  <a:lnTo>
                    <a:pt x="1147" y="0"/>
                  </a:lnTo>
                  <a:lnTo>
                    <a:pt x="1151" y="0"/>
                  </a:lnTo>
                  <a:lnTo>
                    <a:pt x="1155" y="0"/>
                  </a:lnTo>
                  <a:lnTo>
                    <a:pt x="1159" y="0"/>
                  </a:lnTo>
                  <a:lnTo>
                    <a:pt x="1163" y="0"/>
                  </a:lnTo>
                  <a:lnTo>
                    <a:pt x="1167" y="0"/>
                  </a:lnTo>
                  <a:lnTo>
                    <a:pt x="1171" y="0"/>
                  </a:lnTo>
                  <a:lnTo>
                    <a:pt x="1175" y="0"/>
                  </a:lnTo>
                  <a:lnTo>
                    <a:pt x="1179" y="0"/>
                  </a:lnTo>
                  <a:lnTo>
                    <a:pt x="1183" y="0"/>
                  </a:lnTo>
                  <a:lnTo>
                    <a:pt x="1187" y="0"/>
                  </a:lnTo>
                  <a:lnTo>
                    <a:pt x="1191" y="0"/>
                  </a:lnTo>
                  <a:lnTo>
                    <a:pt x="1194" y="0"/>
                  </a:lnTo>
                  <a:lnTo>
                    <a:pt x="1198" y="0"/>
                  </a:lnTo>
                  <a:lnTo>
                    <a:pt x="1202" y="0"/>
                  </a:lnTo>
                  <a:lnTo>
                    <a:pt x="1206" y="0"/>
                  </a:lnTo>
                  <a:lnTo>
                    <a:pt x="1210" y="0"/>
                  </a:lnTo>
                  <a:lnTo>
                    <a:pt x="1214" y="0"/>
                  </a:lnTo>
                  <a:lnTo>
                    <a:pt x="1218" y="0"/>
                  </a:lnTo>
                  <a:lnTo>
                    <a:pt x="1222" y="0"/>
                  </a:lnTo>
                  <a:lnTo>
                    <a:pt x="1226" y="0"/>
                  </a:lnTo>
                  <a:lnTo>
                    <a:pt x="1230" y="0"/>
                  </a:lnTo>
                  <a:lnTo>
                    <a:pt x="1234" y="0"/>
                  </a:lnTo>
                  <a:lnTo>
                    <a:pt x="1238" y="0"/>
                  </a:lnTo>
                  <a:lnTo>
                    <a:pt x="1242" y="0"/>
                  </a:lnTo>
                  <a:lnTo>
                    <a:pt x="1246" y="0"/>
                  </a:lnTo>
                  <a:lnTo>
                    <a:pt x="1250" y="0"/>
                  </a:lnTo>
                  <a:lnTo>
                    <a:pt x="1254" y="0"/>
                  </a:lnTo>
                  <a:lnTo>
                    <a:pt x="1257" y="0"/>
                  </a:lnTo>
                  <a:lnTo>
                    <a:pt x="1261" y="0"/>
                  </a:lnTo>
                  <a:lnTo>
                    <a:pt x="1265" y="0"/>
                  </a:lnTo>
                  <a:lnTo>
                    <a:pt x="1269" y="0"/>
                  </a:lnTo>
                  <a:lnTo>
                    <a:pt x="1273" y="0"/>
                  </a:lnTo>
                  <a:lnTo>
                    <a:pt x="1277" y="0"/>
                  </a:lnTo>
                  <a:lnTo>
                    <a:pt x="1281" y="0"/>
                  </a:lnTo>
                  <a:lnTo>
                    <a:pt x="1285" y="0"/>
                  </a:lnTo>
                  <a:lnTo>
                    <a:pt x="1289" y="0"/>
                  </a:lnTo>
                  <a:lnTo>
                    <a:pt x="1293" y="0"/>
                  </a:lnTo>
                  <a:lnTo>
                    <a:pt x="1297" y="0"/>
                  </a:lnTo>
                  <a:lnTo>
                    <a:pt x="1301" y="0"/>
                  </a:lnTo>
                  <a:lnTo>
                    <a:pt x="1305" y="0"/>
                  </a:lnTo>
                  <a:lnTo>
                    <a:pt x="1309" y="0"/>
                  </a:lnTo>
                  <a:lnTo>
                    <a:pt x="1313" y="0"/>
                  </a:lnTo>
                  <a:lnTo>
                    <a:pt x="1317" y="0"/>
                  </a:lnTo>
                  <a:lnTo>
                    <a:pt x="1321" y="0"/>
                  </a:lnTo>
                  <a:lnTo>
                    <a:pt x="1324" y="0"/>
                  </a:lnTo>
                  <a:lnTo>
                    <a:pt x="1328" y="0"/>
                  </a:lnTo>
                  <a:lnTo>
                    <a:pt x="1332" y="0"/>
                  </a:lnTo>
                  <a:lnTo>
                    <a:pt x="1336" y="0"/>
                  </a:lnTo>
                  <a:lnTo>
                    <a:pt x="1340" y="0"/>
                  </a:lnTo>
                  <a:lnTo>
                    <a:pt x="1344" y="0"/>
                  </a:lnTo>
                  <a:lnTo>
                    <a:pt x="1348" y="0"/>
                  </a:lnTo>
                  <a:lnTo>
                    <a:pt x="1352" y="0"/>
                  </a:lnTo>
                  <a:lnTo>
                    <a:pt x="1356" y="0"/>
                  </a:lnTo>
                  <a:lnTo>
                    <a:pt x="1360" y="0"/>
                  </a:lnTo>
                  <a:lnTo>
                    <a:pt x="1364" y="0"/>
                  </a:lnTo>
                  <a:lnTo>
                    <a:pt x="1368" y="0"/>
                  </a:lnTo>
                  <a:lnTo>
                    <a:pt x="1372" y="0"/>
                  </a:lnTo>
                  <a:lnTo>
                    <a:pt x="1376" y="0"/>
                  </a:lnTo>
                  <a:lnTo>
                    <a:pt x="1380" y="0"/>
                  </a:lnTo>
                  <a:lnTo>
                    <a:pt x="1384" y="0"/>
                  </a:lnTo>
                  <a:lnTo>
                    <a:pt x="1388" y="0"/>
                  </a:lnTo>
                  <a:lnTo>
                    <a:pt x="1392" y="0"/>
                  </a:lnTo>
                  <a:lnTo>
                    <a:pt x="1396" y="0"/>
                  </a:lnTo>
                  <a:lnTo>
                    <a:pt x="1400" y="0"/>
                  </a:lnTo>
                  <a:lnTo>
                    <a:pt x="1403" y="0"/>
                  </a:lnTo>
                  <a:lnTo>
                    <a:pt x="1407" y="0"/>
                  </a:lnTo>
                  <a:lnTo>
                    <a:pt x="1411" y="0"/>
                  </a:lnTo>
                  <a:lnTo>
                    <a:pt x="1415" y="0"/>
                  </a:lnTo>
                  <a:lnTo>
                    <a:pt x="1419" y="0"/>
                  </a:lnTo>
                  <a:lnTo>
                    <a:pt x="1423" y="0"/>
                  </a:lnTo>
                  <a:lnTo>
                    <a:pt x="1427" y="0"/>
                  </a:lnTo>
                  <a:lnTo>
                    <a:pt x="1431" y="0"/>
                  </a:lnTo>
                  <a:lnTo>
                    <a:pt x="1435" y="0"/>
                  </a:lnTo>
                  <a:lnTo>
                    <a:pt x="1439" y="0"/>
                  </a:lnTo>
                  <a:lnTo>
                    <a:pt x="1443" y="0"/>
                  </a:lnTo>
                  <a:lnTo>
                    <a:pt x="1447" y="0"/>
                  </a:lnTo>
                  <a:lnTo>
                    <a:pt x="1451" y="0"/>
                  </a:lnTo>
                  <a:lnTo>
                    <a:pt x="1455" y="0"/>
                  </a:lnTo>
                  <a:lnTo>
                    <a:pt x="1459" y="0"/>
                  </a:lnTo>
                  <a:lnTo>
                    <a:pt x="1463" y="0"/>
                  </a:lnTo>
                  <a:lnTo>
                    <a:pt x="1467" y="0"/>
                  </a:lnTo>
                  <a:lnTo>
                    <a:pt x="1470" y="0"/>
                  </a:lnTo>
                  <a:lnTo>
                    <a:pt x="1473" y="0"/>
                  </a:lnTo>
                  <a:lnTo>
                    <a:pt x="1477" y="0"/>
                  </a:lnTo>
                  <a:lnTo>
                    <a:pt x="1481" y="0"/>
                  </a:lnTo>
                  <a:lnTo>
                    <a:pt x="1485" y="0"/>
                  </a:lnTo>
                  <a:lnTo>
                    <a:pt x="1489" y="0"/>
                  </a:lnTo>
                  <a:lnTo>
                    <a:pt x="1493" y="0"/>
                  </a:lnTo>
                  <a:lnTo>
                    <a:pt x="1497" y="0"/>
                  </a:lnTo>
                  <a:lnTo>
                    <a:pt x="1501" y="0"/>
                  </a:lnTo>
                  <a:lnTo>
                    <a:pt x="1505" y="0"/>
                  </a:lnTo>
                  <a:lnTo>
                    <a:pt x="1509" y="0"/>
                  </a:lnTo>
                  <a:lnTo>
                    <a:pt x="1513" y="0"/>
                  </a:lnTo>
                  <a:lnTo>
                    <a:pt x="1517" y="0"/>
                  </a:lnTo>
                  <a:lnTo>
                    <a:pt x="1521" y="0"/>
                  </a:lnTo>
                  <a:lnTo>
                    <a:pt x="1525" y="0"/>
                  </a:lnTo>
                  <a:lnTo>
                    <a:pt x="1529" y="0"/>
                  </a:lnTo>
                  <a:lnTo>
                    <a:pt x="1532" y="0"/>
                  </a:lnTo>
                  <a:lnTo>
                    <a:pt x="1536" y="0"/>
                  </a:lnTo>
                  <a:lnTo>
                    <a:pt x="1540" y="0"/>
                  </a:lnTo>
                  <a:lnTo>
                    <a:pt x="1544" y="0"/>
                  </a:lnTo>
                  <a:lnTo>
                    <a:pt x="1548" y="0"/>
                  </a:lnTo>
                  <a:lnTo>
                    <a:pt x="1552" y="0"/>
                  </a:lnTo>
                  <a:lnTo>
                    <a:pt x="1556" y="0"/>
                  </a:lnTo>
                  <a:lnTo>
                    <a:pt x="1560" y="0"/>
                  </a:lnTo>
                  <a:lnTo>
                    <a:pt x="1564" y="0"/>
                  </a:lnTo>
                  <a:lnTo>
                    <a:pt x="1568" y="0"/>
                  </a:lnTo>
                  <a:lnTo>
                    <a:pt x="1572" y="0"/>
                  </a:lnTo>
                  <a:lnTo>
                    <a:pt x="1576" y="0"/>
                  </a:lnTo>
                  <a:lnTo>
                    <a:pt x="1580" y="0"/>
                  </a:lnTo>
                  <a:lnTo>
                    <a:pt x="1584" y="0"/>
                  </a:lnTo>
                  <a:lnTo>
                    <a:pt x="1588" y="0"/>
                  </a:lnTo>
                  <a:lnTo>
                    <a:pt x="1592" y="0"/>
                  </a:lnTo>
                  <a:lnTo>
                    <a:pt x="1596" y="0"/>
                  </a:lnTo>
                  <a:lnTo>
                    <a:pt x="1600" y="0"/>
                  </a:lnTo>
                  <a:lnTo>
                    <a:pt x="1604" y="0"/>
                  </a:lnTo>
                  <a:lnTo>
                    <a:pt x="1607" y="0"/>
                  </a:lnTo>
                  <a:lnTo>
                    <a:pt x="1611" y="0"/>
                  </a:lnTo>
                  <a:lnTo>
                    <a:pt x="1615" y="0"/>
                  </a:lnTo>
                  <a:lnTo>
                    <a:pt x="1619" y="0"/>
                  </a:lnTo>
                  <a:lnTo>
                    <a:pt x="1623" y="0"/>
                  </a:lnTo>
                  <a:lnTo>
                    <a:pt x="1627" y="0"/>
                  </a:lnTo>
                  <a:lnTo>
                    <a:pt x="1631" y="0"/>
                  </a:lnTo>
                  <a:lnTo>
                    <a:pt x="1635" y="0"/>
                  </a:lnTo>
                  <a:lnTo>
                    <a:pt x="1639" y="0"/>
                  </a:lnTo>
                  <a:lnTo>
                    <a:pt x="1643" y="0"/>
                  </a:lnTo>
                  <a:lnTo>
                    <a:pt x="1647" y="0"/>
                  </a:lnTo>
                  <a:lnTo>
                    <a:pt x="1651" y="0"/>
                  </a:lnTo>
                  <a:lnTo>
                    <a:pt x="1655" y="0"/>
                  </a:lnTo>
                  <a:lnTo>
                    <a:pt x="1659" y="0"/>
                  </a:lnTo>
                  <a:lnTo>
                    <a:pt x="1663" y="0"/>
                  </a:lnTo>
                  <a:lnTo>
                    <a:pt x="1667" y="0"/>
                  </a:lnTo>
                  <a:lnTo>
                    <a:pt x="1671" y="0"/>
                  </a:lnTo>
                  <a:lnTo>
                    <a:pt x="1675" y="0"/>
                  </a:lnTo>
                  <a:lnTo>
                    <a:pt x="1679" y="0"/>
                  </a:lnTo>
                  <a:lnTo>
                    <a:pt x="1682" y="0"/>
                  </a:lnTo>
                  <a:lnTo>
                    <a:pt x="1686" y="0"/>
                  </a:lnTo>
                  <a:lnTo>
                    <a:pt x="1690" y="0"/>
                  </a:lnTo>
                  <a:lnTo>
                    <a:pt x="1694" y="0"/>
                  </a:lnTo>
                  <a:lnTo>
                    <a:pt x="1698" y="0"/>
                  </a:lnTo>
                  <a:lnTo>
                    <a:pt x="1702" y="0"/>
                  </a:lnTo>
                  <a:lnTo>
                    <a:pt x="1706" y="0"/>
                  </a:lnTo>
                  <a:lnTo>
                    <a:pt x="1710" y="0"/>
                  </a:lnTo>
                  <a:lnTo>
                    <a:pt x="1714" y="0"/>
                  </a:lnTo>
                  <a:lnTo>
                    <a:pt x="1718" y="0"/>
                  </a:lnTo>
                  <a:lnTo>
                    <a:pt x="1722" y="0"/>
                  </a:lnTo>
                  <a:lnTo>
                    <a:pt x="1726" y="0"/>
                  </a:lnTo>
                  <a:lnTo>
                    <a:pt x="1730" y="0"/>
                  </a:lnTo>
                  <a:lnTo>
                    <a:pt x="1734" y="0"/>
                  </a:lnTo>
                  <a:lnTo>
                    <a:pt x="1738" y="0"/>
                  </a:lnTo>
                  <a:lnTo>
                    <a:pt x="1742" y="0"/>
                  </a:lnTo>
                  <a:lnTo>
                    <a:pt x="1745" y="0"/>
                  </a:lnTo>
                  <a:lnTo>
                    <a:pt x="1749" y="0"/>
                  </a:lnTo>
                  <a:lnTo>
                    <a:pt x="1753" y="0"/>
                  </a:lnTo>
                  <a:lnTo>
                    <a:pt x="1757" y="0"/>
                  </a:lnTo>
                  <a:lnTo>
                    <a:pt x="1761" y="0"/>
                  </a:lnTo>
                  <a:lnTo>
                    <a:pt x="1765" y="0"/>
                  </a:lnTo>
                  <a:lnTo>
                    <a:pt x="1769" y="0"/>
                  </a:lnTo>
                  <a:lnTo>
                    <a:pt x="1773" y="0"/>
                  </a:lnTo>
                  <a:lnTo>
                    <a:pt x="1777" y="0"/>
                  </a:lnTo>
                  <a:lnTo>
                    <a:pt x="1781" y="0"/>
                  </a:lnTo>
                  <a:lnTo>
                    <a:pt x="1785" y="0"/>
                  </a:lnTo>
                  <a:lnTo>
                    <a:pt x="1789" y="0"/>
                  </a:lnTo>
                  <a:lnTo>
                    <a:pt x="1793" y="0"/>
                  </a:lnTo>
                  <a:lnTo>
                    <a:pt x="1797" y="0"/>
                  </a:lnTo>
                  <a:lnTo>
                    <a:pt x="1800" y="0"/>
                  </a:lnTo>
                  <a:lnTo>
                    <a:pt x="1804" y="0"/>
                  </a:lnTo>
                  <a:lnTo>
                    <a:pt x="1808" y="0"/>
                  </a:lnTo>
                  <a:lnTo>
                    <a:pt x="1811" y="0"/>
                  </a:lnTo>
                  <a:lnTo>
                    <a:pt x="1815" y="0"/>
                  </a:lnTo>
                  <a:lnTo>
                    <a:pt x="1819" y="0"/>
                  </a:lnTo>
                  <a:lnTo>
                    <a:pt x="1823" y="0"/>
                  </a:lnTo>
                  <a:lnTo>
                    <a:pt x="1827" y="0"/>
                  </a:lnTo>
                  <a:lnTo>
                    <a:pt x="1831" y="0"/>
                  </a:lnTo>
                  <a:lnTo>
                    <a:pt x="1835" y="0"/>
                  </a:lnTo>
                  <a:lnTo>
                    <a:pt x="1839" y="0"/>
                  </a:lnTo>
                  <a:lnTo>
                    <a:pt x="1843" y="0"/>
                  </a:lnTo>
                  <a:lnTo>
                    <a:pt x="1847" y="0"/>
                  </a:lnTo>
                  <a:lnTo>
                    <a:pt x="1851" y="0"/>
                  </a:lnTo>
                  <a:lnTo>
                    <a:pt x="1855" y="0"/>
                  </a:lnTo>
                  <a:lnTo>
                    <a:pt x="1859" y="0"/>
                  </a:lnTo>
                  <a:lnTo>
                    <a:pt x="1863" y="0"/>
                  </a:lnTo>
                  <a:lnTo>
                    <a:pt x="1867" y="0"/>
                  </a:lnTo>
                  <a:lnTo>
                    <a:pt x="1871" y="0"/>
                  </a:lnTo>
                  <a:lnTo>
                    <a:pt x="1875" y="0"/>
                  </a:lnTo>
                  <a:lnTo>
                    <a:pt x="1879" y="0"/>
                  </a:lnTo>
                  <a:lnTo>
                    <a:pt x="1883" y="0"/>
                  </a:lnTo>
                  <a:lnTo>
                    <a:pt x="1887" y="0"/>
                  </a:lnTo>
                  <a:lnTo>
                    <a:pt x="1891" y="0"/>
                  </a:lnTo>
                  <a:lnTo>
                    <a:pt x="1894" y="0"/>
                  </a:lnTo>
                  <a:lnTo>
                    <a:pt x="1898" y="0"/>
                  </a:lnTo>
                  <a:lnTo>
                    <a:pt x="1902" y="0"/>
                  </a:lnTo>
                  <a:lnTo>
                    <a:pt x="1906" y="0"/>
                  </a:lnTo>
                  <a:lnTo>
                    <a:pt x="1910" y="0"/>
                  </a:lnTo>
                  <a:lnTo>
                    <a:pt x="1914" y="0"/>
                  </a:lnTo>
                  <a:lnTo>
                    <a:pt x="1918" y="0"/>
                  </a:lnTo>
                  <a:lnTo>
                    <a:pt x="1922" y="0"/>
                  </a:lnTo>
                  <a:lnTo>
                    <a:pt x="1926" y="0"/>
                  </a:lnTo>
                  <a:lnTo>
                    <a:pt x="1930" y="0"/>
                  </a:lnTo>
                  <a:lnTo>
                    <a:pt x="1934" y="0"/>
                  </a:lnTo>
                  <a:lnTo>
                    <a:pt x="1938" y="0"/>
                  </a:lnTo>
                  <a:lnTo>
                    <a:pt x="1942" y="0"/>
                  </a:lnTo>
                  <a:lnTo>
                    <a:pt x="1946" y="0"/>
                  </a:lnTo>
                  <a:lnTo>
                    <a:pt x="1950" y="0"/>
                  </a:lnTo>
                  <a:lnTo>
                    <a:pt x="1954" y="0"/>
                  </a:lnTo>
                  <a:lnTo>
                    <a:pt x="1957" y="0"/>
                  </a:lnTo>
                  <a:lnTo>
                    <a:pt x="1961" y="0"/>
                  </a:lnTo>
                  <a:lnTo>
                    <a:pt x="1957" y="0"/>
                  </a:lnTo>
                  <a:lnTo>
                    <a:pt x="1954" y="0"/>
                  </a:lnTo>
                  <a:lnTo>
                    <a:pt x="1950" y="0"/>
                  </a:lnTo>
                  <a:lnTo>
                    <a:pt x="1946" y="0"/>
                  </a:lnTo>
                  <a:lnTo>
                    <a:pt x="1942" y="0"/>
                  </a:lnTo>
                  <a:lnTo>
                    <a:pt x="1938" y="0"/>
                  </a:lnTo>
                  <a:lnTo>
                    <a:pt x="1934" y="0"/>
                  </a:lnTo>
                  <a:lnTo>
                    <a:pt x="1930" y="0"/>
                  </a:lnTo>
                  <a:lnTo>
                    <a:pt x="1926" y="0"/>
                  </a:lnTo>
                  <a:lnTo>
                    <a:pt x="1922" y="0"/>
                  </a:lnTo>
                  <a:lnTo>
                    <a:pt x="1918" y="0"/>
                  </a:lnTo>
                  <a:lnTo>
                    <a:pt x="1914" y="0"/>
                  </a:lnTo>
                  <a:lnTo>
                    <a:pt x="1910" y="0"/>
                  </a:lnTo>
                  <a:lnTo>
                    <a:pt x="1906" y="0"/>
                  </a:lnTo>
                  <a:lnTo>
                    <a:pt x="1902" y="0"/>
                  </a:lnTo>
                  <a:lnTo>
                    <a:pt x="1898" y="0"/>
                  </a:lnTo>
                  <a:lnTo>
                    <a:pt x="1894" y="0"/>
                  </a:lnTo>
                  <a:lnTo>
                    <a:pt x="1891" y="0"/>
                  </a:lnTo>
                  <a:lnTo>
                    <a:pt x="1887" y="0"/>
                  </a:lnTo>
                  <a:lnTo>
                    <a:pt x="1883" y="0"/>
                  </a:lnTo>
                  <a:lnTo>
                    <a:pt x="1879" y="0"/>
                  </a:lnTo>
                  <a:lnTo>
                    <a:pt x="1875" y="0"/>
                  </a:lnTo>
                  <a:lnTo>
                    <a:pt x="1871" y="0"/>
                  </a:lnTo>
                  <a:lnTo>
                    <a:pt x="1867" y="0"/>
                  </a:lnTo>
                  <a:lnTo>
                    <a:pt x="1863" y="0"/>
                  </a:lnTo>
                  <a:lnTo>
                    <a:pt x="1859" y="0"/>
                  </a:lnTo>
                  <a:lnTo>
                    <a:pt x="1855" y="0"/>
                  </a:lnTo>
                  <a:lnTo>
                    <a:pt x="1851" y="0"/>
                  </a:lnTo>
                  <a:lnTo>
                    <a:pt x="1847" y="0"/>
                  </a:lnTo>
                  <a:lnTo>
                    <a:pt x="1843" y="0"/>
                  </a:lnTo>
                  <a:lnTo>
                    <a:pt x="1839" y="0"/>
                  </a:lnTo>
                  <a:lnTo>
                    <a:pt x="1835" y="0"/>
                  </a:lnTo>
                  <a:lnTo>
                    <a:pt x="1831" y="0"/>
                  </a:lnTo>
                  <a:lnTo>
                    <a:pt x="1827" y="0"/>
                  </a:lnTo>
                  <a:lnTo>
                    <a:pt x="1823" y="0"/>
                  </a:lnTo>
                  <a:lnTo>
                    <a:pt x="1819" y="0"/>
                  </a:lnTo>
                  <a:lnTo>
                    <a:pt x="1815" y="0"/>
                  </a:lnTo>
                  <a:lnTo>
                    <a:pt x="1811" y="0"/>
                  </a:lnTo>
                  <a:lnTo>
                    <a:pt x="1808" y="0"/>
                  </a:lnTo>
                  <a:lnTo>
                    <a:pt x="1804" y="0"/>
                  </a:lnTo>
                  <a:lnTo>
                    <a:pt x="1800" y="0"/>
                  </a:lnTo>
                  <a:lnTo>
                    <a:pt x="1797" y="0"/>
                  </a:lnTo>
                  <a:lnTo>
                    <a:pt x="1793" y="0"/>
                  </a:lnTo>
                  <a:lnTo>
                    <a:pt x="1789" y="0"/>
                  </a:lnTo>
                  <a:lnTo>
                    <a:pt x="1785" y="0"/>
                  </a:lnTo>
                  <a:lnTo>
                    <a:pt x="1781" y="0"/>
                  </a:lnTo>
                  <a:lnTo>
                    <a:pt x="1777" y="0"/>
                  </a:lnTo>
                  <a:lnTo>
                    <a:pt x="1773" y="0"/>
                  </a:lnTo>
                  <a:lnTo>
                    <a:pt x="1769" y="0"/>
                  </a:lnTo>
                  <a:lnTo>
                    <a:pt x="1765" y="0"/>
                  </a:lnTo>
                  <a:lnTo>
                    <a:pt x="1761" y="0"/>
                  </a:lnTo>
                  <a:lnTo>
                    <a:pt x="1757" y="0"/>
                  </a:lnTo>
                  <a:lnTo>
                    <a:pt x="1753" y="0"/>
                  </a:lnTo>
                  <a:lnTo>
                    <a:pt x="1749" y="0"/>
                  </a:lnTo>
                  <a:lnTo>
                    <a:pt x="1745" y="0"/>
                  </a:lnTo>
                  <a:lnTo>
                    <a:pt x="1742" y="0"/>
                  </a:lnTo>
                  <a:lnTo>
                    <a:pt x="1738" y="0"/>
                  </a:lnTo>
                  <a:lnTo>
                    <a:pt x="1734" y="0"/>
                  </a:lnTo>
                  <a:lnTo>
                    <a:pt x="1730" y="0"/>
                  </a:lnTo>
                  <a:lnTo>
                    <a:pt x="1726" y="0"/>
                  </a:lnTo>
                  <a:lnTo>
                    <a:pt x="1722" y="0"/>
                  </a:lnTo>
                  <a:lnTo>
                    <a:pt x="1718" y="0"/>
                  </a:lnTo>
                  <a:lnTo>
                    <a:pt x="1714" y="0"/>
                  </a:lnTo>
                  <a:lnTo>
                    <a:pt x="1710" y="0"/>
                  </a:lnTo>
                  <a:lnTo>
                    <a:pt x="1706" y="0"/>
                  </a:lnTo>
                  <a:lnTo>
                    <a:pt x="1702" y="0"/>
                  </a:lnTo>
                  <a:lnTo>
                    <a:pt x="1698" y="0"/>
                  </a:lnTo>
                  <a:lnTo>
                    <a:pt x="1694" y="0"/>
                  </a:lnTo>
                  <a:lnTo>
                    <a:pt x="1690" y="0"/>
                  </a:lnTo>
                  <a:lnTo>
                    <a:pt x="1686" y="0"/>
                  </a:lnTo>
                  <a:lnTo>
                    <a:pt x="1682" y="0"/>
                  </a:lnTo>
                  <a:lnTo>
                    <a:pt x="1679" y="0"/>
                  </a:lnTo>
                  <a:lnTo>
                    <a:pt x="1675" y="0"/>
                  </a:lnTo>
                  <a:lnTo>
                    <a:pt x="1671" y="0"/>
                  </a:lnTo>
                  <a:lnTo>
                    <a:pt x="1667" y="0"/>
                  </a:lnTo>
                  <a:lnTo>
                    <a:pt x="1663" y="0"/>
                  </a:lnTo>
                  <a:lnTo>
                    <a:pt x="1659" y="0"/>
                  </a:lnTo>
                  <a:lnTo>
                    <a:pt x="1655" y="0"/>
                  </a:lnTo>
                  <a:lnTo>
                    <a:pt x="1651" y="0"/>
                  </a:lnTo>
                  <a:lnTo>
                    <a:pt x="1647" y="0"/>
                  </a:lnTo>
                  <a:lnTo>
                    <a:pt x="1643" y="0"/>
                  </a:lnTo>
                  <a:lnTo>
                    <a:pt x="1639" y="0"/>
                  </a:lnTo>
                  <a:lnTo>
                    <a:pt x="1635" y="0"/>
                  </a:lnTo>
                  <a:lnTo>
                    <a:pt x="1631" y="0"/>
                  </a:lnTo>
                  <a:lnTo>
                    <a:pt x="1627" y="0"/>
                  </a:lnTo>
                  <a:lnTo>
                    <a:pt x="1623" y="0"/>
                  </a:lnTo>
                  <a:lnTo>
                    <a:pt x="1619" y="0"/>
                  </a:lnTo>
                  <a:lnTo>
                    <a:pt x="1615" y="0"/>
                  </a:lnTo>
                  <a:lnTo>
                    <a:pt x="1611" y="0"/>
                  </a:lnTo>
                  <a:lnTo>
                    <a:pt x="1607" y="0"/>
                  </a:lnTo>
                  <a:lnTo>
                    <a:pt x="1604" y="0"/>
                  </a:lnTo>
                  <a:lnTo>
                    <a:pt x="1600" y="0"/>
                  </a:lnTo>
                  <a:lnTo>
                    <a:pt x="1596" y="0"/>
                  </a:lnTo>
                  <a:lnTo>
                    <a:pt x="1592" y="0"/>
                  </a:lnTo>
                  <a:lnTo>
                    <a:pt x="1588" y="0"/>
                  </a:lnTo>
                  <a:lnTo>
                    <a:pt x="1584" y="0"/>
                  </a:lnTo>
                  <a:lnTo>
                    <a:pt x="1580" y="0"/>
                  </a:lnTo>
                  <a:lnTo>
                    <a:pt x="1576" y="0"/>
                  </a:lnTo>
                  <a:lnTo>
                    <a:pt x="1572" y="0"/>
                  </a:lnTo>
                  <a:lnTo>
                    <a:pt x="1568" y="0"/>
                  </a:lnTo>
                  <a:lnTo>
                    <a:pt x="1564" y="0"/>
                  </a:lnTo>
                  <a:lnTo>
                    <a:pt x="1560" y="0"/>
                  </a:lnTo>
                  <a:lnTo>
                    <a:pt x="1556" y="0"/>
                  </a:lnTo>
                  <a:lnTo>
                    <a:pt x="1552" y="0"/>
                  </a:lnTo>
                  <a:lnTo>
                    <a:pt x="1548" y="0"/>
                  </a:lnTo>
                  <a:lnTo>
                    <a:pt x="1544" y="0"/>
                  </a:lnTo>
                  <a:lnTo>
                    <a:pt x="1540" y="0"/>
                  </a:lnTo>
                  <a:lnTo>
                    <a:pt x="1536" y="0"/>
                  </a:lnTo>
                  <a:lnTo>
                    <a:pt x="1532" y="0"/>
                  </a:lnTo>
                  <a:lnTo>
                    <a:pt x="1529" y="0"/>
                  </a:lnTo>
                  <a:lnTo>
                    <a:pt x="1525" y="0"/>
                  </a:lnTo>
                  <a:lnTo>
                    <a:pt x="1521" y="0"/>
                  </a:lnTo>
                  <a:lnTo>
                    <a:pt x="1517" y="0"/>
                  </a:lnTo>
                  <a:lnTo>
                    <a:pt x="1513" y="0"/>
                  </a:lnTo>
                  <a:lnTo>
                    <a:pt x="1509" y="0"/>
                  </a:lnTo>
                  <a:lnTo>
                    <a:pt x="1505" y="0"/>
                  </a:lnTo>
                  <a:lnTo>
                    <a:pt x="1501" y="0"/>
                  </a:lnTo>
                  <a:lnTo>
                    <a:pt x="1497" y="0"/>
                  </a:lnTo>
                  <a:lnTo>
                    <a:pt x="1493" y="0"/>
                  </a:lnTo>
                  <a:lnTo>
                    <a:pt x="1489" y="0"/>
                  </a:lnTo>
                  <a:lnTo>
                    <a:pt x="1485" y="0"/>
                  </a:lnTo>
                  <a:lnTo>
                    <a:pt x="1481" y="0"/>
                  </a:lnTo>
                  <a:lnTo>
                    <a:pt x="1477" y="0"/>
                  </a:lnTo>
                  <a:lnTo>
                    <a:pt x="1473" y="0"/>
                  </a:lnTo>
                  <a:lnTo>
                    <a:pt x="1470" y="0"/>
                  </a:lnTo>
                  <a:lnTo>
                    <a:pt x="1467" y="0"/>
                  </a:lnTo>
                  <a:lnTo>
                    <a:pt x="1463" y="0"/>
                  </a:lnTo>
                  <a:lnTo>
                    <a:pt x="1459" y="0"/>
                  </a:lnTo>
                  <a:lnTo>
                    <a:pt x="1455" y="0"/>
                  </a:lnTo>
                  <a:lnTo>
                    <a:pt x="1451" y="0"/>
                  </a:lnTo>
                  <a:lnTo>
                    <a:pt x="1447" y="0"/>
                  </a:lnTo>
                  <a:lnTo>
                    <a:pt x="1443" y="0"/>
                  </a:lnTo>
                  <a:lnTo>
                    <a:pt x="1439" y="0"/>
                  </a:lnTo>
                  <a:lnTo>
                    <a:pt x="1435" y="0"/>
                  </a:lnTo>
                  <a:lnTo>
                    <a:pt x="1431" y="0"/>
                  </a:lnTo>
                  <a:lnTo>
                    <a:pt x="1427" y="0"/>
                  </a:lnTo>
                  <a:lnTo>
                    <a:pt x="1423" y="0"/>
                  </a:lnTo>
                  <a:lnTo>
                    <a:pt x="1419" y="0"/>
                  </a:lnTo>
                  <a:lnTo>
                    <a:pt x="1415" y="0"/>
                  </a:lnTo>
                  <a:lnTo>
                    <a:pt x="1411" y="0"/>
                  </a:lnTo>
                  <a:lnTo>
                    <a:pt x="1407" y="0"/>
                  </a:lnTo>
                  <a:lnTo>
                    <a:pt x="1403" y="0"/>
                  </a:lnTo>
                  <a:lnTo>
                    <a:pt x="1400" y="0"/>
                  </a:lnTo>
                  <a:lnTo>
                    <a:pt x="1396" y="0"/>
                  </a:lnTo>
                  <a:lnTo>
                    <a:pt x="1392" y="0"/>
                  </a:lnTo>
                  <a:lnTo>
                    <a:pt x="1388" y="0"/>
                  </a:lnTo>
                  <a:lnTo>
                    <a:pt x="1384" y="0"/>
                  </a:lnTo>
                  <a:lnTo>
                    <a:pt x="1380" y="0"/>
                  </a:lnTo>
                  <a:lnTo>
                    <a:pt x="1376" y="0"/>
                  </a:lnTo>
                  <a:lnTo>
                    <a:pt x="1372" y="0"/>
                  </a:lnTo>
                  <a:lnTo>
                    <a:pt x="1368" y="0"/>
                  </a:lnTo>
                  <a:lnTo>
                    <a:pt x="1364" y="0"/>
                  </a:lnTo>
                  <a:lnTo>
                    <a:pt x="1360" y="0"/>
                  </a:lnTo>
                  <a:lnTo>
                    <a:pt x="1356" y="0"/>
                  </a:lnTo>
                  <a:lnTo>
                    <a:pt x="1352" y="0"/>
                  </a:lnTo>
                  <a:lnTo>
                    <a:pt x="1348" y="0"/>
                  </a:lnTo>
                  <a:lnTo>
                    <a:pt x="1344" y="0"/>
                  </a:lnTo>
                  <a:lnTo>
                    <a:pt x="1340" y="0"/>
                  </a:lnTo>
                  <a:lnTo>
                    <a:pt x="1336" y="0"/>
                  </a:lnTo>
                  <a:lnTo>
                    <a:pt x="1332" y="0"/>
                  </a:lnTo>
                  <a:lnTo>
                    <a:pt x="1328" y="0"/>
                  </a:lnTo>
                  <a:lnTo>
                    <a:pt x="1324" y="0"/>
                  </a:lnTo>
                  <a:lnTo>
                    <a:pt x="1321" y="0"/>
                  </a:lnTo>
                  <a:lnTo>
                    <a:pt x="1317" y="0"/>
                  </a:lnTo>
                  <a:lnTo>
                    <a:pt x="1313" y="0"/>
                  </a:lnTo>
                  <a:lnTo>
                    <a:pt x="1309" y="0"/>
                  </a:lnTo>
                  <a:lnTo>
                    <a:pt x="1305" y="0"/>
                  </a:lnTo>
                  <a:lnTo>
                    <a:pt x="1301" y="0"/>
                  </a:lnTo>
                  <a:lnTo>
                    <a:pt x="1297" y="0"/>
                  </a:lnTo>
                  <a:lnTo>
                    <a:pt x="1293" y="0"/>
                  </a:lnTo>
                  <a:lnTo>
                    <a:pt x="1289" y="0"/>
                  </a:lnTo>
                  <a:lnTo>
                    <a:pt x="1285" y="0"/>
                  </a:lnTo>
                  <a:lnTo>
                    <a:pt x="1281" y="0"/>
                  </a:lnTo>
                  <a:lnTo>
                    <a:pt x="1277" y="0"/>
                  </a:lnTo>
                  <a:lnTo>
                    <a:pt x="1273" y="0"/>
                  </a:lnTo>
                  <a:lnTo>
                    <a:pt x="1269" y="0"/>
                  </a:lnTo>
                  <a:lnTo>
                    <a:pt x="1265" y="0"/>
                  </a:lnTo>
                  <a:lnTo>
                    <a:pt x="1261" y="0"/>
                  </a:lnTo>
                  <a:lnTo>
                    <a:pt x="1257" y="0"/>
                  </a:lnTo>
                  <a:lnTo>
                    <a:pt x="1254" y="0"/>
                  </a:lnTo>
                  <a:lnTo>
                    <a:pt x="1250" y="0"/>
                  </a:lnTo>
                  <a:lnTo>
                    <a:pt x="1246" y="0"/>
                  </a:lnTo>
                  <a:lnTo>
                    <a:pt x="1242" y="0"/>
                  </a:lnTo>
                  <a:lnTo>
                    <a:pt x="1238" y="0"/>
                  </a:lnTo>
                  <a:lnTo>
                    <a:pt x="1234" y="0"/>
                  </a:lnTo>
                  <a:lnTo>
                    <a:pt x="1230" y="0"/>
                  </a:lnTo>
                  <a:lnTo>
                    <a:pt x="1226" y="0"/>
                  </a:lnTo>
                  <a:lnTo>
                    <a:pt x="1222" y="0"/>
                  </a:lnTo>
                  <a:lnTo>
                    <a:pt x="1218" y="0"/>
                  </a:lnTo>
                  <a:lnTo>
                    <a:pt x="1214" y="0"/>
                  </a:lnTo>
                  <a:lnTo>
                    <a:pt x="1210" y="0"/>
                  </a:lnTo>
                  <a:lnTo>
                    <a:pt x="1206" y="0"/>
                  </a:lnTo>
                  <a:lnTo>
                    <a:pt x="1202" y="0"/>
                  </a:lnTo>
                  <a:lnTo>
                    <a:pt x="1198" y="0"/>
                  </a:lnTo>
                  <a:lnTo>
                    <a:pt x="1194" y="0"/>
                  </a:lnTo>
                  <a:lnTo>
                    <a:pt x="1191" y="0"/>
                  </a:lnTo>
                  <a:lnTo>
                    <a:pt x="1187" y="0"/>
                  </a:lnTo>
                  <a:lnTo>
                    <a:pt x="1183" y="0"/>
                  </a:lnTo>
                  <a:lnTo>
                    <a:pt x="1179" y="0"/>
                  </a:lnTo>
                  <a:lnTo>
                    <a:pt x="1175" y="0"/>
                  </a:lnTo>
                  <a:lnTo>
                    <a:pt x="1171" y="0"/>
                  </a:lnTo>
                  <a:lnTo>
                    <a:pt x="1167" y="0"/>
                  </a:lnTo>
                  <a:lnTo>
                    <a:pt x="1163" y="0"/>
                  </a:lnTo>
                  <a:lnTo>
                    <a:pt x="1159" y="0"/>
                  </a:lnTo>
                  <a:lnTo>
                    <a:pt x="1155" y="0"/>
                  </a:lnTo>
                  <a:lnTo>
                    <a:pt x="1151" y="0"/>
                  </a:lnTo>
                  <a:lnTo>
                    <a:pt x="1147" y="0"/>
                  </a:lnTo>
                  <a:lnTo>
                    <a:pt x="1144" y="0"/>
                  </a:lnTo>
                  <a:lnTo>
                    <a:pt x="1140" y="0"/>
                  </a:lnTo>
                  <a:lnTo>
                    <a:pt x="1136" y="0"/>
                  </a:lnTo>
                  <a:lnTo>
                    <a:pt x="1132" y="0"/>
                  </a:lnTo>
                  <a:lnTo>
                    <a:pt x="1128" y="0"/>
                  </a:lnTo>
                  <a:lnTo>
                    <a:pt x="1124" y="0"/>
                  </a:lnTo>
                  <a:lnTo>
                    <a:pt x="1120" y="0"/>
                  </a:lnTo>
                  <a:lnTo>
                    <a:pt x="1117" y="0"/>
                  </a:lnTo>
                  <a:lnTo>
                    <a:pt x="1113" y="0"/>
                  </a:lnTo>
                  <a:lnTo>
                    <a:pt x="1109" y="0"/>
                  </a:lnTo>
                  <a:lnTo>
                    <a:pt x="1105" y="0"/>
                  </a:lnTo>
                  <a:lnTo>
                    <a:pt x="1101" y="0"/>
                  </a:lnTo>
                  <a:lnTo>
                    <a:pt x="1097" y="0"/>
                  </a:lnTo>
                  <a:lnTo>
                    <a:pt x="1093" y="0"/>
                  </a:lnTo>
                  <a:lnTo>
                    <a:pt x="1089" y="0"/>
                  </a:lnTo>
                  <a:lnTo>
                    <a:pt x="1085" y="0"/>
                  </a:lnTo>
                  <a:lnTo>
                    <a:pt x="1081" y="0"/>
                  </a:lnTo>
                  <a:lnTo>
                    <a:pt x="1077" y="0"/>
                  </a:lnTo>
                  <a:lnTo>
                    <a:pt x="1073" y="0"/>
                  </a:lnTo>
                  <a:lnTo>
                    <a:pt x="1069" y="0"/>
                  </a:lnTo>
                  <a:lnTo>
                    <a:pt x="1065" y="0"/>
                  </a:lnTo>
                  <a:lnTo>
                    <a:pt x="1061" y="0"/>
                  </a:lnTo>
                  <a:lnTo>
                    <a:pt x="1057" y="0"/>
                  </a:lnTo>
                  <a:lnTo>
                    <a:pt x="1053" y="0"/>
                  </a:lnTo>
                  <a:lnTo>
                    <a:pt x="1049" y="0"/>
                  </a:lnTo>
                  <a:lnTo>
                    <a:pt x="1045" y="0"/>
                  </a:lnTo>
                  <a:lnTo>
                    <a:pt x="1042" y="0"/>
                  </a:lnTo>
                  <a:lnTo>
                    <a:pt x="1038" y="0"/>
                  </a:lnTo>
                  <a:lnTo>
                    <a:pt x="1034" y="0"/>
                  </a:lnTo>
                  <a:lnTo>
                    <a:pt x="1030" y="0"/>
                  </a:lnTo>
                  <a:lnTo>
                    <a:pt x="1026" y="0"/>
                  </a:lnTo>
                  <a:lnTo>
                    <a:pt x="1022" y="0"/>
                  </a:lnTo>
                  <a:lnTo>
                    <a:pt x="1018" y="0"/>
                  </a:lnTo>
                  <a:lnTo>
                    <a:pt x="1014" y="0"/>
                  </a:lnTo>
                  <a:lnTo>
                    <a:pt x="1010" y="0"/>
                  </a:lnTo>
                  <a:lnTo>
                    <a:pt x="1006" y="0"/>
                  </a:lnTo>
                  <a:lnTo>
                    <a:pt x="1002" y="0"/>
                  </a:lnTo>
                  <a:lnTo>
                    <a:pt x="998" y="0"/>
                  </a:lnTo>
                  <a:lnTo>
                    <a:pt x="994" y="0"/>
                  </a:lnTo>
                  <a:lnTo>
                    <a:pt x="990" y="0"/>
                  </a:lnTo>
                  <a:lnTo>
                    <a:pt x="986" y="0"/>
                  </a:lnTo>
                  <a:lnTo>
                    <a:pt x="982" y="0"/>
                  </a:lnTo>
                  <a:lnTo>
                    <a:pt x="979" y="0"/>
                  </a:lnTo>
                  <a:lnTo>
                    <a:pt x="975" y="0"/>
                  </a:lnTo>
                  <a:lnTo>
                    <a:pt x="971" y="0"/>
                  </a:lnTo>
                  <a:lnTo>
                    <a:pt x="967" y="0"/>
                  </a:lnTo>
                  <a:lnTo>
                    <a:pt x="963" y="0"/>
                  </a:lnTo>
                  <a:lnTo>
                    <a:pt x="959" y="0"/>
                  </a:lnTo>
                  <a:lnTo>
                    <a:pt x="955" y="0"/>
                  </a:lnTo>
                  <a:lnTo>
                    <a:pt x="951" y="0"/>
                  </a:lnTo>
                  <a:lnTo>
                    <a:pt x="947" y="0"/>
                  </a:lnTo>
                  <a:lnTo>
                    <a:pt x="943" y="0"/>
                  </a:lnTo>
                  <a:lnTo>
                    <a:pt x="939" y="0"/>
                  </a:lnTo>
                  <a:lnTo>
                    <a:pt x="935" y="0"/>
                  </a:lnTo>
                  <a:lnTo>
                    <a:pt x="931" y="0"/>
                  </a:lnTo>
                  <a:lnTo>
                    <a:pt x="927" y="0"/>
                  </a:lnTo>
                  <a:lnTo>
                    <a:pt x="923" y="0"/>
                  </a:lnTo>
                  <a:lnTo>
                    <a:pt x="919" y="0"/>
                  </a:lnTo>
                  <a:lnTo>
                    <a:pt x="915" y="0"/>
                  </a:lnTo>
                  <a:lnTo>
                    <a:pt x="912" y="0"/>
                  </a:lnTo>
                  <a:lnTo>
                    <a:pt x="908" y="0"/>
                  </a:lnTo>
                  <a:lnTo>
                    <a:pt x="904" y="0"/>
                  </a:lnTo>
                  <a:lnTo>
                    <a:pt x="900" y="0"/>
                  </a:lnTo>
                  <a:lnTo>
                    <a:pt x="896" y="0"/>
                  </a:lnTo>
                  <a:lnTo>
                    <a:pt x="892" y="0"/>
                  </a:lnTo>
                  <a:lnTo>
                    <a:pt x="888" y="0"/>
                  </a:lnTo>
                  <a:lnTo>
                    <a:pt x="884" y="0"/>
                  </a:lnTo>
                  <a:lnTo>
                    <a:pt x="880" y="0"/>
                  </a:lnTo>
                  <a:lnTo>
                    <a:pt x="876" y="0"/>
                  </a:lnTo>
                  <a:lnTo>
                    <a:pt x="872" y="0"/>
                  </a:lnTo>
                  <a:lnTo>
                    <a:pt x="868" y="0"/>
                  </a:lnTo>
                  <a:lnTo>
                    <a:pt x="864" y="0"/>
                  </a:lnTo>
                  <a:lnTo>
                    <a:pt x="860" y="0"/>
                  </a:lnTo>
                  <a:lnTo>
                    <a:pt x="856" y="0"/>
                  </a:lnTo>
                  <a:lnTo>
                    <a:pt x="852" y="0"/>
                  </a:lnTo>
                  <a:lnTo>
                    <a:pt x="848" y="0"/>
                  </a:lnTo>
                  <a:lnTo>
                    <a:pt x="844" y="0"/>
                  </a:lnTo>
                  <a:lnTo>
                    <a:pt x="840" y="0"/>
                  </a:lnTo>
                  <a:lnTo>
                    <a:pt x="836" y="0"/>
                  </a:lnTo>
                  <a:lnTo>
                    <a:pt x="833" y="0"/>
                  </a:lnTo>
                  <a:lnTo>
                    <a:pt x="829" y="0"/>
                  </a:lnTo>
                  <a:lnTo>
                    <a:pt x="825" y="0"/>
                  </a:lnTo>
                  <a:lnTo>
                    <a:pt x="821" y="0"/>
                  </a:lnTo>
                  <a:lnTo>
                    <a:pt x="817" y="0"/>
                  </a:lnTo>
                  <a:lnTo>
                    <a:pt x="814" y="0"/>
                  </a:lnTo>
                  <a:lnTo>
                    <a:pt x="810" y="0"/>
                  </a:lnTo>
                  <a:lnTo>
                    <a:pt x="806" y="0"/>
                  </a:lnTo>
                  <a:lnTo>
                    <a:pt x="802" y="0"/>
                  </a:lnTo>
                  <a:lnTo>
                    <a:pt x="798" y="0"/>
                  </a:lnTo>
                  <a:lnTo>
                    <a:pt x="794" y="0"/>
                  </a:lnTo>
                  <a:lnTo>
                    <a:pt x="790" y="0"/>
                  </a:lnTo>
                  <a:lnTo>
                    <a:pt x="786" y="0"/>
                  </a:lnTo>
                  <a:lnTo>
                    <a:pt x="782" y="0"/>
                  </a:lnTo>
                  <a:lnTo>
                    <a:pt x="778" y="0"/>
                  </a:lnTo>
                  <a:lnTo>
                    <a:pt x="774" y="0"/>
                  </a:lnTo>
                  <a:lnTo>
                    <a:pt x="770" y="0"/>
                  </a:lnTo>
                  <a:lnTo>
                    <a:pt x="767" y="0"/>
                  </a:lnTo>
                  <a:lnTo>
                    <a:pt x="763" y="0"/>
                  </a:lnTo>
                  <a:lnTo>
                    <a:pt x="759" y="0"/>
                  </a:lnTo>
                  <a:lnTo>
                    <a:pt x="755" y="0"/>
                  </a:lnTo>
                  <a:lnTo>
                    <a:pt x="751" y="0"/>
                  </a:lnTo>
                  <a:lnTo>
                    <a:pt x="747" y="0"/>
                  </a:lnTo>
                  <a:lnTo>
                    <a:pt x="743" y="0"/>
                  </a:lnTo>
                  <a:lnTo>
                    <a:pt x="739" y="0"/>
                  </a:lnTo>
                  <a:lnTo>
                    <a:pt x="735" y="0"/>
                  </a:lnTo>
                  <a:lnTo>
                    <a:pt x="731" y="0"/>
                  </a:lnTo>
                  <a:lnTo>
                    <a:pt x="727" y="0"/>
                  </a:lnTo>
                  <a:lnTo>
                    <a:pt x="723" y="0"/>
                  </a:lnTo>
                  <a:lnTo>
                    <a:pt x="719" y="0"/>
                  </a:lnTo>
                  <a:lnTo>
                    <a:pt x="715" y="0"/>
                  </a:lnTo>
                  <a:lnTo>
                    <a:pt x="711" y="0"/>
                  </a:lnTo>
                  <a:lnTo>
                    <a:pt x="707" y="0"/>
                  </a:lnTo>
                  <a:lnTo>
                    <a:pt x="704" y="0"/>
                  </a:lnTo>
                  <a:lnTo>
                    <a:pt x="700" y="0"/>
                  </a:lnTo>
                  <a:lnTo>
                    <a:pt x="696" y="0"/>
                  </a:lnTo>
                  <a:lnTo>
                    <a:pt x="692" y="0"/>
                  </a:lnTo>
                  <a:lnTo>
                    <a:pt x="688" y="0"/>
                  </a:lnTo>
                  <a:lnTo>
                    <a:pt x="684" y="0"/>
                  </a:lnTo>
                  <a:lnTo>
                    <a:pt x="680" y="0"/>
                  </a:lnTo>
                  <a:lnTo>
                    <a:pt x="676" y="0"/>
                  </a:lnTo>
                  <a:lnTo>
                    <a:pt x="672" y="0"/>
                  </a:lnTo>
                  <a:lnTo>
                    <a:pt x="668" y="0"/>
                  </a:lnTo>
                  <a:lnTo>
                    <a:pt x="664" y="0"/>
                  </a:lnTo>
                  <a:lnTo>
                    <a:pt x="660" y="0"/>
                  </a:lnTo>
                  <a:lnTo>
                    <a:pt x="656" y="0"/>
                  </a:lnTo>
                  <a:lnTo>
                    <a:pt x="652" y="0"/>
                  </a:lnTo>
                  <a:lnTo>
                    <a:pt x="648" y="0"/>
                  </a:lnTo>
                  <a:lnTo>
                    <a:pt x="644" y="0"/>
                  </a:lnTo>
                  <a:lnTo>
                    <a:pt x="640" y="0"/>
                  </a:lnTo>
                  <a:lnTo>
                    <a:pt x="636" y="0"/>
                  </a:lnTo>
                  <a:lnTo>
                    <a:pt x="632" y="0"/>
                  </a:lnTo>
                  <a:lnTo>
                    <a:pt x="629" y="0"/>
                  </a:lnTo>
                  <a:lnTo>
                    <a:pt x="625" y="0"/>
                  </a:lnTo>
                  <a:lnTo>
                    <a:pt x="621" y="0"/>
                  </a:lnTo>
                  <a:lnTo>
                    <a:pt x="617" y="0"/>
                  </a:lnTo>
                  <a:lnTo>
                    <a:pt x="613" y="0"/>
                  </a:lnTo>
                  <a:lnTo>
                    <a:pt x="609" y="0"/>
                  </a:lnTo>
                  <a:lnTo>
                    <a:pt x="605" y="0"/>
                  </a:lnTo>
                  <a:lnTo>
                    <a:pt x="601" y="0"/>
                  </a:lnTo>
                  <a:lnTo>
                    <a:pt x="597" y="0"/>
                  </a:lnTo>
                  <a:lnTo>
                    <a:pt x="593" y="0"/>
                  </a:lnTo>
                  <a:lnTo>
                    <a:pt x="589" y="0"/>
                  </a:lnTo>
                  <a:lnTo>
                    <a:pt x="585" y="0"/>
                  </a:lnTo>
                  <a:lnTo>
                    <a:pt x="581" y="0"/>
                  </a:lnTo>
                  <a:lnTo>
                    <a:pt x="577" y="0"/>
                  </a:lnTo>
                  <a:lnTo>
                    <a:pt x="573" y="0"/>
                  </a:lnTo>
                  <a:lnTo>
                    <a:pt x="569" y="0"/>
                  </a:lnTo>
                  <a:lnTo>
                    <a:pt x="565" y="0"/>
                  </a:lnTo>
                  <a:lnTo>
                    <a:pt x="561" y="0"/>
                  </a:lnTo>
                  <a:lnTo>
                    <a:pt x="557" y="0"/>
                  </a:lnTo>
                  <a:lnTo>
                    <a:pt x="554" y="0"/>
                  </a:lnTo>
                  <a:lnTo>
                    <a:pt x="550" y="0"/>
                  </a:lnTo>
                  <a:lnTo>
                    <a:pt x="546" y="0"/>
                  </a:lnTo>
                  <a:lnTo>
                    <a:pt x="542" y="0"/>
                  </a:lnTo>
                  <a:lnTo>
                    <a:pt x="538" y="0"/>
                  </a:lnTo>
                  <a:lnTo>
                    <a:pt x="534" y="0"/>
                  </a:lnTo>
                  <a:lnTo>
                    <a:pt x="530" y="0"/>
                  </a:lnTo>
                  <a:lnTo>
                    <a:pt x="526" y="0"/>
                  </a:lnTo>
                  <a:lnTo>
                    <a:pt x="522" y="0"/>
                  </a:lnTo>
                  <a:lnTo>
                    <a:pt x="518" y="0"/>
                  </a:lnTo>
                  <a:lnTo>
                    <a:pt x="514" y="0"/>
                  </a:lnTo>
                  <a:lnTo>
                    <a:pt x="510" y="0"/>
                  </a:lnTo>
                  <a:lnTo>
                    <a:pt x="506" y="0"/>
                  </a:lnTo>
                  <a:lnTo>
                    <a:pt x="502" y="0"/>
                  </a:lnTo>
                  <a:lnTo>
                    <a:pt x="498" y="0"/>
                  </a:lnTo>
                  <a:lnTo>
                    <a:pt x="494" y="0"/>
                  </a:lnTo>
                  <a:lnTo>
                    <a:pt x="491" y="0"/>
                  </a:lnTo>
                  <a:lnTo>
                    <a:pt x="488" y="0"/>
                  </a:lnTo>
                  <a:lnTo>
                    <a:pt x="484" y="0"/>
                  </a:lnTo>
                  <a:lnTo>
                    <a:pt x="480" y="0"/>
                  </a:lnTo>
                  <a:lnTo>
                    <a:pt x="476" y="0"/>
                  </a:lnTo>
                  <a:lnTo>
                    <a:pt x="472" y="0"/>
                  </a:lnTo>
                  <a:lnTo>
                    <a:pt x="468" y="0"/>
                  </a:lnTo>
                  <a:lnTo>
                    <a:pt x="464" y="0"/>
                  </a:lnTo>
                  <a:lnTo>
                    <a:pt x="460" y="0"/>
                  </a:lnTo>
                  <a:lnTo>
                    <a:pt x="456" y="0"/>
                  </a:lnTo>
                  <a:lnTo>
                    <a:pt x="452" y="0"/>
                  </a:lnTo>
                  <a:lnTo>
                    <a:pt x="448" y="0"/>
                  </a:lnTo>
                  <a:lnTo>
                    <a:pt x="444" y="0"/>
                  </a:lnTo>
                  <a:lnTo>
                    <a:pt x="440" y="0"/>
                  </a:lnTo>
                  <a:lnTo>
                    <a:pt x="436" y="0"/>
                  </a:lnTo>
                  <a:lnTo>
                    <a:pt x="432" y="0"/>
                  </a:lnTo>
                  <a:lnTo>
                    <a:pt x="428" y="0"/>
                  </a:lnTo>
                  <a:lnTo>
                    <a:pt x="425" y="0"/>
                  </a:lnTo>
                  <a:lnTo>
                    <a:pt x="421" y="0"/>
                  </a:lnTo>
                  <a:lnTo>
                    <a:pt x="417" y="0"/>
                  </a:lnTo>
                  <a:lnTo>
                    <a:pt x="413" y="0"/>
                  </a:lnTo>
                  <a:lnTo>
                    <a:pt x="409" y="0"/>
                  </a:lnTo>
                  <a:lnTo>
                    <a:pt x="405" y="0"/>
                  </a:lnTo>
                  <a:lnTo>
                    <a:pt x="401" y="0"/>
                  </a:lnTo>
                  <a:lnTo>
                    <a:pt x="397" y="0"/>
                  </a:lnTo>
                  <a:lnTo>
                    <a:pt x="393" y="0"/>
                  </a:lnTo>
                  <a:lnTo>
                    <a:pt x="389" y="0"/>
                  </a:lnTo>
                  <a:lnTo>
                    <a:pt x="385" y="0"/>
                  </a:lnTo>
                  <a:lnTo>
                    <a:pt x="381" y="0"/>
                  </a:lnTo>
                  <a:lnTo>
                    <a:pt x="377" y="0"/>
                  </a:lnTo>
                  <a:lnTo>
                    <a:pt x="373" y="0"/>
                  </a:lnTo>
                  <a:lnTo>
                    <a:pt x="369" y="0"/>
                  </a:lnTo>
                  <a:lnTo>
                    <a:pt x="365" y="0"/>
                  </a:lnTo>
                  <a:lnTo>
                    <a:pt x="361" y="0"/>
                  </a:lnTo>
                  <a:lnTo>
                    <a:pt x="357" y="0"/>
                  </a:lnTo>
                  <a:lnTo>
                    <a:pt x="353" y="0"/>
                  </a:lnTo>
                  <a:lnTo>
                    <a:pt x="349" y="0"/>
                  </a:lnTo>
                  <a:lnTo>
                    <a:pt x="345" y="0"/>
                  </a:lnTo>
                  <a:lnTo>
                    <a:pt x="342" y="0"/>
                  </a:lnTo>
                  <a:lnTo>
                    <a:pt x="338" y="0"/>
                  </a:lnTo>
                  <a:lnTo>
                    <a:pt x="334" y="0"/>
                  </a:lnTo>
                  <a:lnTo>
                    <a:pt x="330" y="0"/>
                  </a:lnTo>
                  <a:lnTo>
                    <a:pt x="326" y="0"/>
                  </a:lnTo>
                  <a:lnTo>
                    <a:pt x="322" y="0"/>
                  </a:lnTo>
                  <a:lnTo>
                    <a:pt x="318" y="0"/>
                  </a:lnTo>
                  <a:lnTo>
                    <a:pt x="314" y="0"/>
                  </a:lnTo>
                  <a:lnTo>
                    <a:pt x="310" y="0"/>
                  </a:lnTo>
                  <a:lnTo>
                    <a:pt x="306" y="0"/>
                  </a:lnTo>
                  <a:lnTo>
                    <a:pt x="302" y="0"/>
                  </a:lnTo>
                  <a:lnTo>
                    <a:pt x="298" y="0"/>
                  </a:lnTo>
                  <a:lnTo>
                    <a:pt x="294" y="0"/>
                  </a:lnTo>
                  <a:lnTo>
                    <a:pt x="290" y="0"/>
                  </a:lnTo>
                  <a:lnTo>
                    <a:pt x="286" y="0"/>
                  </a:lnTo>
                  <a:lnTo>
                    <a:pt x="282" y="0"/>
                  </a:lnTo>
                  <a:lnTo>
                    <a:pt x="279" y="0"/>
                  </a:lnTo>
                  <a:lnTo>
                    <a:pt x="275" y="0"/>
                  </a:lnTo>
                  <a:lnTo>
                    <a:pt x="271" y="0"/>
                  </a:lnTo>
                  <a:lnTo>
                    <a:pt x="267" y="0"/>
                  </a:lnTo>
                  <a:lnTo>
                    <a:pt x="263" y="0"/>
                  </a:lnTo>
                  <a:lnTo>
                    <a:pt x="259" y="0"/>
                  </a:lnTo>
                  <a:lnTo>
                    <a:pt x="255" y="0"/>
                  </a:lnTo>
                  <a:lnTo>
                    <a:pt x="251" y="0"/>
                  </a:lnTo>
                  <a:lnTo>
                    <a:pt x="247" y="0"/>
                  </a:lnTo>
                  <a:lnTo>
                    <a:pt x="243" y="0"/>
                  </a:lnTo>
                  <a:lnTo>
                    <a:pt x="239" y="0"/>
                  </a:lnTo>
                  <a:lnTo>
                    <a:pt x="235" y="0"/>
                  </a:lnTo>
                  <a:lnTo>
                    <a:pt x="231" y="0"/>
                  </a:lnTo>
                  <a:lnTo>
                    <a:pt x="227" y="0"/>
                  </a:lnTo>
                  <a:lnTo>
                    <a:pt x="223" y="0"/>
                  </a:lnTo>
                  <a:lnTo>
                    <a:pt x="219" y="0"/>
                  </a:lnTo>
                  <a:lnTo>
                    <a:pt x="216" y="0"/>
                  </a:lnTo>
                  <a:lnTo>
                    <a:pt x="212" y="0"/>
                  </a:lnTo>
                  <a:lnTo>
                    <a:pt x="208" y="0"/>
                  </a:lnTo>
                  <a:lnTo>
                    <a:pt x="204" y="0"/>
                  </a:lnTo>
                  <a:lnTo>
                    <a:pt x="200" y="0"/>
                  </a:lnTo>
                  <a:lnTo>
                    <a:pt x="196" y="0"/>
                  </a:lnTo>
                  <a:lnTo>
                    <a:pt x="192" y="0"/>
                  </a:lnTo>
                  <a:lnTo>
                    <a:pt x="188" y="0"/>
                  </a:lnTo>
                  <a:lnTo>
                    <a:pt x="184" y="0"/>
                  </a:lnTo>
                  <a:lnTo>
                    <a:pt x="180" y="0"/>
                  </a:lnTo>
                  <a:lnTo>
                    <a:pt x="176" y="0"/>
                  </a:lnTo>
                  <a:lnTo>
                    <a:pt x="172" y="0"/>
                  </a:lnTo>
                  <a:lnTo>
                    <a:pt x="168" y="0"/>
                  </a:lnTo>
                  <a:lnTo>
                    <a:pt x="164" y="0"/>
                  </a:lnTo>
                  <a:lnTo>
                    <a:pt x="161" y="0"/>
                  </a:lnTo>
                  <a:lnTo>
                    <a:pt x="157" y="0"/>
                  </a:lnTo>
                  <a:lnTo>
                    <a:pt x="153" y="0"/>
                  </a:lnTo>
                  <a:lnTo>
                    <a:pt x="149" y="0"/>
                  </a:lnTo>
                  <a:lnTo>
                    <a:pt x="145" y="0"/>
                  </a:lnTo>
                  <a:lnTo>
                    <a:pt x="142" y="0"/>
                  </a:lnTo>
                  <a:lnTo>
                    <a:pt x="138" y="0"/>
                  </a:lnTo>
                  <a:lnTo>
                    <a:pt x="134" y="0"/>
                  </a:lnTo>
                  <a:lnTo>
                    <a:pt x="130" y="0"/>
                  </a:lnTo>
                  <a:lnTo>
                    <a:pt x="126" y="0"/>
                  </a:lnTo>
                  <a:lnTo>
                    <a:pt x="122" y="0"/>
                  </a:lnTo>
                  <a:lnTo>
                    <a:pt x="118" y="0"/>
                  </a:lnTo>
                  <a:lnTo>
                    <a:pt x="114" y="0"/>
                  </a:lnTo>
                  <a:lnTo>
                    <a:pt x="110" y="0"/>
                  </a:lnTo>
                  <a:lnTo>
                    <a:pt x="106" y="0"/>
                  </a:lnTo>
                  <a:lnTo>
                    <a:pt x="102" y="0"/>
                  </a:lnTo>
                  <a:lnTo>
                    <a:pt x="98" y="0"/>
                  </a:lnTo>
                  <a:lnTo>
                    <a:pt x="94" y="0"/>
                  </a:lnTo>
                  <a:lnTo>
                    <a:pt x="90" y="0"/>
                  </a:lnTo>
                  <a:lnTo>
                    <a:pt x="86" y="0"/>
                  </a:lnTo>
                  <a:lnTo>
                    <a:pt x="82" y="0"/>
                  </a:lnTo>
                  <a:lnTo>
                    <a:pt x="78" y="0"/>
                  </a:lnTo>
                  <a:lnTo>
                    <a:pt x="74" y="0"/>
                  </a:lnTo>
                  <a:lnTo>
                    <a:pt x="70" y="0"/>
                  </a:lnTo>
                  <a:lnTo>
                    <a:pt x="66" y="0"/>
                  </a:lnTo>
                  <a:lnTo>
                    <a:pt x="63" y="0"/>
                  </a:lnTo>
                  <a:lnTo>
                    <a:pt x="59" y="0"/>
                  </a:lnTo>
                  <a:lnTo>
                    <a:pt x="55" y="0"/>
                  </a:lnTo>
                  <a:lnTo>
                    <a:pt x="51" y="0"/>
                  </a:lnTo>
                  <a:lnTo>
                    <a:pt x="47" y="0"/>
                  </a:lnTo>
                  <a:lnTo>
                    <a:pt x="43" y="0"/>
                  </a:lnTo>
                  <a:lnTo>
                    <a:pt x="39" y="0"/>
                  </a:lnTo>
                  <a:lnTo>
                    <a:pt x="35" y="0"/>
                  </a:lnTo>
                  <a:lnTo>
                    <a:pt x="31" y="0"/>
                  </a:lnTo>
                  <a:lnTo>
                    <a:pt x="27" y="0"/>
                  </a:lnTo>
                  <a:lnTo>
                    <a:pt x="23" y="0"/>
                  </a:lnTo>
                  <a:lnTo>
                    <a:pt x="19" y="0"/>
                  </a:lnTo>
                  <a:lnTo>
                    <a:pt x="15" y="0"/>
                  </a:lnTo>
                  <a:lnTo>
                    <a:pt x="11" y="0"/>
                  </a:lnTo>
                  <a:lnTo>
                    <a:pt x="7" y="0"/>
                  </a:lnTo>
                  <a:lnTo>
                    <a:pt x="4" y="0"/>
                  </a:lnTo>
                  <a:lnTo>
                    <a:pt x="0" y="0"/>
                  </a:lnTo>
                </a:path>
              </a:pathLst>
            </a:custGeom>
            <a:solidFill>
              <a:srgbClr val="C03000"/>
            </a:solidFill>
            <a:ln w="12700" cap="rnd">
              <a:noFill/>
              <a:round/>
              <a:headEnd/>
              <a:tailEnd/>
            </a:ln>
            <a:effectLst/>
          </p:spPr>
          <p:txBody>
            <a:bodyPr/>
            <a:lstStyle/>
            <a:p>
              <a:endParaRPr lang="en-US"/>
            </a:p>
          </p:txBody>
        </p:sp>
        <p:sp>
          <p:nvSpPr>
            <p:cNvPr id="84010" name="Line 42"/>
            <p:cNvSpPr>
              <a:spLocks noChangeShapeType="1"/>
            </p:cNvSpPr>
            <p:nvPr/>
          </p:nvSpPr>
          <p:spPr bwMode="auto">
            <a:xfrm>
              <a:off x="441" y="2694"/>
              <a:ext cx="2358" cy="0"/>
            </a:xfrm>
            <a:prstGeom prst="line">
              <a:avLst/>
            </a:prstGeom>
            <a:noFill/>
            <a:ln w="12700">
              <a:solidFill>
                <a:srgbClr val="000000"/>
              </a:solidFill>
              <a:round/>
              <a:headEnd/>
              <a:tailEnd/>
            </a:ln>
            <a:effectLst/>
          </p:spPr>
          <p:txBody>
            <a:bodyPr wrap="none" anchor="ctr"/>
            <a:lstStyle/>
            <a:p>
              <a:endParaRPr lang="en-US"/>
            </a:p>
          </p:txBody>
        </p:sp>
        <p:sp>
          <p:nvSpPr>
            <p:cNvPr id="84011" name="Line 43"/>
            <p:cNvSpPr>
              <a:spLocks noChangeShapeType="1"/>
            </p:cNvSpPr>
            <p:nvPr/>
          </p:nvSpPr>
          <p:spPr bwMode="auto">
            <a:xfrm>
              <a:off x="2713" y="2763"/>
              <a:ext cx="83" cy="0"/>
            </a:xfrm>
            <a:prstGeom prst="line">
              <a:avLst/>
            </a:prstGeom>
            <a:noFill/>
            <a:ln w="25400">
              <a:solidFill>
                <a:schemeClr val="bg2"/>
              </a:solidFill>
              <a:round/>
              <a:headEnd/>
              <a:tailEnd/>
            </a:ln>
            <a:effectLst/>
          </p:spPr>
          <p:txBody>
            <a:bodyPr wrap="none" anchor="ctr"/>
            <a:lstStyle/>
            <a:p>
              <a:endParaRPr lang="en-US"/>
            </a:p>
          </p:txBody>
        </p:sp>
      </p:grpSp>
      <p:grpSp>
        <p:nvGrpSpPr>
          <p:cNvPr id="84016" name="Group 48"/>
          <p:cNvGrpSpPr>
            <a:grpSpLocks/>
          </p:cNvGrpSpPr>
          <p:nvPr/>
        </p:nvGrpSpPr>
        <p:grpSpPr bwMode="auto">
          <a:xfrm>
            <a:off x="4191000" y="3886200"/>
            <a:ext cx="4278313" cy="1638300"/>
            <a:chOff x="2657" y="2784"/>
            <a:chExt cx="2695" cy="1032"/>
          </a:xfrm>
        </p:grpSpPr>
        <p:sp>
          <p:nvSpPr>
            <p:cNvPr id="84013" name="Oval 45"/>
            <p:cNvSpPr>
              <a:spLocks noChangeArrowheads="1"/>
            </p:cNvSpPr>
            <p:nvPr/>
          </p:nvSpPr>
          <p:spPr bwMode="auto">
            <a:xfrm>
              <a:off x="3816" y="3240"/>
              <a:ext cx="1104" cy="576"/>
            </a:xfrm>
            <a:prstGeom prst="ellipse">
              <a:avLst/>
            </a:prstGeom>
            <a:solidFill>
              <a:schemeClr val="tx1"/>
            </a:solidFill>
            <a:ln w="76200">
              <a:solidFill>
                <a:srgbClr val="CC0000"/>
              </a:solidFill>
              <a:round/>
              <a:headEnd/>
              <a:tailEnd/>
            </a:ln>
            <a:effectLst/>
          </p:spPr>
          <p:txBody>
            <a:bodyPr wrap="none" lIns="90488" tIns="44450" rIns="90488" bIns="44450" anchor="ctr"/>
            <a:lstStyle/>
            <a:p>
              <a:pPr algn="ctr"/>
              <a:r>
                <a:rPr lang="en-US" sz="1800" b="1" i="0">
                  <a:solidFill>
                    <a:srgbClr val="000000"/>
                  </a:solidFill>
                </a:rPr>
                <a:t>Equal Areas</a:t>
              </a:r>
            </a:p>
            <a:p>
              <a:pPr algn="ctr"/>
              <a:r>
                <a:rPr lang="en-US" sz="1800" b="1" i="0">
                  <a:solidFill>
                    <a:srgbClr val="000000"/>
                  </a:solidFill>
                </a:rPr>
                <a:t> of .0793</a:t>
              </a:r>
            </a:p>
          </p:txBody>
        </p:sp>
        <p:sp>
          <p:nvSpPr>
            <p:cNvPr id="84014" name="Arc 46"/>
            <p:cNvSpPr>
              <a:spLocks/>
            </p:cNvSpPr>
            <p:nvPr/>
          </p:nvSpPr>
          <p:spPr bwMode="auto">
            <a:xfrm>
              <a:off x="2657" y="2784"/>
              <a:ext cx="1136" cy="75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rgbClr val="CC0000"/>
              </a:solidFill>
              <a:round/>
              <a:headEnd/>
              <a:tailEnd type="triangle" w="med" len="med"/>
            </a:ln>
            <a:effectLst/>
          </p:spPr>
          <p:txBody>
            <a:bodyPr wrap="none" anchor="ctr"/>
            <a:lstStyle/>
            <a:p>
              <a:endParaRPr lang="en-US"/>
            </a:p>
          </p:txBody>
        </p:sp>
        <p:sp>
          <p:nvSpPr>
            <p:cNvPr id="84015" name="Arc 47"/>
            <p:cNvSpPr>
              <a:spLocks/>
            </p:cNvSpPr>
            <p:nvPr/>
          </p:nvSpPr>
          <p:spPr bwMode="auto">
            <a:xfrm>
              <a:off x="4944" y="2784"/>
              <a:ext cx="408" cy="74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76200" cap="rnd">
              <a:solidFill>
                <a:srgbClr val="CC0000"/>
              </a:solidFill>
              <a:round/>
              <a:headEnd type="triangle" w="med" len="me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8806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88068" name="Rectangle 4"/>
          <p:cNvSpPr>
            <a:spLocks noGrp="1" noChangeArrowheads="1"/>
          </p:cNvSpPr>
          <p:nvPr>
            <p:ph type="title"/>
          </p:nvPr>
        </p:nvSpPr>
        <p:spPr>
          <a:noFill/>
          <a:ln/>
        </p:spPr>
        <p:txBody>
          <a:bodyPr lIns="90488" tIns="44450" rIns="90488" bIns="44450"/>
          <a:lstStyle/>
          <a:p>
            <a:pPr>
              <a:lnSpc>
                <a:spcPct val="80000"/>
              </a:lnSpc>
            </a:pPr>
            <a:r>
              <a:rPr lang="en-US"/>
              <a:t>Sampling from a Finite Population </a:t>
            </a:r>
            <a:br>
              <a:rPr lang="en-US"/>
            </a:br>
            <a:r>
              <a:rPr lang="en-US"/>
              <a:t>without Replacement</a:t>
            </a:r>
          </a:p>
        </p:txBody>
      </p:sp>
      <p:sp>
        <p:nvSpPr>
          <p:cNvPr id="88069" name="Rectangle 5"/>
          <p:cNvSpPr>
            <a:spLocks noGrp="1" noChangeArrowheads="1"/>
          </p:cNvSpPr>
          <p:nvPr>
            <p:ph type="body" idx="1"/>
          </p:nvPr>
        </p:nvSpPr>
        <p:spPr>
          <a:xfrm>
            <a:off x="685800" y="1981200"/>
            <a:ext cx="7772400" cy="4114800"/>
          </a:xfrm>
          <a:solidFill>
            <a:srgbClr val="CCFFCC"/>
          </a:solidFill>
          <a:ln/>
        </p:spPr>
        <p:txBody>
          <a:bodyPr lIns="90488" tIns="44450" rIns="90488" bIns="44450"/>
          <a:lstStyle/>
          <a:p>
            <a:r>
              <a:rPr lang="en-US" sz="3000" dirty="0">
                <a:solidFill>
                  <a:schemeClr val="accent2"/>
                </a:solidFill>
              </a:rPr>
              <a:t>In this case, the standard deviation of the distribution of sample means is smaller than when sampling from an infinite population (or from a finite population with replacement).</a:t>
            </a:r>
          </a:p>
          <a:p>
            <a:r>
              <a:rPr lang="en-US" sz="3000" dirty="0">
                <a:solidFill>
                  <a:schemeClr val="accent2"/>
                </a:solidFill>
              </a:rPr>
              <a:t>The correct value of this standard deviation is computed by applying a </a:t>
            </a:r>
            <a:r>
              <a:rPr lang="en-US" sz="3000" dirty="0">
                <a:solidFill>
                  <a:srgbClr val="FF0000"/>
                </a:solidFill>
              </a:rPr>
              <a:t>finite correction factor </a:t>
            </a:r>
            <a:r>
              <a:rPr lang="en-US" sz="3000" dirty="0">
                <a:solidFill>
                  <a:schemeClr val="accent2"/>
                </a:solidFill>
              </a:rPr>
              <a:t>to the standard deviation for sampling from a infinite population.</a:t>
            </a:r>
          </a:p>
          <a:p>
            <a:r>
              <a:rPr lang="en-US" sz="3000" dirty="0">
                <a:solidFill>
                  <a:schemeClr val="accent2"/>
                </a:solidFill>
              </a:rPr>
              <a:t>If the sample size is less than 5% of the population size, the adjustment is unnecessary</a:t>
            </a:r>
            <a:r>
              <a:rPr lang="en-US" sz="3000" dirty="0"/>
              <a:t>.</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9011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90116" name="Rectangle 4"/>
          <p:cNvSpPr>
            <a:spLocks noGrp="1" noChangeArrowheads="1"/>
          </p:cNvSpPr>
          <p:nvPr>
            <p:ph type="title"/>
          </p:nvPr>
        </p:nvSpPr>
        <p:spPr>
          <a:noFill/>
          <a:ln/>
        </p:spPr>
        <p:txBody>
          <a:bodyPr lIns="90488" tIns="44450" rIns="90488" bIns="44450"/>
          <a:lstStyle/>
          <a:p>
            <a:r>
              <a:rPr lang="en-US"/>
              <a:t>Sampling from a Finite Population</a:t>
            </a:r>
          </a:p>
        </p:txBody>
      </p:sp>
      <p:sp>
        <p:nvSpPr>
          <p:cNvPr id="90117" name="Rectangle 5"/>
          <p:cNvSpPr>
            <a:spLocks noGrp="1" noChangeArrowheads="1"/>
          </p:cNvSpPr>
          <p:nvPr>
            <p:ph type="body" idx="1"/>
          </p:nvPr>
        </p:nvSpPr>
        <p:spPr>
          <a:xfrm>
            <a:off x="685800" y="1676400"/>
            <a:ext cx="4495800" cy="4318000"/>
          </a:xfrm>
          <a:solidFill>
            <a:srgbClr val="CCFFCC"/>
          </a:solidFill>
          <a:ln/>
        </p:spPr>
        <p:txBody>
          <a:bodyPr lIns="90488" tIns="44450" rIns="90488" bIns="44450"/>
          <a:lstStyle/>
          <a:p>
            <a:pPr marL="285750" indent="-285750">
              <a:tabLst>
                <a:tab pos="4572000" algn="l"/>
              </a:tabLst>
            </a:pPr>
            <a:endParaRPr lang="en-US"/>
          </a:p>
          <a:p>
            <a:pPr marL="285750" indent="-285750">
              <a:tabLst>
                <a:tab pos="4572000" algn="l"/>
              </a:tabLst>
            </a:pPr>
            <a:r>
              <a:rPr lang="en-US"/>
              <a:t>Finite Correction Factor				</a:t>
            </a:r>
          </a:p>
          <a:p>
            <a:pPr marL="285750" indent="-285750">
              <a:tabLst>
                <a:tab pos="4572000" algn="l"/>
              </a:tabLst>
            </a:pPr>
            <a:r>
              <a:rPr lang="en-US"/>
              <a:t>Modified Z Formula</a:t>
            </a:r>
          </a:p>
        </p:txBody>
      </p:sp>
      <p:grpSp>
        <p:nvGrpSpPr>
          <p:cNvPr id="90120" name="Group 8"/>
          <p:cNvGrpSpPr>
            <a:grpSpLocks/>
          </p:cNvGrpSpPr>
          <p:nvPr/>
        </p:nvGrpSpPr>
        <p:grpSpPr bwMode="auto">
          <a:xfrm>
            <a:off x="5257800" y="2133600"/>
            <a:ext cx="2944813" cy="3497263"/>
            <a:chOff x="1017" y="1404"/>
            <a:chExt cx="1855" cy="2203"/>
          </a:xfrm>
        </p:grpSpPr>
        <p:graphicFrame>
          <p:nvGraphicFramePr>
            <p:cNvPr id="90118" name="Object 6">
              <a:hlinkClick r:id="" action="ppaction://ole?verb=0"/>
            </p:cNvPr>
            <p:cNvGraphicFramePr>
              <a:graphicFrameLocks/>
            </p:cNvGraphicFramePr>
            <p:nvPr/>
          </p:nvGraphicFramePr>
          <p:xfrm>
            <a:off x="1017" y="1404"/>
            <a:ext cx="968" cy="715"/>
          </p:xfrm>
          <a:graphic>
            <a:graphicData uri="http://schemas.openxmlformats.org/presentationml/2006/ole">
              <mc:AlternateContent xmlns:mc="http://schemas.openxmlformats.org/markup-compatibility/2006">
                <mc:Choice xmlns:v="urn:schemas-microsoft-com:vml" Requires="v">
                  <p:oleObj spid="_x0000_s90144" name="Equation" r:id="rId4" imgW="492120" imgH="403200" progId="Equation.3">
                    <p:embed/>
                  </p:oleObj>
                </mc:Choice>
                <mc:Fallback>
                  <p:oleObj name="Equation" r:id="rId4" imgW="492120" imgH="403200" progId="Equation.3">
                    <p:embed/>
                    <p:pic>
                      <p:nvPicPr>
                        <p:cNvPr id="0" name="Pictur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 y="1404"/>
                          <a:ext cx="968" cy="715"/>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90119" name="Object 7">
              <a:hlinkClick r:id="" action="ppaction://ole?verb=0"/>
            </p:cNvPr>
            <p:cNvGraphicFramePr>
              <a:graphicFrameLocks/>
            </p:cNvGraphicFramePr>
            <p:nvPr/>
          </p:nvGraphicFramePr>
          <p:xfrm>
            <a:off x="1017" y="2691"/>
            <a:ext cx="1855" cy="916"/>
          </p:xfrm>
          <a:graphic>
            <a:graphicData uri="http://schemas.openxmlformats.org/presentationml/2006/ole">
              <mc:AlternateContent xmlns:mc="http://schemas.openxmlformats.org/markup-compatibility/2006">
                <mc:Choice xmlns:v="urn:schemas-microsoft-com:vml" Requires="v">
                  <p:oleObj spid="_x0000_s90145" name="Equation" r:id="rId6" imgW="1012680" imgH="593640" progId="Equation.3">
                    <p:embed/>
                  </p:oleObj>
                </mc:Choice>
                <mc:Fallback>
                  <p:oleObj name="Equation" r:id="rId6" imgW="1012680" imgH="593640" progId="Equation.3">
                    <p:embed/>
                    <p:pic>
                      <p:nvPicPr>
                        <p:cNvPr id="0" name="Picture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7" y="2691"/>
                          <a:ext cx="1855" cy="916"/>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024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0244" name="Rectangle 4"/>
          <p:cNvSpPr>
            <a:spLocks noGrp="1" noChangeArrowheads="1"/>
          </p:cNvSpPr>
          <p:nvPr>
            <p:ph type="title"/>
          </p:nvPr>
        </p:nvSpPr>
        <p:spPr>
          <a:noFill/>
          <a:ln/>
        </p:spPr>
        <p:txBody>
          <a:bodyPr lIns="90488" tIns="44450" rIns="90488" bIns="44450"/>
          <a:lstStyle/>
          <a:p>
            <a:r>
              <a:rPr lang="en-US"/>
              <a:t>Reasons for Taking a Census</a:t>
            </a:r>
          </a:p>
        </p:txBody>
      </p:sp>
      <p:sp>
        <p:nvSpPr>
          <p:cNvPr id="10245" name="Rectangle 5"/>
          <p:cNvSpPr>
            <a:spLocks noGrp="1" noChangeArrowheads="1"/>
          </p:cNvSpPr>
          <p:nvPr>
            <p:ph type="body" idx="1"/>
          </p:nvPr>
        </p:nvSpPr>
        <p:spPr>
          <a:solidFill>
            <a:srgbClr val="CCFFCC"/>
          </a:solidFill>
          <a:ln/>
        </p:spPr>
        <p:txBody>
          <a:bodyPr lIns="90488" tIns="44450" rIns="90488" bIns="44450"/>
          <a:lstStyle/>
          <a:p>
            <a:endParaRPr lang="en-US"/>
          </a:p>
          <a:p>
            <a:r>
              <a:rPr lang="en-US">
                <a:solidFill>
                  <a:srgbClr val="000000"/>
                </a:solidFill>
              </a:rPr>
              <a:t>Eliminate the possibility that a random sample is not representative of the population. </a:t>
            </a:r>
          </a:p>
          <a:p>
            <a:endParaRPr lang="en-US">
              <a:solidFill>
                <a:srgbClr val="000000"/>
              </a:solidFill>
            </a:endParaRPr>
          </a:p>
          <a:p>
            <a:r>
              <a:rPr lang="en-US">
                <a:solidFill>
                  <a:srgbClr val="000000"/>
                </a:solidFill>
              </a:rPr>
              <a:t>The person authorizing the study is uncomfortable with sample information.  </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685800" y="1676400"/>
            <a:ext cx="7772400" cy="3733800"/>
          </a:xfrm>
        </p:spPr>
        <p:txBody>
          <a:bodyPr/>
          <a:lstStyle/>
          <a:p>
            <a:pPr algn="just">
              <a:buNone/>
            </a:pPr>
            <a:r>
              <a:rPr lang="en-US" dirty="0" smtClean="0"/>
              <a:t>	The weight of each passenger has a normal distribution with mean 70 kg and variance of 64 Kg squared. A ferry caries 25 passengers. Safety regulation state that for this particular ferry, the total weight of passengers on the boat should not exceed 1800 kg more than 5% of the time. As a auditor to the government, do you think ferry comply with safety rules.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5181600" cy="1143000"/>
          </a:xfrm>
        </p:spPr>
        <p:txBody>
          <a:bodyPr/>
          <a:lstStyle/>
          <a:p>
            <a:r>
              <a:rPr lang="en-US" dirty="0" smtClean="0"/>
              <a:t>Estimation</a:t>
            </a:r>
            <a:br>
              <a:rPr lang="en-US" dirty="0" smtClean="0"/>
            </a:br>
            <a:r>
              <a:rPr lang="en-US" dirty="0" smtClean="0"/>
              <a:t> and </a:t>
            </a:r>
            <a:br>
              <a:rPr lang="en-US" dirty="0" smtClean="0"/>
            </a:br>
            <a:r>
              <a:rPr lang="en-US" dirty="0" smtClean="0"/>
              <a:t>Confidence Interval</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381000" y="685800"/>
            <a:ext cx="8382000" cy="838200"/>
          </a:xfrm>
        </p:spPr>
        <p:txBody>
          <a:bodyPr/>
          <a:lstStyle/>
          <a:p>
            <a:r>
              <a:rPr lang="en-US" sz="4100"/>
              <a:t>Estimation</a:t>
            </a:r>
          </a:p>
        </p:txBody>
      </p:sp>
      <p:sp>
        <p:nvSpPr>
          <p:cNvPr id="223235" name="Rectangle 3"/>
          <p:cNvSpPr>
            <a:spLocks noGrp="1" noChangeArrowheads="1"/>
          </p:cNvSpPr>
          <p:nvPr>
            <p:ph type="body" idx="1"/>
          </p:nvPr>
        </p:nvSpPr>
        <p:spPr>
          <a:xfrm>
            <a:off x="457200" y="1600200"/>
            <a:ext cx="7772400" cy="4419600"/>
          </a:xfrm>
          <a:solidFill>
            <a:srgbClr val="CCFFCC"/>
          </a:solidFill>
          <a:ln>
            <a:solidFill>
              <a:schemeClr val="bg2"/>
            </a:solidFill>
          </a:ln>
        </p:spPr>
        <p:txBody>
          <a:bodyPr/>
          <a:lstStyle/>
          <a:p>
            <a:r>
              <a:rPr lang="en-US" sz="3000"/>
              <a:t>Estimation is the process of using sample data to draw </a:t>
            </a:r>
            <a:r>
              <a:rPr lang="en-US" sz="3000">
                <a:solidFill>
                  <a:srgbClr val="0000FF"/>
                </a:solidFill>
              </a:rPr>
              <a:t>inferences</a:t>
            </a:r>
            <a:r>
              <a:rPr lang="en-US" sz="3000"/>
              <a:t> about the population</a:t>
            </a:r>
          </a:p>
          <a:p>
            <a:pPr>
              <a:buFontTx/>
              <a:buNone/>
            </a:pPr>
            <a:endParaRPr lang="en-US" sz="3000"/>
          </a:p>
        </p:txBody>
      </p:sp>
      <p:sp>
        <p:nvSpPr>
          <p:cNvPr id="223236" name="Text Box 4"/>
          <p:cNvSpPr txBox="1">
            <a:spLocks noChangeArrowheads="1"/>
          </p:cNvSpPr>
          <p:nvPr/>
        </p:nvSpPr>
        <p:spPr bwMode="auto">
          <a:xfrm>
            <a:off x="762000" y="3588603"/>
            <a:ext cx="2133600" cy="830997"/>
          </a:xfrm>
          <a:prstGeom prst="rect">
            <a:avLst/>
          </a:prstGeom>
          <a:solidFill>
            <a:schemeClr val="bg2"/>
          </a:solidFill>
          <a:ln w="9525">
            <a:noFill/>
            <a:miter lim="800000"/>
            <a:headEnd/>
            <a:tailEnd/>
          </a:ln>
          <a:effectLst/>
        </p:spPr>
        <p:txBody>
          <a:bodyPr wrap="square">
            <a:spAutoFit/>
          </a:bodyPr>
          <a:lstStyle/>
          <a:p>
            <a:pPr algn="ctr">
              <a:spcBef>
                <a:spcPct val="50000"/>
              </a:spcBef>
            </a:pPr>
            <a:r>
              <a:rPr lang="en-GB" i="0" dirty="0">
                <a:latin typeface="Arial" pitchFamily="34" charset="0"/>
              </a:rPr>
              <a:t>Sample </a:t>
            </a:r>
            <a:r>
              <a:rPr lang="en-GB" i="0" dirty="0" smtClean="0">
                <a:latin typeface="Arial" pitchFamily="34" charset="0"/>
              </a:rPr>
              <a:t>information</a:t>
            </a:r>
            <a:endParaRPr lang="en-GB" i="0" dirty="0">
              <a:latin typeface="Arial" pitchFamily="34" charset="0"/>
            </a:endParaRPr>
          </a:p>
        </p:txBody>
      </p:sp>
      <p:sp>
        <p:nvSpPr>
          <p:cNvPr id="223237" name="Text Box 5"/>
          <p:cNvSpPr txBox="1">
            <a:spLocks noChangeArrowheads="1"/>
          </p:cNvSpPr>
          <p:nvPr/>
        </p:nvSpPr>
        <p:spPr bwMode="auto">
          <a:xfrm>
            <a:off x="5562600" y="3825875"/>
            <a:ext cx="2209800" cy="822325"/>
          </a:xfrm>
          <a:prstGeom prst="rect">
            <a:avLst/>
          </a:prstGeom>
          <a:solidFill>
            <a:schemeClr val="bg1"/>
          </a:solidFill>
          <a:ln w="9525">
            <a:noFill/>
            <a:miter lim="800000"/>
            <a:headEnd/>
            <a:tailEnd/>
          </a:ln>
          <a:effectLst/>
        </p:spPr>
        <p:txBody>
          <a:bodyPr>
            <a:spAutoFit/>
          </a:bodyPr>
          <a:lstStyle/>
          <a:p>
            <a:pPr algn="ctr">
              <a:spcBef>
                <a:spcPct val="50000"/>
              </a:spcBef>
            </a:pPr>
            <a:r>
              <a:rPr lang="en-GB" i="0">
                <a:latin typeface="Arial" pitchFamily="34" charset="0"/>
              </a:rPr>
              <a:t>Population parameters</a:t>
            </a:r>
          </a:p>
        </p:txBody>
      </p:sp>
      <p:graphicFrame>
        <p:nvGraphicFramePr>
          <p:cNvPr id="223238" name="Object 6"/>
          <p:cNvGraphicFramePr>
            <a:graphicFrameLocks noChangeAspect="1"/>
          </p:cNvGraphicFramePr>
          <p:nvPr/>
        </p:nvGraphicFramePr>
        <p:xfrm>
          <a:off x="1270000" y="4495800"/>
          <a:ext cx="1016000" cy="731838"/>
        </p:xfrm>
        <a:graphic>
          <a:graphicData uri="http://schemas.openxmlformats.org/presentationml/2006/ole">
            <mc:AlternateContent xmlns:mc="http://schemas.openxmlformats.org/markup-compatibility/2006">
              <mc:Choice xmlns:v="urn:schemas-microsoft-com:vml" Requires="v">
                <p:oleObj spid="_x0000_s223264" name="Equation" r:id="rId4" imgW="317160" imgH="228600" progId="Equation.3">
                  <p:embed/>
                </p:oleObj>
              </mc:Choice>
              <mc:Fallback>
                <p:oleObj name="Equation" r:id="rId4" imgW="317160" imgH="2286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000" y="4495800"/>
                        <a:ext cx="1016000" cy="731838"/>
                      </a:xfrm>
                      <a:prstGeom prst="rect">
                        <a:avLst/>
                      </a:prstGeom>
                      <a:solidFill>
                        <a:schemeClr val="tx1"/>
                      </a:solidFill>
                    </p:spPr>
                  </p:pic>
                </p:oleObj>
              </mc:Fallback>
            </mc:AlternateContent>
          </a:graphicData>
        </a:graphic>
      </p:graphicFrame>
      <p:graphicFrame>
        <p:nvGraphicFramePr>
          <p:cNvPr id="223239" name="Object 7"/>
          <p:cNvGraphicFramePr>
            <a:graphicFrameLocks noChangeAspect="1"/>
          </p:cNvGraphicFramePr>
          <p:nvPr/>
        </p:nvGraphicFramePr>
        <p:xfrm>
          <a:off x="6161088" y="4476750"/>
          <a:ext cx="1012825" cy="628650"/>
        </p:xfrm>
        <a:graphic>
          <a:graphicData uri="http://schemas.openxmlformats.org/presentationml/2006/ole">
            <mc:AlternateContent xmlns:mc="http://schemas.openxmlformats.org/markup-compatibility/2006">
              <mc:Choice xmlns:v="urn:schemas-microsoft-com:vml" Requires="v">
                <p:oleObj spid="_x0000_s223265" name="Equation" r:id="rId6" imgW="368280" imgH="228600" progId="Equation.3">
                  <p:embed/>
                </p:oleObj>
              </mc:Choice>
              <mc:Fallback>
                <p:oleObj name="Equation" r:id="rId6" imgW="368280" imgH="22860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1088" y="4476750"/>
                        <a:ext cx="101282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40" name="Line 8"/>
          <p:cNvSpPr>
            <a:spLocks noChangeShapeType="1"/>
          </p:cNvSpPr>
          <p:nvPr/>
        </p:nvSpPr>
        <p:spPr bwMode="auto">
          <a:xfrm>
            <a:off x="2914650" y="4267200"/>
            <a:ext cx="2514600" cy="0"/>
          </a:xfrm>
          <a:prstGeom prst="line">
            <a:avLst/>
          </a:prstGeom>
          <a:noFill/>
          <a:ln w="9525">
            <a:solidFill>
              <a:schemeClr val="bg1"/>
            </a:solidFill>
            <a:round/>
            <a:headEnd/>
            <a:tailEnd type="triangle" w="lg" len="med"/>
          </a:ln>
          <a:effectLst/>
        </p:spPr>
        <p:txBody>
          <a:bodyPr/>
          <a:lstStyle/>
          <a:p>
            <a:endParaRPr lang="en-US"/>
          </a:p>
        </p:txBody>
      </p:sp>
      <p:sp>
        <p:nvSpPr>
          <p:cNvPr id="223241" name="Text Box 9"/>
          <p:cNvSpPr txBox="1">
            <a:spLocks noChangeArrowheads="1"/>
          </p:cNvSpPr>
          <p:nvPr/>
        </p:nvSpPr>
        <p:spPr bwMode="auto">
          <a:xfrm>
            <a:off x="3200400" y="3505200"/>
            <a:ext cx="2057400" cy="457200"/>
          </a:xfrm>
          <a:prstGeom prst="rect">
            <a:avLst/>
          </a:prstGeom>
          <a:noFill/>
          <a:ln w="9525">
            <a:noFill/>
            <a:miter lim="800000"/>
            <a:headEnd/>
            <a:tailEnd/>
          </a:ln>
          <a:effectLst/>
        </p:spPr>
        <p:txBody>
          <a:bodyPr>
            <a:spAutoFit/>
          </a:bodyPr>
          <a:lstStyle/>
          <a:p>
            <a:pPr algn="ctr">
              <a:spcBef>
                <a:spcPct val="50000"/>
              </a:spcBef>
            </a:pPr>
            <a:r>
              <a:rPr lang="en-GB" i="0">
                <a:solidFill>
                  <a:srgbClr val="FF0000"/>
                </a:solidFill>
                <a:latin typeface="Arial" pitchFamily="34" charset="0"/>
              </a:rPr>
              <a:t>Inferences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3005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30052" name="Rectangle 4"/>
          <p:cNvSpPr>
            <a:spLocks noGrp="1" noChangeArrowheads="1"/>
          </p:cNvSpPr>
          <p:nvPr>
            <p:ph type="title"/>
          </p:nvPr>
        </p:nvSpPr>
        <p:spPr>
          <a:noFill/>
          <a:ln/>
        </p:spPr>
        <p:txBody>
          <a:bodyPr lIns="90488" tIns="44450" rIns="90488" bIns="44450"/>
          <a:lstStyle/>
          <a:p>
            <a:r>
              <a:rPr lang="en-US"/>
              <a:t>Statistical Estimation</a:t>
            </a:r>
          </a:p>
        </p:txBody>
      </p:sp>
      <p:sp>
        <p:nvSpPr>
          <p:cNvPr id="130053" name="Rectangle 5"/>
          <p:cNvSpPr>
            <a:spLocks noGrp="1" noChangeArrowheads="1"/>
          </p:cNvSpPr>
          <p:nvPr>
            <p:ph type="body" idx="1"/>
          </p:nvPr>
        </p:nvSpPr>
        <p:spPr>
          <a:xfrm>
            <a:off x="762000" y="1887538"/>
            <a:ext cx="7848600" cy="4132262"/>
          </a:xfrm>
          <a:solidFill>
            <a:srgbClr val="CCFFCC"/>
          </a:solidFill>
          <a:ln/>
        </p:spPr>
        <p:txBody>
          <a:bodyPr lIns="90488" tIns="44450" rIns="90488" bIns="44450"/>
          <a:lstStyle/>
          <a:p>
            <a:r>
              <a:rPr lang="en-US" sz="2800" b="1"/>
              <a:t>Point estimate -- the single value of a statistic calculated from a sample </a:t>
            </a:r>
          </a:p>
          <a:p>
            <a:pPr>
              <a:buFontTx/>
              <a:buNone/>
            </a:pPr>
            <a:r>
              <a:rPr lang="en-US" sz="2800" b="1"/>
              <a:t>		</a:t>
            </a:r>
          </a:p>
          <a:p>
            <a:r>
              <a:rPr lang="en-US" sz="2800" b="1"/>
              <a:t>Interval Estimate -- a range of values calculated from a sample statistic(s) and standardized statistics, such as the </a:t>
            </a:r>
            <a:r>
              <a:rPr lang="en-US" sz="2800" b="1" i="1"/>
              <a:t>Z</a:t>
            </a:r>
            <a:r>
              <a:rPr lang="en-US" sz="2800" b="1"/>
              <a:t>.  </a:t>
            </a:r>
          </a:p>
          <a:p>
            <a:pPr lvl="1"/>
            <a:r>
              <a:rPr lang="en-US" sz="2600" b="1"/>
              <a:t>Selection of the standardized statistic is determined by the sampling distribution.</a:t>
            </a:r>
          </a:p>
          <a:p>
            <a:pPr lvl="1"/>
            <a:r>
              <a:rPr lang="en-US" sz="2600" b="1"/>
              <a:t>Selection of critical values of the standardized statistic is determined by the desired level of confidence.</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381000" y="685800"/>
            <a:ext cx="8382000" cy="838200"/>
          </a:xfrm>
        </p:spPr>
        <p:txBody>
          <a:bodyPr/>
          <a:lstStyle/>
          <a:p>
            <a:r>
              <a:rPr lang="en-US" sz="4100"/>
              <a:t>Point and interval estimates</a:t>
            </a:r>
          </a:p>
        </p:txBody>
      </p:sp>
      <p:sp>
        <p:nvSpPr>
          <p:cNvPr id="225283" name="Rectangle 3"/>
          <p:cNvSpPr>
            <a:spLocks noGrp="1" noChangeArrowheads="1"/>
          </p:cNvSpPr>
          <p:nvPr>
            <p:ph type="body" idx="1"/>
          </p:nvPr>
        </p:nvSpPr>
        <p:spPr>
          <a:solidFill>
            <a:srgbClr val="CCFFCC"/>
          </a:solidFill>
        </p:spPr>
        <p:txBody>
          <a:bodyPr/>
          <a:lstStyle/>
          <a:p>
            <a:r>
              <a:rPr lang="en-US" sz="3000">
                <a:solidFill>
                  <a:srgbClr val="0000FF"/>
                </a:solidFill>
              </a:rPr>
              <a:t>Point</a:t>
            </a:r>
            <a:r>
              <a:rPr lang="en-US" sz="3000"/>
              <a:t> estimate – a single value</a:t>
            </a:r>
          </a:p>
          <a:p>
            <a:pPr lvl="1"/>
            <a:r>
              <a:rPr lang="en-US" sz="2400"/>
              <a:t>the temperature tomorrow will be 23</a:t>
            </a:r>
            <a:r>
              <a:rPr lang="en-US" sz="2400">
                <a:cs typeface="Arial" pitchFamily="34" charset="0"/>
              </a:rPr>
              <a:t>°</a:t>
            </a:r>
            <a:endParaRPr lang="en-US" sz="2400"/>
          </a:p>
          <a:p>
            <a:r>
              <a:rPr lang="en-US" sz="3000">
                <a:solidFill>
                  <a:srgbClr val="0000FF"/>
                </a:solidFill>
              </a:rPr>
              <a:t>Interval</a:t>
            </a:r>
            <a:r>
              <a:rPr lang="en-US" sz="3000"/>
              <a:t> estimate – a range of values, expressing the degree of uncertainty</a:t>
            </a:r>
          </a:p>
          <a:p>
            <a:pPr lvl="1"/>
            <a:r>
              <a:rPr lang="en-US" sz="2400"/>
              <a:t>the temperature tomorrow will be between 21</a:t>
            </a:r>
            <a:r>
              <a:rPr lang="en-US" sz="2400">
                <a:cs typeface="Arial" pitchFamily="34" charset="0"/>
              </a:rPr>
              <a:t>° and 25°</a:t>
            </a:r>
            <a:endParaRPr lang="en-US" sz="24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381000" y="685800"/>
            <a:ext cx="8382000" cy="838200"/>
          </a:xfrm>
        </p:spPr>
        <p:txBody>
          <a:bodyPr/>
          <a:lstStyle/>
          <a:p>
            <a:r>
              <a:rPr lang="en-US" sz="4100"/>
              <a:t>Criteria for good estimates</a:t>
            </a:r>
          </a:p>
        </p:txBody>
      </p:sp>
      <p:sp>
        <p:nvSpPr>
          <p:cNvPr id="227331" name="Rectangle 3"/>
          <p:cNvSpPr>
            <a:spLocks noGrp="1" noChangeArrowheads="1"/>
          </p:cNvSpPr>
          <p:nvPr>
            <p:ph type="body" idx="1"/>
          </p:nvPr>
        </p:nvSpPr>
        <p:spPr>
          <a:solidFill>
            <a:srgbClr val="CCFFCC"/>
          </a:solidFill>
          <a:ln>
            <a:solidFill>
              <a:schemeClr val="bg1"/>
            </a:solidFill>
          </a:ln>
        </p:spPr>
        <p:txBody>
          <a:bodyPr/>
          <a:lstStyle/>
          <a:p>
            <a:endParaRPr lang="en-US" sz="3000" dirty="0" smtClean="0">
              <a:solidFill>
                <a:srgbClr val="0000FF"/>
              </a:solidFill>
            </a:endParaRPr>
          </a:p>
          <a:p>
            <a:r>
              <a:rPr lang="en-US" sz="3000" dirty="0" smtClean="0">
                <a:solidFill>
                  <a:srgbClr val="0000FF"/>
                </a:solidFill>
              </a:rPr>
              <a:t>Unbiased</a:t>
            </a:r>
            <a:r>
              <a:rPr lang="en-US" sz="3000" dirty="0" smtClean="0"/>
              <a:t> </a:t>
            </a:r>
            <a:r>
              <a:rPr lang="en-US" sz="3000" dirty="0"/>
              <a:t>– correct on average</a:t>
            </a:r>
          </a:p>
          <a:p>
            <a:pPr lvl="1">
              <a:buClr>
                <a:schemeClr val="tx1"/>
              </a:buClr>
            </a:pPr>
            <a:r>
              <a:rPr lang="en-US" sz="2600" dirty="0"/>
              <a:t>the </a:t>
            </a:r>
            <a:r>
              <a:rPr lang="en-US" sz="2600" dirty="0">
                <a:solidFill>
                  <a:srgbClr val="0000FF"/>
                </a:solidFill>
              </a:rPr>
              <a:t>expected value</a:t>
            </a:r>
            <a:r>
              <a:rPr lang="en-US" sz="2600" dirty="0"/>
              <a:t> of the estimate is equal to the true value</a:t>
            </a:r>
          </a:p>
          <a:p>
            <a:r>
              <a:rPr lang="en-US" sz="3000" dirty="0">
                <a:solidFill>
                  <a:srgbClr val="0000FF"/>
                </a:solidFill>
              </a:rPr>
              <a:t>Precise</a:t>
            </a:r>
            <a:r>
              <a:rPr lang="en-US" sz="3000" dirty="0"/>
              <a:t> – small sampling variance</a:t>
            </a:r>
          </a:p>
          <a:p>
            <a:pPr lvl="1">
              <a:buClr>
                <a:schemeClr val="tx1"/>
              </a:buClr>
            </a:pPr>
            <a:r>
              <a:rPr lang="en-US" sz="2600" dirty="0"/>
              <a:t>the estimate is close to the true value for all possible samples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381000" y="676275"/>
            <a:ext cx="8382000" cy="838200"/>
          </a:xfrm>
        </p:spPr>
        <p:txBody>
          <a:bodyPr/>
          <a:lstStyle/>
          <a:p>
            <a:r>
              <a:rPr lang="en-US" sz="4100"/>
              <a:t>Bias and precision – a possible trade-off</a:t>
            </a:r>
          </a:p>
        </p:txBody>
      </p:sp>
      <p:graphicFrame>
        <p:nvGraphicFramePr>
          <p:cNvPr id="229379" name="Object 3"/>
          <p:cNvGraphicFramePr>
            <a:graphicFrameLocks noChangeAspect="1"/>
          </p:cNvGraphicFramePr>
          <p:nvPr/>
        </p:nvGraphicFramePr>
        <p:xfrm>
          <a:off x="609600" y="1600200"/>
          <a:ext cx="7924800" cy="4394200"/>
        </p:xfrm>
        <a:graphic>
          <a:graphicData uri="http://schemas.openxmlformats.org/presentationml/2006/ole">
            <mc:AlternateContent xmlns:mc="http://schemas.openxmlformats.org/markup-compatibility/2006">
              <mc:Choice xmlns:v="urn:schemas-microsoft-com:vml" Requires="v">
                <p:oleObj spid="_x0000_s229392" name="Chart" r:id="rId5" imgW="5523840" imgH="2891160" progId="Excel.Sheet.8">
                  <p:embed/>
                </p:oleObj>
              </mc:Choice>
              <mc:Fallback>
                <p:oleObj name="Chart" r:id="rId5" imgW="5523840" imgH="2891160" progId="Excel.Shee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600200"/>
                        <a:ext cx="7924800" cy="43942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9380" name="Line 4"/>
          <p:cNvSpPr>
            <a:spLocks noChangeShapeType="1"/>
          </p:cNvSpPr>
          <p:nvPr/>
        </p:nvSpPr>
        <p:spPr bwMode="auto">
          <a:xfrm>
            <a:off x="5334000" y="3048000"/>
            <a:ext cx="0" cy="2209800"/>
          </a:xfrm>
          <a:prstGeom prst="line">
            <a:avLst/>
          </a:prstGeom>
          <a:noFill/>
          <a:ln w="9525">
            <a:solidFill>
              <a:srgbClr val="993300"/>
            </a:solidFill>
            <a:prstDash val="dash"/>
            <a:round/>
            <a:headEnd/>
            <a:tailEnd/>
          </a:ln>
          <a:effectLst/>
        </p:spPr>
        <p:txBody>
          <a:bodyPr/>
          <a:lstStyle/>
          <a:p>
            <a:endParaRPr lang="en-US"/>
          </a:p>
        </p:txBody>
      </p:sp>
      <p:sp>
        <p:nvSpPr>
          <p:cNvPr id="229381" name="Text Box 5"/>
          <p:cNvSpPr txBox="1">
            <a:spLocks noChangeArrowheads="1"/>
          </p:cNvSpPr>
          <p:nvPr/>
        </p:nvSpPr>
        <p:spPr bwMode="auto">
          <a:xfrm>
            <a:off x="5927725" y="2784475"/>
            <a:ext cx="1625600" cy="457200"/>
          </a:xfrm>
          <a:prstGeom prst="rect">
            <a:avLst/>
          </a:prstGeom>
          <a:noFill/>
          <a:ln w="9525">
            <a:noFill/>
            <a:miter lim="800000"/>
            <a:headEnd/>
            <a:tailEnd/>
          </a:ln>
          <a:effectLst/>
        </p:spPr>
        <p:txBody>
          <a:bodyPr wrap="none">
            <a:spAutoFit/>
          </a:bodyPr>
          <a:lstStyle/>
          <a:p>
            <a:r>
              <a:rPr lang="en-GB" i="0">
                <a:latin typeface="Arial" pitchFamily="34" charset="0"/>
              </a:rPr>
              <a:t>True value</a:t>
            </a:r>
          </a:p>
        </p:txBody>
      </p:sp>
      <p:sp>
        <p:nvSpPr>
          <p:cNvPr id="229382" name="Line 6"/>
          <p:cNvSpPr>
            <a:spLocks noChangeShapeType="1"/>
          </p:cNvSpPr>
          <p:nvPr/>
        </p:nvSpPr>
        <p:spPr bwMode="auto">
          <a:xfrm flipH="1">
            <a:off x="5334000" y="3200400"/>
            <a:ext cx="1066800" cy="4572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381000" y="685800"/>
            <a:ext cx="8382000" cy="838200"/>
          </a:xfrm>
        </p:spPr>
        <p:txBody>
          <a:bodyPr/>
          <a:lstStyle/>
          <a:p>
            <a:r>
              <a:rPr lang="en-US" sz="4100"/>
              <a:t>Estimating a mean (large samples)</a:t>
            </a:r>
          </a:p>
        </p:txBody>
      </p:sp>
      <p:sp>
        <p:nvSpPr>
          <p:cNvPr id="231427" name="Rectangle 3"/>
          <p:cNvSpPr>
            <a:spLocks noGrp="1" noChangeArrowheads="1"/>
          </p:cNvSpPr>
          <p:nvPr>
            <p:ph type="body" idx="1"/>
          </p:nvPr>
        </p:nvSpPr>
        <p:spPr>
          <a:solidFill>
            <a:srgbClr val="CCFFCC"/>
          </a:solidFill>
        </p:spPr>
        <p:txBody>
          <a:bodyPr/>
          <a:lstStyle/>
          <a:p>
            <a:pPr>
              <a:buClr>
                <a:schemeClr val="tx1"/>
              </a:buClr>
            </a:pPr>
            <a:r>
              <a:rPr lang="en-US" sz="3000"/>
              <a:t>Point estimate – use the sample mean (unbiased)</a:t>
            </a:r>
          </a:p>
          <a:p>
            <a:pPr>
              <a:buClr>
                <a:schemeClr val="tx1"/>
              </a:buClr>
            </a:pPr>
            <a:r>
              <a:rPr lang="en-US" sz="3000"/>
              <a:t>Interval estimate – sample mean </a:t>
            </a:r>
            <a:r>
              <a:rPr lang="en-US" sz="3000">
                <a:cs typeface="Arial" pitchFamily="34" charset="0"/>
              </a:rPr>
              <a:t>± ‘something’</a:t>
            </a:r>
          </a:p>
          <a:p>
            <a:pPr>
              <a:buClr>
                <a:schemeClr val="tx1"/>
              </a:buClr>
            </a:pPr>
            <a:r>
              <a:rPr lang="en-US" sz="3000">
                <a:cs typeface="Arial" pitchFamily="34" charset="0"/>
              </a:rPr>
              <a:t>What is the something?</a:t>
            </a:r>
          </a:p>
          <a:p>
            <a:pPr>
              <a:buClr>
                <a:schemeClr val="tx1"/>
              </a:buClr>
            </a:pPr>
            <a:r>
              <a:rPr lang="en-US" sz="3000">
                <a:cs typeface="Arial" pitchFamily="34" charset="0"/>
              </a:rPr>
              <a:t>Go back to the distribution of </a:t>
            </a:r>
            <a:endParaRPr lang="en-US" sz="3000"/>
          </a:p>
        </p:txBody>
      </p:sp>
      <p:graphicFrame>
        <p:nvGraphicFramePr>
          <p:cNvPr id="231428" name="Object 4"/>
          <p:cNvGraphicFramePr>
            <a:graphicFrameLocks noChangeAspect="1"/>
          </p:cNvGraphicFramePr>
          <p:nvPr/>
        </p:nvGraphicFramePr>
        <p:xfrm>
          <a:off x="6019800" y="3352800"/>
          <a:ext cx="457200" cy="539750"/>
        </p:xfrm>
        <a:graphic>
          <a:graphicData uri="http://schemas.openxmlformats.org/presentationml/2006/ole">
            <mc:AlternateContent xmlns:mc="http://schemas.openxmlformats.org/markup-compatibility/2006">
              <mc:Choice xmlns:v="urn:schemas-microsoft-com:vml" Requires="v">
                <p:oleObj spid="_x0000_s231441" name="Equation" r:id="rId4" imgW="139680" imgH="164880" progId="Equation.3">
                  <p:embed/>
                </p:oleObj>
              </mc:Choice>
              <mc:Fallback>
                <p:oleObj name="Equation" r:id="rId4" imgW="139680" imgH="1648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3352800"/>
                        <a:ext cx="4572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381000" y="685800"/>
            <a:ext cx="8382000" cy="838200"/>
          </a:xfrm>
        </p:spPr>
        <p:txBody>
          <a:bodyPr/>
          <a:lstStyle/>
          <a:p>
            <a:r>
              <a:rPr lang="en-US" sz="4100"/>
              <a:t>The 95% confidence interval</a:t>
            </a:r>
          </a:p>
        </p:txBody>
      </p:sp>
      <p:sp>
        <p:nvSpPr>
          <p:cNvPr id="233475" name="Rectangle 3"/>
          <p:cNvSpPr>
            <a:spLocks noGrp="1" noChangeArrowheads="1"/>
          </p:cNvSpPr>
          <p:nvPr>
            <p:ph type="body" idx="1"/>
          </p:nvPr>
        </p:nvSpPr>
        <p:spPr>
          <a:xfrm>
            <a:off x="685800" y="1524000"/>
            <a:ext cx="7772400" cy="4460875"/>
          </a:xfrm>
          <a:solidFill>
            <a:srgbClr val="CCFFCC"/>
          </a:solidFill>
        </p:spPr>
        <p:txBody>
          <a:bodyPr/>
          <a:lstStyle/>
          <a:p>
            <a:pPr>
              <a:buClr>
                <a:schemeClr val="tx1"/>
              </a:buClr>
            </a:pPr>
            <a:r>
              <a:rPr lang="en-GB" sz="2800">
                <a:cs typeface="Times New Roman" pitchFamily="18" charset="0"/>
              </a:rPr>
              <a:t>                               </a:t>
            </a:r>
          </a:p>
          <a:p>
            <a:pPr>
              <a:buClr>
                <a:schemeClr val="tx1"/>
              </a:buClr>
            </a:pPr>
            <a:endParaRPr lang="en-GB" sz="2800"/>
          </a:p>
          <a:p>
            <a:pPr>
              <a:buClr>
                <a:schemeClr val="tx1"/>
              </a:buClr>
            </a:pPr>
            <a:r>
              <a:rPr lang="en-GB" sz="2800"/>
              <a:t>Hence the </a:t>
            </a:r>
            <a:r>
              <a:rPr lang="en-GB" sz="2800">
                <a:solidFill>
                  <a:srgbClr val="0000FF"/>
                </a:solidFill>
              </a:rPr>
              <a:t>95% probability interval</a:t>
            </a:r>
            <a:r>
              <a:rPr lang="en-GB" sz="2800"/>
              <a:t> is</a:t>
            </a:r>
          </a:p>
          <a:p>
            <a:pPr>
              <a:buClr>
                <a:schemeClr val="tx1"/>
              </a:buClr>
            </a:pPr>
            <a:endParaRPr lang="en-GB" sz="2800"/>
          </a:p>
          <a:p>
            <a:pPr>
              <a:buClr>
                <a:schemeClr val="tx1"/>
              </a:buClr>
            </a:pPr>
            <a:endParaRPr lang="en-GB" sz="2800"/>
          </a:p>
          <a:p>
            <a:pPr>
              <a:buClr>
                <a:schemeClr val="tx1"/>
              </a:buClr>
            </a:pPr>
            <a:r>
              <a:rPr lang="en-GB" sz="2800"/>
              <a:t>Rearranging this gives the </a:t>
            </a:r>
            <a:r>
              <a:rPr lang="en-GB" sz="2800">
                <a:solidFill>
                  <a:srgbClr val="0000FF"/>
                </a:solidFill>
              </a:rPr>
              <a:t>95% confidence interval</a:t>
            </a:r>
            <a:endParaRPr lang="en-US" sz="2800"/>
          </a:p>
        </p:txBody>
      </p:sp>
      <p:graphicFrame>
        <p:nvGraphicFramePr>
          <p:cNvPr id="233476" name="Object 4"/>
          <p:cNvGraphicFramePr>
            <a:graphicFrameLocks noChangeAspect="1"/>
          </p:cNvGraphicFramePr>
          <p:nvPr/>
        </p:nvGraphicFramePr>
        <p:xfrm>
          <a:off x="1076325" y="4548188"/>
          <a:ext cx="6016625" cy="703262"/>
        </p:xfrm>
        <a:graphic>
          <a:graphicData uri="http://schemas.openxmlformats.org/presentationml/2006/ole">
            <mc:AlternateContent xmlns:mc="http://schemas.openxmlformats.org/markup-compatibility/2006">
              <mc:Choice xmlns:v="urn:schemas-microsoft-com:vml" Requires="v">
                <p:oleObj spid="_x0000_s233515" name="Equation" r:id="rId4" imgW="2273040" imgH="266400" progId="">
                  <p:embed/>
                </p:oleObj>
              </mc:Choice>
              <mc:Fallback>
                <p:oleObj name="Equation" r:id="rId4" imgW="2273040" imgH="26640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6325" y="4548188"/>
                        <a:ext cx="6016625" cy="703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477" name="Object 5"/>
          <p:cNvGraphicFramePr>
            <a:graphicFrameLocks noChangeAspect="1"/>
          </p:cNvGraphicFramePr>
          <p:nvPr/>
        </p:nvGraphicFramePr>
        <p:xfrm>
          <a:off x="762000" y="2743200"/>
          <a:ext cx="7046913" cy="666750"/>
        </p:xfrm>
        <a:graphic>
          <a:graphicData uri="http://schemas.openxmlformats.org/presentationml/2006/ole">
            <mc:AlternateContent xmlns:mc="http://schemas.openxmlformats.org/markup-compatibility/2006">
              <mc:Choice xmlns:v="urn:schemas-microsoft-com:vml" Requires="v">
                <p:oleObj spid="_x0000_s233516" name="Equation" r:id="rId6" imgW="2806560" imgH="266400" progId="">
                  <p:embed/>
                </p:oleObj>
              </mc:Choice>
              <mc:Fallback>
                <p:oleObj name="Equation" r:id="rId6" imgW="2806560" imgH="26640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2743200"/>
                        <a:ext cx="7046913"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478" name="Object 6"/>
          <p:cNvGraphicFramePr>
            <a:graphicFrameLocks noChangeAspect="1"/>
          </p:cNvGraphicFramePr>
          <p:nvPr/>
        </p:nvGraphicFramePr>
        <p:xfrm>
          <a:off x="814388" y="1685925"/>
          <a:ext cx="2411412" cy="561975"/>
        </p:xfrm>
        <a:graphic>
          <a:graphicData uri="http://schemas.openxmlformats.org/presentationml/2006/ole">
            <mc:AlternateContent xmlns:mc="http://schemas.openxmlformats.org/markup-compatibility/2006">
              <mc:Choice xmlns:v="urn:schemas-microsoft-com:vml" Requires="v">
                <p:oleObj spid="_x0000_s233517" name="Equation" r:id="rId8" imgW="977760" imgH="228600" progId="">
                  <p:embed/>
                </p:oleObj>
              </mc:Choice>
              <mc:Fallback>
                <p:oleObj name="Equation" r:id="rId8" imgW="977760" imgH="228600" progId="">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4388" y="1685925"/>
                        <a:ext cx="2411412"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381000" y="685800"/>
            <a:ext cx="8382000" cy="838200"/>
          </a:xfrm>
        </p:spPr>
        <p:txBody>
          <a:bodyPr/>
          <a:lstStyle/>
          <a:p>
            <a:r>
              <a:rPr lang="en-US" sz="4100"/>
              <a:t>The 95% probability interval</a:t>
            </a:r>
          </a:p>
        </p:txBody>
      </p:sp>
      <p:graphicFrame>
        <p:nvGraphicFramePr>
          <p:cNvPr id="235523" name="Object 3"/>
          <p:cNvGraphicFramePr>
            <a:graphicFrameLocks noChangeAspect="1"/>
          </p:cNvGraphicFramePr>
          <p:nvPr/>
        </p:nvGraphicFramePr>
        <p:xfrm>
          <a:off x="990600" y="2057400"/>
          <a:ext cx="7315200" cy="2447925"/>
        </p:xfrm>
        <a:graphic>
          <a:graphicData uri="http://schemas.openxmlformats.org/presentationml/2006/ole">
            <mc:AlternateContent xmlns:mc="http://schemas.openxmlformats.org/markup-compatibility/2006">
              <mc:Choice xmlns:v="urn:schemas-microsoft-com:vml" Requires="v">
                <p:oleObj spid="_x0000_s235567" name="Worksheet" r:id="rId5" imgW="4572000" imgH="2133600" progId="Excel.Sheet.8">
                  <p:embed/>
                </p:oleObj>
              </mc:Choice>
              <mc:Fallback>
                <p:oleObj name="Worksheet" r:id="rId5" imgW="4572000" imgH="2133600" progId="Excel.Shee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057400"/>
                        <a:ext cx="7315200" cy="24479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24" name="Line 4"/>
          <p:cNvSpPr>
            <a:spLocks noChangeShapeType="1"/>
          </p:cNvSpPr>
          <p:nvPr/>
        </p:nvSpPr>
        <p:spPr bwMode="auto">
          <a:xfrm>
            <a:off x="4538663" y="2209800"/>
            <a:ext cx="0" cy="1981200"/>
          </a:xfrm>
          <a:prstGeom prst="line">
            <a:avLst/>
          </a:prstGeom>
          <a:noFill/>
          <a:ln w="9525">
            <a:solidFill>
              <a:schemeClr val="bg2"/>
            </a:solidFill>
            <a:round/>
            <a:headEnd/>
            <a:tailEnd/>
          </a:ln>
          <a:effectLst/>
        </p:spPr>
        <p:txBody>
          <a:bodyPr/>
          <a:lstStyle/>
          <a:p>
            <a:endParaRPr lang="en-US"/>
          </a:p>
        </p:txBody>
      </p:sp>
      <p:sp>
        <p:nvSpPr>
          <p:cNvPr id="235525" name="Line 5"/>
          <p:cNvSpPr>
            <a:spLocks noChangeShapeType="1"/>
          </p:cNvSpPr>
          <p:nvPr/>
        </p:nvSpPr>
        <p:spPr bwMode="auto">
          <a:xfrm>
            <a:off x="6224588" y="3843338"/>
            <a:ext cx="0" cy="347662"/>
          </a:xfrm>
          <a:prstGeom prst="line">
            <a:avLst/>
          </a:prstGeom>
          <a:noFill/>
          <a:ln w="9525">
            <a:solidFill>
              <a:schemeClr val="accent1"/>
            </a:solidFill>
            <a:round/>
            <a:headEnd/>
            <a:tailEnd/>
          </a:ln>
          <a:effectLst/>
        </p:spPr>
        <p:txBody>
          <a:bodyPr/>
          <a:lstStyle/>
          <a:p>
            <a:endParaRPr lang="en-US"/>
          </a:p>
        </p:txBody>
      </p:sp>
      <p:sp>
        <p:nvSpPr>
          <p:cNvPr id="235526" name="Line 6"/>
          <p:cNvSpPr>
            <a:spLocks noChangeShapeType="1"/>
          </p:cNvSpPr>
          <p:nvPr/>
        </p:nvSpPr>
        <p:spPr bwMode="auto">
          <a:xfrm>
            <a:off x="2847975" y="3843338"/>
            <a:ext cx="0" cy="347662"/>
          </a:xfrm>
          <a:prstGeom prst="line">
            <a:avLst/>
          </a:prstGeom>
          <a:noFill/>
          <a:ln w="9525">
            <a:solidFill>
              <a:schemeClr val="bg2"/>
            </a:solidFill>
            <a:round/>
            <a:headEnd/>
            <a:tailEnd/>
          </a:ln>
          <a:effectLst/>
        </p:spPr>
        <p:txBody>
          <a:bodyPr/>
          <a:lstStyle/>
          <a:p>
            <a:endParaRPr lang="en-US"/>
          </a:p>
        </p:txBody>
      </p:sp>
      <p:sp>
        <p:nvSpPr>
          <p:cNvPr id="235527" name="AutoShape 7"/>
          <p:cNvSpPr>
            <a:spLocks/>
          </p:cNvSpPr>
          <p:nvPr/>
        </p:nvSpPr>
        <p:spPr bwMode="auto">
          <a:xfrm rot="5400000">
            <a:off x="3588544" y="3826669"/>
            <a:ext cx="200025" cy="1690687"/>
          </a:xfrm>
          <a:prstGeom prst="rightBrace">
            <a:avLst>
              <a:gd name="adj1" fmla="val 70436"/>
              <a:gd name="adj2" fmla="val 51111"/>
            </a:avLst>
          </a:prstGeom>
          <a:noFill/>
          <a:ln w="9525">
            <a:solidFill>
              <a:srgbClr val="FFC000"/>
            </a:solidFill>
            <a:round/>
            <a:headEnd/>
            <a:tailEnd/>
          </a:ln>
          <a:effectLst/>
        </p:spPr>
        <p:txBody>
          <a:bodyPr wrap="none" anchor="ctr"/>
          <a:lstStyle/>
          <a:p>
            <a:endParaRPr lang="en-US"/>
          </a:p>
        </p:txBody>
      </p:sp>
      <p:sp>
        <p:nvSpPr>
          <p:cNvPr id="235528" name="AutoShape 8"/>
          <p:cNvSpPr>
            <a:spLocks/>
          </p:cNvSpPr>
          <p:nvPr/>
        </p:nvSpPr>
        <p:spPr bwMode="auto">
          <a:xfrm rot="5400000">
            <a:off x="5279231" y="3826669"/>
            <a:ext cx="200025" cy="1690688"/>
          </a:xfrm>
          <a:prstGeom prst="rightBrace">
            <a:avLst>
              <a:gd name="adj1" fmla="val 70437"/>
              <a:gd name="adj2" fmla="val 51111"/>
            </a:avLst>
          </a:prstGeom>
          <a:noFill/>
          <a:ln w="9525">
            <a:solidFill>
              <a:srgbClr val="FFC000"/>
            </a:solidFill>
            <a:round/>
            <a:headEnd/>
            <a:tailEnd/>
          </a:ln>
          <a:effectLst/>
        </p:spPr>
        <p:txBody>
          <a:bodyPr wrap="none" anchor="ctr"/>
          <a:lstStyle/>
          <a:p>
            <a:endParaRPr lang="en-US"/>
          </a:p>
        </p:txBody>
      </p:sp>
      <p:graphicFrame>
        <p:nvGraphicFramePr>
          <p:cNvPr id="235529" name="Object 9"/>
          <p:cNvGraphicFramePr>
            <a:graphicFrameLocks noChangeAspect="1"/>
          </p:cNvGraphicFramePr>
          <p:nvPr/>
        </p:nvGraphicFramePr>
        <p:xfrm>
          <a:off x="3143250" y="4943475"/>
          <a:ext cx="1076325" cy="808038"/>
        </p:xfrm>
        <a:graphic>
          <a:graphicData uri="http://schemas.openxmlformats.org/presentationml/2006/ole">
            <mc:AlternateContent xmlns:mc="http://schemas.openxmlformats.org/markup-compatibility/2006">
              <mc:Choice xmlns:v="urn:schemas-microsoft-com:vml" Requires="v">
                <p:oleObj spid="_x0000_s235568" name="Equation" r:id="rId7" imgW="609480" imgH="457200" progId="Equation.3">
                  <p:embed/>
                </p:oleObj>
              </mc:Choice>
              <mc:Fallback>
                <p:oleObj name="Equation" r:id="rId7" imgW="609480" imgH="45720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3250" y="4943475"/>
                        <a:ext cx="1076325" cy="808038"/>
                      </a:xfrm>
                      <a:prstGeom prst="rect">
                        <a:avLst/>
                      </a:prstGeom>
                      <a:solidFill>
                        <a:srgbClr val="CCFFCC"/>
                      </a:solidFill>
                    </p:spPr>
                  </p:pic>
                </p:oleObj>
              </mc:Fallback>
            </mc:AlternateContent>
          </a:graphicData>
        </a:graphic>
      </p:graphicFrame>
      <p:graphicFrame>
        <p:nvGraphicFramePr>
          <p:cNvPr id="235530" name="Object 10"/>
          <p:cNvGraphicFramePr>
            <a:graphicFrameLocks noChangeAspect="1"/>
          </p:cNvGraphicFramePr>
          <p:nvPr/>
        </p:nvGraphicFramePr>
        <p:xfrm>
          <a:off x="4838700" y="4943475"/>
          <a:ext cx="1076325" cy="808038"/>
        </p:xfrm>
        <a:graphic>
          <a:graphicData uri="http://schemas.openxmlformats.org/presentationml/2006/ole">
            <mc:AlternateContent xmlns:mc="http://schemas.openxmlformats.org/markup-compatibility/2006">
              <mc:Choice xmlns:v="urn:schemas-microsoft-com:vml" Requires="v">
                <p:oleObj spid="_x0000_s235569" name="Equation" r:id="rId9" imgW="609480" imgH="457200" progId="Equation.3">
                  <p:embed/>
                </p:oleObj>
              </mc:Choice>
              <mc:Fallback>
                <p:oleObj name="Equation" r:id="rId9" imgW="609480" imgH="457200"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8700" y="4943475"/>
                        <a:ext cx="1076325" cy="808038"/>
                      </a:xfrm>
                      <a:prstGeom prst="rect">
                        <a:avLst/>
                      </a:prstGeom>
                      <a:solidFill>
                        <a:srgbClr val="CCFFCC"/>
                      </a:solidFill>
                    </p:spPr>
                  </p:pic>
                </p:oleObj>
              </mc:Fallback>
            </mc:AlternateContent>
          </a:graphicData>
        </a:graphic>
      </p:graphicFrame>
      <p:sp>
        <p:nvSpPr>
          <p:cNvPr id="235531" name="Text Box 11"/>
          <p:cNvSpPr txBox="1">
            <a:spLocks noChangeArrowheads="1"/>
          </p:cNvSpPr>
          <p:nvPr/>
        </p:nvSpPr>
        <p:spPr bwMode="auto">
          <a:xfrm>
            <a:off x="4352925" y="4048125"/>
            <a:ext cx="360363" cy="457200"/>
          </a:xfrm>
          <a:prstGeom prst="rect">
            <a:avLst/>
          </a:prstGeom>
          <a:solidFill>
            <a:srgbClr val="333300"/>
          </a:solidFill>
          <a:ln w="9525">
            <a:noFill/>
            <a:miter lim="800000"/>
            <a:headEnd/>
            <a:tailEnd/>
          </a:ln>
          <a:effectLst/>
        </p:spPr>
        <p:txBody>
          <a:bodyPr wrap="none">
            <a:spAutoFit/>
          </a:bodyPr>
          <a:lstStyle/>
          <a:p>
            <a:pPr algn="ctr"/>
            <a:r>
              <a:rPr lang="en-GB">
                <a:latin typeface="Symbol" pitchFamily="18" charset="2"/>
              </a:rPr>
              <a:t>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4340" name="Rectangle 4"/>
          <p:cNvSpPr>
            <a:spLocks noGrp="1" noChangeArrowheads="1"/>
          </p:cNvSpPr>
          <p:nvPr>
            <p:ph type="title"/>
          </p:nvPr>
        </p:nvSpPr>
        <p:spPr>
          <a:noFill/>
          <a:ln/>
        </p:spPr>
        <p:txBody>
          <a:bodyPr lIns="90488" tIns="44450" rIns="90488" bIns="44450"/>
          <a:lstStyle/>
          <a:p>
            <a:r>
              <a:rPr lang="en-US"/>
              <a:t>Random Versus Nonrandom Sampling</a:t>
            </a:r>
          </a:p>
        </p:txBody>
      </p:sp>
      <p:sp>
        <p:nvSpPr>
          <p:cNvPr id="14341" name="Rectangle 5"/>
          <p:cNvSpPr>
            <a:spLocks noGrp="1" noChangeArrowheads="1"/>
          </p:cNvSpPr>
          <p:nvPr>
            <p:ph type="body" idx="1"/>
          </p:nvPr>
        </p:nvSpPr>
        <p:spPr>
          <a:xfrm>
            <a:off x="685800" y="1676400"/>
            <a:ext cx="7772400" cy="4495800"/>
          </a:xfrm>
          <a:solidFill>
            <a:srgbClr val="CCFFCC"/>
          </a:solidFill>
          <a:ln/>
        </p:spPr>
        <p:txBody>
          <a:bodyPr lIns="90488" tIns="44450" rIns="90488" bIns="44450"/>
          <a:lstStyle/>
          <a:p>
            <a:r>
              <a:rPr lang="en-US" sz="2400" b="1" dirty="0">
                <a:solidFill>
                  <a:srgbClr val="FF0000"/>
                </a:solidFill>
              </a:rPr>
              <a:t>Random </a:t>
            </a:r>
            <a:r>
              <a:rPr lang="en-US" sz="2400" b="1" dirty="0" smtClean="0">
                <a:solidFill>
                  <a:srgbClr val="FF0000"/>
                </a:solidFill>
              </a:rPr>
              <a:t>sampling ( Probability)</a:t>
            </a:r>
            <a:endParaRPr lang="en-US" sz="2400" b="1" dirty="0">
              <a:solidFill>
                <a:srgbClr val="FF0000"/>
              </a:solidFill>
            </a:endParaRPr>
          </a:p>
          <a:p>
            <a:pPr lvl="1">
              <a:buFontTx/>
              <a:buChar char="•"/>
            </a:pPr>
            <a:r>
              <a:rPr lang="en-US" sz="2200" b="1" dirty="0">
                <a:solidFill>
                  <a:schemeClr val="bg2"/>
                </a:solidFill>
              </a:rPr>
              <a:t>Every unit of the population has the same probability of being included in the sample.</a:t>
            </a:r>
          </a:p>
          <a:p>
            <a:pPr lvl="1">
              <a:buFontTx/>
              <a:buChar char="•"/>
            </a:pPr>
            <a:r>
              <a:rPr lang="en-US" sz="2200" b="1" dirty="0">
                <a:solidFill>
                  <a:schemeClr val="bg2"/>
                </a:solidFill>
              </a:rPr>
              <a:t>A chance mechanism is used in the selection process.</a:t>
            </a:r>
          </a:p>
          <a:p>
            <a:pPr lvl="1">
              <a:buFontTx/>
              <a:buChar char="•"/>
            </a:pPr>
            <a:r>
              <a:rPr lang="en-US" sz="2200" b="1" dirty="0">
                <a:solidFill>
                  <a:schemeClr val="bg2"/>
                </a:solidFill>
              </a:rPr>
              <a:t>Eliminates bias in the selection process</a:t>
            </a:r>
          </a:p>
          <a:p>
            <a:pPr lvl="1">
              <a:buFontTx/>
              <a:buChar char="•"/>
            </a:pPr>
            <a:r>
              <a:rPr lang="en-US" sz="2200" b="1" dirty="0">
                <a:solidFill>
                  <a:schemeClr val="bg2"/>
                </a:solidFill>
              </a:rPr>
              <a:t>Also known as probability sampling</a:t>
            </a:r>
          </a:p>
          <a:p>
            <a:r>
              <a:rPr lang="en-US" sz="2400" b="1" dirty="0">
                <a:solidFill>
                  <a:srgbClr val="FF0000"/>
                </a:solidFill>
              </a:rPr>
              <a:t>Nonrandom </a:t>
            </a:r>
            <a:r>
              <a:rPr lang="en-US" sz="2400" b="1" dirty="0" smtClean="0">
                <a:solidFill>
                  <a:srgbClr val="FF0000"/>
                </a:solidFill>
              </a:rPr>
              <a:t>Sampling ( Judgmental)</a:t>
            </a:r>
            <a:endParaRPr lang="en-US" sz="2400" b="1" dirty="0">
              <a:solidFill>
                <a:srgbClr val="FF0000"/>
              </a:solidFill>
            </a:endParaRPr>
          </a:p>
          <a:p>
            <a:pPr lvl="1">
              <a:buFontTx/>
              <a:buChar char="•"/>
            </a:pPr>
            <a:r>
              <a:rPr lang="en-US" sz="2200" b="1" dirty="0">
                <a:solidFill>
                  <a:schemeClr val="bg2"/>
                </a:solidFill>
              </a:rPr>
              <a:t>Every unit of the population does not have the same probability of being included in the sample.</a:t>
            </a:r>
          </a:p>
          <a:p>
            <a:pPr lvl="1">
              <a:buFontTx/>
              <a:buChar char="•"/>
            </a:pPr>
            <a:r>
              <a:rPr lang="en-US" sz="2200" b="1" dirty="0">
                <a:solidFill>
                  <a:schemeClr val="bg2"/>
                </a:solidFill>
              </a:rPr>
              <a:t>Open the selection bias</a:t>
            </a:r>
          </a:p>
          <a:p>
            <a:pPr lvl="1">
              <a:buFontTx/>
              <a:buChar char="•"/>
            </a:pPr>
            <a:r>
              <a:rPr lang="en-US" sz="2200" b="1" dirty="0">
                <a:solidFill>
                  <a:schemeClr val="bg2"/>
                </a:solidFill>
              </a:rPr>
              <a:t>Not appropriate data collection methods for most statistical methods</a:t>
            </a:r>
          </a:p>
          <a:p>
            <a:pPr lvl="1">
              <a:buFontTx/>
              <a:buChar char="•"/>
            </a:pPr>
            <a:r>
              <a:rPr lang="en-US" sz="2200" b="1" dirty="0">
                <a:solidFill>
                  <a:schemeClr val="bg2"/>
                </a:solidFill>
              </a:rPr>
              <a:t>Also known as </a:t>
            </a:r>
            <a:r>
              <a:rPr lang="en-US" sz="2200" b="1" dirty="0" smtClean="0">
                <a:solidFill>
                  <a:schemeClr val="bg2"/>
                </a:solidFill>
              </a:rPr>
              <a:t>non-probability </a:t>
            </a:r>
            <a:r>
              <a:rPr lang="en-US" sz="2200" b="1" dirty="0">
                <a:solidFill>
                  <a:schemeClr val="bg2"/>
                </a:solidFill>
              </a:rPr>
              <a:t>sampling</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381000" y="681038"/>
            <a:ext cx="8382000" cy="838200"/>
          </a:xfrm>
        </p:spPr>
        <p:txBody>
          <a:bodyPr/>
          <a:lstStyle/>
          <a:p>
            <a:r>
              <a:rPr lang="en-US" sz="4100"/>
              <a:t>The 95% confidence interval</a:t>
            </a:r>
          </a:p>
        </p:txBody>
      </p:sp>
      <p:grpSp>
        <p:nvGrpSpPr>
          <p:cNvPr id="237571" name="Group 3"/>
          <p:cNvGrpSpPr>
            <a:grpSpLocks/>
          </p:cNvGrpSpPr>
          <p:nvPr/>
        </p:nvGrpSpPr>
        <p:grpSpPr bwMode="auto">
          <a:xfrm>
            <a:off x="971550" y="1539875"/>
            <a:ext cx="7158038" cy="3181350"/>
            <a:chOff x="612" y="883"/>
            <a:chExt cx="4509" cy="2004"/>
          </a:xfrm>
        </p:grpSpPr>
        <p:graphicFrame>
          <p:nvGraphicFramePr>
            <p:cNvPr id="237572" name="Object 4"/>
            <p:cNvGraphicFramePr>
              <a:graphicFrameLocks noChangeAspect="1"/>
            </p:cNvGraphicFramePr>
            <p:nvPr/>
          </p:nvGraphicFramePr>
          <p:xfrm>
            <a:off x="612" y="883"/>
            <a:ext cx="4509" cy="2004"/>
          </p:xfrm>
          <a:graphic>
            <a:graphicData uri="http://schemas.openxmlformats.org/presentationml/2006/ole">
              <mc:AlternateContent xmlns:mc="http://schemas.openxmlformats.org/markup-compatibility/2006">
                <mc:Choice xmlns:v="urn:schemas-microsoft-com:vml" Requires="v">
                  <p:oleObj spid="_x0000_s237617" name="Chart" r:id="rId5" imgW="5253840" imgH="2823840" progId="Excel.Sheet.8">
                    <p:embed/>
                  </p:oleObj>
                </mc:Choice>
                <mc:Fallback>
                  <p:oleObj name="Chart" r:id="rId5" imgW="5253840" imgH="2823840" progId="Excel.Sheet.8">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883"/>
                          <a:ext cx="4509" cy="2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7573" name="Line 5"/>
            <p:cNvSpPr>
              <a:spLocks noChangeShapeType="1"/>
            </p:cNvSpPr>
            <p:nvPr/>
          </p:nvSpPr>
          <p:spPr bwMode="auto">
            <a:xfrm>
              <a:off x="2034" y="1183"/>
              <a:ext cx="0" cy="1704"/>
            </a:xfrm>
            <a:prstGeom prst="line">
              <a:avLst/>
            </a:prstGeom>
            <a:noFill/>
            <a:ln w="9525">
              <a:solidFill>
                <a:schemeClr val="bg2"/>
              </a:solidFill>
              <a:round/>
              <a:headEnd/>
              <a:tailEnd/>
            </a:ln>
            <a:effectLst/>
          </p:spPr>
          <p:txBody>
            <a:bodyPr/>
            <a:lstStyle/>
            <a:p>
              <a:endParaRPr lang="en-US"/>
            </a:p>
          </p:txBody>
        </p:sp>
        <p:sp>
          <p:nvSpPr>
            <p:cNvPr id="237574" name="Line 6"/>
            <p:cNvSpPr>
              <a:spLocks noChangeShapeType="1"/>
            </p:cNvSpPr>
            <p:nvPr/>
          </p:nvSpPr>
          <p:spPr bwMode="auto">
            <a:xfrm>
              <a:off x="3708" y="1183"/>
              <a:ext cx="0" cy="1704"/>
            </a:xfrm>
            <a:prstGeom prst="line">
              <a:avLst/>
            </a:prstGeom>
            <a:noFill/>
            <a:ln w="9525">
              <a:solidFill>
                <a:schemeClr val="bg2"/>
              </a:solidFill>
              <a:round/>
              <a:headEnd/>
              <a:tailEnd/>
            </a:ln>
            <a:effectLst/>
          </p:spPr>
          <p:txBody>
            <a:bodyPr/>
            <a:lstStyle/>
            <a:p>
              <a:endParaRPr lang="en-US"/>
            </a:p>
          </p:txBody>
        </p:sp>
        <p:sp>
          <p:nvSpPr>
            <p:cNvPr id="237575" name="Line 7"/>
            <p:cNvSpPr>
              <a:spLocks noChangeShapeType="1"/>
            </p:cNvSpPr>
            <p:nvPr/>
          </p:nvSpPr>
          <p:spPr bwMode="auto">
            <a:xfrm>
              <a:off x="2871" y="2110"/>
              <a:ext cx="0" cy="777"/>
            </a:xfrm>
            <a:prstGeom prst="line">
              <a:avLst/>
            </a:prstGeom>
            <a:noFill/>
            <a:ln w="9525">
              <a:solidFill>
                <a:schemeClr val="bg2"/>
              </a:solidFill>
              <a:round/>
              <a:headEnd/>
              <a:tailEnd/>
            </a:ln>
            <a:effectLst/>
          </p:spPr>
          <p:txBody>
            <a:bodyPr/>
            <a:lstStyle/>
            <a:p>
              <a:endParaRPr lang="en-US"/>
            </a:p>
          </p:txBody>
        </p:sp>
      </p:grpSp>
      <p:grpSp>
        <p:nvGrpSpPr>
          <p:cNvPr id="237576" name="Group 8"/>
          <p:cNvGrpSpPr>
            <a:grpSpLocks/>
          </p:cNvGrpSpPr>
          <p:nvPr/>
        </p:nvGrpSpPr>
        <p:grpSpPr bwMode="auto">
          <a:xfrm>
            <a:off x="3228975" y="4154487"/>
            <a:ext cx="2657475" cy="1179513"/>
            <a:chOff x="2034" y="3145"/>
            <a:chExt cx="1674" cy="743"/>
          </a:xfrm>
        </p:grpSpPr>
        <p:sp>
          <p:nvSpPr>
            <p:cNvPr id="237577" name="AutoShape 9"/>
            <p:cNvSpPr>
              <a:spLocks/>
            </p:cNvSpPr>
            <p:nvPr/>
          </p:nvSpPr>
          <p:spPr bwMode="auto">
            <a:xfrm rot="5400000">
              <a:off x="2390" y="2789"/>
              <a:ext cx="126" cy="837"/>
            </a:xfrm>
            <a:prstGeom prst="rightBrace">
              <a:avLst>
                <a:gd name="adj1" fmla="val 55357"/>
                <a:gd name="adj2" fmla="val 51111"/>
              </a:avLst>
            </a:prstGeom>
            <a:noFill/>
            <a:ln w="9525">
              <a:solidFill>
                <a:schemeClr val="tx1"/>
              </a:solidFill>
              <a:round/>
              <a:headEnd/>
              <a:tailEnd/>
            </a:ln>
            <a:effectLst/>
          </p:spPr>
          <p:txBody>
            <a:bodyPr wrap="none" anchor="ctr"/>
            <a:lstStyle/>
            <a:p>
              <a:endParaRPr lang="en-US"/>
            </a:p>
          </p:txBody>
        </p:sp>
        <p:sp>
          <p:nvSpPr>
            <p:cNvPr id="237578" name="AutoShape 10"/>
            <p:cNvSpPr>
              <a:spLocks/>
            </p:cNvSpPr>
            <p:nvPr/>
          </p:nvSpPr>
          <p:spPr bwMode="auto">
            <a:xfrm rot="5400000">
              <a:off x="3227" y="2789"/>
              <a:ext cx="126" cy="837"/>
            </a:xfrm>
            <a:prstGeom prst="rightBrace">
              <a:avLst>
                <a:gd name="adj1" fmla="val 55357"/>
                <a:gd name="adj2" fmla="val 51111"/>
              </a:avLst>
            </a:prstGeom>
            <a:noFill/>
            <a:ln w="9525">
              <a:solidFill>
                <a:schemeClr val="tx1"/>
              </a:solidFill>
              <a:round/>
              <a:headEnd/>
              <a:tailEnd/>
            </a:ln>
            <a:effectLst/>
          </p:spPr>
          <p:txBody>
            <a:bodyPr wrap="none" anchor="ctr"/>
            <a:lstStyle/>
            <a:p>
              <a:endParaRPr lang="en-US"/>
            </a:p>
          </p:txBody>
        </p:sp>
        <p:graphicFrame>
          <p:nvGraphicFramePr>
            <p:cNvPr id="237579" name="Object 11"/>
            <p:cNvGraphicFramePr>
              <a:graphicFrameLocks noChangeAspect="1"/>
            </p:cNvGraphicFramePr>
            <p:nvPr/>
          </p:nvGraphicFramePr>
          <p:xfrm>
            <a:off x="2034" y="3379"/>
            <a:ext cx="678" cy="509"/>
          </p:xfrm>
          <a:graphic>
            <a:graphicData uri="http://schemas.openxmlformats.org/presentationml/2006/ole">
              <mc:AlternateContent xmlns:mc="http://schemas.openxmlformats.org/markup-compatibility/2006">
                <mc:Choice xmlns:v="urn:schemas-microsoft-com:vml" Requires="v">
                  <p:oleObj spid="_x0000_s237618" name="Equation" r:id="rId7" imgW="609480" imgH="457200" progId="Equation.3">
                    <p:embed/>
                  </p:oleObj>
                </mc:Choice>
                <mc:Fallback>
                  <p:oleObj name="Equation" r:id="rId7" imgW="609480" imgH="45720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4" y="3379"/>
                          <a:ext cx="678" cy="5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580" name="Object 12"/>
            <p:cNvGraphicFramePr>
              <a:graphicFrameLocks noChangeAspect="1"/>
            </p:cNvGraphicFramePr>
            <p:nvPr/>
          </p:nvGraphicFramePr>
          <p:xfrm>
            <a:off x="2871" y="3379"/>
            <a:ext cx="678" cy="509"/>
          </p:xfrm>
          <a:graphic>
            <a:graphicData uri="http://schemas.openxmlformats.org/presentationml/2006/ole">
              <mc:AlternateContent xmlns:mc="http://schemas.openxmlformats.org/markup-compatibility/2006">
                <mc:Choice xmlns:v="urn:schemas-microsoft-com:vml" Requires="v">
                  <p:oleObj spid="_x0000_s237619" name="Equation" r:id="rId9" imgW="609480" imgH="457200" progId="Equation.3">
                    <p:embed/>
                  </p:oleObj>
                </mc:Choice>
                <mc:Fallback>
                  <p:oleObj name="Equation" r:id="rId9" imgW="609480" imgH="457200" progId="Equation.3">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1" y="3379"/>
                          <a:ext cx="678" cy="5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7581" name="Text Box 13"/>
          <p:cNvSpPr txBox="1">
            <a:spLocks noChangeArrowheads="1"/>
          </p:cNvSpPr>
          <p:nvPr/>
        </p:nvSpPr>
        <p:spPr bwMode="auto">
          <a:xfrm>
            <a:off x="4376738" y="4602163"/>
            <a:ext cx="360362" cy="457200"/>
          </a:xfrm>
          <a:prstGeom prst="rect">
            <a:avLst/>
          </a:prstGeom>
          <a:noFill/>
          <a:ln w="9525">
            <a:noFill/>
            <a:miter lim="800000"/>
            <a:headEnd/>
            <a:tailEnd/>
          </a:ln>
          <a:effectLst/>
        </p:spPr>
        <p:txBody>
          <a:bodyPr wrap="none">
            <a:spAutoFit/>
          </a:bodyPr>
          <a:lstStyle/>
          <a:p>
            <a:pPr algn="ctr"/>
            <a:r>
              <a:rPr lang="en-GB">
                <a:latin typeface="Symbol" pitchFamily="18" charset="2"/>
              </a:rPr>
              <a:t>m</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81000" y="685800"/>
            <a:ext cx="8382000" cy="838200"/>
          </a:xfrm>
        </p:spPr>
        <p:txBody>
          <a:bodyPr/>
          <a:lstStyle/>
          <a:p>
            <a:r>
              <a:rPr lang="en-US" sz="4100"/>
              <a:t>Example: estimating average wealth</a:t>
            </a:r>
          </a:p>
        </p:txBody>
      </p:sp>
      <p:sp>
        <p:nvSpPr>
          <p:cNvPr id="239619" name="Rectangle 3"/>
          <p:cNvSpPr>
            <a:spLocks noGrp="1" noChangeArrowheads="1"/>
          </p:cNvSpPr>
          <p:nvPr>
            <p:ph type="body" idx="1"/>
          </p:nvPr>
        </p:nvSpPr>
        <p:spPr/>
        <p:txBody>
          <a:bodyPr/>
          <a:lstStyle/>
          <a:p>
            <a:pPr>
              <a:buClr>
                <a:schemeClr val="tx1"/>
              </a:buClr>
            </a:pPr>
            <a:r>
              <a:rPr lang="en-US" sz="3000" dirty="0"/>
              <a:t>Sample data:</a:t>
            </a:r>
          </a:p>
          <a:p>
            <a:pPr lvl="1">
              <a:spcBef>
                <a:spcPct val="90000"/>
              </a:spcBef>
              <a:buClr>
                <a:schemeClr val="tx1"/>
              </a:buClr>
            </a:pPr>
            <a:r>
              <a:rPr lang="en-US" sz="2600" dirty="0"/>
              <a:t>     = 130 (in £000)</a:t>
            </a:r>
          </a:p>
          <a:p>
            <a:pPr lvl="1">
              <a:spcBef>
                <a:spcPct val="90000"/>
              </a:spcBef>
              <a:buClr>
                <a:schemeClr val="tx1"/>
              </a:buClr>
            </a:pPr>
            <a:r>
              <a:rPr lang="en-US" sz="2600" i="1" dirty="0" smtClean="0"/>
              <a:t>= </a:t>
            </a:r>
            <a:r>
              <a:rPr lang="en-US" sz="2600" dirty="0"/>
              <a:t>50,000</a:t>
            </a:r>
          </a:p>
          <a:p>
            <a:pPr lvl="1">
              <a:spcBef>
                <a:spcPct val="90000"/>
              </a:spcBef>
              <a:buClr>
                <a:schemeClr val="tx1"/>
              </a:buClr>
            </a:pPr>
            <a:r>
              <a:rPr lang="en-US" sz="2600" dirty="0"/>
              <a:t> </a:t>
            </a:r>
            <a:r>
              <a:rPr lang="en-US" sz="2600" i="1" dirty="0"/>
              <a:t>n = </a:t>
            </a:r>
            <a:r>
              <a:rPr lang="en-US" sz="2600" dirty="0"/>
              <a:t>100</a:t>
            </a:r>
          </a:p>
          <a:p>
            <a:pPr>
              <a:buClr>
                <a:schemeClr val="tx1"/>
              </a:buClr>
            </a:pPr>
            <a:r>
              <a:rPr lang="en-US" sz="3000" dirty="0"/>
              <a:t>Estimate </a:t>
            </a:r>
            <a:r>
              <a:rPr lang="en-US" sz="3000" i="1" dirty="0">
                <a:latin typeface="Symbol" pitchFamily="18" charset="2"/>
              </a:rPr>
              <a:t>m</a:t>
            </a:r>
            <a:r>
              <a:rPr lang="en-US" sz="3000" i="1" dirty="0"/>
              <a:t>, </a:t>
            </a:r>
            <a:r>
              <a:rPr lang="en-US" sz="3000" dirty="0"/>
              <a:t>the population mean</a:t>
            </a:r>
            <a:endParaRPr lang="en-US" sz="3000" i="1" dirty="0">
              <a:latin typeface="Symbol" pitchFamily="18" charset="2"/>
            </a:endParaRPr>
          </a:p>
        </p:txBody>
      </p:sp>
      <p:graphicFrame>
        <p:nvGraphicFramePr>
          <p:cNvPr id="239620" name="Object 4"/>
          <p:cNvGraphicFramePr>
            <a:graphicFrameLocks noChangeAspect="1"/>
          </p:cNvGraphicFramePr>
          <p:nvPr/>
        </p:nvGraphicFramePr>
        <p:xfrm>
          <a:off x="1233488" y="2338388"/>
          <a:ext cx="433387" cy="512762"/>
        </p:xfrm>
        <a:graphic>
          <a:graphicData uri="http://schemas.openxmlformats.org/presentationml/2006/ole">
            <mc:AlternateContent xmlns:mc="http://schemas.openxmlformats.org/markup-compatibility/2006">
              <mc:Choice xmlns:v="urn:schemas-microsoft-com:vml" Requires="v">
                <p:oleObj spid="_x0000_s239647" name="Equation" r:id="rId4" imgW="139680" imgH="164880" progId="Equation.3">
                  <p:embed/>
                </p:oleObj>
              </mc:Choice>
              <mc:Fallback>
                <p:oleObj name="Equation" r:id="rId4" imgW="139680" imgH="1648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3488" y="2338388"/>
                        <a:ext cx="433387"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nvGraphicFramePr>
        <p:xfrm>
          <a:off x="1219200" y="3124200"/>
          <a:ext cx="290513" cy="381000"/>
        </p:xfrm>
        <a:graphic>
          <a:graphicData uri="http://schemas.openxmlformats.org/presentationml/2006/ole">
            <mc:AlternateContent xmlns:mc="http://schemas.openxmlformats.org/markup-compatibility/2006">
              <mc:Choice xmlns:v="urn:schemas-microsoft-com:vml" Requires="v">
                <p:oleObj spid="_x0000_s239648" name="Equation" r:id="rId6" imgW="164880" imgH="215640" progId="Equation.3">
                  <p:embed/>
                </p:oleObj>
              </mc:Choice>
              <mc:Fallback>
                <p:oleObj name="Equation" r:id="rId6" imgW="164880" imgH="21564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3124200"/>
                        <a:ext cx="2905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body" idx="1"/>
          </p:nvPr>
        </p:nvSpPr>
        <p:spPr/>
        <p:txBody>
          <a:bodyPr/>
          <a:lstStyle/>
          <a:p>
            <a:pPr>
              <a:buClr>
                <a:schemeClr val="tx1"/>
              </a:buClr>
            </a:pPr>
            <a:r>
              <a:rPr lang="en-US" sz="3000"/>
              <a:t>Point estimate: 130 (use the sample mean)</a:t>
            </a:r>
          </a:p>
          <a:p>
            <a:pPr>
              <a:buClr>
                <a:schemeClr val="tx1"/>
              </a:buClr>
            </a:pPr>
            <a:r>
              <a:rPr lang="en-US" sz="3000"/>
              <a:t>Interval estimate – use</a:t>
            </a:r>
            <a:endParaRPr lang="en-US"/>
          </a:p>
        </p:txBody>
      </p:sp>
      <p:graphicFrame>
        <p:nvGraphicFramePr>
          <p:cNvPr id="241667" name="Object 3"/>
          <p:cNvGraphicFramePr>
            <a:graphicFrameLocks noChangeAspect="1"/>
          </p:cNvGraphicFramePr>
          <p:nvPr/>
        </p:nvGraphicFramePr>
        <p:xfrm>
          <a:off x="1662113" y="3109913"/>
          <a:ext cx="5348287" cy="2452687"/>
        </p:xfrm>
        <a:graphic>
          <a:graphicData uri="http://schemas.openxmlformats.org/presentationml/2006/ole">
            <mc:AlternateContent xmlns:mc="http://schemas.openxmlformats.org/markup-compatibility/2006">
              <mc:Choice xmlns:v="urn:schemas-microsoft-com:vml" Requires="v">
                <p:oleObj spid="_x0000_s241680" name="Equation" r:id="rId4" imgW="1688760" imgH="774360" progId="Equation.3">
                  <p:embed/>
                </p:oleObj>
              </mc:Choice>
              <mc:Fallback>
                <p:oleObj name="Equation" r:id="rId4" imgW="1688760" imgH="77436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2113" y="3109913"/>
                        <a:ext cx="5348287" cy="2452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68" name="Rectangle 4"/>
          <p:cNvSpPr>
            <a:spLocks noGrp="1" noChangeArrowheads="1"/>
          </p:cNvSpPr>
          <p:nvPr>
            <p:ph type="title"/>
          </p:nvPr>
        </p:nvSpPr>
        <p:spPr>
          <a:xfrm>
            <a:off x="990600" y="428625"/>
            <a:ext cx="7372350" cy="838200"/>
          </a:xfrm>
          <a:noFill/>
          <a:ln/>
        </p:spPr>
        <p:txBody>
          <a:bodyPr/>
          <a:lstStyle/>
          <a:p>
            <a:r>
              <a:rPr lang="en-US" sz="4100"/>
              <a:t>Example: estimating average </a:t>
            </a:r>
            <a:br>
              <a:rPr lang="en-US" sz="4100"/>
            </a:br>
            <a:r>
              <a:rPr lang="en-US" sz="4100"/>
              <a:t>wealth (continued)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381000" y="685800"/>
            <a:ext cx="8382000" cy="838200"/>
          </a:xfrm>
        </p:spPr>
        <p:txBody>
          <a:bodyPr/>
          <a:lstStyle/>
          <a:p>
            <a:r>
              <a:rPr lang="en-US" sz="4100"/>
              <a:t>What is a confidence interval?</a:t>
            </a:r>
          </a:p>
        </p:txBody>
      </p:sp>
      <p:sp>
        <p:nvSpPr>
          <p:cNvPr id="243715" name="Text Box 3"/>
          <p:cNvSpPr txBox="1">
            <a:spLocks noChangeArrowheads="1"/>
          </p:cNvSpPr>
          <p:nvPr/>
        </p:nvSpPr>
        <p:spPr bwMode="auto">
          <a:xfrm>
            <a:off x="803275" y="5440363"/>
            <a:ext cx="8031163" cy="427037"/>
          </a:xfrm>
          <a:prstGeom prst="rect">
            <a:avLst/>
          </a:prstGeom>
          <a:noFill/>
          <a:ln w="9525">
            <a:noFill/>
            <a:miter lim="800000"/>
            <a:headEnd/>
            <a:tailEnd/>
          </a:ln>
          <a:effectLst/>
        </p:spPr>
        <p:txBody>
          <a:bodyPr>
            <a:spAutoFit/>
          </a:bodyPr>
          <a:lstStyle/>
          <a:p>
            <a:r>
              <a:rPr lang="en-GB" sz="2200" i="0" dirty="0">
                <a:solidFill>
                  <a:schemeClr val="bg1"/>
                </a:solidFill>
                <a:latin typeface="Arial" pitchFamily="34" charset="0"/>
              </a:rPr>
              <a:t>One sample out of 20 (5%) does not contain the true mean, 15.</a:t>
            </a:r>
          </a:p>
        </p:txBody>
      </p:sp>
      <p:graphicFrame>
        <p:nvGraphicFramePr>
          <p:cNvPr id="243716" name="Object 4"/>
          <p:cNvGraphicFramePr>
            <a:graphicFrameLocks noChangeAspect="1"/>
          </p:cNvGraphicFramePr>
          <p:nvPr/>
        </p:nvGraphicFramePr>
        <p:xfrm>
          <a:off x="828675" y="1447800"/>
          <a:ext cx="7880350" cy="3751263"/>
        </p:xfrm>
        <a:graphic>
          <a:graphicData uri="http://schemas.openxmlformats.org/presentationml/2006/ole">
            <mc:AlternateContent xmlns:mc="http://schemas.openxmlformats.org/markup-compatibility/2006">
              <mc:Choice xmlns:v="urn:schemas-microsoft-com:vml" Requires="v">
                <p:oleObj spid="_x0000_s243729" name="Worksheet" r:id="rId5" imgW="4895951" imgH="2276543" progId="Excel.Sheet.8">
                  <p:embed/>
                </p:oleObj>
              </mc:Choice>
              <mc:Fallback>
                <p:oleObj name="Worksheet" r:id="rId5" imgW="4895951" imgH="2276543" progId="Excel.Sheet.8">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675" y="1447800"/>
                        <a:ext cx="7880350" cy="375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381000" y="685800"/>
            <a:ext cx="8382000" cy="838200"/>
          </a:xfrm>
        </p:spPr>
        <p:txBody>
          <a:bodyPr/>
          <a:lstStyle/>
          <a:p>
            <a:r>
              <a:rPr lang="en-US" sz="4100"/>
              <a:t>Estimating a proportion</a:t>
            </a:r>
          </a:p>
        </p:txBody>
      </p:sp>
      <p:sp>
        <p:nvSpPr>
          <p:cNvPr id="245763" name="Rectangle 3"/>
          <p:cNvSpPr>
            <a:spLocks noGrp="1" noChangeArrowheads="1"/>
          </p:cNvSpPr>
          <p:nvPr>
            <p:ph type="body" idx="1"/>
          </p:nvPr>
        </p:nvSpPr>
        <p:spPr/>
        <p:txBody>
          <a:bodyPr/>
          <a:lstStyle/>
          <a:p>
            <a:pPr>
              <a:buClr>
                <a:schemeClr val="tx1"/>
              </a:buClr>
            </a:pPr>
            <a:r>
              <a:rPr lang="en-US" sz="3000"/>
              <a:t>Similar principles</a:t>
            </a:r>
          </a:p>
          <a:p>
            <a:pPr lvl="1">
              <a:buClr>
                <a:schemeClr val="tx1"/>
              </a:buClr>
            </a:pPr>
            <a:r>
              <a:rPr lang="en-US" sz="2600"/>
              <a:t>The sample proportion provides an unbiased point estimate</a:t>
            </a:r>
          </a:p>
          <a:p>
            <a:pPr lvl="1">
              <a:buClr>
                <a:schemeClr val="tx1"/>
              </a:buClr>
            </a:pPr>
            <a:r>
              <a:rPr lang="en-US" sz="2600"/>
              <a:t>The 95% CI is obtained by adding and subtracting 1.96 standard errors</a:t>
            </a:r>
          </a:p>
          <a:p>
            <a:pPr>
              <a:buClr>
                <a:schemeClr val="tx1"/>
              </a:buClr>
            </a:pPr>
            <a:r>
              <a:rPr lang="en-US" sz="3000"/>
              <a:t>In this case we use</a:t>
            </a:r>
          </a:p>
          <a:p>
            <a:pPr>
              <a:buClr>
                <a:schemeClr val="tx1"/>
              </a:buClr>
              <a:buFontTx/>
              <a:buNone/>
            </a:pPr>
            <a:r>
              <a:rPr lang="en-US" sz="3000"/>
              <a:t> </a:t>
            </a:r>
            <a:endParaRPr lang="en-US" sz="3000" i="1"/>
          </a:p>
        </p:txBody>
      </p:sp>
      <p:graphicFrame>
        <p:nvGraphicFramePr>
          <p:cNvPr id="245764" name="Object 4"/>
          <p:cNvGraphicFramePr>
            <a:graphicFrameLocks noChangeAspect="1"/>
          </p:cNvGraphicFramePr>
          <p:nvPr/>
        </p:nvGraphicFramePr>
        <p:xfrm>
          <a:off x="2441575" y="4724400"/>
          <a:ext cx="3233738" cy="1133475"/>
        </p:xfrm>
        <a:graphic>
          <a:graphicData uri="http://schemas.openxmlformats.org/presentationml/2006/ole">
            <mc:AlternateContent xmlns:mc="http://schemas.openxmlformats.org/markup-compatibility/2006">
              <mc:Choice xmlns:v="urn:schemas-microsoft-com:vml" Requires="v">
                <p:oleObj spid="_x0000_s245777" name="Equation" r:id="rId4" imgW="1231560" imgH="431640" progId="Equation.3">
                  <p:embed/>
                </p:oleObj>
              </mc:Choice>
              <mc:Fallback>
                <p:oleObj name="Equation" r:id="rId4" imgW="1231560" imgH="4316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1575" y="4724400"/>
                        <a:ext cx="3233738"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381000" y="685800"/>
            <a:ext cx="8382000" cy="838200"/>
          </a:xfrm>
        </p:spPr>
        <p:txBody>
          <a:bodyPr/>
          <a:lstStyle/>
          <a:p>
            <a:r>
              <a:rPr lang="en-US" sz="4100"/>
              <a:t>Example: unemployment</a:t>
            </a:r>
          </a:p>
        </p:txBody>
      </p:sp>
      <p:sp>
        <p:nvSpPr>
          <p:cNvPr id="247811" name="Rectangle 3"/>
          <p:cNvSpPr>
            <a:spLocks noGrp="1" noChangeArrowheads="1"/>
          </p:cNvSpPr>
          <p:nvPr>
            <p:ph type="body" idx="1"/>
          </p:nvPr>
        </p:nvSpPr>
        <p:spPr/>
        <p:txBody>
          <a:bodyPr/>
          <a:lstStyle/>
          <a:p>
            <a:pPr>
              <a:buClr>
                <a:schemeClr val="tx1"/>
              </a:buClr>
            </a:pPr>
            <a:r>
              <a:rPr lang="en-US" sz="3000" dirty="0"/>
              <a:t>Of a sample of 200 men, 15 are unemployed.  What can we say about the true proportion of unemployed men</a:t>
            </a:r>
            <a:r>
              <a:rPr lang="en-US" sz="3000" dirty="0" smtClean="0"/>
              <a:t>?</a:t>
            </a:r>
            <a:endParaRPr lang="en-US" sz="3000" dirty="0"/>
          </a:p>
        </p:txBody>
      </p:sp>
      <p:sp>
        <p:nvSpPr>
          <p:cNvPr id="4" name="TextBox 3"/>
          <p:cNvSpPr txBox="1"/>
          <p:nvPr/>
        </p:nvSpPr>
        <p:spPr>
          <a:xfrm>
            <a:off x="1066800" y="3124200"/>
            <a:ext cx="5486400" cy="1477328"/>
          </a:xfrm>
          <a:prstGeom prst="rect">
            <a:avLst/>
          </a:prstGeom>
          <a:noFill/>
          <a:ln>
            <a:solidFill>
              <a:schemeClr val="bg2"/>
            </a:solidFill>
          </a:ln>
        </p:spPr>
        <p:txBody>
          <a:bodyPr wrap="square" rtlCol="0">
            <a:spAutoFit/>
          </a:bodyPr>
          <a:lstStyle/>
          <a:p>
            <a:pPr>
              <a:buClr>
                <a:schemeClr val="tx1"/>
              </a:buClr>
            </a:pPr>
            <a:r>
              <a:rPr lang="en-US" sz="3000" dirty="0" smtClean="0">
                <a:solidFill>
                  <a:schemeClr val="bg1"/>
                </a:solidFill>
              </a:rPr>
              <a:t>Sample data</a:t>
            </a:r>
          </a:p>
          <a:p>
            <a:pPr lvl="1">
              <a:buClr>
                <a:schemeClr val="tx1"/>
              </a:buClr>
            </a:pPr>
            <a:r>
              <a:rPr lang="en-US" sz="3000" dirty="0" smtClean="0">
                <a:solidFill>
                  <a:schemeClr val="bg1"/>
                </a:solidFill>
              </a:rPr>
              <a:t>p</a:t>
            </a:r>
            <a:r>
              <a:rPr lang="en-US" sz="2600" dirty="0" smtClean="0">
                <a:solidFill>
                  <a:schemeClr val="bg1"/>
                </a:solidFill>
              </a:rPr>
              <a:t> = 15/200 = 0.075</a:t>
            </a:r>
          </a:p>
          <a:p>
            <a:pPr lvl="1">
              <a:buClr>
                <a:schemeClr val="tx1"/>
              </a:buClr>
            </a:pPr>
            <a:r>
              <a:rPr lang="en-US" sz="3000" dirty="0" smtClean="0">
                <a:solidFill>
                  <a:schemeClr val="bg1"/>
                </a:solidFill>
              </a:rPr>
              <a:t>n</a:t>
            </a:r>
            <a:r>
              <a:rPr lang="en-US" sz="2600" dirty="0" smtClean="0">
                <a:solidFill>
                  <a:schemeClr val="bg1"/>
                </a:solidFill>
              </a:rPr>
              <a:t> = 200</a:t>
            </a:r>
            <a:endParaRPr lang="en-US" sz="2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body" idx="1"/>
          </p:nvPr>
        </p:nvSpPr>
        <p:spPr/>
        <p:txBody>
          <a:bodyPr/>
          <a:lstStyle/>
          <a:p>
            <a:pPr>
              <a:buClr>
                <a:schemeClr val="tx1"/>
              </a:buClr>
            </a:pPr>
            <a:r>
              <a:rPr lang="en-US" sz="3000"/>
              <a:t>Point estimate: 0.075 (7.5%)</a:t>
            </a:r>
          </a:p>
          <a:p>
            <a:pPr>
              <a:buClr>
                <a:schemeClr val="tx1"/>
              </a:buClr>
            </a:pPr>
            <a:r>
              <a:rPr lang="en-US" sz="3000"/>
              <a:t>Interval estimate:</a:t>
            </a:r>
          </a:p>
          <a:p>
            <a:pPr>
              <a:buClr>
                <a:schemeClr val="tx1"/>
              </a:buClr>
            </a:pPr>
            <a:endParaRPr lang="en-US" sz="3000"/>
          </a:p>
        </p:txBody>
      </p:sp>
      <p:graphicFrame>
        <p:nvGraphicFramePr>
          <p:cNvPr id="249859" name="Object 3"/>
          <p:cNvGraphicFramePr>
            <a:graphicFrameLocks noChangeAspect="1"/>
          </p:cNvGraphicFramePr>
          <p:nvPr/>
        </p:nvGraphicFramePr>
        <p:xfrm>
          <a:off x="2119313" y="2957513"/>
          <a:ext cx="4933950" cy="2870200"/>
        </p:xfrm>
        <a:graphic>
          <a:graphicData uri="http://schemas.openxmlformats.org/presentationml/2006/ole">
            <mc:AlternateContent xmlns:mc="http://schemas.openxmlformats.org/markup-compatibility/2006">
              <mc:Choice xmlns:v="urn:schemas-microsoft-com:vml" Requires="v">
                <p:oleObj spid="_x0000_s249872" name="Equation" r:id="rId4" imgW="1942920" imgH="1130040" progId="Equation.3">
                  <p:embed/>
                </p:oleObj>
              </mc:Choice>
              <mc:Fallback>
                <p:oleObj name="Equation" r:id="rId4" imgW="1942920" imgH="11300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313" y="2957513"/>
                        <a:ext cx="4933950" cy="287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60" name="Rectangle 4"/>
          <p:cNvSpPr>
            <a:spLocks noGrp="1" noChangeArrowheads="1"/>
          </p:cNvSpPr>
          <p:nvPr>
            <p:ph type="title"/>
          </p:nvPr>
        </p:nvSpPr>
        <p:spPr>
          <a:xfrm>
            <a:off x="381000" y="685800"/>
            <a:ext cx="8382000" cy="838200"/>
          </a:xfrm>
          <a:noFill/>
          <a:ln/>
        </p:spPr>
        <p:txBody>
          <a:bodyPr/>
          <a:lstStyle/>
          <a:p>
            <a:r>
              <a:rPr lang="en-US" sz="4100"/>
              <a:t>Example: unemployment (continued)</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381000" y="685800"/>
            <a:ext cx="8382000" cy="838200"/>
          </a:xfrm>
        </p:spPr>
        <p:txBody>
          <a:bodyPr/>
          <a:lstStyle/>
          <a:p>
            <a:r>
              <a:rPr lang="en-GB" sz="4100"/>
              <a:t>Using different confidence levels</a:t>
            </a:r>
          </a:p>
        </p:txBody>
      </p:sp>
      <p:sp>
        <p:nvSpPr>
          <p:cNvPr id="260099" name="Rectangle 3"/>
          <p:cNvSpPr>
            <a:spLocks noGrp="1" noChangeArrowheads="1"/>
          </p:cNvSpPr>
          <p:nvPr>
            <p:ph type="body" idx="1"/>
          </p:nvPr>
        </p:nvSpPr>
        <p:spPr>
          <a:xfrm>
            <a:off x="438150" y="1571625"/>
            <a:ext cx="8382000" cy="4343400"/>
          </a:xfrm>
          <a:solidFill>
            <a:srgbClr val="CCFFCC"/>
          </a:solidFill>
        </p:spPr>
        <p:txBody>
          <a:bodyPr/>
          <a:lstStyle/>
          <a:p>
            <a:pPr>
              <a:buClr>
                <a:schemeClr val="tx1"/>
              </a:buClr>
            </a:pPr>
            <a:r>
              <a:rPr lang="en-GB" sz="3000"/>
              <a:t>The 95% confidence level is a convention</a:t>
            </a:r>
          </a:p>
          <a:p>
            <a:pPr>
              <a:buClr>
                <a:schemeClr val="tx1"/>
              </a:buClr>
            </a:pPr>
            <a:r>
              <a:rPr lang="en-GB" sz="3000"/>
              <a:t>The 99% confidence interval is calculated by adding and subtracting 2.57 standard errors (instead of 1.96) to the point estimate.</a:t>
            </a:r>
          </a:p>
          <a:p>
            <a:pPr>
              <a:buClr>
                <a:schemeClr val="tx1"/>
              </a:buClr>
            </a:pPr>
            <a:r>
              <a:rPr lang="en-GB" sz="3000"/>
              <a:t>The higher level of confidence implies a wider interval.</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304801" y="428625"/>
            <a:ext cx="8591550" cy="838200"/>
          </a:xfrm>
        </p:spPr>
        <p:txBody>
          <a:bodyPr/>
          <a:lstStyle/>
          <a:p>
            <a:r>
              <a:rPr lang="en-US" sz="4100" dirty="0"/>
              <a:t>Estimating the difference between </a:t>
            </a:r>
            <a:br>
              <a:rPr lang="en-US" sz="4100" dirty="0"/>
            </a:br>
            <a:r>
              <a:rPr lang="en-US" sz="4100" dirty="0"/>
              <a:t>two proportions</a:t>
            </a:r>
          </a:p>
        </p:txBody>
      </p:sp>
      <p:sp>
        <p:nvSpPr>
          <p:cNvPr id="262147" name="Rectangle 3"/>
          <p:cNvSpPr>
            <a:spLocks noGrp="1" noChangeArrowheads="1"/>
          </p:cNvSpPr>
          <p:nvPr>
            <p:ph type="body" idx="1"/>
          </p:nvPr>
        </p:nvSpPr>
        <p:spPr>
          <a:xfrm>
            <a:off x="685800" y="1676400"/>
            <a:ext cx="7772400" cy="4264025"/>
          </a:xfrm>
        </p:spPr>
        <p:txBody>
          <a:bodyPr/>
          <a:lstStyle/>
          <a:p>
            <a:pPr>
              <a:buClr>
                <a:schemeClr val="tx1"/>
              </a:buClr>
            </a:pPr>
            <a:r>
              <a:rPr lang="en-US" sz="3000"/>
              <a:t>Similar to before – point estimate plus and minus 1.96 standard errors</a:t>
            </a:r>
          </a:p>
          <a:p>
            <a:pPr>
              <a:buClr>
                <a:schemeClr val="tx1"/>
              </a:buClr>
            </a:pPr>
            <a:endParaRPr lang="en-US" sz="3000"/>
          </a:p>
        </p:txBody>
      </p:sp>
      <p:graphicFrame>
        <p:nvGraphicFramePr>
          <p:cNvPr id="262148" name="Object 4"/>
          <p:cNvGraphicFramePr>
            <a:graphicFrameLocks noChangeAspect="1"/>
          </p:cNvGraphicFramePr>
          <p:nvPr/>
        </p:nvGraphicFramePr>
        <p:xfrm>
          <a:off x="914400" y="2776538"/>
          <a:ext cx="7334250" cy="1524000"/>
        </p:xfrm>
        <a:graphic>
          <a:graphicData uri="http://schemas.openxmlformats.org/presentationml/2006/ole">
            <mc:AlternateContent xmlns:mc="http://schemas.openxmlformats.org/markup-compatibility/2006">
              <mc:Choice xmlns:v="urn:schemas-microsoft-com:vml" Requires="v">
                <p:oleObj spid="_x0000_s262161" name="Equation" r:id="rId4" imgW="2323800" imgH="482400" progId="Equation.3">
                  <p:embed/>
                </p:oleObj>
              </mc:Choice>
              <mc:Fallback>
                <p:oleObj name="Equation" r:id="rId4" imgW="2323800" imgH="4824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776538"/>
                        <a:ext cx="733425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3209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32100" name="Rectangle 4"/>
          <p:cNvSpPr>
            <a:spLocks noGrp="1" noChangeArrowheads="1"/>
          </p:cNvSpPr>
          <p:nvPr>
            <p:ph type="title"/>
          </p:nvPr>
        </p:nvSpPr>
        <p:spPr>
          <a:xfrm>
            <a:off x="381000" y="304800"/>
            <a:ext cx="8420100" cy="1143000"/>
          </a:xfrm>
          <a:noFill/>
          <a:ln/>
        </p:spPr>
        <p:txBody>
          <a:bodyPr lIns="90488" tIns="44450" rIns="90488" bIns="44450"/>
          <a:lstStyle/>
          <a:p>
            <a:r>
              <a:rPr lang="en-US"/>
              <a:t>Confidence Interval to Estimate </a:t>
            </a:r>
            <a:r>
              <a:rPr lang="en-US" i="1">
                <a:latin typeface="Symbol" pitchFamily="18" charset="2"/>
              </a:rPr>
              <a:t></a:t>
            </a:r>
            <a:r>
              <a:rPr lang="en-US">
                <a:latin typeface="Symbol" pitchFamily="18" charset="2"/>
              </a:rPr>
              <a:t></a:t>
            </a:r>
            <a:br>
              <a:rPr lang="en-US">
                <a:latin typeface="Symbol" pitchFamily="18" charset="2"/>
              </a:rPr>
            </a:br>
            <a:r>
              <a:rPr lang="en-US"/>
              <a:t>when </a:t>
            </a:r>
            <a:r>
              <a:rPr lang="en-US" i="1"/>
              <a:t>n</a:t>
            </a:r>
            <a:r>
              <a:rPr lang="en-US"/>
              <a:t> is Large</a:t>
            </a:r>
          </a:p>
        </p:txBody>
      </p:sp>
      <p:sp>
        <p:nvSpPr>
          <p:cNvPr id="132101" name="Rectangle 5"/>
          <p:cNvSpPr>
            <a:spLocks noGrp="1" noChangeArrowheads="1"/>
          </p:cNvSpPr>
          <p:nvPr>
            <p:ph type="body" idx="1"/>
          </p:nvPr>
        </p:nvSpPr>
        <p:spPr>
          <a:xfrm>
            <a:off x="990600" y="2133600"/>
            <a:ext cx="3162300" cy="3097213"/>
          </a:xfrm>
          <a:noFill/>
          <a:ln/>
        </p:spPr>
        <p:txBody>
          <a:bodyPr lIns="90488" tIns="44450" rIns="90488" bIns="44450"/>
          <a:lstStyle/>
          <a:p>
            <a:pPr marL="285750" indent="-285750">
              <a:tabLst>
                <a:tab pos="2800350" algn="l"/>
              </a:tabLst>
            </a:pPr>
            <a:r>
              <a:rPr lang="en-US"/>
              <a:t>Point estimate					</a:t>
            </a:r>
          </a:p>
          <a:p>
            <a:pPr marL="285750" indent="-285750">
              <a:tabLst>
                <a:tab pos="2800350" algn="l"/>
              </a:tabLst>
            </a:pPr>
            <a:r>
              <a:rPr lang="en-US"/>
              <a:t>Interval Estimate </a:t>
            </a:r>
          </a:p>
        </p:txBody>
      </p:sp>
      <p:grpSp>
        <p:nvGrpSpPr>
          <p:cNvPr id="132102" name="Group 6"/>
          <p:cNvGrpSpPr>
            <a:grpSpLocks/>
          </p:cNvGrpSpPr>
          <p:nvPr/>
        </p:nvGrpSpPr>
        <p:grpSpPr bwMode="auto">
          <a:xfrm>
            <a:off x="3962400" y="1828800"/>
            <a:ext cx="3498850" cy="4343400"/>
            <a:chOff x="1411" y="1433"/>
            <a:chExt cx="2204" cy="2612"/>
          </a:xfrm>
        </p:grpSpPr>
        <p:graphicFrame>
          <p:nvGraphicFramePr>
            <p:cNvPr id="132103" name="Object 7">
              <a:hlinkClick r:id="" action="ppaction://ole?verb=0"/>
            </p:cNvPr>
            <p:cNvGraphicFramePr>
              <a:graphicFrameLocks/>
            </p:cNvGraphicFramePr>
            <p:nvPr/>
          </p:nvGraphicFramePr>
          <p:xfrm>
            <a:off x="1411" y="1433"/>
            <a:ext cx="917" cy="645"/>
          </p:xfrm>
          <a:graphic>
            <a:graphicData uri="http://schemas.openxmlformats.org/presentationml/2006/ole">
              <mc:AlternateContent xmlns:mc="http://schemas.openxmlformats.org/markup-compatibility/2006">
                <mc:Choice xmlns:v="urn:schemas-microsoft-com:vml" Requires="v">
                  <p:oleObj spid="_x0000_s132129" name="Equation" r:id="rId4" imgW="618840" imgH="415800" progId="Equation.2">
                    <p:embed/>
                  </p:oleObj>
                </mc:Choice>
                <mc:Fallback>
                  <p:oleObj name="Equation" r:id="rId4" imgW="618840" imgH="415800" progId="Equation.2">
                    <p:embed/>
                    <p:pic>
                      <p:nvPicPr>
                        <p:cNvPr id="0"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1" y="1433"/>
                          <a:ext cx="917" cy="645"/>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132104" name="Object 8">
              <a:hlinkClick r:id="" action="ppaction://ole?verb=0"/>
            </p:cNvPr>
            <p:cNvGraphicFramePr>
              <a:graphicFrameLocks/>
            </p:cNvGraphicFramePr>
            <p:nvPr/>
          </p:nvGraphicFramePr>
          <p:xfrm>
            <a:off x="1411" y="2718"/>
            <a:ext cx="2204" cy="1327"/>
          </p:xfrm>
          <a:graphic>
            <a:graphicData uri="http://schemas.openxmlformats.org/presentationml/2006/ole">
              <mc:AlternateContent xmlns:mc="http://schemas.openxmlformats.org/markup-compatibility/2006">
                <mc:Choice xmlns:v="urn:schemas-microsoft-com:vml" Requires="v">
                  <p:oleObj spid="_x0000_s132130" name="Equation" r:id="rId6" imgW="1609560" imgH="1012680" progId="Equation.2">
                    <p:embed/>
                  </p:oleObj>
                </mc:Choice>
                <mc:Fallback>
                  <p:oleObj name="Equation" r:id="rId6" imgW="1609560" imgH="1012680" progId="Equation.2">
                    <p:embed/>
                    <p:pic>
                      <p:nvPicPr>
                        <p:cNvPr id="0" name="Picture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1" y="2718"/>
                          <a:ext cx="2204" cy="1327"/>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638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6388" name="Rectangle 4"/>
          <p:cNvSpPr>
            <a:spLocks noGrp="1" noChangeArrowheads="1"/>
          </p:cNvSpPr>
          <p:nvPr>
            <p:ph type="title"/>
          </p:nvPr>
        </p:nvSpPr>
        <p:spPr>
          <a:noFill/>
          <a:ln/>
        </p:spPr>
        <p:txBody>
          <a:bodyPr lIns="90488" tIns="44450" rIns="90488" bIns="44450"/>
          <a:lstStyle/>
          <a:p>
            <a:r>
              <a:rPr lang="en-US"/>
              <a:t>Random Sampling Techniques</a:t>
            </a:r>
          </a:p>
        </p:txBody>
      </p:sp>
      <p:sp>
        <p:nvSpPr>
          <p:cNvPr id="16389" name="Rectangle 5"/>
          <p:cNvSpPr>
            <a:spLocks noGrp="1" noChangeArrowheads="1"/>
          </p:cNvSpPr>
          <p:nvPr>
            <p:ph type="body" idx="1"/>
          </p:nvPr>
        </p:nvSpPr>
        <p:spPr>
          <a:xfrm>
            <a:off x="685800" y="1676400"/>
            <a:ext cx="7772400" cy="3200400"/>
          </a:xfrm>
          <a:solidFill>
            <a:srgbClr val="CCFFCC"/>
          </a:solidFill>
          <a:ln/>
        </p:spPr>
        <p:txBody>
          <a:bodyPr lIns="90488" tIns="44450" rIns="90488" bIns="44450"/>
          <a:lstStyle/>
          <a:p>
            <a:r>
              <a:rPr lang="en-US" dirty="0">
                <a:solidFill>
                  <a:schemeClr val="bg2"/>
                </a:solidFill>
              </a:rPr>
              <a:t>Simple Random Sample</a:t>
            </a:r>
          </a:p>
          <a:p>
            <a:r>
              <a:rPr lang="en-US" dirty="0" smtClean="0">
                <a:solidFill>
                  <a:schemeClr val="bg2"/>
                </a:solidFill>
              </a:rPr>
              <a:t>Systematic Random Sample</a:t>
            </a:r>
          </a:p>
          <a:p>
            <a:r>
              <a:rPr lang="en-US" dirty="0" smtClean="0">
                <a:solidFill>
                  <a:schemeClr val="bg2"/>
                </a:solidFill>
              </a:rPr>
              <a:t>Stratified </a:t>
            </a:r>
            <a:r>
              <a:rPr lang="en-US" dirty="0">
                <a:solidFill>
                  <a:schemeClr val="bg2"/>
                </a:solidFill>
              </a:rPr>
              <a:t>Random Sample</a:t>
            </a:r>
          </a:p>
          <a:p>
            <a:pPr lvl="1"/>
            <a:r>
              <a:rPr lang="en-US" dirty="0">
                <a:solidFill>
                  <a:schemeClr val="bg2"/>
                </a:solidFill>
              </a:rPr>
              <a:t>Proportionate</a:t>
            </a:r>
          </a:p>
          <a:p>
            <a:pPr lvl="1"/>
            <a:r>
              <a:rPr lang="en-US" dirty="0">
                <a:solidFill>
                  <a:schemeClr val="bg2"/>
                </a:solidFill>
              </a:rPr>
              <a:t>Disproportionate</a:t>
            </a:r>
          </a:p>
          <a:p>
            <a:r>
              <a:rPr lang="en-US" dirty="0" smtClean="0">
                <a:solidFill>
                  <a:schemeClr val="bg2"/>
                </a:solidFill>
              </a:rPr>
              <a:t>Cluster </a:t>
            </a:r>
            <a:r>
              <a:rPr lang="en-US" dirty="0">
                <a:solidFill>
                  <a:schemeClr val="bg2"/>
                </a:solidFill>
              </a:rPr>
              <a:t>(or Area) Sampling</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3414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34148" name="Rectangle 4"/>
          <p:cNvSpPr>
            <a:spLocks noGrp="1" noChangeArrowheads="1"/>
          </p:cNvSpPr>
          <p:nvPr>
            <p:ph type="title"/>
          </p:nvPr>
        </p:nvSpPr>
        <p:spPr>
          <a:noFill/>
          <a:ln/>
        </p:spPr>
        <p:txBody>
          <a:bodyPr lIns="90488" tIns="44450" rIns="90488" bIns="44450"/>
          <a:lstStyle/>
          <a:p>
            <a:r>
              <a:rPr lang="en-US"/>
              <a:t>Distribution of Sample Means</a:t>
            </a:r>
            <a:br>
              <a:rPr lang="en-US"/>
            </a:br>
            <a:r>
              <a:rPr lang="en-US"/>
              <a:t>for (1-</a:t>
            </a:r>
            <a:r>
              <a:rPr lang="en-US">
                <a:latin typeface="Symbol" pitchFamily="18" charset="2"/>
              </a:rPr>
              <a:t></a:t>
            </a:r>
            <a:r>
              <a:rPr lang="en-US"/>
              <a:t>)% Confidence</a:t>
            </a:r>
          </a:p>
        </p:txBody>
      </p:sp>
      <p:grpSp>
        <p:nvGrpSpPr>
          <p:cNvPr id="134149" name="Group 5"/>
          <p:cNvGrpSpPr>
            <a:grpSpLocks/>
          </p:cNvGrpSpPr>
          <p:nvPr/>
        </p:nvGrpSpPr>
        <p:grpSpPr bwMode="auto">
          <a:xfrm>
            <a:off x="1397000" y="1549400"/>
            <a:ext cx="6351588" cy="4473575"/>
            <a:chOff x="880" y="976"/>
            <a:chExt cx="4001" cy="2818"/>
          </a:xfrm>
        </p:grpSpPr>
        <p:sp>
          <p:nvSpPr>
            <p:cNvPr id="134150" name="Rectangle 6"/>
            <p:cNvSpPr>
              <a:spLocks noChangeArrowheads="1"/>
            </p:cNvSpPr>
            <p:nvPr/>
          </p:nvSpPr>
          <p:spPr bwMode="auto">
            <a:xfrm>
              <a:off x="880" y="976"/>
              <a:ext cx="4001" cy="2818"/>
            </a:xfrm>
            <a:prstGeom prst="rect">
              <a:avLst/>
            </a:prstGeom>
            <a:solidFill>
              <a:schemeClr val="tx1"/>
            </a:solidFill>
            <a:ln w="57150">
              <a:solidFill>
                <a:srgbClr val="F6BF69"/>
              </a:solidFill>
              <a:miter lim="800000"/>
              <a:headEnd/>
              <a:tailEnd/>
            </a:ln>
            <a:effectLst/>
          </p:spPr>
          <p:txBody>
            <a:bodyPr wrap="none" anchor="ctr"/>
            <a:lstStyle/>
            <a:p>
              <a:endParaRPr lang="en-US"/>
            </a:p>
          </p:txBody>
        </p:sp>
        <p:sp>
          <p:nvSpPr>
            <p:cNvPr id="134151" name="Freeform 7"/>
            <p:cNvSpPr>
              <a:spLocks/>
            </p:cNvSpPr>
            <p:nvPr/>
          </p:nvSpPr>
          <p:spPr bwMode="auto">
            <a:xfrm>
              <a:off x="1088" y="1238"/>
              <a:ext cx="3020" cy="1491"/>
            </a:xfrm>
            <a:custGeom>
              <a:avLst/>
              <a:gdLst/>
              <a:ahLst/>
              <a:cxnLst>
                <a:cxn ang="0">
                  <a:pos x="90" y="1464"/>
                </a:cxn>
                <a:cxn ang="0">
                  <a:pos x="187" y="1449"/>
                </a:cxn>
                <a:cxn ang="0">
                  <a:pos x="283" y="1428"/>
                </a:cxn>
                <a:cxn ang="0">
                  <a:pos x="380" y="1400"/>
                </a:cxn>
                <a:cxn ang="0">
                  <a:pos x="477" y="1361"/>
                </a:cxn>
                <a:cxn ang="0">
                  <a:pos x="574" y="1308"/>
                </a:cxn>
                <a:cxn ang="0">
                  <a:pos x="671" y="1240"/>
                </a:cxn>
                <a:cxn ang="0">
                  <a:pos x="766" y="1156"/>
                </a:cxn>
                <a:cxn ang="0">
                  <a:pos x="863" y="1055"/>
                </a:cxn>
                <a:cxn ang="0">
                  <a:pos x="962" y="938"/>
                </a:cxn>
                <a:cxn ang="0">
                  <a:pos x="1059" y="807"/>
                </a:cxn>
                <a:cxn ang="0">
                  <a:pos x="1156" y="667"/>
                </a:cxn>
                <a:cxn ang="0">
                  <a:pos x="1253" y="523"/>
                </a:cxn>
                <a:cxn ang="0">
                  <a:pos x="1348" y="381"/>
                </a:cxn>
                <a:cxn ang="0">
                  <a:pos x="1445" y="253"/>
                </a:cxn>
                <a:cxn ang="0">
                  <a:pos x="1542" y="142"/>
                </a:cxn>
                <a:cxn ang="0">
                  <a:pos x="1639" y="61"/>
                </a:cxn>
                <a:cxn ang="0">
                  <a:pos x="1736" y="11"/>
                </a:cxn>
                <a:cxn ang="0">
                  <a:pos x="1833" y="0"/>
                </a:cxn>
                <a:cxn ang="0">
                  <a:pos x="1930" y="25"/>
                </a:cxn>
                <a:cxn ang="0">
                  <a:pos x="2027" y="88"/>
                </a:cxn>
                <a:cxn ang="0">
                  <a:pos x="2124" y="180"/>
                </a:cxn>
                <a:cxn ang="0">
                  <a:pos x="2221" y="298"/>
                </a:cxn>
                <a:cxn ang="0">
                  <a:pos x="2316" y="433"/>
                </a:cxn>
                <a:cxn ang="0">
                  <a:pos x="2413" y="577"/>
                </a:cxn>
                <a:cxn ang="0">
                  <a:pos x="2510" y="720"/>
                </a:cxn>
                <a:cxn ang="0">
                  <a:pos x="2607" y="859"/>
                </a:cxn>
                <a:cxn ang="0">
                  <a:pos x="2704" y="983"/>
                </a:cxn>
                <a:cxn ang="0">
                  <a:pos x="2800" y="1096"/>
                </a:cxn>
                <a:cxn ang="0">
                  <a:pos x="2898" y="1190"/>
                </a:cxn>
                <a:cxn ang="0">
                  <a:pos x="2995" y="1268"/>
                </a:cxn>
                <a:cxn ang="0">
                  <a:pos x="2952" y="1490"/>
                </a:cxn>
                <a:cxn ang="0">
                  <a:pos x="2855" y="1490"/>
                </a:cxn>
                <a:cxn ang="0">
                  <a:pos x="2760" y="1490"/>
                </a:cxn>
                <a:cxn ang="0">
                  <a:pos x="2663" y="1490"/>
                </a:cxn>
                <a:cxn ang="0">
                  <a:pos x="2566" y="1490"/>
                </a:cxn>
                <a:cxn ang="0">
                  <a:pos x="2469" y="1490"/>
                </a:cxn>
                <a:cxn ang="0">
                  <a:pos x="2370" y="1490"/>
                </a:cxn>
                <a:cxn ang="0">
                  <a:pos x="2273" y="1490"/>
                </a:cxn>
                <a:cxn ang="0">
                  <a:pos x="2178" y="1490"/>
                </a:cxn>
                <a:cxn ang="0">
                  <a:pos x="2081" y="1490"/>
                </a:cxn>
                <a:cxn ang="0">
                  <a:pos x="1984" y="1490"/>
                </a:cxn>
                <a:cxn ang="0">
                  <a:pos x="1887" y="1490"/>
                </a:cxn>
                <a:cxn ang="0">
                  <a:pos x="1790" y="1490"/>
                </a:cxn>
                <a:cxn ang="0">
                  <a:pos x="1695" y="1490"/>
                </a:cxn>
                <a:cxn ang="0">
                  <a:pos x="1598" y="1490"/>
                </a:cxn>
                <a:cxn ang="0">
                  <a:pos x="1501" y="1490"/>
                </a:cxn>
                <a:cxn ang="0">
                  <a:pos x="1404" y="1490"/>
                </a:cxn>
                <a:cxn ang="0">
                  <a:pos x="1305" y="1490"/>
                </a:cxn>
                <a:cxn ang="0">
                  <a:pos x="1210" y="1490"/>
                </a:cxn>
                <a:cxn ang="0">
                  <a:pos x="1113" y="1490"/>
                </a:cxn>
                <a:cxn ang="0">
                  <a:pos x="1016" y="1490"/>
                </a:cxn>
                <a:cxn ang="0">
                  <a:pos x="919" y="1490"/>
                </a:cxn>
                <a:cxn ang="0">
                  <a:pos x="822" y="1490"/>
                </a:cxn>
                <a:cxn ang="0">
                  <a:pos x="726" y="1490"/>
                </a:cxn>
                <a:cxn ang="0">
                  <a:pos x="629" y="1490"/>
                </a:cxn>
                <a:cxn ang="0">
                  <a:pos x="531" y="1490"/>
                </a:cxn>
                <a:cxn ang="0">
                  <a:pos x="434" y="1490"/>
                </a:cxn>
                <a:cxn ang="0">
                  <a:pos x="337" y="1490"/>
                </a:cxn>
                <a:cxn ang="0">
                  <a:pos x="241" y="1490"/>
                </a:cxn>
                <a:cxn ang="0">
                  <a:pos x="144" y="1490"/>
                </a:cxn>
                <a:cxn ang="0">
                  <a:pos x="47" y="1490"/>
                </a:cxn>
              </a:cxnLst>
              <a:rect l="0" t="0" r="r" b="b"/>
              <a:pathLst>
                <a:path w="3020" h="1491">
                  <a:moveTo>
                    <a:pt x="0" y="1474"/>
                  </a:moveTo>
                  <a:lnTo>
                    <a:pt x="6" y="1473"/>
                  </a:lnTo>
                  <a:lnTo>
                    <a:pt x="10" y="1473"/>
                  </a:lnTo>
                  <a:lnTo>
                    <a:pt x="16" y="1471"/>
                  </a:lnTo>
                  <a:lnTo>
                    <a:pt x="23" y="1471"/>
                  </a:lnTo>
                  <a:lnTo>
                    <a:pt x="29" y="1471"/>
                  </a:lnTo>
                  <a:lnTo>
                    <a:pt x="35" y="1470"/>
                  </a:lnTo>
                  <a:lnTo>
                    <a:pt x="41" y="1470"/>
                  </a:lnTo>
                  <a:lnTo>
                    <a:pt x="47" y="1469"/>
                  </a:lnTo>
                  <a:lnTo>
                    <a:pt x="53" y="1469"/>
                  </a:lnTo>
                  <a:lnTo>
                    <a:pt x="60" y="1467"/>
                  </a:lnTo>
                  <a:lnTo>
                    <a:pt x="66" y="1467"/>
                  </a:lnTo>
                  <a:lnTo>
                    <a:pt x="72" y="1466"/>
                  </a:lnTo>
                  <a:lnTo>
                    <a:pt x="78" y="1466"/>
                  </a:lnTo>
                  <a:lnTo>
                    <a:pt x="84" y="1465"/>
                  </a:lnTo>
                  <a:lnTo>
                    <a:pt x="90" y="1464"/>
                  </a:lnTo>
                  <a:lnTo>
                    <a:pt x="96" y="1464"/>
                  </a:lnTo>
                  <a:lnTo>
                    <a:pt x="101" y="1462"/>
                  </a:lnTo>
                  <a:lnTo>
                    <a:pt x="107" y="1462"/>
                  </a:lnTo>
                  <a:lnTo>
                    <a:pt x="113" y="1461"/>
                  </a:lnTo>
                  <a:lnTo>
                    <a:pt x="120" y="1460"/>
                  </a:lnTo>
                  <a:lnTo>
                    <a:pt x="126" y="1460"/>
                  </a:lnTo>
                  <a:lnTo>
                    <a:pt x="132" y="1458"/>
                  </a:lnTo>
                  <a:lnTo>
                    <a:pt x="138" y="1457"/>
                  </a:lnTo>
                  <a:lnTo>
                    <a:pt x="144" y="1457"/>
                  </a:lnTo>
                  <a:lnTo>
                    <a:pt x="150" y="1456"/>
                  </a:lnTo>
                  <a:lnTo>
                    <a:pt x="157" y="1454"/>
                  </a:lnTo>
                  <a:lnTo>
                    <a:pt x="163" y="1454"/>
                  </a:lnTo>
                  <a:lnTo>
                    <a:pt x="169" y="1453"/>
                  </a:lnTo>
                  <a:lnTo>
                    <a:pt x="175" y="1452"/>
                  </a:lnTo>
                  <a:lnTo>
                    <a:pt x="181" y="1451"/>
                  </a:lnTo>
                  <a:lnTo>
                    <a:pt x="187" y="1449"/>
                  </a:lnTo>
                  <a:lnTo>
                    <a:pt x="193" y="1448"/>
                  </a:lnTo>
                  <a:lnTo>
                    <a:pt x="200" y="1447"/>
                  </a:lnTo>
                  <a:lnTo>
                    <a:pt x="206" y="1447"/>
                  </a:lnTo>
                  <a:lnTo>
                    <a:pt x="212" y="1445"/>
                  </a:lnTo>
                  <a:lnTo>
                    <a:pt x="218" y="1444"/>
                  </a:lnTo>
                  <a:lnTo>
                    <a:pt x="223" y="1443"/>
                  </a:lnTo>
                  <a:lnTo>
                    <a:pt x="229" y="1441"/>
                  </a:lnTo>
                  <a:lnTo>
                    <a:pt x="235" y="1440"/>
                  </a:lnTo>
                  <a:lnTo>
                    <a:pt x="241" y="1439"/>
                  </a:lnTo>
                  <a:lnTo>
                    <a:pt x="247" y="1438"/>
                  </a:lnTo>
                  <a:lnTo>
                    <a:pt x="252" y="1436"/>
                  </a:lnTo>
                  <a:lnTo>
                    <a:pt x="258" y="1435"/>
                  </a:lnTo>
                  <a:lnTo>
                    <a:pt x="264" y="1434"/>
                  </a:lnTo>
                  <a:lnTo>
                    <a:pt x="270" y="1432"/>
                  </a:lnTo>
                  <a:lnTo>
                    <a:pt x="277" y="1430"/>
                  </a:lnTo>
                  <a:lnTo>
                    <a:pt x="283" y="1428"/>
                  </a:lnTo>
                  <a:lnTo>
                    <a:pt x="289" y="1427"/>
                  </a:lnTo>
                  <a:lnTo>
                    <a:pt x="295" y="1426"/>
                  </a:lnTo>
                  <a:lnTo>
                    <a:pt x="301" y="1423"/>
                  </a:lnTo>
                  <a:lnTo>
                    <a:pt x="307" y="1423"/>
                  </a:lnTo>
                  <a:lnTo>
                    <a:pt x="314" y="1421"/>
                  </a:lnTo>
                  <a:lnTo>
                    <a:pt x="320" y="1419"/>
                  </a:lnTo>
                  <a:lnTo>
                    <a:pt x="326" y="1418"/>
                  </a:lnTo>
                  <a:lnTo>
                    <a:pt x="332" y="1416"/>
                  </a:lnTo>
                  <a:lnTo>
                    <a:pt x="337" y="1414"/>
                  </a:lnTo>
                  <a:lnTo>
                    <a:pt x="343" y="1412"/>
                  </a:lnTo>
                  <a:lnTo>
                    <a:pt x="349" y="1410"/>
                  </a:lnTo>
                  <a:lnTo>
                    <a:pt x="355" y="1408"/>
                  </a:lnTo>
                  <a:lnTo>
                    <a:pt x="361" y="1406"/>
                  </a:lnTo>
                  <a:lnTo>
                    <a:pt x="367" y="1404"/>
                  </a:lnTo>
                  <a:lnTo>
                    <a:pt x="374" y="1401"/>
                  </a:lnTo>
                  <a:lnTo>
                    <a:pt x="380" y="1400"/>
                  </a:lnTo>
                  <a:lnTo>
                    <a:pt x="386" y="1397"/>
                  </a:lnTo>
                  <a:lnTo>
                    <a:pt x="392" y="1395"/>
                  </a:lnTo>
                  <a:lnTo>
                    <a:pt x="398" y="1393"/>
                  </a:lnTo>
                  <a:lnTo>
                    <a:pt x="404" y="1391"/>
                  </a:lnTo>
                  <a:lnTo>
                    <a:pt x="411" y="1388"/>
                  </a:lnTo>
                  <a:lnTo>
                    <a:pt x="417" y="1386"/>
                  </a:lnTo>
                  <a:lnTo>
                    <a:pt x="423" y="1383"/>
                  </a:lnTo>
                  <a:lnTo>
                    <a:pt x="429" y="1380"/>
                  </a:lnTo>
                  <a:lnTo>
                    <a:pt x="434" y="1379"/>
                  </a:lnTo>
                  <a:lnTo>
                    <a:pt x="440" y="1375"/>
                  </a:lnTo>
                  <a:lnTo>
                    <a:pt x="446" y="1373"/>
                  </a:lnTo>
                  <a:lnTo>
                    <a:pt x="452" y="1371"/>
                  </a:lnTo>
                  <a:lnTo>
                    <a:pt x="458" y="1367"/>
                  </a:lnTo>
                  <a:lnTo>
                    <a:pt x="464" y="1365"/>
                  </a:lnTo>
                  <a:lnTo>
                    <a:pt x="471" y="1364"/>
                  </a:lnTo>
                  <a:lnTo>
                    <a:pt x="477" y="1361"/>
                  </a:lnTo>
                  <a:lnTo>
                    <a:pt x="483" y="1358"/>
                  </a:lnTo>
                  <a:lnTo>
                    <a:pt x="489" y="1355"/>
                  </a:lnTo>
                  <a:lnTo>
                    <a:pt x="495" y="1352"/>
                  </a:lnTo>
                  <a:lnTo>
                    <a:pt x="501" y="1348"/>
                  </a:lnTo>
                  <a:lnTo>
                    <a:pt x="508" y="1345"/>
                  </a:lnTo>
                  <a:lnTo>
                    <a:pt x="514" y="1343"/>
                  </a:lnTo>
                  <a:lnTo>
                    <a:pt x="520" y="1339"/>
                  </a:lnTo>
                  <a:lnTo>
                    <a:pt x="526" y="1336"/>
                  </a:lnTo>
                  <a:lnTo>
                    <a:pt x="531" y="1332"/>
                  </a:lnTo>
                  <a:lnTo>
                    <a:pt x="537" y="1330"/>
                  </a:lnTo>
                  <a:lnTo>
                    <a:pt x="543" y="1326"/>
                  </a:lnTo>
                  <a:lnTo>
                    <a:pt x="549" y="1322"/>
                  </a:lnTo>
                  <a:lnTo>
                    <a:pt x="555" y="1319"/>
                  </a:lnTo>
                  <a:lnTo>
                    <a:pt x="561" y="1316"/>
                  </a:lnTo>
                  <a:lnTo>
                    <a:pt x="568" y="1312"/>
                  </a:lnTo>
                  <a:lnTo>
                    <a:pt x="574" y="1308"/>
                  </a:lnTo>
                  <a:lnTo>
                    <a:pt x="580" y="1304"/>
                  </a:lnTo>
                  <a:lnTo>
                    <a:pt x="586" y="1300"/>
                  </a:lnTo>
                  <a:lnTo>
                    <a:pt x="592" y="1296"/>
                  </a:lnTo>
                  <a:lnTo>
                    <a:pt x="598" y="1292"/>
                  </a:lnTo>
                  <a:lnTo>
                    <a:pt x="605" y="1288"/>
                  </a:lnTo>
                  <a:lnTo>
                    <a:pt x="611" y="1284"/>
                  </a:lnTo>
                  <a:lnTo>
                    <a:pt x="617" y="1281"/>
                  </a:lnTo>
                  <a:lnTo>
                    <a:pt x="623" y="1275"/>
                  </a:lnTo>
                  <a:lnTo>
                    <a:pt x="629" y="1271"/>
                  </a:lnTo>
                  <a:lnTo>
                    <a:pt x="635" y="1268"/>
                  </a:lnTo>
                  <a:lnTo>
                    <a:pt x="641" y="1264"/>
                  </a:lnTo>
                  <a:lnTo>
                    <a:pt x="648" y="1258"/>
                  </a:lnTo>
                  <a:lnTo>
                    <a:pt x="654" y="1255"/>
                  </a:lnTo>
                  <a:lnTo>
                    <a:pt x="658" y="1249"/>
                  </a:lnTo>
                  <a:lnTo>
                    <a:pt x="665" y="1244"/>
                  </a:lnTo>
                  <a:lnTo>
                    <a:pt x="671" y="1240"/>
                  </a:lnTo>
                  <a:lnTo>
                    <a:pt x="677" y="1235"/>
                  </a:lnTo>
                  <a:lnTo>
                    <a:pt x="683" y="1230"/>
                  </a:lnTo>
                  <a:lnTo>
                    <a:pt x="689" y="1225"/>
                  </a:lnTo>
                  <a:lnTo>
                    <a:pt x="695" y="1221"/>
                  </a:lnTo>
                  <a:lnTo>
                    <a:pt x="702" y="1216"/>
                  </a:lnTo>
                  <a:lnTo>
                    <a:pt x="708" y="1210"/>
                  </a:lnTo>
                  <a:lnTo>
                    <a:pt x="714" y="1205"/>
                  </a:lnTo>
                  <a:lnTo>
                    <a:pt x="720" y="1200"/>
                  </a:lnTo>
                  <a:lnTo>
                    <a:pt x="726" y="1195"/>
                  </a:lnTo>
                  <a:lnTo>
                    <a:pt x="732" y="1190"/>
                  </a:lnTo>
                  <a:lnTo>
                    <a:pt x="738" y="1184"/>
                  </a:lnTo>
                  <a:lnTo>
                    <a:pt x="745" y="1178"/>
                  </a:lnTo>
                  <a:lnTo>
                    <a:pt x="751" y="1173"/>
                  </a:lnTo>
                  <a:lnTo>
                    <a:pt x="755" y="1168"/>
                  </a:lnTo>
                  <a:lnTo>
                    <a:pt x="760" y="1161"/>
                  </a:lnTo>
                  <a:lnTo>
                    <a:pt x="766" y="1156"/>
                  </a:lnTo>
                  <a:lnTo>
                    <a:pt x="772" y="1149"/>
                  </a:lnTo>
                  <a:lnTo>
                    <a:pt x="778" y="1144"/>
                  </a:lnTo>
                  <a:lnTo>
                    <a:pt x="785" y="1138"/>
                  </a:lnTo>
                  <a:lnTo>
                    <a:pt x="791" y="1131"/>
                  </a:lnTo>
                  <a:lnTo>
                    <a:pt x="797" y="1126"/>
                  </a:lnTo>
                  <a:lnTo>
                    <a:pt x="803" y="1120"/>
                  </a:lnTo>
                  <a:lnTo>
                    <a:pt x="809" y="1114"/>
                  </a:lnTo>
                  <a:lnTo>
                    <a:pt x="815" y="1108"/>
                  </a:lnTo>
                  <a:lnTo>
                    <a:pt x="822" y="1103"/>
                  </a:lnTo>
                  <a:lnTo>
                    <a:pt x="828" y="1096"/>
                  </a:lnTo>
                  <a:lnTo>
                    <a:pt x="834" y="1088"/>
                  </a:lnTo>
                  <a:lnTo>
                    <a:pt x="840" y="1082"/>
                  </a:lnTo>
                  <a:lnTo>
                    <a:pt x="846" y="1075"/>
                  </a:lnTo>
                  <a:lnTo>
                    <a:pt x="852" y="1069"/>
                  </a:lnTo>
                  <a:lnTo>
                    <a:pt x="857" y="1062"/>
                  </a:lnTo>
                  <a:lnTo>
                    <a:pt x="863" y="1055"/>
                  </a:lnTo>
                  <a:lnTo>
                    <a:pt x="869" y="1048"/>
                  </a:lnTo>
                  <a:lnTo>
                    <a:pt x="875" y="1042"/>
                  </a:lnTo>
                  <a:lnTo>
                    <a:pt x="882" y="1034"/>
                  </a:lnTo>
                  <a:lnTo>
                    <a:pt x="888" y="1027"/>
                  </a:lnTo>
                  <a:lnTo>
                    <a:pt x="894" y="1021"/>
                  </a:lnTo>
                  <a:lnTo>
                    <a:pt x="900" y="1013"/>
                  </a:lnTo>
                  <a:lnTo>
                    <a:pt x="906" y="1005"/>
                  </a:lnTo>
                  <a:lnTo>
                    <a:pt x="912" y="999"/>
                  </a:lnTo>
                  <a:lnTo>
                    <a:pt x="919" y="991"/>
                  </a:lnTo>
                  <a:lnTo>
                    <a:pt x="925" y="983"/>
                  </a:lnTo>
                  <a:lnTo>
                    <a:pt x="931" y="976"/>
                  </a:lnTo>
                  <a:lnTo>
                    <a:pt x="937" y="969"/>
                  </a:lnTo>
                  <a:lnTo>
                    <a:pt x="943" y="961"/>
                  </a:lnTo>
                  <a:lnTo>
                    <a:pt x="949" y="953"/>
                  </a:lnTo>
                  <a:lnTo>
                    <a:pt x="956" y="946"/>
                  </a:lnTo>
                  <a:lnTo>
                    <a:pt x="962" y="938"/>
                  </a:lnTo>
                  <a:lnTo>
                    <a:pt x="968" y="930"/>
                  </a:lnTo>
                  <a:lnTo>
                    <a:pt x="972" y="922"/>
                  </a:lnTo>
                  <a:lnTo>
                    <a:pt x="979" y="915"/>
                  </a:lnTo>
                  <a:lnTo>
                    <a:pt x="985" y="907"/>
                  </a:lnTo>
                  <a:lnTo>
                    <a:pt x="991" y="898"/>
                  </a:lnTo>
                  <a:lnTo>
                    <a:pt x="997" y="890"/>
                  </a:lnTo>
                  <a:lnTo>
                    <a:pt x="1003" y="882"/>
                  </a:lnTo>
                  <a:lnTo>
                    <a:pt x="1009" y="874"/>
                  </a:lnTo>
                  <a:lnTo>
                    <a:pt x="1016" y="867"/>
                  </a:lnTo>
                  <a:lnTo>
                    <a:pt x="1022" y="859"/>
                  </a:lnTo>
                  <a:lnTo>
                    <a:pt x="1028" y="850"/>
                  </a:lnTo>
                  <a:lnTo>
                    <a:pt x="1034" y="842"/>
                  </a:lnTo>
                  <a:lnTo>
                    <a:pt x="1040" y="833"/>
                  </a:lnTo>
                  <a:lnTo>
                    <a:pt x="1046" y="825"/>
                  </a:lnTo>
                  <a:lnTo>
                    <a:pt x="1053" y="816"/>
                  </a:lnTo>
                  <a:lnTo>
                    <a:pt x="1059" y="807"/>
                  </a:lnTo>
                  <a:lnTo>
                    <a:pt x="1065" y="799"/>
                  </a:lnTo>
                  <a:lnTo>
                    <a:pt x="1071" y="790"/>
                  </a:lnTo>
                  <a:lnTo>
                    <a:pt x="1077" y="782"/>
                  </a:lnTo>
                  <a:lnTo>
                    <a:pt x="1083" y="773"/>
                  </a:lnTo>
                  <a:lnTo>
                    <a:pt x="1088" y="764"/>
                  </a:lnTo>
                  <a:lnTo>
                    <a:pt x="1094" y="755"/>
                  </a:lnTo>
                  <a:lnTo>
                    <a:pt x="1100" y="747"/>
                  </a:lnTo>
                  <a:lnTo>
                    <a:pt x="1106" y="738"/>
                  </a:lnTo>
                  <a:lnTo>
                    <a:pt x="1113" y="729"/>
                  </a:lnTo>
                  <a:lnTo>
                    <a:pt x="1119" y="720"/>
                  </a:lnTo>
                  <a:lnTo>
                    <a:pt x="1125" y="711"/>
                  </a:lnTo>
                  <a:lnTo>
                    <a:pt x="1131" y="702"/>
                  </a:lnTo>
                  <a:lnTo>
                    <a:pt x="1137" y="694"/>
                  </a:lnTo>
                  <a:lnTo>
                    <a:pt x="1143" y="685"/>
                  </a:lnTo>
                  <a:lnTo>
                    <a:pt x="1150" y="676"/>
                  </a:lnTo>
                  <a:lnTo>
                    <a:pt x="1156" y="667"/>
                  </a:lnTo>
                  <a:lnTo>
                    <a:pt x="1162" y="658"/>
                  </a:lnTo>
                  <a:lnTo>
                    <a:pt x="1168" y="648"/>
                  </a:lnTo>
                  <a:lnTo>
                    <a:pt x="1174" y="639"/>
                  </a:lnTo>
                  <a:lnTo>
                    <a:pt x="1180" y="630"/>
                  </a:lnTo>
                  <a:lnTo>
                    <a:pt x="1185" y="621"/>
                  </a:lnTo>
                  <a:lnTo>
                    <a:pt x="1191" y="613"/>
                  </a:lnTo>
                  <a:lnTo>
                    <a:pt x="1197" y="604"/>
                  </a:lnTo>
                  <a:lnTo>
                    <a:pt x="1203" y="595"/>
                  </a:lnTo>
                  <a:lnTo>
                    <a:pt x="1210" y="586"/>
                  </a:lnTo>
                  <a:lnTo>
                    <a:pt x="1216" y="577"/>
                  </a:lnTo>
                  <a:lnTo>
                    <a:pt x="1222" y="568"/>
                  </a:lnTo>
                  <a:lnTo>
                    <a:pt x="1228" y="559"/>
                  </a:lnTo>
                  <a:lnTo>
                    <a:pt x="1234" y="550"/>
                  </a:lnTo>
                  <a:lnTo>
                    <a:pt x="1240" y="541"/>
                  </a:lnTo>
                  <a:lnTo>
                    <a:pt x="1247" y="532"/>
                  </a:lnTo>
                  <a:lnTo>
                    <a:pt x="1253" y="523"/>
                  </a:lnTo>
                  <a:lnTo>
                    <a:pt x="1257" y="513"/>
                  </a:lnTo>
                  <a:lnTo>
                    <a:pt x="1263" y="504"/>
                  </a:lnTo>
                  <a:lnTo>
                    <a:pt x="1270" y="495"/>
                  </a:lnTo>
                  <a:lnTo>
                    <a:pt x="1276" y="486"/>
                  </a:lnTo>
                  <a:lnTo>
                    <a:pt x="1282" y="477"/>
                  </a:lnTo>
                  <a:lnTo>
                    <a:pt x="1287" y="468"/>
                  </a:lnTo>
                  <a:lnTo>
                    <a:pt x="1293" y="459"/>
                  </a:lnTo>
                  <a:lnTo>
                    <a:pt x="1299" y="451"/>
                  </a:lnTo>
                  <a:lnTo>
                    <a:pt x="1305" y="442"/>
                  </a:lnTo>
                  <a:lnTo>
                    <a:pt x="1311" y="433"/>
                  </a:lnTo>
                  <a:lnTo>
                    <a:pt x="1317" y="424"/>
                  </a:lnTo>
                  <a:lnTo>
                    <a:pt x="1323" y="415"/>
                  </a:lnTo>
                  <a:lnTo>
                    <a:pt x="1330" y="407"/>
                  </a:lnTo>
                  <a:lnTo>
                    <a:pt x="1336" y="398"/>
                  </a:lnTo>
                  <a:lnTo>
                    <a:pt x="1342" y="389"/>
                  </a:lnTo>
                  <a:lnTo>
                    <a:pt x="1348" y="381"/>
                  </a:lnTo>
                  <a:lnTo>
                    <a:pt x="1354" y="372"/>
                  </a:lnTo>
                  <a:lnTo>
                    <a:pt x="1360" y="366"/>
                  </a:lnTo>
                  <a:lnTo>
                    <a:pt x="1367" y="356"/>
                  </a:lnTo>
                  <a:lnTo>
                    <a:pt x="1373" y="347"/>
                  </a:lnTo>
                  <a:lnTo>
                    <a:pt x="1379" y="340"/>
                  </a:lnTo>
                  <a:lnTo>
                    <a:pt x="1385" y="332"/>
                  </a:lnTo>
                  <a:lnTo>
                    <a:pt x="1391" y="323"/>
                  </a:lnTo>
                  <a:lnTo>
                    <a:pt x="1397" y="315"/>
                  </a:lnTo>
                  <a:lnTo>
                    <a:pt x="1404" y="307"/>
                  </a:lnTo>
                  <a:lnTo>
                    <a:pt x="1408" y="298"/>
                  </a:lnTo>
                  <a:lnTo>
                    <a:pt x="1414" y="290"/>
                  </a:lnTo>
                  <a:lnTo>
                    <a:pt x="1420" y="282"/>
                  </a:lnTo>
                  <a:lnTo>
                    <a:pt x="1427" y="275"/>
                  </a:lnTo>
                  <a:lnTo>
                    <a:pt x="1433" y="267"/>
                  </a:lnTo>
                  <a:lnTo>
                    <a:pt x="1439" y="259"/>
                  </a:lnTo>
                  <a:lnTo>
                    <a:pt x="1445" y="253"/>
                  </a:lnTo>
                  <a:lnTo>
                    <a:pt x="1451" y="245"/>
                  </a:lnTo>
                  <a:lnTo>
                    <a:pt x="1457" y="237"/>
                  </a:lnTo>
                  <a:lnTo>
                    <a:pt x="1464" y="229"/>
                  </a:lnTo>
                  <a:lnTo>
                    <a:pt x="1470" y="223"/>
                  </a:lnTo>
                  <a:lnTo>
                    <a:pt x="1476" y="215"/>
                  </a:lnTo>
                  <a:lnTo>
                    <a:pt x="1482" y="208"/>
                  </a:lnTo>
                  <a:lnTo>
                    <a:pt x="1488" y="201"/>
                  </a:lnTo>
                  <a:lnTo>
                    <a:pt x="1494" y="194"/>
                  </a:lnTo>
                  <a:lnTo>
                    <a:pt x="1501" y="186"/>
                  </a:lnTo>
                  <a:lnTo>
                    <a:pt x="1507" y="180"/>
                  </a:lnTo>
                  <a:lnTo>
                    <a:pt x="1511" y="173"/>
                  </a:lnTo>
                  <a:lnTo>
                    <a:pt x="1517" y="167"/>
                  </a:lnTo>
                  <a:lnTo>
                    <a:pt x="1524" y="160"/>
                  </a:lnTo>
                  <a:lnTo>
                    <a:pt x="1530" y="154"/>
                  </a:lnTo>
                  <a:lnTo>
                    <a:pt x="1536" y="147"/>
                  </a:lnTo>
                  <a:lnTo>
                    <a:pt x="1542" y="142"/>
                  </a:lnTo>
                  <a:lnTo>
                    <a:pt x="1548" y="136"/>
                  </a:lnTo>
                  <a:lnTo>
                    <a:pt x="1554" y="129"/>
                  </a:lnTo>
                  <a:lnTo>
                    <a:pt x="1561" y="124"/>
                  </a:lnTo>
                  <a:lnTo>
                    <a:pt x="1567" y="119"/>
                  </a:lnTo>
                  <a:lnTo>
                    <a:pt x="1573" y="114"/>
                  </a:lnTo>
                  <a:lnTo>
                    <a:pt x="1579" y="109"/>
                  </a:lnTo>
                  <a:lnTo>
                    <a:pt x="1585" y="103"/>
                  </a:lnTo>
                  <a:lnTo>
                    <a:pt x="1591" y="98"/>
                  </a:lnTo>
                  <a:lnTo>
                    <a:pt x="1598" y="93"/>
                  </a:lnTo>
                  <a:lnTo>
                    <a:pt x="1604" y="88"/>
                  </a:lnTo>
                  <a:lnTo>
                    <a:pt x="1608" y="83"/>
                  </a:lnTo>
                  <a:lnTo>
                    <a:pt x="1614" y="79"/>
                  </a:lnTo>
                  <a:lnTo>
                    <a:pt x="1621" y="73"/>
                  </a:lnTo>
                  <a:lnTo>
                    <a:pt x="1627" y="70"/>
                  </a:lnTo>
                  <a:lnTo>
                    <a:pt x="1633" y="64"/>
                  </a:lnTo>
                  <a:lnTo>
                    <a:pt x="1639" y="61"/>
                  </a:lnTo>
                  <a:lnTo>
                    <a:pt x="1645" y="57"/>
                  </a:lnTo>
                  <a:lnTo>
                    <a:pt x="1651" y="53"/>
                  </a:lnTo>
                  <a:lnTo>
                    <a:pt x="1658" y="49"/>
                  </a:lnTo>
                  <a:lnTo>
                    <a:pt x="1664" y="45"/>
                  </a:lnTo>
                  <a:lnTo>
                    <a:pt x="1670" y="41"/>
                  </a:lnTo>
                  <a:lnTo>
                    <a:pt x="1676" y="38"/>
                  </a:lnTo>
                  <a:lnTo>
                    <a:pt x="1682" y="35"/>
                  </a:lnTo>
                  <a:lnTo>
                    <a:pt x="1688" y="31"/>
                  </a:lnTo>
                  <a:lnTo>
                    <a:pt x="1695" y="28"/>
                  </a:lnTo>
                  <a:lnTo>
                    <a:pt x="1701" y="25"/>
                  </a:lnTo>
                  <a:lnTo>
                    <a:pt x="1707" y="23"/>
                  </a:lnTo>
                  <a:lnTo>
                    <a:pt x="1713" y="20"/>
                  </a:lnTo>
                  <a:lnTo>
                    <a:pt x="1719" y="18"/>
                  </a:lnTo>
                  <a:lnTo>
                    <a:pt x="1724" y="15"/>
                  </a:lnTo>
                  <a:lnTo>
                    <a:pt x="1730" y="14"/>
                  </a:lnTo>
                  <a:lnTo>
                    <a:pt x="1736" y="11"/>
                  </a:lnTo>
                  <a:lnTo>
                    <a:pt x="1742" y="10"/>
                  </a:lnTo>
                  <a:lnTo>
                    <a:pt x="1748" y="7"/>
                  </a:lnTo>
                  <a:lnTo>
                    <a:pt x="1755" y="6"/>
                  </a:lnTo>
                  <a:lnTo>
                    <a:pt x="1761" y="5"/>
                  </a:lnTo>
                  <a:lnTo>
                    <a:pt x="1765" y="3"/>
                  </a:lnTo>
                  <a:lnTo>
                    <a:pt x="1771" y="2"/>
                  </a:lnTo>
                  <a:lnTo>
                    <a:pt x="1778" y="1"/>
                  </a:lnTo>
                  <a:lnTo>
                    <a:pt x="1784" y="1"/>
                  </a:lnTo>
                  <a:lnTo>
                    <a:pt x="1790" y="1"/>
                  </a:lnTo>
                  <a:lnTo>
                    <a:pt x="1796" y="0"/>
                  </a:lnTo>
                  <a:lnTo>
                    <a:pt x="1802" y="0"/>
                  </a:lnTo>
                  <a:lnTo>
                    <a:pt x="1808" y="0"/>
                  </a:lnTo>
                  <a:lnTo>
                    <a:pt x="1815" y="0"/>
                  </a:lnTo>
                  <a:lnTo>
                    <a:pt x="1821" y="0"/>
                  </a:lnTo>
                  <a:lnTo>
                    <a:pt x="1827" y="0"/>
                  </a:lnTo>
                  <a:lnTo>
                    <a:pt x="1833" y="0"/>
                  </a:lnTo>
                  <a:lnTo>
                    <a:pt x="1838" y="1"/>
                  </a:lnTo>
                  <a:lnTo>
                    <a:pt x="1844" y="1"/>
                  </a:lnTo>
                  <a:lnTo>
                    <a:pt x="1850" y="1"/>
                  </a:lnTo>
                  <a:lnTo>
                    <a:pt x="1856" y="2"/>
                  </a:lnTo>
                  <a:lnTo>
                    <a:pt x="1862" y="3"/>
                  </a:lnTo>
                  <a:lnTo>
                    <a:pt x="1868" y="5"/>
                  </a:lnTo>
                  <a:lnTo>
                    <a:pt x="1875" y="6"/>
                  </a:lnTo>
                  <a:lnTo>
                    <a:pt x="1881" y="7"/>
                  </a:lnTo>
                  <a:lnTo>
                    <a:pt x="1887" y="10"/>
                  </a:lnTo>
                  <a:lnTo>
                    <a:pt x="1893" y="11"/>
                  </a:lnTo>
                  <a:lnTo>
                    <a:pt x="1899" y="14"/>
                  </a:lnTo>
                  <a:lnTo>
                    <a:pt x="1905" y="15"/>
                  </a:lnTo>
                  <a:lnTo>
                    <a:pt x="1912" y="18"/>
                  </a:lnTo>
                  <a:lnTo>
                    <a:pt x="1918" y="20"/>
                  </a:lnTo>
                  <a:lnTo>
                    <a:pt x="1924" y="23"/>
                  </a:lnTo>
                  <a:lnTo>
                    <a:pt x="1930" y="25"/>
                  </a:lnTo>
                  <a:lnTo>
                    <a:pt x="1935" y="28"/>
                  </a:lnTo>
                  <a:lnTo>
                    <a:pt x="1941" y="31"/>
                  </a:lnTo>
                  <a:lnTo>
                    <a:pt x="1947" y="35"/>
                  </a:lnTo>
                  <a:lnTo>
                    <a:pt x="1953" y="38"/>
                  </a:lnTo>
                  <a:lnTo>
                    <a:pt x="1959" y="41"/>
                  </a:lnTo>
                  <a:lnTo>
                    <a:pt x="1965" y="45"/>
                  </a:lnTo>
                  <a:lnTo>
                    <a:pt x="1972" y="49"/>
                  </a:lnTo>
                  <a:lnTo>
                    <a:pt x="1978" y="53"/>
                  </a:lnTo>
                  <a:lnTo>
                    <a:pt x="1984" y="57"/>
                  </a:lnTo>
                  <a:lnTo>
                    <a:pt x="1990" y="61"/>
                  </a:lnTo>
                  <a:lnTo>
                    <a:pt x="1996" y="64"/>
                  </a:lnTo>
                  <a:lnTo>
                    <a:pt x="2002" y="70"/>
                  </a:lnTo>
                  <a:lnTo>
                    <a:pt x="2009" y="73"/>
                  </a:lnTo>
                  <a:lnTo>
                    <a:pt x="2015" y="79"/>
                  </a:lnTo>
                  <a:lnTo>
                    <a:pt x="2021" y="83"/>
                  </a:lnTo>
                  <a:lnTo>
                    <a:pt x="2027" y="88"/>
                  </a:lnTo>
                  <a:lnTo>
                    <a:pt x="2033" y="93"/>
                  </a:lnTo>
                  <a:lnTo>
                    <a:pt x="2038" y="98"/>
                  </a:lnTo>
                  <a:lnTo>
                    <a:pt x="2044" y="103"/>
                  </a:lnTo>
                  <a:lnTo>
                    <a:pt x="2050" y="109"/>
                  </a:lnTo>
                  <a:lnTo>
                    <a:pt x="2056" y="114"/>
                  </a:lnTo>
                  <a:lnTo>
                    <a:pt x="2062" y="119"/>
                  </a:lnTo>
                  <a:lnTo>
                    <a:pt x="2069" y="124"/>
                  </a:lnTo>
                  <a:lnTo>
                    <a:pt x="2075" y="129"/>
                  </a:lnTo>
                  <a:lnTo>
                    <a:pt x="2081" y="136"/>
                  </a:lnTo>
                  <a:lnTo>
                    <a:pt x="2087" y="142"/>
                  </a:lnTo>
                  <a:lnTo>
                    <a:pt x="2093" y="147"/>
                  </a:lnTo>
                  <a:lnTo>
                    <a:pt x="2099" y="154"/>
                  </a:lnTo>
                  <a:lnTo>
                    <a:pt x="2106" y="160"/>
                  </a:lnTo>
                  <a:lnTo>
                    <a:pt x="2112" y="167"/>
                  </a:lnTo>
                  <a:lnTo>
                    <a:pt x="2118" y="173"/>
                  </a:lnTo>
                  <a:lnTo>
                    <a:pt x="2124" y="180"/>
                  </a:lnTo>
                  <a:lnTo>
                    <a:pt x="2130" y="186"/>
                  </a:lnTo>
                  <a:lnTo>
                    <a:pt x="2136" y="194"/>
                  </a:lnTo>
                  <a:lnTo>
                    <a:pt x="2143" y="201"/>
                  </a:lnTo>
                  <a:lnTo>
                    <a:pt x="2149" y="208"/>
                  </a:lnTo>
                  <a:lnTo>
                    <a:pt x="2155" y="215"/>
                  </a:lnTo>
                  <a:lnTo>
                    <a:pt x="2159" y="223"/>
                  </a:lnTo>
                  <a:lnTo>
                    <a:pt x="2166" y="229"/>
                  </a:lnTo>
                  <a:lnTo>
                    <a:pt x="2172" y="237"/>
                  </a:lnTo>
                  <a:lnTo>
                    <a:pt x="2178" y="245"/>
                  </a:lnTo>
                  <a:lnTo>
                    <a:pt x="2184" y="253"/>
                  </a:lnTo>
                  <a:lnTo>
                    <a:pt x="2190" y="259"/>
                  </a:lnTo>
                  <a:lnTo>
                    <a:pt x="2196" y="267"/>
                  </a:lnTo>
                  <a:lnTo>
                    <a:pt x="2203" y="275"/>
                  </a:lnTo>
                  <a:lnTo>
                    <a:pt x="2209" y="282"/>
                  </a:lnTo>
                  <a:lnTo>
                    <a:pt x="2215" y="290"/>
                  </a:lnTo>
                  <a:lnTo>
                    <a:pt x="2221" y="298"/>
                  </a:lnTo>
                  <a:lnTo>
                    <a:pt x="2227" y="307"/>
                  </a:lnTo>
                  <a:lnTo>
                    <a:pt x="2233" y="315"/>
                  </a:lnTo>
                  <a:lnTo>
                    <a:pt x="2240" y="323"/>
                  </a:lnTo>
                  <a:lnTo>
                    <a:pt x="2246" y="332"/>
                  </a:lnTo>
                  <a:lnTo>
                    <a:pt x="2252" y="340"/>
                  </a:lnTo>
                  <a:lnTo>
                    <a:pt x="2258" y="347"/>
                  </a:lnTo>
                  <a:lnTo>
                    <a:pt x="2263" y="356"/>
                  </a:lnTo>
                  <a:lnTo>
                    <a:pt x="2267" y="366"/>
                  </a:lnTo>
                  <a:lnTo>
                    <a:pt x="2273" y="372"/>
                  </a:lnTo>
                  <a:lnTo>
                    <a:pt x="2280" y="381"/>
                  </a:lnTo>
                  <a:lnTo>
                    <a:pt x="2286" y="389"/>
                  </a:lnTo>
                  <a:lnTo>
                    <a:pt x="2292" y="398"/>
                  </a:lnTo>
                  <a:lnTo>
                    <a:pt x="2298" y="407"/>
                  </a:lnTo>
                  <a:lnTo>
                    <a:pt x="2304" y="415"/>
                  </a:lnTo>
                  <a:lnTo>
                    <a:pt x="2310" y="424"/>
                  </a:lnTo>
                  <a:lnTo>
                    <a:pt x="2316" y="433"/>
                  </a:lnTo>
                  <a:lnTo>
                    <a:pt x="2323" y="442"/>
                  </a:lnTo>
                  <a:lnTo>
                    <a:pt x="2329" y="451"/>
                  </a:lnTo>
                  <a:lnTo>
                    <a:pt x="2335" y="459"/>
                  </a:lnTo>
                  <a:lnTo>
                    <a:pt x="2341" y="468"/>
                  </a:lnTo>
                  <a:lnTo>
                    <a:pt x="2347" y="477"/>
                  </a:lnTo>
                  <a:lnTo>
                    <a:pt x="2353" y="486"/>
                  </a:lnTo>
                  <a:lnTo>
                    <a:pt x="2358" y="495"/>
                  </a:lnTo>
                  <a:lnTo>
                    <a:pt x="2364" y="504"/>
                  </a:lnTo>
                  <a:lnTo>
                    <a:pt x="2370" y="513"/>
                  </a:lnTo>
                  <a:lnTo>
                    <a:pt x="2377" y="523"/>
                  </a:lnTo>
                  <a:lnTo>
                    <a:pt x="2383" y="532"/>
                  </a:lnTo>
                  <a:lnTo>
                    <a:pt x="2389" y="541"/>
                  </a:lnTo>
                  <a:lnTo>
                    <a:pt x="2395" y="550"/>
                  </a:lnTo>
                  <a:lnTo>
                    <a:pt x="2401" y="559"/>
                  </a:lnTo>
                  <a:lnTo>
                    <a:pt x="2407" y="568"/>
                  </a:lnTo>
                  <a:lnTo>
                    <a:pt x="2413" y="577"/>
                  </a:lnTo>
                  <a:lnTo>
                    <a:pt x="2420" y="586"/>
                  </a:lnTo>
                  <a:lnTo>
                    <a:pt x="2426" y="595"/>
                  </a:lnTo>
                  <a:lnTo>
                    <a:pt x="2432" y="604"/>
                  </a:lnTo>
                  <a:lnTo>
                    <a:pt x="2438" y="613"/>
                  </a:lnTo>
                  <a:lnTo>
                    <a:pt x="2444" y="621"/>
                  </a:lnTo>
                  <a:lnTo>
                    <a:pt x="2450" y="630"/>
                  </a:lnTo>
                  <a:lnTo>
                    <a:pt x="2457" y="639"/>
                  </a:lnTo>
                  <a:lnTo>
                    <a:pt x="2463" y="648"/>
                  </a:lnTo>
                  <a:lnTo>
                    <a:pt x="2469" y="658"/>
                  </a:lnTo>
                  <a:lnTo>
                    <a:pt x="2474" y="667"/>
                  </a:lnTo>
                  <a:lnTo>
                    <a:pt x="2480" y="676"/>
                  </a:lnTo>
                  <a:lnTo>
                    <a:pt x="2486" y="685"/>
                  </a:lnTo>
                  <a:lnTo>
                    <a:pt x="2492" y="694"/>
                  </a:lnTo>
                  <a:lnTo>
                    <a:pt x="2498" y="702"/>
                  </a:lnTo>
                  <a:lnTo>
                    <a:pt x="2504" y="711"/>
                  </a:lnTo>
                  <a:lnTo>
                    <a:pt x="2510" y="720"/>
                  </a:lnTo>
                  <a:lnTo>
                    <a:pt x="2517" y="729"/>
                  </a:lnTo>
                  <a:lnTo>
                    <a:pt x="2523" y="738"/>
                  </a:lnTo>
                  <a:lnTo>
                    <a:pt x="2529" y="747"/>
                  </a:lnTo>
                  <a:lnTo>
                    <a:pt x="2535" y="755"/>
                  </a:lnTo>
                  <a:lnTo>
                    <a:pt x="2541" y="764"/>
                  </a:lnTo>
                  <a:lnTo>
                    <a:pt x="2547" y="773"/>
                  </a:lnTo>
                  <a:lnTo>
                    <a:pt x="2554" y="782"/>
                  </a:lnTo>
                  <a:lnTo>
                    <a:pt x="2560" y="790"/>
                  </a:lnTo>
                  <a:lnTo>
                    <a:pt x="2566" y="799"/>
                  </a:lnTo>
                  <a:lnTo>
                    <a:pt x="2572" y="807"/>
                  </a:lnTo>
                  <a:lnTo>
                    <a:pt x="2578" y="816"/>
                  </a:lnTo>
                  <a:lnTo>
                    <a:pt x="2584" y="825"/>
                  </a:lnTo>
                  <a:lnTo>
                    <a:pt x="2589" y="833"/>
                  </a:lnTo>
                  <a:lnTo>
                    <a:pt x="2595" y="842"/>
                  </a:lnTo>
                  <a:lnTo>
                    <a:pt x="2601" y="850"/>
                  </a:lnTo>
                  <a:lnTo>
                    <a:pt x="2607" y="859"/>
                  </a:lnTo>
                  <a:lnTo>
                    <a:pt x="2614" y="867"/>
                  </a:lnTo>
                  <a:lnTo>
                    <a:pt x="2620" y="874"/>
                  </a:lnTo>
                  <a:lnTo>
                    <a:pt x="2626" y="882"/>
                  </a:lnTo>
                  <a:lnTo>
                    <a:pt x="2632" y="890"/>
                  </a:lnTo>
                  <a:lnTo>
                    <a:pt x="2638" y="898"/>
                  </a:lnTo>
                  <a:lnTo>
                    <a:pt x="2644" y="907"/>
                  </a:lnTo>
                  <a:lnTo>
                    <a:pt x="2651" y="915"/>
                  </a:lnTo>
                  <a:lnTo>
                    <a:pt x="2657" y="922"/>
                  </a:lnTo>
                  <a:lnTo>
                    <a:pt x="2663" y="930"/>
                  </a:lnTo>
                  <a:lnTo>
                    <a:pt x="2669" y="938"/>
                  </a:lnTo>
                  <a:lnTo>
                    <a:pt x="2675" y="946"/>
                  </a:lnTo>
                  <a:lnTo>
                    <a:pt x="2681" y="953"/>
                  </a:lnTo>
                  <a:lnTo>
                    <a:pt x="2686" y="961"/>
                  </a:lnTo>
                  <a:lnTo>
                    <a:pt x="2692" y="969"/>
                  </a:lnTo>
                  <a:lnTo>
                    <a:pt x="2698" y="976"/>
                  </a:lnTo>
                  <a:lnTo>
                    <a:pt x="2704" y="983"/>
                  </a:lnTo>
                  <a:lnTo>
                    <a:pt x="2711" y="991"/>
                  </a:lnTo>
                  <a:lnTo>
                    <a:pt x="2717" y="999"/>
                  </a:lnTo>
                  <a:lnTo>
                    <a:pt x="2723" y="1005"/>
                  </a:lnTo>
                  <a:lnTo>
                    <a:pt x="2729" y="1013"/>
                  </a:lnTo>
                  <a:lnTo>
                    <a:pt x="2735" y="1021"/>
                  </a:lnTo>
                  <a:lnTo>
                    <a:pt x="2741" y="1027"/>
                  </a:lnTo>
                  <a:lnTo>
                    <a:pt x="2748" y="1034"/>
                  </a:lnTo>
                  <a:lnTo>
                    <a:pt x="2754" y="1042"/>
                  </a:lnTo>
                  <a:lnTo>
                    <a:pt x="2760" y="1048"/>
                  </a:lnTo>
                  <a:lnTo>
                    <a:pt x="2766" y="1055"/>
                  </a:lnTo>
                  <a:lnTo>
                    <a:pt x="2771" y="1062"/>
                  </a:lnTo>
                  <a:lnTo>
                    <a:pt x="2777" y="1069"/>
                  </a:lnTo>
                  <a:lnTo>
                    <a:pt x="2783" y="1075"/>
                  </a:lnTo>
                  <a:lnTo>
                    <a:pt x="2788" y="1082"/>
                  </a:lnTo>
                  <a:lnTo>
                    <a:pt x="2794" y="1088"/>
                  </a:lnTo>
                  <a:lnTo>
                    <a:pt x="2800" y="1096"/>
                  </a:lnTo>
                  <a:lnTo>
                    <a:pt x="2806" y="1103"/>
                  </a:lnTo>
                  <a:lnTo>
                    <a:pt x="2812" y="1108"/>
                  </a:lnTo>
                  <a:lnTo>
                    <a:pt x="2818" y="1114"/>
                  </a:lnTo>
                  <a:lnTo>
                    <a:pt x="2825" y="1120"/>
                  </a:lnTo>
                  <a:lnTo>
                    <a:pt x="2831" y="1126"/>
                  </a:lnTo>
                  <a:lnTo>
                    <a:pt x="2837" y="1131"/>
                  </a:lnTo>
                  <a:lnTo>
                    <a:pt x="2843" y="1138"/>
                  </a:lnTo>
                  <a:lnTo>
                    <a:pt x="2849" y="1144"/>
                  </a:lnTo>
                  <a:lnTo>
                    <a:pt x="2855" y="1149"/>
                  </a:lnTo>
                  <a:lnTo>
                    <a:pt x="2861" y="1156"/>
                  </a:lnTo>
                  <a:lnTo>
                    <a:pt x="2868" y="1161"/>
                  </a:lnTo>
                  <a:lnTo>
                    <a:pt x="2874" y="1168"/>
                  </a:lnTo>
                  <a:lnTo>
                    <a:pt x="2880" y="1173"/>
                  </a:lnTo>
                  <a:lnTo>
                    <a:pt x="2886" y="1178"/>
                  </a:lnTo>
                  <a:lnTo>
                    <a:pt x="2892" y="1184"/>
                  </a:lnTo>
                  <a:lnTo>
                    <a:pt x="2898" y="1190"/>
                  </a:lnTo>
                  <a:lnTo>
                    <a:pt x="2905" y="1195"/>
                  </a:lnTo>
                  <a:lnTo>
                    <a:pt x="2911" y="1200"/>
                  </a:lnTo>
                  <a:lnTo>
                    <a:pt x="2915" y="1205"/>
                  </a:lnTo>
                  <a:lnTo>
                    <a:pt x="2922" y="1210"/>
                  </a:lnTo>
                  <a:lnTo>
                    <a:pt x="2928" y="1216"/>
                  </a:lnTo>
                  <a:lnTo>
                    <a:pt x="2934" y="1221"/>
                  </a:lnTo>
                  <a:lnTo>
                    <a:pt x="2940" y="1225"/>
                  </a:lnTo>
                  <a:lnTo>
                    <a:pt x="2946" y="1230"/>
                  </a:lnTo>
                  <a:lnTo>
                    <a:pt x="2952" y="1235"/>
                  </a:lnTo>
                  <a:lnTo>
                    <a:pt x="2958" y="1240"/>
                  </a:lnTo>
                  <a:lnTo>
                    <a:pt x="2965" y="1244"/>
                  </a:lnTo>
                  <a:lnTo>
                    <a:pt x="2971" y="1249"/>
                  </a:lnTo>
                  <a:lnTo>
                    <a:pt x="2977" y="1255"/>
                  </a:lnTo>
                  <a:lnTo>
                    <a:pt x="2983" y="1258"/>
                  </a:lnTo>
                  <a:lnTo>
                    <a:pt x="2989" y="1264"/>
                  </a:lnTo>
                  <a:lnTo>
                    <a:pt x="2995" y="1268"/>
                  </a:lnTo>
                  <a:lnTo>
                    <a:pt x="3002" y="1271"/>
                  </a:lnTo>
                  <a:lnTo>
                    <a:pt x="3008" y="1275"/>
                  </a:lnTo>
                  <a:lnTo>
                    <a:pt x="3012" y="1281"/>
                  </a:lnTo>
                  <a:lnTo>
                    <a:pt x="3019" y="1284"/>
                  </a:lnTo>
                  <a:lnTo>
                    <a:pt x="3019" y="1490"/>
                  </a:lnTo>
                  <a:lnTo>
                    <a:pt x="3012" y="1490"/>
                  </a:lnTo>
                  <a:lnTo>
                    <a:pt x="3008" y="1490"/>
                  </a:lnTo>
                  <a:lnTo>
                    <a:pt x="3002" y="1490"/>
                  </a:lnTo>
                  <a:lnTo>
                    <a:pt x="2995" y="1490"/>
                  </a:lnTo>
                  <a:lnTo>
                    <a:pt x="2989" y="1490"/>
                  </a:lnTo>
                  <a:lnTo>
                    <a:pt x="2983" y="1490"/>
                  </a:lnTo>
                  <a:lnTo>
                    <a:pt x="2977" y="1490"/>
                  </a:lnTo>
                  <a:lnTo>
                    <a:pt x="2971" y="1490"/>
                  </a:lnTo>
                  <a:lnTo>
                    <a:pt x="2965" y="1490"/>
                  </a:lnTo>
                  <a:lnTo>
                    <a:pt x="2958" y="1490"/>
                  </a:lnTo>
                  <a:lnTo>
                    <a:pt x="2952" y="1490"/>
                  </a:lnTo>
                  <a:lnTo>
                    <a:pt x="2946" y="1490"/>
                  </a:lnTo>
                  <a:lnTo>
                    <a:pt x="2940" y="1490"/>
                  </a:lnTo>
                  <a:lnTo>
                    <a:pt x="2934" y="1490"/>
                  </a:lnTo>
                  <a:lnTo>
                    <a:pt x="2928" y="1490"/>
                  </a:lnTo>
                  <a:lnTo>
                    <a:pt x="2922" y="1490"/>
                  </a:lnTo>
                  <a:lnTo>
                    <a:pt x="2915" y="1490"/>
                  </a:lnTo>
                  <a:lnTo>
                    <a:pt x="2911" y="1490"/>
                  </a:lnTo>
                  <a:lnTo>
                    <a:pt x="2905" y="1490"/>
                  </a:lnTo>
                  <a:lnTo>
                    <a:pt x="2898" y="1490"/>
                  </a:lnTo>
                  <a:lnTo>
                    <a:pt x="2892" y="1490"/>
                  </a:lnTo>
                  <a:lnTo>
                    <a:pt x="2886" y="1490"/>
                  </a:lnTo>
                  <a:lnTo>
                    <a:pt x="2880" y="1490"/>
                  </a:lnTo>
                  <a:lnTo>
                    <a:pt x="2874" y="1490"/>
                  </a:lnTo>
                  <a:lnTo>
                    <a:pt x="2868" y="1490"/>
                  </a:lnTo>
                  <a:lnTo>
                    <a:pt x="2861" y="1490"/>
                  </a:lnTo>
                  <a:lnTo>
                    <a:pt x="2855" y="1490"/>
                  </a:lnTo>
                  <a:lnTo>
                    <a:pt x="2849" y="1490"/>
                  </a:lnTo>
                  <a:lnTo>
                    <a:pt x="2843" y="1490"/>
                  </a:lnTo>
                  <a:lnTo>
                    <a:pt x="2837" y="1490"/>
                  </a:lnTo>
                  <a:lnTo>
                    <a:pt x="2831" y="1490"/>
                  </a:lnTo>
                  <a:lnTo>
                    <a:pt x="2825" y="1490"/>
                  </a:lnTo>
                  <a:lnTo>
                    <a:pt x="2818" y="1490"/>
                  </a:lnTo>
                  <a:lnTo>
                    <a:pt x="2812" y="1490"/>
                  </a:lnTo>
                  <a:lnTo>
                    <a:pt x="2806" y="1490"/>
                  </a:lnTo>
                  <a:lnTo>
                    <a:pt x="2800" y="1490"/>
                  </a:lnTo>
                  <a:lnTo>
                    <a:pt x="2794" y="1490"/>
                  </a:lnTo>
                  <a:lnTo>
                    <a:pt x="2788" y="1490"/>
                  </a:lnTo>
                  <a:lnTo>
                    <a:pt x="2783" y="1490"/>
                  </a:lnTo>
                  <a:lnTo>
                    <a:pt x="2777" y="1490"/>
                  </a:lnTo>
                  <a:lnTo>
                    <a:pt x="2771" y="1490"/>
                  </a:lnTo>
                  <a:lnTo>
                    <a:pt x="2766" y="1490"/>
                  </a:lnTo>
                  <a:lnTo>
                    <a:pt x="2760" y="1490"/>
                  </a:lnTo>
                  <a:lnTo>
                    <a:pt x="2754" y="1490"/>
                  </a:lnTo>
                  <a:lnTo>
                    <a:pt x="2748" y="1490"/>
                  </a:lnTo>
                  <a:lnTo>
                    <a:pt x="2741" y="1490"/>
                  </a:lnTo>
                  <a:lnTo>
                    <a:pt x="2735" y="1490"/>
                  </a:lnTo>
                  <a:lnTo>
                    <a:pt x="2729" y="1490"/>
                  </a:lnTo>
                  <a:lnTo>
                    <a:pt x="2723" y="1490"/>
                  </a:lnTo>
                  <a:lnTo>
                    <a:pt x="2717" y="1490"/>
                  </a:lnTo>
                  <a:lnTo>
                    <a:pt x="2711" y="1490"/>
                  </a:lnTo>
                  <a:lnTo>
                    <a:pt x="2704" y="1490"/>
                  </a:lnTo>
                  <a:lnTo>
                    <a:pt x="2698" y="1490"/>
                  </a:lnTo>
                  <a:lnTo>
                    <a:pt x="2692" y="1490"/>
                  </a:lnTo>
                  <a:lnTo>
                    <a:pt x="2686" y="1490"/>
                  </a:lnTo>
                  <a:lnTo>
                    <a:pt x="2681" y="1490"/>
                  </a:lnTo>
                  <a:lnTo>
                    <a:pt x="2675" y="1490"/>
                  </a:lnTo>
                  <a:lnTo>
                    <a:pt x="2669" y="1490"/>
                  </a:lnTo>
                  <a:lnTo>
                    <a:pt x="2663" y="1490"/>
                  </a:lnTo>
                  <a:lnTo>
                    <a:pt x="2657" y="1490"/>
                  </a:lnTo>
                  <a:lnTo>
                    <a:pt x="2651" y="1490"/>
                  </a:lnTo>
                  <a:lnTo>
                    <a:pt x="2644" y="1490"/>
                  </a:lnTo>
                  <a:lnTo>
                    <a:pt x="2638" y="1490"/>
                  </a:lnTo>
                  <a:lnTo>
                    <a:pt x="2632" y="1490"/>
                  </a:lnTo>
                  <a:lnTo>
                    <a:pt x="2626" y="1490"/>
                  </a:lnTo>
                  <a:lnTo>
                    <a:pt x="2620" y="1490"/>
                  </a:lnTo>
                  <a:lnTo>
                    <a:pt x="2614" y="1490"/>
                  </a:lnTo>
                  <a:lnTo>
                    <a:pt x="2607" y="1490"/>
                  </a:lnTo>
                  <a:lnTo>
                    <a:pt x="2601" y="1490"/>
                  </a:lnTo>
                  <a:lnTo>
                    <a:pt x="2595" y="1490"/>
                  </a:lnTo>
                  <a:lnTo>
                    <a:pt x="2589" y="1490"/>
                  </a:lnTo>
                  <a:lnTo>
                    <a:pt x="2584" y="1490"/>
                  </a:lnTo>
                  <a:lnTo>
                    <a:pt x="2578" y="1490"/>
                  </a:lnTo>
                  <a:lnTo>
                    <a:pt x="2572" y="1490"/>
                  </a:lnTo>
                  <a:lnTo>
                    <a:pt x="2566" y="1490"/>
                  </a:lnTo>
                  <a:lnTo>
                    <a:pt x="2560" y="1490"/>
                  </a:lnTo>
                  <a:lnTo>
                    <a:pt x="2554" y="1490"/>
                  </a:lnTo>
                  <a:lnTo>
                    <a:pt x="2547" y="1490"/>
                  </a:lnTo>
                  <a:lnTo>
                    <a:pt x="2541" y="1490"/>
                  </a:lnTo>
                  <a:lnTo>
                    <a:pt x="2535" y="1490"/>
                  </a:lnTo>
                  <a:lnTo>
                    <a:pt x="2529" y="1490"/>
                  </a:lnTo>
                  <a:lnTo>
                    <a:pt x="2523" y="1490"/>
                  </a:lnTo>
                  <a:lnTo>
                    <a:pt x="2517" y="1490"/>
                  </a:lnTo>
                  <a:lnTo>
                    <a:pt x="2510" y="1490"/>
                  </a:lnTo>
                  <a:lnTo>
                    <a:pt x="2504" y="1490"/>
                  </a:lnTo>
                  <a:lnTo>
                    <a:pt x="2498" y="1490"/>
                  </a:lnTo>
                  <a:lnTo>
                    <a:pt x="2492" y="1490"/>
                  </a:lnTo>
                  <a:lnTo>
                    <a:pt x="2486" y="1490"/>
                  </a:lnTo>
                  <a:lnTo>
                    <a:pt x="2480" y="1490"/>
                  </a:lnTo>
                  <a:lnTo>
                    <a:pt x="2474" y="1490"/>
                  </a:lnTo>
                  <a:lnTo>
                    <a:pt x="2469" y="1490"/>
                  </a:lnTo>
                  <a:lnTo>
                    <a:pt x="2463" y="1490"/>
                  </a:lnTo>
                  <a:lnTo>
                    <a:pt x="2457" y="1490"/>
                  </a:lnTo>
                  <a:lnTo>
                    <a:pt x="2450" y="1490"/>
                  </a:lnTo>
                  <a:lnTo>
                    <a:pt x="2444" y="1490"/>
                  </a:lnTo>
                  <a:lnTo>
                    <a:pt x="2438" y="1490"/>
                  </a:lnTo>
                  <a:lnTo>
                    <a:pt x="2432" y="1490"/>
                  </a:lnTo>
                  <a:lnTo>
                    <a:pt x="2426" y="1490"/>
                  </a:lnTo>
                  <a:lnTo>
                    <a:pt x="2420" y="1490"/>
                  </a:lnTo>
                  <a:lnTo>
                    <a:pt x="2413" y="1490"/>
                  </a:lnTo>
                  <a:lnTo>
                    <a:pt x="2407" y="1490"/>
                  </a:lnTo>
                  <a:lnTo>
                    <a:pt x="2401" y="1490"/>
                  </a:lnTo>
                  <a:lnTo>
                    <a:pt x="2395" y="1490"/>
                  </a:lnTo>
                  <a:lnTo>
                    <a:pt x="2389" y="1490"/>
                  </a:lnTo>
                  <a:lnTo>
                    <a:pt x="2383" y="1490"/>
                  </a:lnTo>
                  <a:lnTo>
                    <a:pt x="2377" y="1490"/>
                  </a:lnTo>
                  <a:lnTo>
                    <a:pt x="2370" y="1490"/>
                  </a:lnTo>
                  <a:lnTo>
                    <a:pt x="2364" y="1490"/>
                  </a:lnTo>
                  <a:lnTo>
                    <a:pt x="2358" y="1490"/>
                  </a:lnTo>
                  <a:lnTo>
                    <a:pt x="2353" y="1490"/>
                  </a:lnTo>
                  <a:lnTo>
                    <a:pt x="2347" y="1490"/>
                  </a:lnTo>
                  <a:lnTo>
                    <a:pt x="2341" y="1490"/>
                  </a:lnTo>
                  <a:lnTo>
                    <a:pt x="2335" y="1490"/>
                  </a:lnTo>
                  <a:lnTo>
                    <a:pt x="2329" y="1490"/>
                  </a:lnTo>
                  <a:lnTo>
                    <a:pt x="2323" y="1490"/>
                  </a:lnTo>
                  <a:lnTo>
                    <a:pt x="2316" y="1490"/>
                  </a:lnTo>
                  <a:lnTo>
                    <a:pt x="2310" y="1490"/>
                  </a:lnTo>
                  <a:lnTo>
                    <a:pt x="2304" y="1490"/>
                  </a:lnTo>
                  <a:lnTo>
                    <a:pt x="2298" y="1490"/>
                  </a:lnTo>
                  <a:lnTo>
                    <a:pt x="2292" y="1490"/>
                  </a:lnTo>
                  <a:lnTo>
                    <a:pt x="2286" y="1490"/>
                  </a:lnTo>
                  <a:lnTo>
                    <a:pt x="2280" y="1490"/>
                  </a:lnTo>
                  <a:lnTo>
                    <a:pt x="2273" y="1490"/>
                  </a:lnTo>
                  <a:lnTo>
                    <a:pt x="2267" y="1490"/>
                  </a:lnTo>
                  <a:lnTo>
                    <a:pt x="2263" y="1490"/>
                  </a:lnTo>
                  <a:lnTo>
                    <a:pt x="2258" y="1490"/>
                  </a:lnTo>
                  <a:lnTo>
                    <a:pt x="2252" y="1490"/>
                  </a:lnTo>
                  <a:lnTo>
                    <a:pt x="2246" y="1490"/>
                  </a:lnTo>
                  <a:lnTo>
                    <a:pt x="2240" y="1490"/>
                  </a:lnTo>
                  <a:lnTo>
                    <a:pt x="2233" y="1490"/>
                  </a:lnTo>
                  <a:lnTo>
                    <a:pt x="2227" y="1490"/>
                  </a:lnTo>
                  <a:lnTo>
                    <a:pt x="2221" y="1490"/>
                  </a:lnTo>
                  <a:lnTo>
                    <a:pt x="2215" y="1490"/>
                  </a:lnTo>
                  <a:lnTo>
                    <a:pt x="2209" y="1490"/>
                  </a:lnTo>
                  <a:lnTo>
                    <a:pt x="2203" y="1490"/>
                  </a:lnTo>
                  <a:lnTo>
                    <a:pt x="2196" y="1490"/>
                  </a:lnTo>
                  <a:lnTo>
                    <a:pt x="2190" y="1490"/>
                  </a:lnTo>
                  <a:lnTo>
                    <a:pt x="2184" y="1490"/>
                  </a:lnTo>
                  <a:lnTo>
                    <a:pt x="2178" y="1490"/>
                  </a:lnTo>
                  <a:lnTo>
                    <a:pt x="2172" y="1490"/>
                  </a:lnTo>
                  <a:lnTo>
                    <a:pt x="2166" y="1490"/>
                  </a:lnTo>
                  <a:lnTo>
                    <a:pt x="2159" y="1490"/>
                  </a:lnTo>
                  <a:lnTo>
                    <a:pt x="2155" y="1490"/>
                  </a:lnTo>
                  <a:lnTo>
                    <a:pt x="2149" y="1490"/>
                  </a:lnTo>
                  <a:lnTo>
                    <a:pt x="2143" y="1490"/>
                  </a:lnTo>
                  <a:lnTo>
                    <a:pt x="2136" y="1490"/>
                  </a:lnTo>
                  <a:lnTo>
                    <a:pt x="2130" y="1490"/>
                  </a:lnTo>
                  <a:lnTo>
                    <a:pt x="2124" y="1490"/>
                  </a:lnTo>
                  <a:lnTo>
                    <a:pt x="2118" y="1490"/>
                  </a:lnTo>
                  <a:lnTo>
                    <a:pt x="2112" y="1490"/>
                  </a:lnTo>
                  <a:lnTo>
                    <a:pt x="2106" y="1490"/>
                  </a:lnTo>
                  <a:lnTo>
                    <a:pt x="2099" y="1490"/>
                  </a:lnTo>
                  <a:lnTo>
                    <a:pt x="2093" y="1490"/>
                  </a:lnTo>
                  <a:lnTo>
                    <a:pt x="2087" y="1490"/>
                  </a:lnTo>
                  <a:lnTo>
                    <a:pt x="2081" y="1490"/>
                  </a:lnTo>
                  <a:lnTo>
                    <a:pt x="2075" y="1490"/>
                  </a:lnTo>
                  <a:lnTo>
                    <a:pt x="2069" y="1490"/>
                  </a:lnTo>
                  <a:lnTo>
                    <a:pt x="2062" y="1490"/>
                  </a:lnTo>
                  <a:lnTo>
                    <a:pt x="2056" y="1490"/>
                  </a:lnTo>
                  <a:lnTo>
                    <a:pt x="2050" y="1490"/>
                  </a:lnTo>
                  <a:lnTo>
                    <a:pt x="2044" y="1490"/>
                  </a:lnTo>
                  <a:lnTo>
                    <a:pt x="2038" y="1490"/>
                  </a:lnTo>
                  <a:lnTo>
                    <a:pt x="2033" y="1490"/>
                  </a:lnTo>
                  <a:lnTo>
                    <a:pt x="2027" y="1490"/>
                  </a:lnTo>
                  <a:lnTo>
                    <a:pt x="2021" y="1490"/>
                  </a:lnTo>
                  <a:lnTo>
                    <a:pt x="2015" y="1490"/>
                  </a:lnTo>
                  <a:lnTo>
                    <a:pt x="2009" y="1490"/>
                  </a:lnTo>
                  <a:lnTo>
                    <a:pt x="2002" y="1490"/>
                  </a:lnTo>
                  <a:lnTo>
                    <a:pt x="1996" y="1490"/>
                  </a:lnTo>
                  <a:lnTo>
                    <a:pt x="1990" y="1490"/>
                  </a:lnTo>
                  <a:lnTo>
                    <a:pt x="1984" y="1490"/>
                  </a:lnTo>
                  <a:lnTo>
                    <a:pt x="1978" y="1490"/>
                  </a:lnTo>
                  <a:lnTo>
                    <a:pt x="1972" y="1490"/>
                  </a:lnTo>
                  <a:lnTo>
                    <a:pt x="1965" y="1490"/>
                  </a:lnTo>
                  <a:lnTo>
                    <a:pt x="1959" y="1490"/>
                  </a:lnTo>
                  <a:lnTo>
                    <a:pt x="1953" y="1490"/>
                  </a:lnTo>
                  <a:lnTo>
                    <a:pt x="1947" y="1490"/>
                  </a:lnTo>
                  <a:lnTo>
                    <a:pt x="1941" y="1490"/>
                  </a:lnTo>
                  <a:lnTo>
                    <a:pt x="1935" y="1490"/>
                  </a:lnTo>
                  <a:lnTo>
                    <a:pt x="1930" y="1490"/>
                  </a:lnTo>
                  <a:lnTo>
                    <a:pt x="1924" y="1490"/>
                  </a:lnTo>
                  <a:lnTo>
                    <a:pt x="1918" y="1490"/>
                  </a:lnTo>
                  <a:lnTo>
                    <a:pt x="1912" y="1490"/>
                  </a:lnTo>
                  <a:lnTo>
                    <a:pt x="1905" y="1490"/>
                  </a:lnTo>
                  <a:lnTo>
                    <a:pt x="1899" y="1490"/>
                  </a:lnTo>
                  <a:lnTo>
                    <a:pt x="1893" y="1490"/>
                  </a:lnTo>
                  <a:lnTo>
                    <a:pt x="1887" y="1490"/>
                  </a:lnTo>
                  <a:lnTo>
                    <a:pt x="1881" y="1490"/>
                  </a:lnTo>
                  <a:lnTo>
                    <a:pt x="1875" y="1490"/>
                  </a:lnTo>
                  <a:lnTo>
                    <a:pt x="1868" y="1490"/>
                  </a:lnTo>
                  <a:lnTo>
                    <a:pt x="1862" y="1490"/>
                  </a:lnTo>
                  <a:lnTo>
                    <a:pt x="1856" y="1490"/>
                  </a:lnTo>
                  <a:lnTo>
                    <a:pt x="1850" y="1490"/>
                  </a:lnTo>
                  <a:lnTo>
                    <a:pt x="1844" y="1490"/>
                  </a:lnTo>
                  <a:lnTo>
                    <a:pt x="1838" y="1490"/>
                  </a:lnTo>
                  <a:lnTo>
                    <a:pt x="1833" y="1490"/>
                  </a:lnTo>
                  <a:lnTo>
                    <a:pt x="1827" y="1490"/>
                  </a:lnTo>
                  <a:lnTo>
                    <a:pt x="1821" y="1490"/>
                  </a:lnTo>
                  <a:lnTo>
                    <a:pt x="1815" y="1490"/>
                  </a:lnTo>
                  <a:lnTo>
                    <a:pt x="1808" y="1490"/>
                  </a:lnTo>
                  <a:lnTo>
                    <a:pt x="1802" y="1490"/>
                  </a:lnTo>
                  <a:lnTo>
                    <a:pt x="1796" y="1490"/>
                  </a:lnTo>
                  <a:lnTo>
                    <a:pt x="1790" y="1490"/>
                  </a:lnTo>
                  <a:lnTo>
                    <a:pt x="1784" y="1490"/>
                  </a:lnTo>
                  <a:lnTo>
                    <a:pt x="1778" y="1490"/>
                  </a:lnTo>
                  <a:lnTo>
                    <a:pt x="1771" y="1490"/>
                  </a:lnTo>
                  <a:lnTo>
                    <a:pt x="1765" y="1490"/>
                  </a:lnTo>
                  <a:lnTo>
                    <a:pt x="1761" y="1490"/>
                  </a:lnTo>
                  <a:lnTo>
                    <a:pt x="1755" y="1490"/>
                  </a:lnTo>
                  <a:lnTo>
                    <a:pt x="1748" y="1490"/>
                  </a:lnTo>
                  <a:lnTo>
                    <a:pt x="1742" y="1490"/>
                  </a:lnTo>
                  <a:lnTo>
                    <a:pt x="1736" y="1490"/>
                  </a:lnTo>
                  <a:lnTo>
                    <a:pt x="1730" y="1490"/>
                  </a:lnTo>
                  <a:lnTo>
                    <a:pt x="1724" y="1490"/>
                  </a:lnTo>
                  <a:lnTo>
                    <a:pt x="1719" y="1490"/>
                  </a:lnTo>
                  <a:lnTo>
                    <a:pt x="1713" y="1490"/>
                  </a:lnTo>
                  <a:lnTo>
                    <a:pt x="1707" y="1490"/>
                  </a:lnTo>
                  <a:lnTo>
                    <a:pt x="1701" y="1490"/>
                  </a:lnTo>
                  <a:lnTo>
                    <a:pt x="1695" y="1490"/>
                  </a:lnTo>
                  <a:lnTo>
                    <a:pt x="1688" y="1490"/>
                  </a:lnTo>
                  <a:lnTo>
                    <a:pt x="1682" y="1490"/>
                  </a:lnTo>
                  <a:lnTo>
                    <a:pt x="1676" y="1490"/>
                  </a:lnTo>
                  <a:lnTo>
                    <a:pt x="1670" y="1490"/>
                  </a:lnTo>
                  <a:lnTo>
                    <a:pt x="1664" y="1490"/>
                  </a:lnTo>
                  <a:lnTo>
                    <a:pt x="1658" y="1490"/>
                  </a:lnTo>
                  <a:lnTo>
                    <a:pt x="1651" y="1490"/>
                  </a:lnTo>
                  <a:lnTo>
                    <a:pt x="1645" y="1490"/>
                  </a:lnTo>
                  <a:lnTo>
                    <a:pt x="1639" y="1490"/>
                  </a:lnTo>
                  <a:lnTo>
                    <a:pt x="1633" y="1490"/>
                  </a:lnTo>
                  <a:lnTo>
                    <a:pt x="1627" y="1490"/>
                  </a:lnTo>
                  <a:lnTo>
                    <a:pt x="1621" y="1490"/>
                  </a:lnTo>
                  <a:lnTo>
                    <a:pt x="1614" y="1490"/>
                  </a:lnTo>
                  <a:lnTo>
                    <a:pt x="1608" y="1490"/>
                  </a:lnTo>
                  <a:lnTo>
                    <a:pt x="1604" y="1490"/>
                  </a:lnTo>
                  <a:lnTo>
                    <a:pt x="1598" y="1490"/>
                  </a:lnTo>
                  <a:lnTo>
                    <a:pt x="1591" y="1490"/>
                  </a:lnTo>
                  <a:lnTo>
                    <a:pt x="1585" y="1490"/>
                  </a:lnTo>
                  <a:lnTo>
                    <a:pt x="1579" y="1490"/>
                  </a:lnTo>
                  <a:lnTo>
                    <a:pt x="1573" y="1490"/>
                  </a:lnTo>
                  <a:lnTo>
                    <a:pt x="1567" y="1490"/>
                  </a:lnTo>
                  <a:lnTo>
                    <a:pt x="1561" y="1490"/>
                  </a:lnTo>
                  <a:lnTo>
                    <a:pt x="1554" y="1490"/>
                  </a:lnTo>
                  <a:lnTo>
                    <a:pt x="1548" y="1490"/>
                  </a:lnTo>
                  <a:lnTo>
                    <a:pt x="1542" y="1490"/>
                  </a:lnTo>
                  <a:lnTo>
                    <a:pt x="1536" y="1490"/>
                  </a:lnTo>
                  <a:lnTo>
                    <a:pt x="1530" y="1490"/>
                  </a:lnTo>
                  <a:lnTo>
                    <a:pt x="1524" y="1490"/>
                  </a:lnTo>
                  <a:lnTo>
                    <a:pt x="1517" y="1490"/>
                  </a:lnTo>
                  <a:lnTo>
                    <a:pt x="1511" y="1490"/>
                  </a:lnTo>
                  <a:lnTo>
                    <a:pt x="1507" y="1490"/>
                  </a:lnTo>
                  <a:lnTo>
                    <a:pt x="1501" y="1490"/>
                  </a:lnTo>
                  <a:lnTo>
                    <a:pt x="1494" y="1490"/>
                  </a:lnTo>
                  <a:lnTo>
                    <a:pt x="1488" y="1490"/>
                  </a:lnTo>
                  <a:lnTo>
                    <a:pt x="1482" y="1490"/>
                  </a:lnTo>
                  <a:lnTo>
                    <a:pt x="1476" y="1490"/>
                  </a:lnTo>
                  <a:lnTo>
                    <a:pt x="1470" y="1490"/>
                  </a:lnTo>
                  <a:lnTo>
                    <a:pt x="1464" y="1490"/>
                  </a:lnTo>
                  <a:lnTo>
                    <a:pt x="1457" y="1490"/>
                  </a:lnTo>
                  <a:lnTo>
                    <a:pt x="1451" y="1490"/>
                  </a:lnTo>
                  <a:lnTo>
                    <a:pt x="1445" y="1490"/>
                  </a:lnTo>
                  <a:lnTo>
                    <a:pt x="1439" y="1490"/>
                  </a:lnTo>
                  <a:lnTo>
                    <a:pt x="1433" y="1490"/>
                  </a:lnTo>
                  <a:lnTo>
                    <a:pt x="1427" y="1490"/>
                  </a:lnTo>
                  <a:lnTo>
                    <a:pt x="1420" y="1490"/>
                  </a:lnTo>
                  <a:lnTo>
                    <a:pt x="1414" y="1490"/>
                  </a:lnTo>
                  <a:lnTo>
                    <a:pt x="1408" y="1490"/>
                  </a:lnTo>
                  <a:lnTo>
                    <a:pt x="1404" y="1490"/>
                  </a:lnTo>
                  <a:lnTo>
                    <a:pt x="1397" y="1490"/>
                  </a:lnTo>
                  <a:lnTo>
                    <a:pt x="1391" y="1490"/>
                  </a:lnTo>
                  <a:lnTo>
                    <a:pt x="1385" y="1490"/>
                  </a:lnTo>
                  <a:lnTo>
                    <a:pt x="1379" y="1490"/>
                  </a:lnTo>
                  <a:lnTo>
                    <a:pt x="1373" y="1490"/>
                  </a:lnTo>
                  <a:lnTo>
                    <a:pt x="1367" y="1490"/>
                  </a:lnTo>
                  <a:lnTo>
                    <a:pt x="1360" y="1490"/>
                  </a:lnTo>
                  <a:lnTo>
                    <a:pt x="1354" y="1490"/>
                  </a:lnTo>
                  <a:lnTo>
                    <a:pt x="1348" y="1490"/>
                  </a:lnTo>
                  <a:lnTo>
                    <a:pt x="1342" y="1490"/>
                  </a:lnTo>
                  <a:lnTo>
                    <a:pt x="1336" y="1490"/>
                  </a:lnTo>
                  <a:lnTo>
                    <a:pt x="1330" y="1490"/>
                  </a:lnTo>
                  <a:lnTo>
                    <a:pt x="1323" y="1490"/>
                  </a:lnTo>
                  <a:lnTo>
                    <a:pt x="1317" y="1490"/>
                  </a:lnTo>
                  <a:lnTo>
                    <a:pt x="1311" y="1490"/>
                  </a:lnTo>
                  <a:lnTo>
                    <a:pt x="1305" y="1490"/>
                  </a:lnTo>
                  <a:lnTo>
                    <a:pt x="1299" y="1490"/>
                  </a:lnTo>
                  <a:lnTo>
                    <a:pt x="1293" y="1490"/>
                  </a:lnTo>
                  <a:lnTo>
                    <a:pt x="1287" y="1490"/>
                  </a:lnTo>
                  <a:lnTo>
                    <a:pt x="1282" y="1490"/>
                  </a:lnTo>
                  <a:lnTo>
                    <a:pt x="1276" y="1490"/>
                  </a:lnTo>
                  <a:lnTo>
                    <a:pt x="1270" y="1490"/>
                  </a:lnTo>
                  <a:lnTo>
                    <a:pt x="1263" y="1490"/>
                  </a:lnTo>
                  <a:lnTo>
                    <a:pt x="1257" y="1490"/>
                  </a:lnTo>
                  <a:lnTo>
                    <a:pt x="1253" y="1490"/>
                  </a:lnTo>
                  <a:lnTo>
                    <a:pt x="1247" y="1490"/>
                  </a:lnTo>
                  <a:lnTo>
                    <a:pt x="1240" y="1490"/>
                  </a:lnTo>
                  <a:lnTo>
                    <a:pt x="1234" y="1490"/>
                  </a:lnTo>
                  <a:lnTo>
                    <a:pt x="1228" y="1490"/>
                  </a:lnTo>
                  <a:lnTo>
                    <a:pt x="1222" y="1490"/>
                  </a:lnTo>
                  <a:lnTo>
                    <a:pt x="1216" y="1490"/>
                  </a:lnTo>
                  <a:lnTo>
                    <a:pt x="1210" y="1490"/>
                  </a:lnTo>
                  <a:lnTo>
                    <a:pt x="1203" y="1490"/>
                  </a:lnTo>
                  <a:lnTo>
                    <a:pt x="1197" y="1490"/>
                  </a:lnTo>
                  <a:lnTo>
                    <a:pt x="1191" y="1490"/>
                  </a:lnTo>
                  <a:lnTo>
                    <a:pt x="1185" y="1490"/>
                  </a:lnTo>
                  <a:lnTo>
                    <a:pt x="1180" y="1490"/>
                  </a:lnTo>
                  <a:lnTo>
                    <a:pt x="1174" y="1490"/>
                  </a:lnTo>
                  <a:lnTo>
                    <a:pt x="1168" y="1490"/>
                  </a:lnTo>
                  <a:lnTo>
                    <a:pt x="1162" y="1490"/>
                  </a:lnTo>
                  <a:lnTo>
                    <a:pt x="1156" y="1490"/>
                  </a:lnTo>
                  <a:lnTo>
                    <a:pt x="1150" y="1490"/>
                  </a:lnTo>
                  <a:lnTo>
                    <a:pt x="1143" y="1490"/>
                  </a:lnTo>
                  <a:lnTo>
                    <a:pt x="1137" y="1490"/>
                  </a:lnTo>
                  <a:lnTo>
                    <a:pt x="1131" y="1490"/>
                  </a:lnTo>
                  <a:lnTo>
                    <a:pt x="1125" y="1490"/>
                  </a:lnTo>
                  <a:lnTo>
                    <a:pt x="1119" y="1490"/>
                  </a:lnTo>
                  <a:lnTo>
                    <a:pt x="1113" y="1490"/>
                  </a:lnTo>
                  <a:lnTo>
                    <a:pt x="1106" y="1490"/>
                  </a:lnTo>
                  <a:lnTo>
                    <a:pt x="1100" y="1490"/>
                  </a:lnTo>
                  <a:lnTo>
                    <a:pt x="1094" y="1490"/>
                  </a:lnTo>
                  <a:lnTo>
                    <a:pt x="1088" y="1490"/>
                  </a:lnTo>
                  <a:lnTo>
                    <a:pt x="1083" y="1490"/>
                  </a:lnTo>
                  <a:lnTo>
                    <a:pt x="1077" y="1490"/>
                  </a:lnTo>
                  <a:lnTo>
                    <a:pt x="1071" y="1490"/>
                  </a:lnTo>
                  <a:lnTo>
                    <a:pt x="1065" y="1490"/>
                  </a:lnTo>
                  <a:lnTo>
                    <a:pt x="1059" y="1490"/>
                  </a:lnTo>
                  <a:lnTo>
                    <a:pt x="1053" y="1490"/>
                  </a:lnTo>
                  <a:lnTo>
                    <a:pt x="1046" y="1490"/>
                  </a:lnTo>
                  <a:lnTo>
                    <a:pt x="1040" y="1490"/>
                  </a:lnTo>
                  <a:lnTo>
                    <a:pt x="1034" y="1490"/>
                  </a:lnTo>
                  <a:lnTo>
                    <a:pt x="1028" y="1490"/>
                  </a:lnTo>
                  <a:lnTo>
                    <a:pt x="1022" y="1490"/>
                  </a:lnTo>
                  <a:lnTo>
                    <a:pt x="1016" y="1490"/>
                  </a:lnTo>
                  <a:lnTo>
                    <a:pt x="1009" y="1490"/>
                  </a:lnTo>
                  <a:lnTo>
                    <a:pt x="1003" y="1490"/>
                  </a:lnTo>
                  <a:lnTo>
                    <a:pt x="997" y="1490"/>
                  </a:lnTo>
                  <a:lnTo>
                    <a:pt x="991" y="1490"/>
                  </a:lnTo>
                  <a:lnTo>
                    <a:pt x="985" y="1490"/>
                  </a:lnTo>
                  <a:lnTo>
                    <a:pt x="979" y="1490"/>
                  </a:lnTo>
                  <a:lnTo>
                    <a:pt x="972" y="1490"/>
                  </a:lnTo>
                  <a:lnTo>
                    <a:pt x="968" y="1490"/>
                  </a:lnTo>
                  <a:lnTo>
                    <a:pt x="962" y="1490"/>
                  </a:lnTo>
                  <a:lnTo>
                    <a:pt x="956" y="1490"/>
                  </a:lnTo>
                  <a:lnTo>
                    <a:pt x="949" y="1490"/>
                  </a:lnTo>
                  <a:lnTo>
                    <a:pt x="943" y="1490"/>
                  </a:lnTo>
                  <a:lnTo>
                    <a:pt x="937" y="1490"/>
                  </a:lnTo>
                  <a:lnTo>
                    <a:pt x="931" y="1490"/>
                  </a:lnTo>
                  <a:lnTo>
                    <a:pt x="925" y="1490"/>
                  </a:lnTo>
                  <a:lnTo>
                    <a:pt x="919" y="1490"/>
                  </a:lnTo>
                  <a:lnTo>
                    <a:pt x="912" y="1490"/>
                  </a:lnTo>
                  <a:lnTo>
                    <a:pt x="906" y="1490"/>
                  </a:lnTo>
                  <a:lnTo>
                    <a:pt x="900" y="1490"/>
                  </a:lnTo>
                  <a:lnTo>
                    <a:pt x="894" y="1490"/>
                  </a:lnTo>
                  <a:lnTo>
                    <a:pt x="888" y="1490"/>
                  </a:lnTo>
                  <a:lnTo>
                    <a:pt x="882" y="1490"/>
                  </a:lnTo>
                  <a:lnTo>
                    <a:pt x="875" y="1490"/>
                  </a:lnTo>
                  <a:lnTo>
                    <a:pt x="869" y="1490"/>
                  </a:lnTo>
                  <a:lnTo>
                    <a:pt x="863" y="1490"/>
                  </a:lnTo>
                  <a:lnTo>
                    <a:pt x="857" y="1490"/>
                  </a:lnTo>
                  <a:lnTo>
                    <a:pt x="852" y="1490"/>
                  </a:lnTo>
                  <a:lnTo>
                    <a:pt x="846" y="1490"/>
                  </a:lnTo>
                  <a:lnTo>
                    <a:pt x="840" y="1490"/>
                  </a:lnTo>
                  <a:lnTo>
                    <a:pt x="834" y="1490"/>
                  </a:lnTo>
                  <a:lnTo>
                    <a:pt x="828" y="1490"/>
                  </a:lnTo>
                  <a:lnTo>
                    <a:pt x="822" y="1490"/>
                  </a:lnTo>
                  <a:lnTo>
                    <a:pt x="815" y="1490"/>
                  </a:lnTo>
                  <a:lnTo>
                    <a:pt x="809" y="1490"/>
                  </a:lnTo>
                  <a:lnTo>
                    <a:pt x="803" y="1490"/>
                  </a:lnTo>
                  <a:lnTo>
                    <a:pt x="797" y="1490"/>
                  </a:lnTo>
                  <a:lnTo>
                    <a:pt x="791" y="1490"/>
                  </a:lnTo>
                  <a:lnTo>
                    <a:pt x="785" y="1490"/>
                  </a:lnTo>
                  <a:lnTo>
                    <a:pt x="778" y="1490"/>
                  </a:lnTo>
                  <a:lnTo>
                    <a:pt x="772" y="1490"/>
                  </a:lnTo>
                  <a:lnTo>
                    <a:pt x="766" y="1490"/>
                  </a:lnTo>
                  <a:lnTo>
                    <a:pt x="760" y="1490"/>
                  </a:lnTo>
                  <a:lnTo>
                    <a:pt x="755" y="1490"/>
                  </a:lnTo>
                  <a:lnTo>
                    <a:pt x="751" y="1490"/>
                  </a:lnTo>
                  <a:lnTo>
                    <a:pt x="745" y="1490"/>
                  </a:lnTo>
                  <a:lnTo>
                    <a:pt x="738" y="1490"/>
                  </a:lnTo>
                  <a:lnTo>
                    <a:pt x="732" y="1490"/>
                  </a:lnTo>
                  <a:lnTo>
                    <a:pt x="726" y="1490"/>
                  </a:lnTo>
                  <a:lnTo>
                    <a:pt x="720" y="1490"/>
                  </a:lnTo>
                  <a:lnTo>
                    <a:pt x="714" y="1490"/>
                  </a:lnTo>
                  <a:lnTo>
                    <a:pt x="708" y="1490"/>
                  </a:lnTo>
                  <a:lnTo>
                    <a:pt x="702" y="1490"/>
                  </a:lnTo>
                  <a:lnTo>
                    <a:pt x="695" y="1490"/>
                  </a:lnTo>
                  <a:lnTo>
                    <a:pt x="689" y="1490"/>
                  </a:lnTo>
                  <a:lnTo>
                    <a:pt x="683" y="1490"/>
                  </a:lnTo>
                  <a:lnTo>
                    <a:pt x="677" y="1490"/>
                  </a:lnTo>
                  <a:lnTo>
                    <a:pt x="671" y="1490"/>
                  </a:lnTo>
                  <a:lnTo>
                    <a:pt x="665" y="1490"/>
                  </a:lnTo>
                  <a:lnTo>
                    <a:pt x="658" y="1490"/>
                  </a:lnTo>
                  <a:lnTo>
                    <a:pt x="654" y="1490"/>
                  </a:lnTo>
                  <a:lnTo>
                    <a:pt x="648" y="1490"/>
                  </a:lnTo>
                  <a:lnTo>
                    <a:pt x="641" y="1490"/>
                  </a:lnTo>
                  <a:lnTo>
                    <a:pt x="635" y="1490"/>
                  </a:lnTo>
                  <a:lnTo>
                    <a:pt x="629" y="1490"/>
                  </a:lnTo>
                  <a:lnTo>
                    <a:pt x="623" y="1490"/>
                  </a:lnTo>
                  <a:lnTo>
                    <a:pt x="617" y="1490"/>
                  </a:lnTo>
                  <a:lnTo>
                    <a:pt x="611" y="1490"/>
                  </a:lnTo>
                  <a:lnTo>
                    <a:pt x="605" y="1490"/>
                  </a:lnTo>
                  <a:lnTo>
                    <a:pt x="598" y="1490"/>
                  </a:lnTo>
                  <a:lnTo>
                    <a:pt x="592" y="1490"/>
                  </a:lnTo>
                  <a:lnTo>
                    <a:pt x="586" y="1490"/>
                  </a:lnTo>
                  <a:lnTo>
                    <a:pt x="580" y="1490"/>
                  </a:lnTo>
                  <a:lnTo>
                    <a:pt x="574" y="1490"/>
                  </a:lnTo>
                  <a:lnTo>
                    <a:pt x="568" y="1490"/>
                  </a:lnTo>
                  <a:lnTo>
                    <a:pt x="561" y="1490"/>
                  </a:lnTo>
                  <a:lnTo>
                    <a:pt x="555" y="1490"/>
                  </a:lnTo>
                  <a:lnTo>
                    <a:pt x="549" y="1490"/>
                  </a:lnTo>
                  <a:lnTo>
                    <a:pt x="543" y="1490"/>
                  </a:lnTo>
                  <a:lnTo>
                    <a:pt x="537" y="1490"/>
                  </a:lnTo>
                  <a:lnTo>
                    <a:pt x="531" y="1490"/>
                  </a:lnTo>
                  <a:lnTo>
                    <a:pt x="526" y="1490"/>
                  </a:lnTo>
                  <a:lnTo>
                    <a:pt x="520" y="1490"/>
                  </a:lnTo>
                  <a:lnTo>
                    <a:pt x="514" y="1490"/>
                  </a:lnTo>
                  <a:lnTo>
                    <a:pt x="508" y="1490"/>
                  </a:lnTo>
                  <a:lnTo>
                    <a:pt x="501" y="1490"/>
                  </a:lnTo>
                  <a:lnTo>
                    <a:pt x="495" y="1490"/>
                  </a:lnTo>
                  <a:lnTo>
                    <a:pt x="489" y="1490"/>
                  </a:lnTo>
                  <a:lnTo>
                    <a:pt x="483" y="1490"/>
                  </a:lnTo>
                  <a:lnTo>
                    <a:pt x="477" y="1490"/>
                  </a:lnTo>
                  <a:lnTo>
                    <a:pt x="471" y="1490"/>
                  </a:lnTo>
                  <a:lnTo>
                    <a:pt x="464" y="1490"/>
                  </a:lnTo>
                  <a:lnTo>
                    <a:pt x="458" y="1490"/>
                  </a:lnTo>
                  <a:lnTo>
                    <a:pt x="452" y="1490"/>
                  </a:lnTo>
                  <a:lnTo>
                    <a:pt x="446" y="1490"/>
                  </a:lnTo>
                  <a:lnTo>
                    <a:pt x="440" y="1490"/>
                  </a:lnTo>
                  <a:lnTo>
                    <a:pt x="434" y="1490"/>
                  </a:lnTo>
                  <a:lnTo>
                    <a:pt x="429" y="1490"/>
                  </a:lnTo>
                  <a:lnTo>
                    <a:pt x="423" y="1490"/>
                  </a:lnTo>
                  <a:lnTo>
                    <a:pt x="417" y="1490"/>
                  </a:lnTo>
                  <a:lnTo>
                    <a:pt x="411" y="1490"/>
                  </a:lnTo>
                  <a:lnTo>
                    <a:pt x="404" y="1490"/>
                  </a:lnTo>
                  <a:lnTo>
                    <a:pt x="398" y="1490"/>
                  </a:lnTo>
                  <a:lnTo>
                    <a:pt x="392" y="1490"/>
                  </a:lnTo>
                  <a:lnTo>
                    <a:pt x="386" y="1490"/>
                  </a:lnTo>
                  <a:lnTo>
                    <a:pt x="380" y="1490"/>
                  </a:lnTo>
                  <a:lnTo>
                    <a:pt x="374" y="1490"/>
                  </a:lnTo>
                  <a:lnTo>
                    <a:pt x="367" y="1490"/>
                  </a:lnTo>
                  <a:lnTo>
                    <a:pt x="361" y="1490"/>
                  </a:lnTo>
                  <a:lnTo>
                    <a:pt x="355" y="1490"/>
                  </a:lnTo>
                  <a:lnTo>
                    <a:pt x="349" y="1490"/>
                  </a:lnTo>
                  <a:lnTo>
                    <a:pt x="343" y="1490"/>
                  </a:lnTo>
                  <a:lnTo>
                    <a:pt x="337" y="1490"/>
                  </a:lnTo>
                  <a:lnTo>
                    <a:pt x="332" y="1490"/>
                  </a:lnTo>
                  <a:lnTo>
                    <a:pt x="326" y="1490"/>
                  </a:lnTo>
                  <a:lnTo>
                    <a:pt x="320" y="1490"/>
                  </a:lnTo>
                  <a:lnTo>
                    <a:pt x="314" y="1490"/>
                  </a:lnTo>
                  <a:lnTo>
                    <a:pt x="307" y="1490"/>
                  </a:lnTo>
                  <a:lnTo>
                    <a:pt x="301" y="1490"/>
                  </a:lnTo>
                  <a:lnTo>
                    <a:pt x="295" y="1490"/>
                  </a:lnTo>
                  <a:lnTo>
                    <a:pt x="289" y="1490"/>
                  </a:lnTo>
                  <a:lnTo>
                    <a:pt x="283" y="1490"/>
                  </a:lnTo>
                  <a:lnTo>
                    <a:pt x="277" y="1490"/>
                  </a:lnTo>
                  <a:lnTo>
                    <a:pt x="270" y="1490"/>
                  </a:lnTo>
                  <a:lnTo>
                    <a:pt x="264" y="1490"/>
                  </a:lnTo>
                  <a:lnTo>
                    <a:pt x="258" y="1490"/>
                  </a:lnTo>
                  <a:lnTo>
                    <a:pt x="252" y="1490"/>
                  </a:lnTo>
                  <a:lnTo>
                    <a:pt x="247" y="1490"/>
                  </a:lnTo>
                  <a:lnTo>
                    <a:pt x="241" y="1490"/>
                  </a:lnTo>
                  <a:lnTo>
                    <a:pt x="235" y="1490"/>
                  </a:lnTo>
                  <a:lnTo>
                    <a:pt x="229" y="1490"/>
                  </a:lnTo>
                  <a:lnTo>
                    <a:pt x="223" y="1490"/>
                  </a:lnTo>
                  <a:lnTo>
                    <a:pt x="218" y="1490"/>
                  </a:lnTo>
                  <a:lnTo>
                    <a:pt x="212" y="1490"/>
                  </a:lnTo>
                  <a:lnTo>
                    <a:pt x="206" y="1490"/>
                  </a:lnTo>
                  <a:lnTo>
                    <a:pt x="200" y="1490"/>
                  </a:lnTo>
                  <a:lnTo>
                    <a:pt x="193" y="1490"/>
                  </a:lnTo>
                  <a:lnTo>
                    <a:pt x="187" y="1490"/>
                  </a:lnTo>
                  <a:lnTo>
                    <a:pt x="181" y="1490"/>
                  </a:lnTo>
                  <a:lnTo>
                    <a:pt x="175" y="1490"/>
                  </a:lnTo>
                  <a:lnTo>
                    <a:pt x="169" y="1490"/>
                  </a:lnTo>
                  <a:lnTo>
                    <a:pt x="163" y="1490"/>
                  </a:lnTo>
                  <a:lnTo>
                    <a:pt x="157" y="1490"/>
                  </a:lnTo>
                  <a:lnTo>
                    <a:pt x="150" y="1490"/>
                  </a:lnTo>
                  <a:lnTo>
                    <a:pt x="144" y="1490"/>
                  </a:lnTo>
                  <a:lnTo>
                    <a:pt x="138" y="1490"/>
                  </a:lnTo>
                  <a:lnTo>
                    <a:pt x="132" y="1490"/>
                  </a:lnTo>
                  <a:lnTo>
                    <a:pt x="126" y="1490"/>
                  </a:lnTo>
                  <a:lnTo>
                    <a:pt x="120" y="1490"/>
                  </a:lnTo>
                  <a:lnTo>
                    <a:pt x="113" y="1490"/>
                  </a:lnTo>
                  <a:lnTo>
                    <a:pt x="107" y="1490"/>
                  </a:lnTo>
                  <a:lnTo>
                    <a:pt x="101" y="1490"/>
                  </a:lnTo>
                  <a:lnTo>
                    <a:pt x="96" y="1490"/>
                  </a:lnTo>
                  <a:lnTo>
                    <a:pt x="90" y="1490"/>
                  </a:lnTo>
                  <a:lnTo>
                    <a:pt x="84" y="1490"/>
                  </a:lnTo>
                  <a:lnTo>
                    <a:pt x="78" y="1490"/>
                  </a:lnTo>
                  <a:lnTo>
                    <a:pt x="72" y="1490"/>
                  </a:lnTo>
                  <a:lnTo>
                    <a:pt x="66" y="1490"/>
                  </a:lnTo>
                  <a:lnTo>
                    <a:pt x="60" y="1490"/>
                  </a:lnTo>
                  <a:lnTo>
                    <a:pt x="53" y="1490"/>
                  </a:lnTo>
                  <a:lnTo>
                    <a:pt x="47" y="1490"/>
                  </a:lnTo>
                  <a:lnTo>
                    <a:pt x="41" y="1490"/>
                  </a:lnTo>
                  <a:lnTo>
                    <a:pt x="35" y="1490"/>
                  </a:lnTo>
                  <a:lnTo>
                    <a:pt x="29" y="1490"/>
                  </a:lnTo>
                  <a:lnTo>
                    <a:pt x="23" y="1490"/>
                  </a:lnTo>
                  <a:lnTo>
                    <a:pt x="16" y="1490"/>
                  </a:lnTo>
                  <a:lnTo>
                    <a:pt x="10" y="1490"/>
                  </a:lnTo>
                  <a:lnTo>
                    <a:pt x="6" y="1490"/>
                  </a:lnTo>
                  <a:lnTo>
                    <a:pt x="0" y="1490"/>
                  </a:lnTo>
                  <a:lnTo>
                    <a:pt x="0" y="1474"/>
                  </a:lnTo>
                </a:path>
              </a:pathLst>
            </a:custGeom>
            <a:solidFill>
              <a:srgbClr val="C0C0C0"/>
            </a:solidFill>
            <a:ln w="12700" cap="rnd">
              <a:noFill/>
              <a:round/>
              <a:headEnd/>
              <a:tailEnd/>
            </a:ln>
            <a:effectLst/>
          </p:spPr>
          <p:txBody>
            <a:bodyPr/>
            <a:lstStyle/>
            <a:p>
              <a:endParaRPr lang="en-US"/>
            </a:p>
          </p:txBody>
        </p:sp>
        <p:sp>
          <p:nvSpPr>
            <p:cNvPr id="134152" name="Freeform 8"/>
            <p:cNvSpPr>
              <a:spLocks/>
            </p:cNvSpPr>
            <p:nvPr/>
          </p:nvSpPr>
          <p:spPr bwMode="auto">
            <a:xfrm>
              <a:off x="3476" y="2529"/>
              <a:ext cx="1207" cy="200"/>
            </a:xfrm>
            <a:custGeom>
              <a:avLst/>
              <a:gdLst/>
              <a:ahLst/>
              <a:cxnLst>
                <a:cxn ang="0">
                  <a:pos x="36" y="199"/>
                </a:cxn>
                <a:cxn ang="0">
                  <a:pos x="78" y="199"/>
                </a:cxn>
                <a:cxn ang="0">
                  <a:pos x="120" y="199"/>
                </a:cxn>
                <a:cxn ang="0">
                  <a:pos x="163" y="199"/>
                </a:cxn>
                <a:cxn ang="0">
                  <a:pos x="204" y="199"/>
                </a:cxn>
                <a:cxn ang="0">
                  <a:pos x="247" y="199"/>
                </a:cxn>
                <a:cxn ang="0">
                  <a:pos x="289" y="199"/>
                </a:cxn>
                <a:cxn ang="0">
                  <a:pos x="331" y="199"/>
                </a:cxn>
                <a:cxn ang="0">
                  <a:pos x="372" y="199"/>
                </a:cxn>
                <a:cxn ang="0">
                  <a:pos x="415" y="199"/>
                </a:cxn>
                <a:cxn ang="0">
                  <a:pos x="458" y="199"/>
                </a:cxn>
                <a:cxn ang="0">
                  <a:pos x="500" y="199"/>
                </a:cxn>
                <a:cxn ang="0">
                  <a:pos x="542" y="199"/>
                </a:cxn>
                <a:cxn ang="0">
                  <a:pos x="585" y="199"/>
                </a:cxn>
                <a:cxn ang="0">
                  <a:pos x="626" y="0"/>
                </a:cxn>
                <a:cxn ang="0">
                  <a:pos x="670" y="27"/>
                </a:cxn>
                <a:cxn ang="0">
                  <a:pos x="710" y="50"/>
                </a:cxn>
                <a:cxn ang="0">
                  <a:pos x="753" y="73"/>
                </a:cxn>
                <a:cxn ang="0">
                  <a:pos x="796" y="90"/>
                </a:cxn>
                <a:cxn ang="0">
                  <a:pos x="837" y="108"/>
                </a:cxn>
                <a:cxn ang="0">
                  <a:pos x="881" y="122"/>
                </a:cxn>
                <a:cxn ang="0">
                  <a:pos x="921" y="134"/>
                </a:cxn>
                <a:cxn ang="0">
                  <a:pos x="964" y="145"/>
                </a:cxn>
                <a:cxn ang="0">
                  <a:pos x="1007" y="152"/>
                </a:cxn>
                <a:cxn ang="0">
                  <a:pos x="1048" y="161"/>
                </a:cxn>
                <a:cxn ang="0">
                  <a:pos x="1092" y="168"/>
                </a:cxn>
                <a:cxn ang="0">
                  <a:pos x="1132" y="174"/>
                </a:cxn>
                <a:cxn ang="0">
                  <a:pos x="1175" y="180"/>
                </a:cxn>
                <a:cxn ang="0">
                  <a:pos x="1199" y="199"/>
                </a:cxn>
                <a:cxn ang="0">
                  <a:pos x="1156" y="199"/>
                </a:cxn>
                <a:cxn ang="0">
                  <a:pos x="1113" y="199"/>
                </a:cxn>
                <a:cxn ang="0">
                  <a:pos x="1073" y="199"/>
                </a:cxn>
                <a:cxn ang="0">
                  <a:pos x="1030" y="199"/>
                </a:cxn>
                <a:cxn ang="0">
                  <a:pos x="988" y="199"/>
                </a:cxn>
                <a:cxn ang="0">
                  <a:pos x="945" y="199"/>
                </a:cxn>
                <a:cxn ang="0">
                  <a:pos x="904" y="199"/>
                </a:cxn>
                <a:cxn ang="0">
                  <a:pos x="862" y="199"/>
                </a:cxn>
                <a:cxn ang="0">
                  <a:pos x="819" y="199"/>
                </a:cxn>
                <a:cxn ang="0">
                  <a:pos x="777" y="199"/>
                </a:cxn>
                <a:cxn ang="0">
                  <a:pos x="734" y="199"/>
                </a:cxn>
                <a:cxn ang="0">
                  <a:pos x="693" y="199"/>
                </a:cxn>
                <a:cxn ang="0">
                  <a:pos x="651" y="199"/>
                </a:cxn>
                <a:cxn ang="0">
                  <a:pos x="608" y="199"/>
                </a:cxn>
                <a:cxn ang="0">
                  <a:pos x="566" y="199"/>
                </a:cxn>
                <a:cxn ang="0">
                  <a:pos x="523" y="199"/>
                </a:cxn>
                <a:cxn ang="0">
                  <a:pos x="483" y="199"/>
                </a:cxn>
                <a:cxn ang="0">
                  <a:pos x="440" y="199"/>
                </a:cxn>
                <a:cxn ang="0">
                  <a:pos x="397" y="199"/>
                </a:cxn>
                <a:cxn ang="0">
                  <a:pos x="355" y="199"/>
                </a:cxn>
                <a:cxn ang="0">
                  <a:pos x="312" y="199"/>
                </a:cxn>
                <a:cxn ang="0">
                  <a:pos x="271" y="199"/>
                </a:cxn>
                <a:cxn ang="0">
                  <a:pos x="229" y="199"/>
                </a:cxn>
                <a:cxn ang="0">
                  <a:pos x="186" y="199"/>
                </a:cxn>
                <a:cxn ang="0">
                  <a:pos x="144" y="199"/>
                </a:cxn>
                <a:cxn ang="0">
                  <a:pos x="101" y="199"/>
                </a:cxn>
                <a:cxn ang="0">
                  <a:pos x="60" y="199"/>
                </a:cxn>
                <a:cxn ang="0">
                  <a:pos x="18" y="199"/>
                </a:cxn>
              </a:cxnLst>
              <a:rect l="0" t="0" r="r" b="b"/>
              <a:pathLst>
                <a:path w="1207" h="200">
                  <a:moveTo>
                    <a:pt x="0" y="199"/>
                  </a:moveTo>
                  <a:lnTo>
                    <a:pt x="6" y="199"/>
                  </a:lnTo>
                  <a:lnTo>
                    <a:pt x="12" y="199"/>
                  </a:lnTo>
                  <a:lnTo>
                    <a:pt x="18" y="199"/>
                  </a:lnTo>
                  <a:lnTo>
                    <a:pt x="24" y="199"/>
                  </a:lnTo>
                  <a:lnTo>
                    <a:pt x="30" y="199"/>
                  </a:lnTo>
                  <a:lnTo>
                    <a:pt x="36" y="199"/>
                  </a:lnTo>
                  <a:lnTo>
                    <a:pt x="43" y="199"/>
                  </a:lnTo>
                  <a:lnTo>
                    <a:pt x="49" y="199"/>
                  </a:lnTo>
                  <a:lnTo>
                    <a:pt x="53" y="199"/>
                  </a:lnTo>
                  <a:lnTo>
                    <a:pt x="60" y="199"/>
                  </a:lnTo>
                  <a:lnTo>
                    <a:pt x="66" y="199"/>
                  </a:lnTo>
                  <a:lnTo>
                    <a:pt x="72" y="199"/>
                  </a:lnTo>
                  <a:lnTo>
                    <a:pt x="78" y="199"/>
                  </a:lnTo>
                  <a:lnTo>
                    <a:pt x="84" y="199"/>
                  </a:lnTo>
                  <a:lnTo>
                    <a:pt x="90" y="199"/>
                  </a:lnTo>
                  <a:lnTo>
                    <a:pt x="97" y="199"/>
                  </a:lnTo>
                  <a:lnTo>
                    <a:pt x="101" y="199"/>
                  </a:lnTo>
                  <a:lnTo>
                    <a:pt x="107" y="199"/>
                  </a:lnTo>
                  <a:lnTo>
                    <a:pt x="113" y="199"/>
                  </a:lnTo>
                  <a:lnTo>
                    <a:pt x="120" y="199"/>
                  </a:lnTo>
                  <a:lnTo>
                    <a:pt x="126" y="199"/>
                  </a:lnTo>
                  <a:lnTo>
                    <a:pt x="132" y="199"/>
                  </a:lnTo>
                  <a:lnTo>
                    <a:pt x="138" y="199"/>
                  </a:lnTo>
                  <a:lnTo>
                    <a:pt x="144" y="199"/>
                  </a:lnTo>
                  <a:lnTo>
                    <a:pt x="150" y="199"/>
                  </a:lnTo>
                  <a:lnTo>
                    <a:pt x="157" y="199"/>
                  </a:lnTo>
                  <a:lnTo>
                    <a:pt x="163" y="199"/>
                  </a:lnTo>
                  <a:lnTo>
                    <a:pt x="167" y="199"/>
                  </a:lnTo>
                  <a:lnTo>
                    <a:pt x="174" y="199"/>
                  </a:lnTo>
                  <a:lnTo>
                    <a:pt x="180" y="199"/>
                  </a:lnTo>
                  <a:lnTo>
                    <a:pt x="186" y="199"/>
                  </a:lnTo>
                  <a:lnTo>
                    <a:pt x="192" y="199"/>
                  </a:lnTo>
                  <a:lnTo>
                    <a:pt x="198" y="199"/>
                  </a:lnTo>
                  <a:lnTo>
                    <a:pt x="204" y="199"/>
                  </a:lnTo>
                  <a:lnTo>
                    <a:pt x="211" y="199"/>
                  </a:lnTo>
                  <a:lnTo>
                    <a:pt x="217" y="199"/>
                  </a:lnTo>
                  <a:lnTo>
                    <a:pt x="223" y="199"/>
                  </a:lnTo>
                  <a:lnTo>
                    <a:pt x="229" y="199"/>
                  </a:lnTo>
                  <a:lnTo>
                    <a:pt x="235" y="199"/>
                  </a:lnTo>
                  <a:lnTo>
                    <a:pt x="241" y="199"/>
                  </a:lnTo>
                  <a:lnTo>
                    <a:pt x="247" y="199"/>
                  </a:lnTo>
                  <a:lnTo>
                    <a:pt x="254" y="199"/>
                  </a:lnTo>
                  <a:lnTo>
                    <a:pt x="260" y="199"/>
                  </a:lnTo>
                  <a:lnTo>
                    <a:pt x="264" y="199"/>
                  </a:lnTo>
                  <a:lnTo>
                    <a:pt x="271" y="199"/>
                  </a:lnTo>
                  <a:lnTo>
                    <a:pt x="277" y="199"/>
                  </a:lnTo>
                  <a:lnTo>
                    <a:pt x="283" y="199"/>
                  </a:lnTo>
                  <a:lnTo>
                    <a:pt x="289" y="199"/>
                  </a:lnTo>
                  <a:lnTo>
                    <a:pt x="295" y="199"/>
                  </a:lnTo>
                  <a:lnTo>
                    <a:pt x="301" y="199"/>
                  </a:lnTo>
                  <a:lnTo>
                    <a:pt x="306" y="199"/>
                  </a:lnTo>
                  <a:lnTo>
                    <a:pt x="312" y="199"/>
                  </a:lnTo>
                  <a:lnTo>
                    <a:pt x="318" y="199"/>
                  </a:lnTo>
                  <a:lnTo>
                    <a:pt x="324" y="199"/>
                  </a:lnTo>
                  <a:lnTo>
                    <a:pt x="331" y="199"/>
                  </a:lnTo>
                  <a:lnTo>
                    <a:pt x="337" y="199"/>
                  </a:lnTo>
                  <a:lnTo>
                    <a:pt x="343" y="199"/>
                  </a:lnTo>
                  <a:lnTo>
                    <a:pt x="349" y="199"/>
                  </a:lnTo>
                  <a:lnTo>
                    <a:pt x="355" y="199"/>
                  </a:lnTo>
                  <a:lnTo>
                    <a:pt x="361" y="199"/>
                  </a:lnTo>
                  <a:lnTo>
                    <a:pt x="366" y="199"/>
                  </a:lnTo>
                  <a:lnTo>
                    <a:pt x="372" y="199"/>
                  </a:lnTo>
                  <a:lnTo>
                    <a:pt x="378" y="199"/>
                  </a:lnTo>
                  <a:lnTo>
                    <a:pt x="385" y="199"/>
                  </a:lnTo>
                  <a:lnTo>
                    <a:pt x="391" y="199"/>
                  </a:lnTo>
                  <a:lnTo>
                    <a:pt x="397" y="199"/>
                  </a:lnTo>
                  <a:lnTo>
                    <a:pt x="403" y="199"/>
                  </a:lnTo>
                  <a:lnTo>
                    <a:pt x="409" y="199"/>
                  </a:lnTo>
                  <a:lnTo>
                    <a:pt x="415" y="199"/>
                  </a:lnTo>
                  <a:lnTo>
                    <a:pt x="422" y="199"/>
                  </a:lnTo>
                  <a:lnTo>
                    <a:pt x="428" y="199"/>
                  </a:lnTo>
                  <a:lnTo>
                    <a:pt x="434" y="199"/>
                  </a:lnTo>
                  <a:lnTo>
                    <a:pt x="440" y="199"/>
                  </a:lnTo>
                  <a:lnTo>
                    <a:pt x="446" y="199"/>
                  </a:lnTo>
                  <a:lnTo>
                    <a:pt x="452" y="199"/>
                  </a:lnTo>
                  <a:lnTo>
                    <a:pt x="458" y="199"/>
                  </a:lnTo>
                  <a:lnTo>
                    <a:pt x="465" y="199"/>
                  </a:lnTo>
                  <a:lnTo>
                    <a:pt x="471" y="199"/>
                  </a:lnTo>
                  <a:lnTo>
                    <a:pt x="477" y="199"/>
                  </a:lnTo>
                  <a:lnTo>
                    <a:pt x="483" y="199"/>
                  </a:lnTo>
                  <a:lnTo>
                    <a:pt x="489" y="199"/>
                  </a:lnTo>
                  <a:lnTo>
                    <a:pt x="494" y="199"/>
                  </a:lnTo>
                  <a:lnTo>
                    <a:pt x="500" y="199"/>
                  </a:lnTo>
                  <a:lnTo>
                    <a:pt x="505" y="199"/>
                  </a:lnTo>
                  <a:lnTo>
                    <a:pt x="511" y="199"/>
                  </a:lnTo>
                  <a:lnTo>
                    <a:pt x="517" y="199"/>
                  </a:lnTo>
                  <a:lnTo>
                    <a:pt x="523" y="199"/>
                  </a:lnTo>
                  <a:lnTo>
                    <a:pt x="529" y="199"/>
                  </a:lnTo>
                  <a:lnTo>
                    <a:pt x="536" y="199"/>
                  </a:lnTo>
                  <a:lnTo>
                    <a:pt x="542" y="199"/>
                  </a:lnTo>
                  <a:lnTo>
                    <a:pt x="548" y="199"/>
                  </a:lnTo>
                  <a:lnTo>
                    <a:pt x="554" y="199"/>
                  </a:lnTo>
                  <a:lnTo>
                    <a:pt x="560" y="199"/>
                  </a:lnTo>
                  <a:lnTo>
                    <a:pt x="566" y="199"/>
                  </a:lnTo>
                  <a:lnTo>
                    <a:pt x="572" y="199"/>
                  </a:lnTo>
                  <a:lnTo>
                    <a:pt x="579" y="199"/>
                  </a:lnTo>
                  <a:lnTo>
                    <a:pt x="585" y="199"/>
                  </a:lnTo>
                  <a:lnTo>
                    <a:pt x="589" y="199"/>
                  </a:lnTo>
                  <a:lnTo>
                    <a:pt x="596" y="199"/>
                  </a:lnTo>
                  <a:lnTo>
                    <a:pt x="602" y="199"/>
                  </a:lnTo>
                  <a:lnTo>
                    <a:pt x="608" y="199"/>
                  </a:lnTo>
                  <a:lnTo>
                    <a:pt x="614" y="199"/>
                  </a:lnTo>
                  <a:lnTo>
                    <a:pt x="620" y="199"/>
                  </a:lnTo>
                  <a:lnTo>
                    <a:pt x="626" y="0"/>
                  </a:lnTo>
                  <a:lnTo>
                    <a:pt x="633" y="4"/>
                  </a:lnTo>
                  <a:lnTo>
                    <a:pt x="639" y="8"/>
                  </a:lnTo>
                  <a:lnTo>
                    <a:pt x="645" y="12"/>
                  </a:lnTo>
                  <a:lnTo>
                    <a:pt x="651" y="17"/>
                  </a:lnTo>
                  <a:lnTo>
                    <a:pt x="657" y="18"/>
                  </a:lnTo>
                  <a:lnTo>
                    <a:pt x="663" y="23"/>
                  </a:lnTo>
                  <a:lnTo>
                    <a:pt x="670" y="27"/>
                  </a:lnTo>
                  <a:lnTo>
                    <a:pt x="676" y="30"/>
                  </a:lnTo>
                  <a:lnTo>
                    <a:pt x="682" y="34"/>
                  </a:lnTo>
                  <a:lnTo>
                    <a:pt x="686" y="37"/>
                  </a:lnTo>
                  <a:lnTo>
                    <a:pt x="693" y="41"/>
                  </a:lnTo>
                  <a:lnTo>
                    <a:pt x="699" y="44"/>
                  </a:lnTo>
                  <a:lnTo>
                    <a:pt x="703" y="47"/>
                  </a:lnTo>
                  <a:lnTo>
                    <a:pt x="710" y="50"/>
                  </a:lnTo>
                  <a:lnTo>
                    <a:pt x="716" y="53"/>
                  </a:lnTo>
                  <a:lnTo>
                    <a:pt x="722" y="57"/>
                  </a:lnTo>
                  <a:lnTo>
                    <a:pt x="728" y="60"/>
                  </a:lnTo>
                  <a:lnTo>
                    <a:pt x="734" y="63"/>
                  </a:lnTo>
                  <a:lnTo>
                    <a:pt x="740" y="66"/>
                  </a:lnTo>
                  <a:lnTo>
                    <a:pt x="747" y="69"/>
                  </a:lnTo>
                  <a:lnTo>
                    <a:pt x="753" y="73"/>
                  </a:lnTo>
                  <a:lnTo>
                    <a:pt x="759" y="74"/>
                  </a:lnTo>
                  <a:lnTo>
                    <a:pt x="765" y="77"/>
                  </a:lnTo>
                  <a:lnTo>
                    <a:pt x="771" y="82"/>
                  </a:lnTo>
                  <a:lnTo>
                    <a:pt x="777" y="83"/>
                  </a:lnTo>
                  <a:lnTo>
                    <a:pt x="783" y="85"/>
                  </a:lnTo>
                  <a:lnTo>
                    <a:pt x="790" y="87"/>
                  </a:lnTo>
                  <a:lnTo>
                    <a:pt x="796" y="90"/>
                  </a:lnTo>
                  <a:lnTo>
                    <a:pt x="800" y="93"/>
                  </a:lnTo>
                  <a:lnTo>
                    <a:pt x="807" y="96"/>
                  </a:lnTo>
                  <a:lnTo>
                    <a:pt x="813" y="98"/>
                  </a:lnTo>
                  <a:lnTo>
                    <a:pt x="819" y="100"/>
                  </a:lnTo>
                  <a:lnTo>
                    <a:pt x="825" y="103"/>
                  </a:lnTo>
                  <a:lnTo>
                    <a:pt x="831" y="105"/>
                  </a:lnTo>
                  <a:lnTo>
                    <a:pt x="837" y="108"/>
                  </a:lnTo>
                  <a:lnTo>
                    <a:pt x="844" y="111"/>
                  </a:lnTo>
                  <a:lnTo>
                    <a:pt x="850" y="112"/>
                  </a:lnTo>
                  <a:lnTo>
                    <a:pt x="856" y="115"/>
                  </a:lnTo>
                  <a:lnTo>
                    <a:pt x="862" y="116"/>
                  </a:lnTo>
                  <a:lnTo>
                    <a:pt x="868" y="118"/>
                  </a:lnTo>
                  <a:lnTo>
                    <a:pt x="874" y="119"/>
                  </a:lnTo>
                  <a:lnTo>
                    <a:pt x="881" y="122"/>
                  </a:lnTo>
                  <a:lnTo>
                    <a:pt x="887" y="124"/>
                  </a:lnTo>
                  <a:lnTo>
                    <a:pt x="893" y="125"/>
                  </a:lnTo>
                  <a:lnTo>
                    <a:pt x="899" y="128"/>
                  </a:lnTo>
                  <a:lnTo>
                    <a:pt x="904" y="128"/>
                  </a:lnTo>
                  <a:lnTo>
                    <a:pt x="910" y="131"/>
                  </a:lnTo>
                  <a:lnTo>
                    <a:pt x="914" y="132"/>
                  </a:lnTo>
                  <a:lnTo>
                    <a:pt x="921" y="134"/>
                  </a:lnTo>
                  <a:lnTo>
                    <a:pt x="927" y="135"/>
                  </a:lnTo>
                  <a:lnTo>
                    <a:pt x="933" y="138"/>
                  </a:lnTo>
                  <a:lnTo>
                    <a:pt x="939" y="139"/>
                  </a:lnTo>
                  <a:lnTo>
                    <a:pt x="945" y="141"/>
                  </a:lnTo>
                  <a:lnTo>
                    <a:pt x="951" y="142"/>
                  </a:lnTo>
                  <a:lnTo>
                    <a:pt x="958" y="144"/>
                  </a:lnTo>
                  <a:lnTo>
                    <a:pt x="964" y="145"/>
                  </a:lnTo>
                  <a:lnTo>
                    <a:pt x="970" y="147"/>
                  </a:lnTo>
                  <a:lnTo>
                    <a:pt x="976" y="148"/>
                  </a:lnTo>
                  <a:lnTo>
                    <a:pt x="982" y="149"/>
                  </a:lnTo>
                  <a:lnTo>
                    <a:pt x="988" y="149"/>
                  </a:lnTo>
                  <a:lnTo>
                    <a:pt x="994" y="151"/>
                  </a:lnTo>
                  <a:lnTo>
                    <a:pt x="1001" y="152"/>
                  </a:lnTo>
                  <a:lnTo>
                    <a:pt x="1007" y="152"/>
                  </a:lnTo>
                  <a:lnTo>
                    <a:pt x="1011" y="154"/>
                  </a:lnTo>
                  <a:lnTo>
                    <a:pt x="1018" y="155"/>
                  </a:lnTo>
                  <a:lnTo>
                    <a:pt x="1024" y="157"/>
                  </a:lnTo>
                  <a:lnTo>
                    <a:pt x="1030" y="158"/>
                  </a:lnTo>
                  <a:lnTo>
                    <a:pt x="1036" y="160"/>
                  </a:lnTo>
                  <a:lnTo>
                    <a:pt x="1042" y="161"/>
                  </a:lnTo>
                  <a:lnTo>
                    <a:pt x="1048" y="161"/>
                  </a:lnTo>
                  <a:lnTo>
                    <a:pt x="1055" y="162"/>
                  </a:lnTo>
                  <a:lnTo>
                    <a:pt x="1061" y="164"/>
                  </a:lnTo>
                  <a:lnTo>
                    <a:pt x="1067" y="164"/>
                  </a:lnTo>
                  <a:lnTo>
                    <a:pt x="1073" y="165"/>
                  </a:lnTo>
                  <a:lnTo>
                    <a:pt x="1079" y="167"/>
                  </a:lnTo>
                  <a:lnTo>
                    <a:pt x="1085" y="167"/>
                  </a:lnTo>
                  <a:lnTo>
                    <a:pt x="1092" y="168"/>
                  </a:lnTo>
                  <a:lnTo>
                    <a:pt x="1098" y="170"/>
                  </a:lnTo>
                  <a:lnTo>
                    <a:pt x="1104" y="170"/>
                  </a:lnTo>
                  <a:lnTo>
                    <a:pt x="1108" y="171"/>
                  </a:lnTo>
                  <a:lnTo>
                    <a:pt x="1113" y="171"/>
                  </a:lnTo>
                  <a:lnTo>
                    <a:pt x="1119" y="173"/>
                  </a:lnTo>
                  <a:lnTo>
                    <a:pt x="1125" y="174"/>
                  </a:lnTo>
                  <a:lnTo>
                    <a:pt x="1132" y="174"/>
                  </a:lnTo>
                  <a:lnTo>
                    <a:pt x="1138" y="175"/>
                  </a:lnTo>
                  <a:lnTo>
                    <a:pt x="1144" y="175"/>
                  </a:lnTo>
                  <a:lnTo>
                    <a:pt x="1150" y="177"/>
                  </a:lnTo>
                  <a:lnTo>
                    <a:pt x="1156" y="177"/>
                  </a:lnTo>
                  <a:lnTo>
                    <a:pt x="1162" y="178"/>
                  </a:lnTo>
                  <a:lnTo>
                    <a:pt x="1169" y="178"/>
                  </a:lnTo>
                  <a:lnTo>
                    <a:pt x="1175" y="180"/>
                  </a:lnTo>
                  <a:lnTo>
                    <a:pt x="1181" y="180"/>
                  </a:lnTo>
                  <a:lnTo>
                    <a:pt x="1187" y="180"/>
                  </a:lnTo>
                  <a:lnTo>
                    <a:pt x="1193" y="181"/>
                  </a:lnTo>
                  <a:lnTo>
                    <a:pt x="1199" y="181"/>
                  </a:lnTo>
                  <a:lnTo>
                    <a:pt x="1206" y="183"/>
                  </a:lnTo>
                  <a:lnTo>
                    <a:pt x="1206" y="199"/>
                  </a:lnTo>
                  <a:lnTo>
                    <a:pt x="1199" y="199"/>
                  </a:lnTo>
                  <a:lnTo>
                    <a:pt x="1193" y="199"/>
                  </a:lnTo>
                  <a:lnTo>
                    <a:pt x="1187" y="199"/>
                  </a:lnTo>
                  <a:lnTo>
                    <a:pt x="1181" y="199"/>
                  </a:lnTo>
                  <a:lnTo>
                    <a:pt x="1175" y="199"/>
                  </a:lnTo>
                  <a:lnTo>
                    <a:pt x="1169" y="199"/>
                  </a:lnTo>
                  <a:lnTo>
                    <a:pt x="1162" y="199"/>
                  </a:lnTo>
                  <a:lnTo>
                    <a:pt x="1156" y="199"/>
                  </a:lnTo>
                  <a:lnTo>
                    <a:pt x="1150" y="199"/>
                  </a:lnTo>
                  <a:lnTo>
                    <a:pt x="1144" y="199"/>
                  </a:lnTo>
                  <a:lnTo>
                    <a:pt x="1138" y="199"/>
                  </a:lnTo>
                  <a:lnTo>
                    <a:pt x="1132" y="199"/>
                  </a:lnTo>
                  <a:lnTo>
                    <a:pt x="1125" y="199"/>
                  </a:lnTo>
                  <a:lnTo>
                    <a:pt x="1119" y="199"/>
                  </a:lnTo>
                  <a:lnTo>
                    <a:pt x="1113" y="199"/>
                  </a:lnTo>
                  <a:lnTo>
                    <a:pt x="1108" y="199"/>
                  </a:lnTo>
                  <a:lnTo>
                    <a:pt x="1104" y="199"/>
                  </a:lnTo>
                  <a:lnTo>
                    <a:pt x="1098" y="199"/>
                  </a:lnTo>
                  <a:lnTo>
                    <a:pt x="1092" y="199"/>
                  </a:lnTo>
                  <a:lnTo>
                    <a:pt x="1085" y="199"/>
                  </a:lnTo>
                  <a:lnTo>
                    <a:pt x="1079" y="199"/>
                  </a:lnTo>
                  <a:lnTo>
                    <a:pt x="1073" y="199"/>
                  </a:lnTo>
                  <a:lnTo>
                    <a:pt x="1067" y="199"/>
                  </a:lnTo>
                  <a:lnTo>
                    <a:pt x="1061" y="199"/>
                  </a:lnTo>
                  <a:lnTo>
                    <a:pt x="1055" y="199"/>
                  </a:lnTo>
                  <a:lnTo>
                    <a:pt x="1048" y="199"/>
                  </a:lnTo>
                  <a:lnTo>
                    <a:pt x="1042" y="199"/>
                  </a:lnTo>
                  <a:lnTo>
                    <a:pt x="1036" y="199"/>
                  </a:lnTo>
                  <a:lnTo>
                    <a:pt x="1030" y="199"/>
                  </a:lnTo>
                  <a:lnTo>
                    <a:pt x="1024" y="199"/>
                  </a:lnTo>
                  <a:lnTo>
                    <a:pt x="1018" y="199"/>
                  </a:lnTo>
                  <a:lnTo>
                    <a:pt x="1011" y="199"/>
                  </a:lnTo>
                  <a:lnTo>
                    <a:pt x="1007" y="199"/>
                  </a:lnTo>
                  <a:lnTo>
                    <a:pt x="1001" y="199"/>
                  </a:lnTo>
                  <a:lnTo>
                    <a:pt x="994" y="199"/>
                  </a:lnTo>
                  <a:lnTo>
                    <a:pt x="988" y="199"/>
                  </a:lnTo>
                  <a:lnTo>
                    <a:pt x="982" y="199"/>
                  </a:lnTo>
                  <a:lnTo>
                    <a:pt x="976" y="199"/>
                  </a:lnTo>
                  <a:lnTo>
                    <a:pt x="970" y="199"/>
                  </a:lnTo>
                  <a:lnTo>
                    <a:pt x="964" y="199"/>
                  </a:lnTo>
                  <a:lnTo>
                    <a:pt x="958" y="199"/>
                  </a:lnTo>
                  <a:lnTo>
                    <a:pt x="951" y="199"/>
                  </a:lnTo>
                  <a:lnTo>
                    <a:pt x="945" y="199"/>
                  </a:lnTo>
                  <a:lnTo>
                    <a:pt x="939" y="199"/>
                  </a:lnTo>
                  <a:lnTo>
                    <a:pt x="933" y="199"/>
                  </a:lnTo>
                  <a:lnTo>
                    <a:pt x="927" y="199"/>
                  </a:lnTo>
                  <a:lnTo>
                    <a:pt x="921" y="199"/>
                  </a:lnTo>
                  <a:lnTo>
                    <a:pt x="914" y="199"/>
                  </a:lnTo>
                  <a:lnTo>
                    <a:pt x="910" y="199"/>
                  </a:lnTo>
                  <a:lnTo>
                    <a:pt x="904" y="199"/>
                  </a:lnTo>
                  <a:lnTo>
                    <a:pt x="899" y="199"/>
                  </a:lnTo>
                  <a:lnTo>
                    <a:pt x="893" y="199"/>
                  </a:lnTo>
                  <a:lnTo>
                    <a:pt x="887" y="199"/>
                  </a:lnTo>
                  <a:lnTo>
                    <a:pt x="881" y="199"/>
                  </a:lnTo>
                  <a:lnTo>
                    <a:pt x="874" y="199"/>
                  </a:lnTo>
                  <a:lnTo>
                    <a:pt x="868" y="199"/>
                  </a:lnTo>
                  <a:lnTo>
                    <a:pt x="862" y="199"/>
                  </a:lnTo>
                  <a:lnTo>
                    <a:pt x="856" y="199"/>
                  </a:lnTo>
                  <a:lnTo>
                    <a:pt x="850" y="199"/>
                  </a:lnTo>
                  <a:lnTo>
                    <a:pt x="844" y="199"/>
                  </a:lnTo>
                  <a:lnTo>
                    <a:pt x="837" y="199"/>
                  </a:lnTo>
                  <a:lnTo>
                    <a:pt x="831" y="199"/>
                  </a:lnTo>
                  <a:lnTo>
                    <a:pt x="825" y="199"/>
                  </a:lnTo>
                  <a:lnTo>
                    <a:pt x="819" y="199"/>
                  </a:lnTo>
                  <a:lnTo>
                    <a:pt x="813" y="199"/>
                  </a:lnTo>
                  <a:lnTo>
                    <a:pt x="807" y="199"/>
                  </a:lnTo>
                  <a:lnTo>
                    <a:pt x="800" y="199"/>
                  </a:lnTo>
                  <a:lnTo>
                    <a:pt x="796" y="199"/>
                  </a:lnTo>
                  <a:lnTo>
                    <a:pt x="790" y="199"/>
                  </a:lnTo>
                  <a:lnTo>
                    <a:pt x="783" y="199"/>
                  </a:lnTo>
                  <a:lnTo>
                    <a:pt x="777" y="199"/>
                  </a:lnTo>
                  <a:lnTo>
                    <a:pt x="771" y="199"/>
                  </a:lnTo>
                  <a:lnTo>
                    <a:pt x="765" y="199"/>
                  </a:lnTo>
                  <a:lnTo>
                    <a:pt x="759" y="199"/>
                  </a:lnTo>
                  <a:lnTo>
                    <a:pt x="753" y="199"/>
                  </a:lnTo>
                  <a:lnTo>
                    <a:pt x="747" y="199"/>
                  </a:lnTo>
                  <a:lnTo>
                    <a:pt x="740" y="199"/>
                  </a:lnTo>
                  <a:lnTo>
                    <a:pt x="734" y="199"/>
                  </a:lnTo>
                  <a:lnTo>
                    <a:pt x="728" y="199"/>
                  </a:lnTo>
                  <a:lnTo>
                    <a:pt x="722" y="199"/>
                  </a:lnTo>
                  <a:lnTo>
                    <a:pt x="716" y="199"/>
                  </a:lnTo>
                  <a:lnTo>
                    <a:pt x="710" y="199"/>
                  </a:lnTo>
                  <a:lnTo>
                    <a:pt x="703" y="199"/>
                  </a:lnTo>
                  <a:lnTo>
                    <a:pt x="699" y="199"/>
                  </a:lnTo>
                  <a:lnTo>
                    <a:pt x="693" y="199"/>
                  </a:lnTo>
                  <a:lnTo>
                    <a:pt x="686" y="199"/>
                  </a:lnTo>
                  <a:lnTo>
                    <a:pt x="682" y="199"/>
                  </a:lnTo>
                  <a:lnTo>
                    <a:pt x="676" y="199"/>
                  </a:lnTo>
                  <a:lnTo>
                    <a:pt x="670" y="199"/>
                  </a:lnTo>
                  <a:lnTo>
                    <a:pt x="663" y="199"/>
                  </a:lnTo>
                  <a:lnTo>
                    <a:pt x="657" y="199"/>
                  </a:lnTo>
                  <a:lnTo>
                    <a:pt x="651" y="199"/>
                  </a:lnTo>
                  <a:lnTo>
                    <a:pt x="645" y="199"/>
                  </a:lnTo>
                  <a:lnTo>
                    <a:pt x="639" y="199"/>
                  </a:lnTo>
                  <a:lnTo>
                    <a:pt x="633" y="199"/>
                  </a:lnTo>
                  <a:lnTo>
                    <a:pt x="626" y="199"/>
                  </a:lnTo>
                  <a:lnTo>
                    <a:pt x="620" y="199"/>
                  </a:lnTo>
                  <a:lnTo>
                    <a:pt x="614" y="199"/>
                  </a:lnTo>
                  <a:lnTo>
                    <a:pt x="608" y="199"/>
                  </a:lnTo>
                  <a:lnTo>
                    <a:pt x="602" y="199"/>
                  </a:lnTo>
                  <a:lnTo>
                    <a:pt x="596" y="199"/>
                  </a:lnTo>
                  <a:lnTo>
                    <a:pt x="589" y="199"/>
                  </a:lnTo>
                  <a:lnTo>
                    <a:pt x="585" y="199"/>
                  </a:lnTo>
                  <a:lnTo>
                    <a:pt x="579" y="199"/>
                  </a:lnTo>
                  <a:lnTo>
                    <a:pt x="572" y="199"/>
                  </a:lnTo>
                  <a:lnTo>
                    <a:pt x="566" y="199"/>
                  </a:lnTo>
                  <a:lnTo>
                    <a:pt x="560" y="199"/>
                  </a:lnTo>
                  <a:lnTo>
                    <a:pt x="554" y="199"/>
                  </a:lnTo>
                  <a:lnTo>
                    <a:pt x="548" y="199"/>
                  </a:lnTo>
                  <a:lnTo>
                    <a:pt x="542" y="199"/>
                  </a:lnTo>
                  <a:lnTo>
                    <a:pt x="536" y="199"/>
                  </a:lnTo>
                  <a:lnTo>
                    <a:pt x="529" y="199"/>
                  </a:lnTo>
                  <a:lnTo>
                    <a:pt x="523" y="199"/>
                  </a:lnTo>
                  <a:lnTo>
                    <a:pt x="517" y="199"/>
                  </a:lnTo>
                  <a:lnTo>
                    <a:pt x="511" y="199"/>
                  </a:lnTo>
                  <a:lnTo>
                    <a:pt x="505" y="199"/>
                  </a:lnTo>
                  <a:lnTo>
                    <a:pt x="500" y="199"/>
                  </a:lnTo>
                  <a:lnTo>
                    <a:pt x="494" y="199"/>
                  </a:lnTo>
                  <a:lnTo>
                    <a:pt x="489" y="199"/>
                  </a:lnTo>
                  <a:lnTo>
                    <a:pt x="483" y="199"/>
                  </a:lnTo>
                  <a:lnTo>
                    <a:pt x="477" y="199"/>
                  </a:lnTo>
                  <a:lnTo>
                    <a:pt x="471" y="199"/>
                  </a:lnTo>
                  <a:lnTo>
                    <a:pt x="465" y="199"/>
                  </a:lnTo>
                  <a:lnTo>
                    <a:pt x="458" y="199"/>
                  </a:lnTo>
                  <a:lnTo>
                    <a:pt x="452" y="199"/>
                  </a:lnTo>
                  <a:lnTo>
                    <a:pt x="446" y="199"/>
                  </a:lnTo>
                  <a:lnTo>
                    <a:pt x="440" y="199"/>
                  </a:lnTo>
                  <a:lnTo>
                    <a:pt x="434" y="199"/>
                  </a:lnTo>
                  <a:lnTo>
                    <a:pt x="428" y="199"/>
                  </a:lnTo>
                  <a:lnTo>
                    <a:pt x="422" y="199"/>
                  </a:lnTo>
                  <a:lnTo>
                    <a:pt x="415" y="199"/>
                  </a:lnTo>
                  <a:lnTo>
                    <a:pt x="409" y="199"/>
                  </a:lnTo>
                  <a:lnTo>
                    <a:pt x="403" y="199"/>
                  </a:lnTo>
                  <a:lnTo>
                    <a:pt x="397" y="199"/>
                  </a:lnTo>
                  <a:lnTo>
                    <a:pt x="391" y="199"/>
                  </a:lnTo>
                  <a:lnTo>
                    <a:pt x="385" y="199"/>
                  </a:lnTo>
                  <a:lnTo>
                    <a:pt x="378" y="199"/>
                  </a:lnTo>
                  <a:lnTo>
                    <a:pt x="372" y="199"/>
                  </a:lnTo>
                  <a:lnTo>
                    <a:pt x="366" y="199"/>
                  </a:lnTo>
                  <a:lnTo>
                    <a:pt x="361" y="199"/>
                  </a:lnTo>
                  <a:lnTo>
                    <a:pt x="355" y="199"/>
                  </a:lnTo>
                  <a:lnTo>
                    <a:pt x="349" y="199"/>
                  </a:lnTo>
                  <a:lnTo>
                    <a:pt x="343" y="199"/>
                  </a:lnTo>
                  <a:lnTo>
                    <a:pt x="337" y="199"/>
                  </a:lnTo>
                  <a:lnTo>
                    <a:pt x="331" y="199"/>
                  </a:lnTo>
                  <a:lnTo>
                    <a:pt x="324" y="199"/>
                  </a:lnTo>
                  <a:lnTo>
                    <a:pt x="318" y="199"/>
                  </a:lnTo>
                  <a:lnTo>
                    <a:pt x="312" y="199"/>
                  </a:lnTo>
                  <a:lnTo>
                    <a:pt x="306" y="199"/>
                  </a:lnTo>
                  <a:lnTo>
                    <a:pt x="301" y="199"/>
                  </a:lnTo>
                  <a:lnTo>
                    <a:pt x="295" y="199"/>
                  </a:lnTo>
                  <a:lnTo>
                    <a:pt x="289" y="199"/>
                  </a:lnTo>
                  <a:lnTo>
                    <a:pt x="283" y="199"/>
                  </a:lnTo>
                  <a:lnTo>
                    <a:pt x="277" y="199"/>
                  </a:lnTo>
                  <a:lnTo>
                    <a:pt x="271" y="199"/>
                  </a:lnTo>
                  <a:lnTo>
                    <a:pt x="264" y="199"/>
                  </a:lnTo>
                  <a:lnTo>
                    <a:pt x="260" y="199"/>
                  </a:lnTo>
                  <a:lnTo>
                    <a:pt x="254" y="199"/>
                  </a:lnTo>
                  <a:lnTo>
                    <a:pt x="247" y="199"/>
                  </a:lnTo>
                  <a:lnTo>
                    <a:pt x="241" y="199"/>
                  </a:lnTo>
                  <a:lnTo>
                    <a:pt x="235" y="199"/>
                  </a:lnTo>
                  <a:lnTo>
                    <a:pt x="229" y="199"/>
                  </a:lnTo>
                  <a:lnTo>
                    <a:pt x="223" y="199"/>
                  </a:lnTo>
                  <a:lnTo>
                    <a:pt x="217" y="199"/>
                  </a:lnTo>
                  <a:lnTo>
                    <a:pt x="211" y="199"/>
                  </a:lnTo>
                  <a:lnTo>
                    <a:pt x="204" y="199"/>
                  </a:lnTo>
                  <a:lnTo>
                    <a:pt x="198" y="199"/>
                  </a:lnTo>
                  <a:lnTo>
                    <a:pt x="192" y="199"/>
                  </a:lnTo>
                  <a:lnTo>
                    <a:pt x="186" y="199"/>
                  </a:lnTo>
                  <a:lnTo>
                    <a:pt x="180" y="199"/>
                  </a:lnTo>
                  <a:lnTo>
                    <a:pt x="174" y="199"/>
                  </a:lnTo>
                  <a:lnTo>
                    <a:pt x="167" y="199"/>
                  </a:lnTo>
                  <a:lnTo>
                    <a:pt x="163" y="199"/>
                  </a:lnTo>
                  <a:lnTo>
                    <a:pt x="157" y="199"/>
                  </a:lnTo>
                  <a:lnTo>
                    <a:pt x="150" y="199"/>
                  </a:lnTo>
                  <a:lnTo>
                    <a:pt x="144" y="199"/>
                  </a:lnTo>
                  <a:lnTo>
                    <a:pt x="138" y="199"/>
                  </a:lnTo>
                  <a:lnTo>
                    <a:pt x="132" y="199"/>
                  </a:lnTo>
                  <a:lnTo>
                    <a:pt x="126" y="199"/>
                  </a:lnTo>
                  <a:lnTo>
                    <a:pt x="120" y="199"/>
                  </a:lnTo>
                  <a:lnTo>
                    <a:pt x="113" y="199"/>
                  </a:lnTo>
                  <a:lnTo>
                    <a:pt x="107" y="199"/>
                  </a:lnTo>
                  <a:lnTo>
                    <a:pt x="101" y="199"/>
                  </a:lnTo>
                  <a:lnTo>
                    <a:pt x="97" y="199"/>
                  </a:lnTo>
                  <a:lnTo>
                    <a:pt x="90" y="199"/>
                  </a:lnTo>
                  <a:lnTo>
                    <a:pt x="84" y="199"/>
                  </a:lnTo>
                  <a:lnTo>
                    <a:pt x="78" y="199"/>
                  </a:lnTo>
                  <a:lnTo>
                    <a:pt x="72" y="199"/>
                  </a:lnTo>
                  <a:lnTo>
                    <a:pt x="66" y="199"/>
                  </a:lnTo>
                  <a:lnTo>
                    <a:pt x="60" y="199"/>
                  </a:lnTo>
                  <a:lnTo>
                    <a:pt x="53" y="199"/>
                  </a:lnTo>
                  <a:lnTo>
                    <a:pt x="49" y="199"/>
                  </a:lnTo>
                  <a:lnTo>
                    <a:pt x="43" y="199"/>
                  </a:lnTo>
                  <a:lnTo>
                    <a:pt x="36" y="199"/>
                  </a:lnTo>
                  <a:lnTo>
                    <a:pt x="30" y="199"/>
                  </a:lnTo>
                  <a:lnTo>
                    <a:pt x="24" y="199"/>
                  </a:lnTo>
                  <a:lnTo>
                    <a:pt x="18" y="199"/>
                  </a:lnTo>
                  <a:lnTo>
                    <a:pt x="12" y="199"/>
                  </a:lnTo>
                  <a:lnTo>
                    <a:pt x="6" y="199"/>
                  </a:lnTo>
                  <a:lnTo>
                    <a:pt x="0" y="199"/>
                  </a:lnTo>
                </a:path>
              </a:pathLst>
            </a:custGeom>
            <a:solidFill>
              <a:srgbClr val="CC0000"/>
            </a:solidFill>
            <a:ln w="12700" cap="rnd">
              <a:noFill/>
              <a:round/>
              <a:headEnd/>
              <a:tailEnd/>
            </a:ln>
            <a:effectLst/>
          </p:spPr>
          <p:txBody>
            <a:bodyPr/>
            <a:lstStyle/>
            <a:p>
              <a:endParaRPr lang="en-US"/>
            </a:p>
          </p:txBody>
        </p:sp>
        <p:sp>
          <p:nvSpPr>
            <p:cNvPr id="134153" name="Freeform 9"/>
            <p:cNvSpPr>
              <a:spLocks/>
            </p:cNvSpPr>
            <p:nvPr/>
          </p:nvSpPr>
          <p:spPr bwMode="auto">
            <a:xfrm>
              <a:off x="3514" y="1827"/>
              <a:ext cx="1207" cy="902"/>
            </a:xfrm>
            <a:custGeom>
              <a:avLst/>
              <a:gdLst/>
              <a:ahLst/>
              <a:cxnLst>
                <a:cxn ang="0">
                  <a:pos x="36" y="54"/>
                </a:cxn>
                <a:cxn ang="0">
                  <a:pos x="78" y="115"/>
                </a:cxn>
                <a:cxn ang="0">
                  <a:pos x="120" y="177"/>
                </a:cxn>
                <a:cxn ang="0">
                  <a:pos x="163" y="237"/>
                </a:cxn>
                <a:cxn ang="0">
                  <a:pos x="204" y="296"/>
                </a:cxn>
                <a:cxn ang="0">
                  <a:pos x="247" y="351"/>
                </a:cxn>
                <a:cxn ang="0">
                  <a:pos x="289" y="403"/>
                </a:cxn>
                <a:cxn ang="0">
                  <a:pos x="331" y="454"/>
                </a:cxn>
                <a:cxn ang="0">
                  <a:pos x="372" y="501"/>
                </a:cxn>
                <a:cxn ang="0">
                  <a:pos x="415" y="543"/>
                </a:cxn>
                <a:cxn ang="0">
                  <a:pos x="458" y="585"/>
                </a:cxn>
                <a:cxn ang="0">
                  <a:pos x="500" y="623"/>
                </a:cxn>
                <a:cxn ang="0">
                  <a:pos x="542" y="656"/>
                </a:cxn>
                <a:cxn ang="0">
                  <a:pos x="585" y="686"/>
                </a:cxn>
                <a:cxn ang="0">
                  <a:pos x="626" y="901"/>
                </a:cxn>
                <a:cxn ang="0">
                  <a:pos x="670" y="901"/>
                </a:cxn>
                <a:cxn ang="0">
                  <a:pos x="710" y="901"/>
                </a:cxn>
                <a:cxn ang="0">
                  <a:pos x="753" y="901"/>
                </a:cxn>
                <a:cxn ang="0">
                  <a:pos x="796" y="901"/>
                </a:cxn>
                <a:cxn ang="0">
                  <a:pos x="837" y="901"/>
                </a:cxn>
                <a:cxn ang="0">
                  <a:pos x="881" y="901"/>
                </a:cxn>
                <a:cxn ang="0">
                  <a:pos x="921" y="901"/>
                </a:cxn>
                <a:cxn ang="0">
                  <a:pos x="964" y="901"/>
                </a:cxn>
                <a:cxn ang="0">
                  <a:pos x="1007" y="901"/>
                </a:cxn>
                <a:cxn ang="0">
                  <a:pos x="1048" y="901"/>
                </a:cxn>
                <a:cxn ang="0">
                  <a:pos x="1092" y="901"/>
                </a:cxn>
                <a:cxn ang="0">
                  <a:pos x="1132" y="901"/>
                </a:cxn>
                <a:cxn ang="0">
                  <a:pos x="1175" y="901"/>
                </a:cxn>
                <a:cxn ang="0">
                  <a:pos x="1193" y="901"/>
                </a:cxn>
                <a:cxn ang="0">
                  <a:pos x="1150" y="901"/>
                </a:cxn>
                <a:cxn ang="0">
                  <a:pos x="1108" y="901"/>
                </a:cxn>
                <a:cxn ang="0">
                  <a:pos x="1067" y="901"/>
                </a:cxn>
                <a:cxn ang="0">
                  <a:pos x="1024" y="901"/>
                </a:cxn>
                <a:cxn ang="0">
                  <a:pos x="982" y="901"/>
                </a:cxn>
                <a:cxn ang="0">
                  <a:pos x="939" y="901"/>
                </a:cxn>
                <a:cxn ang="0">
                  <a:pos x="899" y="901"/>
                </a:cxn>
                <a:cxn ang="0">
                  <a:pos x="856" y="901"/>
                </a:cxn>
                <a:cxn ang="0">
                  <a:pos x="813" y="901"/>
                </a:cxn>
                <a:cxn ang="0">
                  <a:pos x="771" y="901"/>
                </a:cxn>
                <a:cxn ang="0">
                  <a:pos x="728" y="901"/>
                </a:cxn>
                <a:cxn ang="0">
                  <a:pos x="686" y="901"/>
                </a:cxn>
                <a:cxn ang="0">
                  <a:pos x="645" y="901"/>
                </a:cxn>
                <a:cxn ang="0">
                  <a:pos x="602" y="901"/>
                </a:cxn>
                <a:cxn ang="0">
                  <a:pos x="560" y="901"/>
                </a:cxn>
                <a:cxn ang="0">
                  <a:pos x="517" y="901"/>
                </a:cxn>
                <a:cxn ang="0">
                  <a:pos x="477" y="901"/>
                </a:cxn>
                <a:cxn ang="0">
                  <a:pos x="434" y="901"/>
                </a:cxn>
                <a:cxn ang="0">
                  <a:pos x="391" y="901"/>
                </a:cxn>
                <a:cxn ang="0">
                  <a:pos x="349" y="901"/>
                </a:cxn>
                <a:cxn ang="0">
                  <a:pos x="306" y="901"/>
                </a:cxn>
                <a:cxn ang="0">
                  <a:pos x="264" y="901"/>
                </a:cxn>
                <a:cxn ang="0">
                  <a:pos x="223" y="901"/>
                </a:cxn>
                <a:cxn ang="0">
                  <a:pos x="180" y="901"/>
                </a:cxn>
                <a:cxn ang="0">
                  <a:pos x="138" y="901"/>
                </a:cxn>
                <a:cxn ang="0">
                  <a:pos x="97" y="901"/>
                </a:cxn>
                <a:cxn ang="0">
                  <a:pos x="53" y="901"/>
                </a:cxn>
                <a:cxn ang="0">
                  <a:pos x="12" y="901"/>
                </a:cxn>
              </a:cxnLst>
              <a:rect l="0" t="0" r="r" b="b"/>
              <a:pathLst>
                <a:path w="1207" h="902">
                  <a:moveTo>
                    <a:pt x="0" y="0"/>
                  </a:moveTo>
                  <a:lnTo>
                    <a:pt x="6" y="9"/>
                  </a:lnTo>
                  <a:lnTo>
                    <a:pt x="12" y="18"/>
                  </a:lnTo>
                  <a:lnTo>
                    <a:pt x="18" y="27"/>
                  </a:lnTo>
                  <a:lnTo>
                    <a:pt x="24" y="36"/>
                  </a:lnTo>
                  <a:lnTo>
                    <a:pt x="30" y="45"/>
                  </a:lnTo>
                  <a:lnTo>
                    <a:pt x="36" y="54"/>
                  </a:lnTo>
                  <a:lnTo>
                    <a:pt x="43" y="63"/>
                  </a:lnTo>
                  <a:lnTo>
                    <a:pt x="49" y="72"/>
                  </a:lnTo>
                  <a:lnTo>
                    <a:pt x="53" y="80"/>
                  </a:lnTo>
                  <a:lnTo>
                    <a:pt x="60" y="89"/>
                  </a:lnTo>
                  <a:lnTo>
                    <a:pt x="66" y="98"/>
                  </a:lnTo>
                  <a:lnTo>
                    <a:pt x="72" y="107"/>
                  </a:lnTo>
                  <a:lnTo>
                    <a:pt x="78" y="115"/>
                  </a:lnTo>
                  <a:lnTo>
                    <a:pt x="84" y="124"/>
                  </a:lnTo>
                  <a:lnTo>
                    <a:pt x="90" y="133"/>
                  </a:lnTo>
                  <a:lnTo>
                    <a:pt x="97" y="142"/>
                  </a:lnTo>
                  <a:lnTo>
                    <a:pt x="101" y="151"/>
                  </a:lnTo>
                  <a:lnTo>
                    <a:pt x="107" y="160"/>
                  </a:lnTo>
                  <a:lnTo>
                    <a:pt x="113" y="168"/>
                  </a:lnTo>
                  <a:lnTo>
                    <a:pt x="120" y="177"/>
                  </a:lnTo>
                  <a:lnTo>
                    <a:pt x="126" y="186"/>
                  </a:lnTo>
                  <a:lnTo>
                    <a:pt x="132" y="196"/>
                  </a:lnTo>
                  <a:lnTo>
                    <a:pt x="138" y="203"/>
                  </a:lnTo>
                  <a:lnTo>
                    <a:pt x="144" y="212"/>
                  </a:lnTo>
                  <a:lnTo>
                    <a:pt x="150" y="220"/>
                  </a:lnTo>
                  <a:lnTo>
                    <a:pt x="157" y="228"/>
                  </a:lnTo>
                  <a:lnTo>
                    <a:pt x="163" y="237"/>
                  </a:lnTo>
                  <a:lnTo>
                    <a:pt x="167" y="245"/>
                  </a:lnTo>
                  <a:lnTo>
                    <a:pt x="174" y="254"/>
                  </a:lnTo>
                  <a:lnTo>
                    <a:pt x="180" y="262"/>
                  </a:lnTo>
                  <a:lnTo>
                    <a:pt x="186" y="271"/>
                  </a:lnTo>
                  <a:lnTo>
                    <a:pt x="192" y="279"/>
                  </a:lnTo>
                  <a:lnTo>
                    <a:pt x="198" y="288"/>
                  </a:lnTo>
                  <a:lnTo>
                    <a:pt x="204" y="296"/>
                  </a:lnTo>
                  <a:lnTo>
                    <a:pt x="211" y="303"/>
                  </a:lnTo>
                  <a:lnTo>
                    <a:pt x="217" y="311"/>
                  </a:lnTo>
                  <a:lnTo>
                    <a:pt x="223" y="320"/>
                  </a:lnTo>
                  <a:lnTo>
                    <a:pt x="229" y="328"/>
                  </a:lnTo>
                  <a:lnTo>
                    <a:pt x="235" y="336"/>
                  </a:lnTo>
                  <a:lnTo>
                    <a:pt x="241" y="344"/>
                  </a:lnTo>
                  <a:lnTo>
                    <a:pt x="247" y="351"/>
                  </a:lnTo>
                  <a:lnTo>
                    <a:pt x="254" y="359"/>
                  </a:lnTo>
                  <a:lnTo>
                    <a:pt x="260" y="367"/>
                  </a:lnTo>
                  <a:lnTo>
                    <a:pt x="264" y="375"/>
                  </a:lnTo>
                  <a:lnTo>
                    <a:pt x="271" y="381"/>
                  </a:lnTo>
                  <a:lnTo>
                    <a:pt x="277" y="388"/>
                  </a:lnTo>
                  <a:lnTo>
                    <a:pt x="283" y="395"/>
                  </a:lnTo>
                  <a:lnTo>
                    <a:pt x="289" y="403"/>
                  </a:lnTo>
                  <a:lnTo>
                    <a:pt x="295" y="411"/>
                  </a:lnTo>
                  <a:lnTo>
                    <a:pt x="301" y="418"/>
                  </a:lnTo>
                  <a:lnTo>
                    <a:pt x="306" y="425"/>
                  </a:lnTo>
                  <a:lnTo>
                    <a:pt x="312" y="433"/>
                  </a:lnTo>
                  <a:lnTo>
                    <a:pt x="318" y="440"/>
                  </a:lnTo>
                  <a:lnTo>
                    <a:pt x="324" y="446"/>
                  </a:lnTo>
                  <a:lnTo>
                    <a:pt x="331" y="454"/>
                  </a:lnTo>
                  <a:lnTo>
                    <a:pt x="337" y="460"/>
                  </a:lnTo>
                  <a:lnTo>
                    <a:pt x="343" y="467"/>
                  </a:lnTo>
                  <a:lnTo>
                    <a:pt x="349" y="475"/>
                  </a:lnTo>
                  <a:lnTo>
                    <a:pt x="355" y="481"/>
                  </a:lnTo>
                  <a:lnTo>
                    <a:pt x="361" y="488"/>
                  </a:lnTo>
                  <a:lnTo>
                    <a:pt x="366" y="494"/>
                  </a:lnTo>
                  <a:lnTo>
                    <a:pt x="372" y="501"/>
                  </a:lnTo>
                  <a:lnTo>
                    <a:pt x="378" y="508"/>
                  </a:lnTo>
                  <a:lnTo>
                    <a:pt x="385" y="515"/>
                  </a:lnTo>
                  <a:lnTo>
                    <a:pt x="391" y="520"/>
                  </a:lnTo>
                  <a:lnTo>
                    <a:pt x="397" y="525"/>
                  </a:lnTo>
                  <a:lnTo>
                    <a:pt x="403" y="532"/>
                  </a:lnTo>
                  <a:lnTo>
                    <a:pt x="409" y="538"/>
                  </a:lnTo>
                  <a:lnTo>
                    <a:pt x="415" y="543"/>
                  </a:lnTo>
                  <a:lnTo>
                    <a:pt x="422" y="550"/>
                  </a:lnTo>
                  <a:lnTo>
                    <a:pt x="428" y="556"/>
                  </a:lnTo>
                  <a:lnTo>
                    <a:pt x="434" y="562"/>
                  </a:lnTo>
                  <a:lnTo>
                    <a:pt x="440" y="568"/>
                  </a:lnTo>
                  <a:lnTo>
                    <a:pt x="446" y="573"/>
                  </a:lnTo>
                  <a:lnTo>
                    <a:pt x="452" y="580"/>
                  </a:lnTo>
                  <a:lnTo>
                    <a:pt x="458" y="585"/>
                  </a:lnTo>
                  <a:lnTo>
                    <a:pt x="465" y="590"/>
                  </a:lnTo>
                  <a:lnTo>
                    <a:pt x="471" y="597"/>
                  </a:lnTo>
                  <a:lnTo>
                    <a:pt x="477" y="602"/>
                  </a:lnTo>
                  <a:lnTo>
                    <a:pt x="483" y="607"/>
                  </a:lnTo>
                  <a:lnTo>
                    <a:pt x="489" y="612"/>
                  </a:lnTo>
                  <a:lnTo>
                    <a:pt x="494" y="617"/>
                  </a:lnTo>
                  <a:lnTo>
                    <a:pt x="500" y="623"/>
                  </a:lnTo>
                  <a:lnTo>
                    <a:pt x="505" y="628"/>
                  </a:lnTo>
                  <a:lnTo>
                    <a:pt x="511" y="633"/>
                  </a:lnTo>
                  <a:lnTo>
                    <a:pt x="517" y="637"/>
                  </a:lnTo>
                  <a:lnTo>
                    <a:pt x="523" y="642"/>
                  </a:lnTo>
                  <a:lnTo>
                    <a:pt x="529" y="647"/>
                  </a:lnTo>
                  <a:lnTo>
                    <a:pt x="536" y="653"/>
                  </a:lnTo>
                  <a:lnTo>
                    <a:pt x="542" y="656"/>
                  </a:lnTo>
                  <a:lnTo>
                    <a:pt x="548" y="662"/>
                  </a:lnTo>
                  <a:lnTo>
                    <a:pt x="554" y="667"/>
                  </a:lnTo>
                  <a:lnTo>
                    <a:pt x="560" y="671"/>
                  </a:lnTo>
                  <a:lnTo>
                    <a:pt x="566" y="676"/>
                  </a:lnTo>
                  <a:lnTo>
                    <a:pt x="572" y="678"/>
                  </a:lnTo>
                  <a:lnTo>
                    <a:pt x="579" y="682"/>
                  </a:lnTo>
                  <a:lnTo>
                    <a:pt x="585" y="686"/>
                  </a:lnTo>
                  <a:lnTo>
                    <a:pt x="589" y="691"/>
                  </a:lnTo>
                  <a:lnTo>
                    <a:pt x="596" y="695"/>
                  </a:lnTo>
                  <a:lnTo>
                    <a:pt x="602" y="699"/>
                  </a:lnTo>
                  <a:lnTo>
                    <a:pt x="608" y="703"/>
                  </a:lnTo>
                  <a:lnTo>
                    <a:pt x="614" y="707"/>
                  </a:lnTo>
                  <a:lnTo>
                    <a:pt x="620" y="711"/>
                  </a:lnTo>
                  <a:lnTo>
                    <a:pt x="626" y="901"/>
                  </a:lnTo>
                  <a:lnTo>
                    <a:pt x="633" y="901"/>
                  </a:lnTo>
                  <a:lnTo>
                    <a:pt x="639" y="901"/>
                  </a:lnTo>
                  <a:lnTo>
                    <a:pt x="645" y="901"/>
                  </a:lnTo>
                  <a:lnTo>
                    <a:pt x="651" y="901"/>
                  </a:lnTo>
                  <a:lnTo>
                    <a:pt x="657" y="901"/>
                  </a:lnTo>
                  <a:lnTo>
                    <a:pt x="663" y="901"/>
                  </a:lnTo>
                  <a:lnTo>
                    <a:pt x="670" y="901"/>
                  </a:lnTo>
                  <a:lnTo>
                    <a:pt x="676" y="901"/>
                  </a:lnTo>
                  <a:lnTo>
                    <a:pt x="682" y="901"/>
                  </a:lnTo>
                  <a:lnTo>
                    <a:pt x="686" y="901"/>
                  </a:lnTo>
                  <a:lnTo>
                    <a:pt x="693" y="901"/>
                  </a:lnTo>
                  <a:lnTo>
                    <a:pt x="699" y="901"/>
                  </a:lnTo>
                  <a:lnTo>
                    <a:pt x="703" y="901"/>
                  </a:lnTo>
                  <a:lnTo>
                    <a:pt x="710" y="901"/>
                  </a:lnTo>
                  <a:lnTo>
                    <a:pt x="716" y="901"/>
                  </a:lnTo>
                  <a:lnTo>
                    <a:pt x="722" y="901"/>
                  </a:lnTo>
                  <a:lnTo>
                    <a:pt x="728" y="901"/>
                  </a:lnTo>
                  <a:lnTo>
                    <a:pt x="734" y="901"/>
                  </a:lnTo>
                  <a:lnTo>
                    <a:pt x="740" y="901"/>
                  </a:lnTo>
                  <a:lnTo>
                    <a:pt x="747" y="901"/>
                  </a:lnTo>
                  <a:lnTo>
                    <a:pt x="753" y="901"/>
                  </a:lnTo>
                  <a:lnTo>
                    <a:pt x="759" y="901"/>
                  </a:lnTo>
                  <a:lnTo>
                    <a:pt x="765" y="901"/>
                  </a:lnTo>
                  <a:lnTo>
                    <a:pt x="771" y="901"/>
                  </a:lnTo>
                  <a:lnTo>
                    <a:pt x="777" y="901"/>
                  </a:lnTo>
                  <a:lnTo>
                    <a:pt x="783" y="901"/>
                  </a:lnTo>
                  <a:lnTo>
                    <a:pt x="790" y="901"/>
                  </a:lnTo>
                  <a:lnTo>
                    <a:pt x="796" y="901"/>
                  </a:lnTo>
                  <a:lnTo>
                    <a:pt x="800" y="901"/>
                  </a:lnTo>
                  <a:lnTo>
                    <a:pt x="807" y="901"/>
                  </a:lnTo>
                  <a:lnTo>
                    <a:pt x="813" y="901"/>
                  </a:lnTo>
                  <a:lnTo>
                    <a:pt x="819" y="901"/>
                  </a:lnTo>
                  <a:lnTo>
                    <a:pt x="825" y="901"/>
                  </a:lnTo>
                  <a:lnTo>
                    <a:pt x="831" y="901"/>
                  </a:lnTo>
                  <a:lnTo>
                    <a:pt x="837" y="901"/>
                  </a:lnTo>
                  <a:lnTo>
                    <a:pt x="844" y="901"/>
                  </a:lnTo>
                  <a:lnTo>
                    <a:pt x="850" y="901"/>
                  </a:lnTo>
                  <a:lnTo>
                    <a:pt x="856" y="901"/>
                  </a:lnTo>
                  <a:lnTo>
                    <a:pt x="862" y="901"/>
                  </a:lnTo>
                  <a:lnTo>
                    <a:pt x="868" y="901"/>
                  </a:lnTo>
                  <a:lnTo>
                    <a:pt x="874" y="901"/>
                  </a:lnTo>
                  <a:lnTo>
                    <a:pt x="881" y="901"/>
                  </a:lnTo>
                  <a:lnTo>
                    <a:pt x="887" y="901"/>
                  </a:lnTo>
                  <a:lnTo>
                    <a:pt x="893" y="901"/>
                  </a:lnTo>
                  <a:lnTo>
                    <a:pt x="899" y="901"/>
                  </a:lnTo>
                  <a:lnTo>
                    <a:pt x="904" y="901"/>
                  </a:lnTo>
                  <a:lnTo>
                    <a:pt x="910" y="901"/>
                  </a:lnTo>
                  <a:lnTo>
                    <a:pt x="914" y="901"/>
                  </a:lnTo>
                  <a:lnTo>
                    <a:pt x="921" y="901"/>
                  </a:lnTo>
                  <a:lnTo>
                    <a:pt x="927" y="901"/>
                  </a:lnTo>
                  <a:lnTo>
                    <a:pt x="933" y="901"/>
                  </a:lnTo>
                  <a:lnTo>
                    <a:pt x="939" y="901"/>
                  </a:lnTo>
                  <a:lnTo>
                    <a:pt x="945" y="901"/>
                  </a:lnTo>
                  <a:lnTo>
                    <a:pt x="951" y="901"/>
                  </a:lnTo>
                  <a:lnTo>
                    <a:pt x="958" y="901"/>
                  </a:lnTo>
                  <a:lnTo>
                    <a:pt x="964" y="901"/>
                  </a:lnTo>
                  <a:lnTo>
                    <a:pt x="970" y="901"/>
                  </a:lnTo>
                  <a:lnTo>
                    <a:pt x="976" y="901"/>
                  </a:lnTo>
                  <a:lnTo>
                    <a:pt x="982" y="901"/>
                  </a:lnTo>
                  <a:lnTo>
                    <a:pt x="988" y="901"/>
                  </a:lnTo>
                  <a:lnTo>
                    <a:pt x="994" y="901"/>
                  </a:lnTo>
                  <a:lnTo>
                    <a:pt x="1001" y="901"/>
                  </a:lnTo>
                  <a:lnTo>
                    <a:pt x="1007" y="901"/>
                  </a:lnTo>
                  <a:lnTo>
                    <a:pt x="1011" y="901"/>
                  </a:lnTo>
                  <a:lnTo>
                    <a:pt x="1018" y="901"/>
                  </a:lnTo>
                  <a:lnTo>
                    <a:pt x="1024" y="901"/>
                  </a:lnTo>
                  <a:lnTo>
                    <a:pt x="1030" y="901"/>
                  </a:lnTo>
                  <a:lnTo>
                    <a:pt x="1036" y="901"/>
                  </a:lnTo>
                  <a:lnTo>
                    <a:pt x="1042" y="901"/>
                  </a:lnTo>
                  <a:lnTo>
                    <a:pt x="1048" y="901"/>
                  </a:lnTo>
                  <a:lnTo>
                    <a:pt x="1055" y="901"/>
                  </a:lnTo>
                  <a:lnTo>
                    <a:pt x="1061" y="901"/>
                  </a:lnTo>
                  <a:lnTo>
                    <a:pt x="1067" y="901"/>
                  </a:lnTo>
                  <a:lnTo>
                    <a:pt x="1073" y="901"/>
                  </a:lnTo>
                  <a:lnTo>
                    <a:pt x="1079" y="901"/>
                  </a:lnTo>
                  <a:lnTo>
                    <a:pt x="1085" y="901"/>
                  </a:lnTo>
                  <a:lnTo>
                    <a:pt x="1092" y="901"/>
                  </a:lnTo>
                  <a:lnTo>
                    <a:pt x="1098" y="901"/>
                  </a:lnTo>
                  <a:lnTo>
                    <a:pt x="1104" y="901"/>
                  </a:lnTo>
                  <a:lnTo>
                    <a:pt x="1108" y="901"/>
                  </a:lnTo>
                  <a:lnTo>
                    <a:pt x="1113" y="901"/>
                  </a:lnTo>
                  <a:lnTo>
                    <a:pt x="1119" y="901"/>
                  </a:lnTo>
                  <a:lnTo>
                    <a:pt x="1125" y="901"/>
                  </a:lnTo>
                  <a:lnTo>
                    <a:pt x="1132" y="901"/>
                  </a:lnTo>
                  <a:lnTo>
                    <a:pt x="1138" y="901"/>
                  </a:lnTo>
                  <a:lnTo>
                    <a:pt x="1144" y="901"/>
                  </a:lnTo>
                  <a:lnTo>
                    <a:pt x="1150" y="901"/>
                  </a:lnTo>
                  <a:lnTo>
                    <a:pt x="1156" y="901"/>
                  </a:lnTo>
                  <a:lnTo>
                    <a:pt x="1162" y="901"/>
                  </a:lnTo>
                  <a:lnTo>
                    <a:pt x="1169" y="901"/>
                  </a:lnTo>
                  <a:lnTo>
                    <a:pt x="1175" y="901"/>
                  </a:lnTo>
                  <a:lnTo>
                    <a:pt x="1181" y="901"/>
                  </a:lnTo>
                  <a:lnTo>
                    <a:pt x="1187" y="901"/>
                  </a:lnTo>
                  <a:lnTo>
                    <a:pt x="1193" y="901"/>
                  </a:lnTo>
                  <a:lnTo>
                    <a:pt x="1199" y="901"/>
                  </a:lnTo>
                  <a:lnTo>
                    <a:pt x="1206" y="901"/>
                  </a:lnTo>
                  <a:lnTo>
                    <a:pt x="1199" y="901"/>
                  </a:lnTo>
                  <a:lnTo>
                    <a:pt x="1193" y="901"/>
                  </a:lnTo>
                  <a:lnTo>
                    <a:pt x="1187" y="901"/>
                  </a:lnTo>
                  <a:lnTo>
                    <a:pt x="1181" y="901"/>
                  </a:lnTo>
                  <a:lnTo>
                    <a:pt x="1175" y="901"/>
                  </a:lnTo>
                  <a:lnTo>
                    <a:pt x="1169" y="901"/>
                  </a:lnTo>
                  <a:lnTo>
                    <a:pt x="1162" y="901"/>
                  </a:lnTo>
                  <a:lnTo>
                    <a:pt x="1156" y="901"/>
                  </a:lnTo>
                  <a:lnTo>
                    <a:pt x="1150" y="901"/>
                  </a:lnTo>
                  <a:lnTo>
                    <a:pt x="1144" y="901"/>
                  </a:lnTo>
                  <a:lnTo>
                    <a:pt x="1138" y="901"/>
                  </a:lnTo>
                  <a:lnTo>
                    <a:pt x="1132" y="901"/>
                  </a:lnTo>
                  <a:lnTo>
                    <a:pt x="1125" y="901"/>
                  </a:lnTo>
                  <a:lnTo>
                    <a:pt x="1119" y="901"/>
                  </a:lnTo>
                  <a:lnTo>
                    <a:pt x="1113" y="901"/>
                  </a:lnTo>
                  <a:lnTo>
                    <a:pt x="1108" y="901"/>
                  </a:lnTo>
                  <a:lnTo>
                    <a:pt x="1104" y="901"/>
                  </a:lnTo>
                  <a:lnTo>
                    <a:pt x="1098" y="901"/>
                  </a:lnTo>
                  <a:lnTo>
                    <a:pt x="1092" y="901"/>
                  </a:lnTo>
                  <a:lnTo>
                    <a:pt x="1085" y="901"/>
                  </a:lnTo>
                  <a:lnTo>
                    <a:pt x="1079" y="901"/>
                  </a:lnTo>
                  <a:lnTo>
                    <a:pt x="1073" y="901"/>
                  </a:lnTo>
                  <a:lnTo>
                    <a:pt x="1067" y="901"/>
                  </a:lnTo>
                  <a:lnTo>
                    <a:pt x="1061" y="901"/>
                  </a:lnTo>
                  <a:lnTo>
                    <a:pt x="1055" y="901"/>
                  </a:lnTo>
                  <a:lnTo>
                    <a:pt x="1048" y="901"/>
                  </a:lnTo>
                  <a:lnTo>
                    <a:pt x="1042" y="901"/>
                  </a:lnTo>
                  <a:lnTo>
                    <a:pt x="1036" y="901"/>
                  </a:lnTo>
                  <a:lnTo>
                    <a:pt x="1030" y="901"/>
                  </a:lnTo>
                  <a:lnTo>
                    <a:pt x="1024" y="901"/>
                  </a:lnTo>
                  <a:lnTo>
                    <a:pt x="1018" y="901"/>
                  </a:lnTo>
                  <a:lnTo>
                    <a:pt x="1011" y="901"/>
                  </a:lnTo>
                  <a:lnTo>
                    <a:pt x="1007" y="901"/>
                  </a:lnTo>
                  <a:lnTo>
                    <a:pt x="1001" y="901"/>
                  </a:lnTo>
                  <a:lnTo>
                    <a:pt x="994" y="901"/>
                  </a:lnTo>
                  <a:lnTo>
                    <a:pt x="988" y="901"/>
                  </a:lnTo>
                  <a:lnTo>
                    <a:pt x="982" y="901"/>
                  </a:lnTo>
                  <a:lnTo>
                    <a:pt x="976" y="901"/>
                  </a:lnTo>
                  <a:lnTo>
                    <a:pt x="970" y="901"/>
                  </a:lnTo>
                  <a:lnTo>
                    <a:pt x="964" y="901"/>
                  </a:lnTo>
                  <a:lnTo>
                    <a:pt x="958" y="901"/>
                  </a:lnTo>
                  <a:lnTo>
                    <a:pt x="951" y="901"/>
                  </a:lnTo>
                  <a:lnTo>
                    <a:pt x="945" y="901"/>
                  </a:lnTo>
                  <a:lnTo>
                    <a:pt x="939" y="901"/>
                  </a:lnTo>
                  <a:lnTo>
                    <a:pt x="933" y="901"/>
                  </a:lnTo>
                  <a:lnTo>
                    <a:pt x="927" y="901"/>
                  </a:lnTo>
                  <a:lnTo>
                    <a:pt x="921" y="901"/>
                  </a:lnTo>
                  <a:lnTo>
                    <a:pt x="914" y="901"/>
                  </a:lnTo>
                  <a:lnTo>
                    <a:pt x="910" y="901"/>
                  </a:lnTo>
                  <a:lnTo>
                    <a:pt x="904" y="901"/>
                  </a:lnTo>
                  <a:lnTo>
                    <a:pt x="899" y="901"/>
                  </a:lnTo>
                  <a:lnTo>
                    <a:pt x="893" y="901"/>
                  </a:lnTo>
                  <a:lnTo>
                    <a:pt x="887" y="901"/>
                  </a:lnTo>
                  <a:lnTo>
                    <a:pt x="881" y="901"/>
                  </a:lnTo>
                  <a:lnTo>
                    <a:pt x="874" y="901"/>
                  </a:lnTo>
                  <a:lnTo>
                    <a:pt x="868" y="901"/>
                  </a:lnTo>
                  <a:lnTo>
                    <a:pt x="862" y="901"/>
                  </a:lnTo>
                  <a:lnTo>
                    <a:pt x="856" y="901"/>
                  </a:lnTo>
                  <a:lnTo>
                    <a:pt x="850" y="901"/>
                  </a:lnTo>
                  <a:lnTo>
                    <a:pt x="844" y="901"/>
                  </a:lnTo>
                  <a:lnTo>
                    <a:pt x="837" y="901"/>
                  </a:lnTo>
                  <a:lnTo>
                    <a:pt x="831" y="901"/>
                  </a:lnTo>
                  <a:lnTo>
                    <a:pt x="825" y="901"/>
                  </a:lnTo>
                  <a:lnTo>
                    <a:pt x="819" y="901"/>
                  </a:lnTo>
                  <a:lnTo>
                    <a:pt x="813" y="901"/>
                  </a:lnTo>
                  <a:lnTo>
                    <a:pt x="807" y="901"/>
                  </a:lnTo>
                  <a:lnTo>
                    <a:pt x="800" y="901"/>
                  </a:lnTo>
                  <a:lnTo>
                    <a:pt x="796" y="901"/>
                  </a:lnTo>
                  <a:lnTo>
                    <a:pt x="790" y="901"/>
                  </a:lnTo>
                  <a:lnTo>
                    <a:pt x="783" y="901"/>
                  </a:lnTo>
                  <a:lnTo>
                    <a:pt x="777" y="901"/>
                  </a:lnTo>
                  <a:lnTo>
                    <a:pt x="771" y="901"/>
                  </a:lnTo>
                  <a:lnTo>
                    <a:pt x="765" y="901"/>
                  </a:lnTo>
                  <a:lnTo>
                    <a:pt x="759" y="901"/>
                  </a:lnTo>
                  <a:lnTo>
                    <a:pt x="753" y="901"/>
                  </a:lnTo>
                  <a:lnTo>
                    <a:pt x="747" y="901"/>
                  </a:lnTo>
                  <a:lnTo>
                    <a:pt x="740" y="901"/>
                  </a:lnTo>
                  <a:lnTo>
                    <a:pt x="734" y="901"/>
                  </a:lnTo>
                  <a:lnTo>
                    <a:pt x="728" y="901"/>
                  </a:lnTo>
                  <a:lnTo>
                    <a:pt x="722" y="901"/>
                  </a:lnTo>
                  <a:lnTo>
                    <a:pt x="716" y="901"/>
                  </a:lnTo>
                  <a:lnTo>
                    <a:pt x="710" y="901"/>
                  </a:lnTo>
                  <a:lnTo>
                    <a:pt x="703" y="901"/>
                  </a:lnTo>
                  <a:lnTo>
                    <a:pt x="699" y="901"/>
                  </a:lnTo>
                  <a:lnTo>
                    <a:pt x="693" y="901"/>
                  </a:lnTo>
                  <a:lnTo>
                    <a:pt x="686" y="901"/>
                  </a:lnTo>
                  <a:lnTo>
                    <a:pt x="682" y="901"/>
                  </a:lnTo>
                  <a:lnTo>
                    <a:pt x="676" y="901"/>
                  </a:lnTo>
                  <a:lnTo>
                    <a:pt x="670" y="901"/>
                  </a:lnTo>
                  <a:lnTo>
                    <a:pt x="663" y="901"/>
                  </a:lnTo>
                  <a:lnTo>
                    <a:pt x="657" y="901"/>
                  </a:lnTo>
                  <a:lnTo>
                    <a:pt x="651" y="901"/>
                  </a:lnTo>
                  <a:lnTo>
                    <a:pt x="645" y="901"/>
                  </a:lnTo>
                  <a:lnTo>
                    <a:pt x="639" y="901"/>
                  </a:lnTo>
                  <a:lnTo>
                    <a:pt x="633" y="901"/>
                  </a:lnTo>
                  <a:lnTo>
                    <a:pt x="626" y="901"/>
                  </a:lnTo>
                  <a:lnTo>
                    <a:pt x="620" y="901"/>
                  </a:lnTo>
                  <a:lnTo>
                    <a:pt x="614" y="901"/>
                  </a:lnTo>
                  <a:lnTo>
                    <a:pt x="608" y="901"/>
                  </a:lnTo>
                  <a:lnTo>
                    <a:pt x="602" y="901"/>
                  </a:lnTo>
                  <a:lnTo>
                    <a:pt x="596" y="901"/>
                  </a:lnTo>
                  <a:lnTo>
                    <a:pt x="589" y="901"/>
                  </a:lnTo>
                  <a:lnTo>
                    <a:pt x="585" y="901"/>
                  </a:lnTo>
                  <a:lnTo>
                    <a:pt x="579" y="901"/>
                  </a:lnTo>
                  <a:lnTo>
                    <a:pt x="572" y="901"/>
                  </a:lnTo>
                  <a:lnTo>
                    <a:pt x="566" y="901"/>
                  </a:lnTo>
                  <a:lnTo>
                    <a:pt x="560" y="901"/>
                  </a:lnTo>
                  <a:lnTo>
                    <a:pt x="554" y="901"/>
                  </a:lnTo>
                  <a:lnTo>
                    <a:pt x="548" y="901"/>
                  </a:lnTo>
                  <a:lnTo>
                    <a:pt x="542" y="901"/>
                  </a:lnTo>
                  <a:lnTo>
                    <a:pt x="536" y="901"/>
                  </a:lnTo>
                  <a:lnTo>
                    <a:pt x="529" y="901"/>
                  </a:lnTo>
                  <a:lnTo>
                    <a:pt x="523" y="901"/>
                  </a:lnTo>
                  <a:lnTo>
                    <a:pt x="517" y="901"/>
                  </a:lnTo>
                  <a:lnTo>
                    <a:pt x="511" y="901"/>
                  </a:lnTo>
                  <a:lnTo>
                    <a:pt x="505" y="901"/>
                  </a:lnTo>
                  <a:lnTo>
                    <a:pt x="500" y="901"/>
                  </a:lnTo>
                  <a:lnTo>
                    <a:pt x="494" y="901"/>
                  </a:lnTo>
                  <a:lnTo>
                    <a:pt x="489" y="901"/>
                  </a:lnTo>
                  <a:lnTo>
                    <a:pt x="483" y="901"/>
                  </a:lnTo>
                  <a:lnTo>
                    <a:pt x="477" y="901"/>
                  </a:lnTo>
                  <a:lnTo>
                    <a:pt x="471" y="901"/>
                  </a:lnTo>
                  <a:lnTo>
                    <a:pt x="465" y="901"/>
                  </a:lnTo>
                  <a:lnTo>
                    <a:pt x="458" y="901"/>
                  </a:lnTo>
                  <a:lnTo>
                    <a:pt x="452" y="901"/>
                  </a:lnTo>
                  <a:lnTo>
                    <a:pt x="446" y="901"/>
                  </a:lnTo>
                  <a:lnTo>
                    <a:pt x="440" y="901"/>
                  </a:lnTo>
                  <a:lnTo>
                    <a:pt x="434" y="901"/>
                  </a:lnTo>
                  <a:lnTo>
                    <a:pt x="428" y="901"/>
                  </a:lnTo>
                  <a:lnTo>
                    <a:pt x="422" y="901"/>
                  </a:lnTo>
                  <a:lnTo>
                    <a:pt x="415" y="901"/>
                  </a:lnTo>
                  <a:lnTo>
                    <a:pt x="409" y="901"/>
                  </a:lnTo>
                  <a:lnTo>
                    <a:pt x="403" y="901"/>
                  </a:lnTo>
                  <a:lnTo>
                    <a:pt x="397" y="901"/>
                  </a:lnTo>
                  <a:lnTo>
                    <a:pt x="391" y="901"/>
                  </a:lnTo>
                  <a:lnTo>
                    <a:pt x="385" y="901"/>
                  </a:lnTo>
                  <a:lnTo>
                    <a:pt x="378" y="901"/>
                  </a:lnTo>
                  <a:lnTo>
                    <a:pt x="372" y="901"/>
                  </a:lnTo>
                  <a:lnTo>
                    <a:pt x="366" y="901"/>
                  </a:lnTo>
                  <a:lnTo>
                    <a:pt x="361" y="901"/>
                  </a:lnTo>
                  <a:lnTo>
                    <a:pt x="355" y="901"/>
                  </a:lnTo>
                  <a:lnTo>
                    <a:pt x="349" y="901"/>
                  </a:lnTo>
                  <a:lnTo>
                    <a:pt x="343" y="901"/>
                  </a:lnTo>
                  <a:lnTo>
                    <a:pt x="337" y="901"/>
                  </a:lnTo>
                  <a:lnTo>
                    <a:pt x="331" y="901"/>
                  </a:lnTo>
                  <a:lnTo>
                    <a:pt x="324" y="901"/>
                  </a:lnTo>
                  <a:lnTo>
                    <a:pt x="318" y="901"/>
                  </a:lnTo>
                  <a:lnTo>
                    <a:pt x="312" y="901"/>
                  </a:lnTo>
                  <a:lnTo>
                    <a:pt x="306" y="901"/>
                  </a:lnTo>
                  <a:lnTo>
                    <a:pt x="301" y="901"/>
                  </a:lnTo>
                  <a:lnTo>
                    <a:pt x="295" y="901"/>
                  </a:lnTo>
                  <a:lnTo>
                    <a:pt x="289" y="901"/>
                  </a:lnTo>
                  <a:lnTo>
                    <a:pt x="283" y="901"/>
                  </a:lnTo>
                  <a:lnTo>
                    <a:pt x="277" y="901"/>
                  </a:lnTo>
                  <a:lnTo>
                    <a:pt x="271" y="901"/>
                  </a:lnTo>
                  <a:lnTo>
                    <a:pt x="264" y="901"/>
                  </a:lnTo>
                  <a:lnTo>
                    <a:pt x="260" y="901"/>
                  </a:lnTo>
                  <a:lnTo>
                    <a:pt x="254" y="901"/>
                  </a:lnTo>
                  <a:lnTo>
                    <a:pt x="247" y="901"/>
                  </a:lnTo>
                  <a:lnTo>
                    <a:pt x="241" y="901"/>
                  </a:lnTo>
                  <a:lnTo>
                    <a:pt x="235" y="901"/>
                  </a:lnTo>
                  <a:lnTo>
                    <a:pt x="229" y="901"/>
                  </a:lnTo>
                  <a:lnTo>
                    <a:pt x="223" y="901"/>
                  </a:lnTo>
                  <a:lnTo>
                    <a:pt x="217" y="901"/>
                  </a:lnTo>
                  <a:lnTo>
                    <a:pt x="211" y="901"/>
                  </a:lnTo>
                  <a:lnTo>
                    <a:pt x="204" y="901"/>
                  </a:lnTo>
                  <a:lnTo>
                    <a:pt x="198" y="901"/>
                  </a:lnTo>
                  <a:lnTo>
                    <a:pt x="192" y="901"/>
                  </a:lnTo>
                  <a:lnTo>
                    <a:pt x="186" y="901"/>
                  </a:lnTo>
                  <a:lnTo>
                    <a:pt x="180" y="901"/>
                  </a:lnTo>
                  <a:lnTo>
                    <a:pt x="174" y="901"/>
                  </a:lnTo>
                  <a:lnTo>
                    <a:pt x="167" y="901"/>
                  </a:lnTo>
                  <a:lnTo>
                    <a:pt x="163" y="901"/>
                  </a:lnTo>
                  <a:lnTo>
                    <a:pt x="157" y="901"/>
                  </a:lnTo>
                  <a:lnTo>
                    <a:pt x="150" y="901"/>
                  </a:lnTo>
                  <a:lnTo>
                    <a:pt x="144" y="901"/>
                  </a:lnTo>
                  <a:lnTo>
                    <a:pt x="138" y="901"/>
                  </a:lnTo>
                  <a:lnTo>
                    <a:pt x="132" y="901"/>
                  </a:lnTo>
                  <a:lnTo>
                    <a:pt x="126" y="901"/>
                  </a:lnTo>
                  <a:lnTo>
                    <a:pt x="120" y="901"/>
                  </a:lnTo>
                  <a:lnTo>
                    <a:pt x="113" y="901"/>
                  </a:lnTo>
                  <a:lnTo>
                    <a:pt x="107" y="901"/>
                  </a:lnTo>
                  <a:lnTo>
                    <a:pt x="101" y="901"/>
                  </a:lnTo>
                  <a:lnTo>
                    <a:pt x="97" y="901"/>
                  </a:lnTo>
                  <a:lnTo>
                    <a:pt x="90" y="901"/>
                  </a:lnTo>
                  <a:lnTo>
                    <a:pt x="84" y="901"/>
                  </a:lnTo>
                  <a:lnTo>
                    <a:pt x="78" y="901"/>
                  </a:lnTo>
                  <a:lnTo>
                    <a:pt x="72" y="901"/>
                  </a:lnTo>
                  <a:lnTo>
                    <a:pt x="66" y="901"/>
                  </a:lnTo>
                  <a:lnTo>
                    <a:pt x="60" y="901"/>
                  </a:lnTo>
                  <a:lnTo>
                    <a:pt x="53" y="901"/>
                  </a:lnTo>
                  <a:lnTo>
                    <a:pt x="49" y="901"/>
                  </a:lnTo>
                  <a:lnTo>
                    <a:pt x="43" y="901"/>
                  </a:lnTo>
                  <a:lnTo>
                    <a:pt x="36" y="901"/>
                  </a:lnTo>
                  <a:lnTo>
                    <a:pt x="30" y="901"/>
                  </a:lnTo>
                  <a:lnTo>
                    <a:pt x="24" y="901"/>
                  </a:lnTo>
                  <a:lnTo>
                    <a:pt x="18" y="901"/>
                  </a:lnTo>
                  <a:lnTo>
                    <a:pt x="12" y="901"/>
                  </a:lnTo>
                  <a:lnTo>
                    <a:pt x="6" y="901"/>
                  </a:lnTo>
                  <a:lnTo>
                    <a:pt x="0" y="901"/>
                  </a:lnTo>
                  <a:lnTo>
                    <a:pt x="0" y="0"/>
                  </a:lnTo>
                </a:path>
              </a:pathLst>
            </a:custGeom>
            <a:solidFill>
              <a:srgbClr val="C0C0C0"/>
            </a:solidFill>
            <a:ln w="12700" cap="rnd">
              <a:noFill/>
              <a:round/>
              <a:headEnd/>
              <a:tailEnd/>
            </a:ln>
            <a:effectLst/>
          </p:spPr>
          <p:txBody>
            <a:bodyPr/>
            <a:lstStyle/>
            <a:p>
              <a:endParaRPr lang="en-US"/>
            </a:p>
          </p:txBody>
        </p:sp>
        <p:sp>
          <p:nvSpPr>
            <p:cNvPr id="134154" name="Rectangle 10"/>
            <p:cNvSpPr>
              <a:spLocks noChangeArrowheads="1"/>
            </p:cNvSpPr>
            <p:nvPr/>
          </p:nvSpPr>
          <p:spPr bwMode="auto">
            <a:xfrm>
              <a:off x="2751" y="2808"/>
              <a:ext cx="349" cy="144"/>
            </a:xfrm>
            <a:prstGeom prst="rect">
              <a:avLst/>
            </a:prstGeom>
            <a:noFill/>
            <a:ln w="12700">
              <a:noFill/>
              <a:miter lim="800000"/>
              <a:headEnd/>
              <a:tailEnd/>
            </a:ln>
            <a:effectLst/>
          </p:spPr>
          <p:txBody>
            <a:bodyPr wrap="none" lIns="90488" tIns="44450" rIns="90488" bIns="44450" anchor="ctr"/>
            <a:lstStyle/>
            <a:p>
              <a:pPr algn="ctr"/>
              <a:r>
                <a:rPr lang="en-US" b="1" i="0">
                  <a:solidFill>
                    <a:schemeClr val="bg2"/>
                  </a:solidFill>
                  <a:latin typeface="Symbol" pitchFamily="18" charset="2"/>
                </a:rPr>
                <a:t></a:t>
              </a:r>
            </a:p>
          </p:txBody>
        </p:sp>
        <p:sp>
          <p:nvSpPr>
            <p:cNvPr id="134155" name="Line 11"/>
            <p:cNvSpPr>
              <a:spLocks noChangeShapeType="1"/>
            </p:cNvSpPr>
            <p:nvPr/>
          </p:nvSpPr>
          <p:spPr bwMode="auto">
            <a:xfrm>
              <a:off x="2902" y="1229"/>
              <a:ext cx="0" cy="1479"/>
            </a:xfrm>
            <a:prstGeom prst="line">
              <a:avLst/>
            </a:prstGeom>
            <a:noFill/>
            <a:ln w="25400">
              <a:solidFill>
                <a:schemeClr val="bg2"/>
              </a:solidFill>
              <a:round/>
              <a:headEnd/>
              <a:tailEnd/>
            </a:ln>
            <a:effectLst/>
          </p:spPr>
          <p:txBody>
            <a:bodyPr wrap="none" anchor="ctr"/>
            <a:lstStyle/>
            <a:p>
              <a:endParaRPr lang="en-US"/>
            </a:p>
          </p:txBody>
        </p:sp>
        <p:sp>
          <p:nvSpPr>
            <p:cNvPr id="134156" name="Line 12"/>
            <p:cNvSpPr>
              <a:spLocks noChangeShapeType="1"/>
            </p:cNvSpPr>
            <p:nvPr/>
          </p:nvSpPr>
          <p:spPr bwMode="auto">
            <a:xfrm flipH="1">
              <a:off x="1711" y="2591"/>
              <a:ext cx="1180" cy="0"/>
            </a:xfrm>
            <a:prstGeom prst="line">
              <a:avLst/>
            </a:prstGeom>
            <a:noFill/>
            <a:ln w="25400">
              <a:solidFill>
                <a:schemeClr val="bg2"/>
              </a:solidFill>
              <a:round/>
              <a:headEnd/>
              <a:tailEnd type="triangle" w="med" len="med"/>
            </a:ln>
            <a:effectLst/>
          </p:spPr>
          <p:txBody>
            <a:bodyPr wrap="none" anchor="ctr"/>
            <a:lstStyle/>
            <a:p>
              <a:endParaRPr lang="en-US"/>
            </a:p>
          </p:txBody>
        </p:sp>
        <p:sp>
          <p:nvSpPr>
            <p:cNvPr id="134157" name="Line 13"/>
            <p:cNvSpPr>
              <a:spLocks noChangeShapeType="1"/>
            </p:cNvSpPr>
            <p:nvPr/>
          </p:nvSpPr>
          <p:spPr bwMode="auto">
            <a:xfrm>
              <a:off x="2910" y="2591"/>
              <a:ext cx="1166" cy="0"/>
            </a:xfrm>
            <a:prstGeom prst="line">
              <a:avLst/>
            </a:prstGeom>
            <a:noFill/>
            <a:ln w="25400">
              <a:solidFill>
                <a:schemeClr val="bg2"/>
              </a:solidFill>
              <a:round/>
              <a:headEnd/>
              <a:tailEnd type="triangle" w="med" len="med"/>
            </a:ln>
            <a:effectLst/>
          </p:spPr>
          <p:txBody>
            <a:bodyPr wrap="none" anchor="ctr"/>
            <a:lstStyle/>
            <a:p>
              <a:endParaRPr lang="en-US"/>
            </a:p>
          </p:txBody>
        </p:sp>
        <p:sp>
          <p:nvSpPr>
            <p:cNvPr id="134158" name="Freeform 14"/>
            <p:cNvSpPr>
              <a:spLocks/>
            </p:cNvSpPr>
            <p:nvPr/>
          </p:nvSpPr>
          <p:spPr bwMode="auto">
            <a:xfrm>
              <a:off x="1095" y="2724"/>
              <a:ext cx="3021" cy="1"/>
            </a:xfrm>
            <a:custGeom>
              <a:avLst/>
              <a:gdLst/>
              <a:ahLst/>
              <a:cxnLst>
                <a:cxn ang="0">
                  <a:pos x="90" y="0"/>
                </a:cxn>
                <a:cxn ang="0">
                  <a:pos x="187" y="0"/>
                </a:cxn>
                <a:cxn ang="0">
                  <a:pos x="283" y="0"/>
                </a:cxn>
                <a:cxn ang="0">
                  <a:pos x="380" y="0"/>
                </a:cxn>
                <a:cxn ang="0">
                  <a:pos x="477" y="0"/>
                </a:cxn>
                <a:cxn ang="0">
                  <a:pos x="574" y="0"/>
                </a:cxn>
                <a:cxn ang="0">
                  <a:pos x="671" y="0"/>
                </a:cxn>
                <a:cxn ang="0">
                  <a:pos x="766" y="0"/>
                </a:cxn>
                <a:cxn ang="0">
                  <a:pos x="863" y="0"/>
                </a:cxn>
                <a:cxn ang="0">
                  <a:pos x="962" y="0"/>
                </a:cxn>
                <a:cxn ang="0">
                  <a:pos x="1059" y="0"/>
                </a:cxn>
                <a:cxn ang="0">
                  <a:pos x="1156" y="0"/>
                </a:cxn>
                <a:cxn ang="0">
                  <a:pos x="1253" y="0"/>
                </a:cxn>
                <a:cxn ang="0">
                  <a:pos x="1349" y="0"/>
                </a:cxn>
                <a:cxn ang="0">
                  <a:pos x="1446" y="0"/>
                </a:cxn>
                <a:cxn ang="0">
                  <a:pos x="1543" y="0"/>
                </a:cxn>
                <a:cxn ang="0">
                  <a:pos x="1640" y="0"/>
                </a:cxn>
                <a:cxn ang="0">
                  <a:pos x="1737" y="0"/>
                </a:cxn>
                <a:cxn ang="0">
                  <a:pos x="1834" y="0"/>
                </a:cxn>
                <a:cxn ang="0">
                  <a:pos x="1931" y="0"/>
                </a:cxn>
                <a:cxn ang="0">
                  <a:pos x="2028" y="0"/>
                </a:cxn>
                <a:cxn ang="0">
                  <a:pos x="2125" y="0"/>
                </a:cxn>
                <a:cxn ang="0">
                  <a:pos x="2222" y="0"/>
                </a:cxn>
                <a:cxn ang="0">
                  <a:pos x="2317" y="0"/>
                </a:cxn>
                <a:cxn ang="0">
                  <a:pos x="2414" y="0"/>
                </a:cxn>
                <a:cxn ang="0">
                  <a:pos x="2511" y="0"/>
                </a:cxn>
                <a:cxn ang="0">
                  <a:pos x="2608" y="0"/>
                </a:cxn>
                <a:cxn ang="0">
                  <a:pos x="2705" y="0"/>
                </a:cxn>
                <a:cxn ang="0">
                  <a:pos x="2801" y="0"/>
                </a:cxn>
                <a:cxn ang="0">
                  <a:pos x="2899" y="0"/>
                </a:cxn>
                <a:cxn ang="0">
                  <a:pos x="2996" y="0"/>
                </a:cxn>
                <a:cxn ang="0">
                  <a:pos x="2947" y="0"/>
                </a:cxn>
                <a:cxn ang="0">
                  <a:pos x="2850" y="0"/>
                </a:cxn>
                <a:cxn ang="0">
                  <a:pos x="2755" y="0"/>
                </a:cxn>
                <a:cxn ang="0">
                  <a:pos x="2658" y="0"/>
                </a:cxn>
                <a:cxn ang="0">
                  <a:pos x="2561" y="0"/>
                </a:cxn>
                <a:cxn ang="0">
                  <a:pos x="2464" y="0"/>
                </a:cxn>
                <a:cxn ang="0">
                  <a:pos x="2365" y="0"/>
                </a:cxn>
                <a:cxn ang="0">
                  <a:pos x="2268" y="0"/>
                </a:cxn>
                <a:cxn ang="0">
                  <a:pos x="2172" y="0"/>
                </a:cxn>
                <a:cxn ang="0">
                  <a:pos x="2075" y="0"/>
                </a:cxn>
                <a:cxn ang="0">
                  <a:pos x="1978" y="0"/>
                </a:cxn>
                <a:cxn ang="0">
                  <a:pos x="1881" y="0"/>
                </a:cxn>
                <a:cxn ang="0">
                  <a:pos x="1784" y="0"/>
                </a:cxn>
                <a:cxn ang="0">
                  <a:pos x="1689" y="0"/>
                </a:cxn>
                <a:cxn ang="0">
                  <a:pos x="1592" y="0"/>
                </a:cxn>
                <a:cxn ang="0">
                  <a:pos x="1495" y="0"/>
                </a:cxn>
                <a:cxn ang="0">
                  <a:pos x="1398" y="0"/>
                </a:cxn>
                <a:cxn ang="0">
                  <a:pos x="1299" y="0"/>
                </a:cxn>
                <a:cxn ang="0">
                  <a:pos x="1204" y="0"/>
                </a:cxn>
                <a:cxn ang="0">
                  <a:pos x="1107" y="0"/>
                </a:cxn>
                <a:cxn ang="0">
                  <a:pos x="1010" y="0"/>
                </a:cxn>
                <a:cxn ang="0">
                  <a:pos x="913" y="0"/>
                </a:cxn>
                <a:cxn ang="0">
                  <a:pos x="816" y="0"/>
                </a:cxn>
                <a:cxn ang="0">
                  <a:pos x="720" y="0"/>
                </a:cxn>
                <a:cxn ang="0">
                  <a:pos x="623" y="0"/>
                </a:cxn>
                <a:cxn ang="0">
                  <a:pos x="526" y="0"/>
                </a:cxn>
                <a:cxn ang="0">
                  <a:pos x="429" y="0"/>
                </a:cxn>
                <a:cxn ang="0">
                  <a:pos x="332" y="0"/>
                </a:cxn>
                <a:cxn ang="0">
                  <a:pos x="235" y="0"/>
                </a:cxn>
                <a:cxn ang="0">
                  <a:pos x="138" y="0"/>
                </a:cxn>
                <a:cxn ang="0">
                  <a:pos x="41" y="0"/>
                </a:cxn>
              </a:cxnLst>
              <a:rect l="0" t="0" r="r" b="b"/>
              <a:pathLst>
                <a:path w="3021" h="1">
                  <a:moveTo>
                    <a:pt x="0" y="0"/>
                  </a:moveTo>
                  <a:lnTo>
                    <a:pt x="6" y="0"/>
                  </a:lnTo>
                  <a:lnTo>
                    <a:pt x="10" y="0"/>
                  </a:lnTo>
                  <a:lnTo>
                    <a:pt x="16" y="0"/>
                  </a:lnTo>
                  <a:lnTo>
                    <a:pt x="23" y="0"/>
                  </a:lnTo>
                  <a:lnTo>
                    <a:pt x="29" y="0"/>
                  </a:lnTo>
                  <a:lnTo>
                    <a:pt x="35" y="0"/>
                  </a:lnTo>
                  <a:lnTo>
                    <a:pt x="41" y="0"/>
                  </a:lnTo>
                  <a:lnTo>
                    <a:pt x="47" y="0"/>
                  </a:lnTo>
                  <a:lnTo>
                    <a:pt x="53" y="0"/>
                  </a:lnTo>
                  <a:lnTo>
                    <a:pt x="60" y="0"/>
                  </a:lnTo>
                  <a:lnTo>
                    <a:pt x="66" y="0"/>
                  </a:lnTo>
                  <a:lnTo>
                    <a:pt x="72" y="0"/>
                  </a:lnTo>
                  <a:lnTo>
                    <a:pt x="78" y="0"/>
                  </a:lnTo>
                  <a:lnTo>
                    <a:pt x="84" y="0"/>
                  </a:lnTo>
                  <a:lnTo>
                    <a:pt x="90" y="0"/>
                  </a:lnTo>
                  <a:lnTo>
                    <a:pt x="97" y="0"/>
                  </a:lnTo>
                  <a:lnTo>
                    <a:pt x="101" y="0"/>
                  </a:lnTo>
                  <a:lnTo>
                    <a:pt x="107" y="0"/>
                  </a:lnTo>
                  <a:lnTo>
                    <a:pt x="113" y="0"/>
                  </a:lnTo>
                  <a:lnTo>
                    <a:pt x="120" y="0"/>
                  </a:lnTo>
                  <a:lnTo>
                    <a:pt x="126" y="0"/>
                  </a:lnTo>
                  <a:lnTo>
                    <a:pt x="132" y="0"/>
                  </a:lnTo>
                  <a:lnTo>
                    <a:pt x="138" y="0"/>
                  </a:lnTo>
                  <a:lnTo>
                    <a:pt x="144" y="0"/>
                  </a:lnTo>
                  <a:lnTo>
                    <a:pt x="150" y="0"/>
                  </a:lnTo>
                  <a:lnTo>
                    <a:pt x="157" y="0"/>
                  </a:lnTo>
                  <a:lnTo>
                    <a:pt x="163" y="0"/>
                  </a:lnTo>
                  <a:lnTo>
                    <a:pt x="169" y="0"/>
                  </a:lnTo>
                  <a:lnTo>
                    <a:pt x="175" y="0"/>
                  </a:lnTo>
                  <a:lnTo>
                    <a:pt x="181" y="0"/>
                  </a:lnTo>
                  <a:lnTo>
                    <a:pt x="187" y="0"/>
                  </a:lnTo>
                  <a:lnTo>
                    <a:pt x="194" y="0"/>
                  </a:lnTo>
                  <a:lnTo>
                    <a:pt x="200" y="0"/>
                  </a:lnTo>
                  <a:lnTo>
                    <a:pt x="206" y="0"/>
                  </a:lnTo>
                  <a:lnTo>
                    <a:pt x="212" y="0"/>
                  </a:lnTo>
                  <a:lnTo>
                    <a:pt x="218" y="0"/>
                  </a:lnTo>
                  <a:lnTo>
                    <a:pt x="223" y="0"/>
                  </a:lnTo>
                  <a:lnTo>
                    <a:pt x="229" y="0"/>
                  </a:lnTo>
                  <a:lnTo>
                    <a:pt x="235" y="0"/>
                  </a:lnTo>
                  <a:lnTo>
                    <a:pt x="241" y="0"/>
                  </a:lnTo>
                  <a:lnTo>
                    <a:pt x="247" y="0"/>
                  </a:lnTo>
                  <a:lnTo>
                    <a:pt x="252" y="0"/>
                  </a:lnTo>
                  <a:lnTo>
                    <a:pt x="258" y="0"/>
                  </a:lnTo>
                  <a:lnTo>
                    <a:pt x="264" y="0"/>
                  </a:lnTo>
                  <a:lnTo>
                    <a:pt x="271" y="0"/>
                  </a:lnTo>
                  <a:lnTo>
                    <a:pt x="277" y="0"/>
                  </a:lnTo>
                  <a:lnTo>
                    <a:pt x="283" y="0"/>
                  </a:lnTo>
                  <a:lnTo>
                    <a:pt x="289" y="0"/>
                  </a:lnTo>
                  <a:lnTo>
                    <a:pt x="295" y="0"/>
                  </a:lnTo>
                  <a:lnTo>
                    <a:pt x="301" y="0"/>
                  </a:lnTo>
                  <a:lnTo>
                    <a:pt x="308" y="0"/>
                  </a:lnTo>
                  <a:lnTo>
                    <a:pt x="314" y="0"/>
                  </a:lnTo>
                  <a:lnTo>
                    <a:pt x="320" y="0"/>
                  </a:lnTo>
                  <a:lnTo>
                    <a:pt x="326" y="0"/>
                  </a:lnTo>
                  <a:lnTo>
                    <a:pt x="332" y="0"/>
                  </a:lnTo>
                  <a:lnTo>
                    <a:pt x="337" y="0"/>
                  </a:lnTo>
                  <a:lnTo>
                    <a:pt x="343" y="0"/>
                  </a:lnTo>
                  <a:lnTo>
                    <a:pt x="349" y="0"/>
                  </a:lnTo>
                  <a:lnTo>
                    <a:pt x="355" y="0"/>
                  </a:lnTo>
                  <a:lnTo>
                    <a:pt x="361" y="0"/>
                  </a:lnTo>
                  <a:lnTo>
                    <a:pt x="368" y="0"/>
                  </a:lnTo>
                  <a:lnTo>
                    <a:pt x="374" y="0"/>
                  </a:lnTo>
                  <a:lnTo>
                    <a:pt x="380" y="0"/>
                  </a:lnTo>
                  <a:lnTo>
                    <a:pt x="386" y="0"/>
                  </a:lnTo>
                  <a:lnTo>
                    <a:pt x="392" y="0"/>
                  </a:lnTo>
                  <a:lnTo>
                    <a:pt x="398" y="0"/>
                  </a:lnTo>
                  <a:lnTo>
                    <a:pt x="405" y="0"/>
                  </a:lnTo>
                  <a:lnTo>
                    <a:pt x="411" y="0"/>
                  </a:lnTo>
                  <a:lnTo>
                    <a:pt x="417" y="0"/>
                  </a:lnTo>
                  <a:lnTo>
                    <a:pt x="423" y="0"/>
                  </a:lnTo>
                  <a:lnTo>
                    <a:pt x="429" y="0"/>
                  </a:lnTo>
                  <a:lnTo>
                    <a:pt x="434" y="0"/>
                  </a:lnTo>
                  <a:lnTo>
                    <a:pt x="440" y="0"/>
                  </a:lnTo>
                  <a:lnTo>
                    <a:pt x="446" y="0"/>
                  </a:lnTo>
                  <a:lnTo>
                    <a:pt x="452" y="0"/>
                  </a:lnTo>
                  <a:lnTo>
                    <a:pt x="458" y="0"/>
                  </a:lnTo>
                  <a:lnTo>
                    <a:pt x="465" y="0"/>
                  </a:lnTo>
                  <a:lnTo>
                    <a:pt x="471" y="0"/>
                  </a:lnTo>
                  <a:lnTo>
                    <a:pt x="477" y="0"/>
                  </a:lnTo>
                  <a:lnTo>
                    <a:pt x="483" y="0"/>
                  </a:lnTo>
                  <a:lnTo>
                    <a:pt x="489" y="0"/>
                  </a:lnTo>
                  <a:lnTo>
                    <a:pt x="495" y="0"/>
                  </a:lnTo>
                  <a:lnTo>
                    <a:pt x="502" y="0"/>
                  </a:lnTo>
                  <a:lnTo>
                    <a:pt x="508" y="0"/>
                  </a:lnTo>
                  <a:lnTo>
                    <a:pt x="514" y="0"/>
                  </a:lnTo>
                  <a:lnTo>
                    <a:pt x="520" y="0"/>
                  </a:lnTo>
                  <a:lnTo>
                    <a:pt x="526" y="0"/>
                  </a:lnTo>
                  <a:lnTo>
                    <a:pt x="531" y="0"/>
                  </a:lnTo>
                  <a:lnTo>
                    <a:pt x="537" y="0"/>
                  </a:lnTo>
                  <a:lnTo>
                    <a:pt x="543" y="0"/>
                  </a:lnTo>
                  <a:lnTo>
                    <a:pt x="549" y="0"/>
                  </a:lnTo>
                  <a:lnTo>
                    <a:pt x="555" y="0"/>
                  </a:lnTo>
                  <a:lnTo>
                    <a:pt x="562" y="0"/>
                  </a:lnTo>
                  <a:lnTo>
                    <a:pt x="568" y="0"/>
                  </a:lnTo>
                  <a:lnTo>
                    <a:pt x="574" y="0"/>
                  </a:lnTo>
                  <a:lnTo>
                    <a:pt x="580" y="0"/>
                  </a:lnTo>
                  <a:lnTo>
                    <a:pt x="586" y="0"/>
                  </a:lnTo>
                  <a:lnTo>
                    <a:pt x="592" y="0"/>
                  </a:lnTo>
                  <a:lnTo>
                    <a:pt x="599" y="0"/>
                  </a:lnTo>
                  <a:lnTo>
                    <a:pt x="605" y="0"/>
                  </a:lnTo>
                  <a:lnTo>
                    <a:pt x="611" y="0"/>
                  </a:lnTo>
                  <a:lnTo>
                    <a:pt x="617" y="0"/>
                  </a:lnTo>
                  <a:lnTo>
                    <a:pt x="623" y="0"/>
                  </a:lnTo>
                  <a:lnTo>
                    <a:pt x="629" y="0"/>
                  </a:lnTo>
                  <a:lnTo>
                    <a:pt x="636" y="0"/>
                  </a:lnTo>
                  <a:lnTo>
                    <a:pt x="642" y="0"/>
                  </a:lnTo>
                  <a:lnTo>
                    <a:pt x="648" y="0"/>
                  </a:lnTo>
                  <a:lnTo>
                    <a:pt x="654" y="0"/>
                  </a:lnTo>
                  <a:lnTo>
                    <a:pt x="659" y="0"/>
                  </a:lnTo>
                  <a:lnTo>
                    <a:pt x="665" y="0"/>
                  </a:lnTo>
                  <a:lnTo>
                    <a:pt x="671" y="0"/>
                  </a:lnTo>
                  <a:lnTo>
                    <a:pt x="677" y="0"/>
                  </a:lnTo>
                  <a:lnTo>
                    <a:pt x="683" y="0"/>
                  </a:lnTo>
                  <a:lnTo>
                    <a:pt x="689" y="0"/>
                  </a:lnTo>
                  <a:lnTo>
                    <a:pt x="696" y="0"/>
                  </a:lnTo>
                  <a:lnTo>
                    <a:pt x="702" y="0"/>
                  </a:lnTo>
                  <a:lnTo>
                    <a:pt x="708" y="0"/>
                  </a:lnTo>
                  <a:lnTo>
                    <a:pt x="714" y="0"/>
                  </a:lnTo>
                  <a:lnTo>
                    <a:pt x="720" y="0"/>
                  </a:lnTo>
                  <a:lnTo>
                    <a:pt x="726" y="0"/>
                  </a:lnTo>
                  <a:lnTo>
                    <a:pt x="733" y="0"/>
                  </a:lnTo>
                  <a:lnTo>
                    <a:pt x="739" y="0"/>
                  </a:lnTo>
                  <a:lnTo>
                    <a:pt x="745" y="0"/>
                  </a:lnTo>
                  <a:lnTo>
                    <a:pt x="751" y="0"/>
                  </a:lnTo>
                  <a:lnTo>
                    <a:pt x="756" y="0"/>
                  </a:lnTo>
                  <a:lnTo>
                    <a:pt x="760" y="0"/>
                  </a:lnTo>
                  <a:lnTo>
                    <a:pt x="766" y="0"/>
                  </a:lnTo>
                  <a:lnTo>
                    <a:pt x="773" y="0"/>
                  </a:lnTo>
                  <a:lnTo>
                    <a:pt x="779" y="0"/>
                  </a:lnTo>
                  <a:lnTo>
                    <a:pt x="785" y="0"/>
                  </a:lnTo>
                  <a:lnTo>
                    <a:pt x="791" y="0"/>
                  </a:lnTo>
                  <a:lnTo>
                    <a:pt x="797" y="0"/>
                  </a:lnTo>
                  <a:lnTo>
                    <a:pt x="803" y="0"/>
                  </a:lnTo>
                  <a:lnTo>
                    <a:pt x="810" y="0"/>
                  </a:lnTo>
                  <a:lnTo>
                    <a:pt x="816" y="0"/>
                  </a:lnTo>
                  <a:lnTo>
                    <a:pt x="822" y="0"/>
                  </a:lnTo>
                  <a:lnTo>
                    <a:pt x="828" y="0"/>
                  </a:lnTo>
                  <a:lnTo>
                    <a:pt x="834" y="0"/>
                  </a:lnTo>
                  <a:lnTo>
                    <a:pt x="840" y="0"/>
                  </a:lnTo>
                  <a:lnTo>
                    <a:pt x="847" y="0"/>
                  </a:lnTo>
                  <a:lnTo>
                    <a:pt x="853" y="0"/>
                  </a:lnTo>
                  <a:lnTo>
                    <a:pt x="857" y="0"/>
                  </a:lnTo>
                  <a:lnTo>
                    <a:pt x="863" y="0"/>
                  </a:lnTo>
                  <a:lnTo>
                    <a:pt x="870" y="0"/>
                  </a:lnTo>
                  <a:lnTo>
                    <a:pt x="876" y="0"/>
                  </a:lnTo>
                  <a:lnTo>
                    <a:pt x="882" y="0"/>
                  </a:lnTo>
                  <a:lnTo>
                    <a:pt x="888" y="0"/>
                  </a:lnTo>
                  <a:lnTo>
                    <a:pt x="894" y="0"/>
                  </a:lnTo>
                  <a:lnTo>
                    <a:pt x="900" y="0"/>
                  </a:lnTo>
                  <a:lnTo>
                    <a:pt x="907" y="0"/>
                  </a:lnTo>
                  <a:lnTo>
                    <a:pt x="913" y="0"/>
                  </a:lnTo>
                  <a:lnTo>
                    <a:pt x="919" y="0"/>
                  </a:lnTo>
                  <a:lnTo>
                    <a:pt x="925" y="0"/>
                  </a:lnTo>
                  <a:lnTo>
                    <a:pt x="931" y="0"/>
                  </a:lnTo>
                  <a:lnTo>
                    <a:pt x="937" y="0"/>
                  </a:lnTo>
                  <a:lnTo>
                    <a:pt x="944" y="0"/>
                  </a:lnTo>
                  <a:lnTo>
                    <a:pt x="950" y="0"/>
                  </a:lnTo>
                  <a:lnTo>
                    <a:pt x="956" y="0"/>
                  </a:lnTo>
                  <a:lnTo>
                    <a:pt x="962" y="0"/>
                  </a:lnTo>
                  <a:lnTo>
                    <a:pt x="968" y="0"/>
                  </a:lnTo>
                  <a:lnTo>
                    <a:pt x="973" y="0"/>
                  </a:lnTo>
                  <a:lnTo>
                    <a:pt x="979" y="0"/>
                  </a:lnTo>
                  <a:lnTo>
                    <a:pt x="985" y="0"/>
                  </a:lnTo>
                  <a:lnTo>
                    <a:pt x="991" y="0"/>
                  </a:lnTo>
                  <a:lnTo>
                    <a:pt x="997" y="0"/>
                  </a:lnTo>
                  <a:lnTo>
                    <a:pt x="1004" y="0"/>
                  </a:lnTo>
                  <a:lnTo>
                    <a:pt x="1010" y="0"/>
                  </a:lnTo>
                  <a:lnTo>
                    <a:pt x="1016" y="0"/>
                  </a:lnTo>
                  <a:lnTo>
                    <a:pt x="1022" y="0"/>
                  </a:lnTo>
                  <a:lnTo>
                    <a:pt x="1028" y="0"/>
                  </a:lnTo>
                  <a:lnTo>
                    <a:pt x="1034" y="0"/>
                  </a:lnTo>
                  <a:lnTo>
                    <a:pt x="1041" y="0"/>
                  </a:lnTo>
                  <a:lnTo>
                    <a:pt x="1047" y="0"/>
                  </a:lnTo>
                  <a:lnTo>
                    <a:pt x="1053" y="0"/>
                  </a:lnTo>
                  <a:lnTo>
                    <a:pt x="1059" y="0"/>
                  </a:lnTo>
                  <a:lnTo>
                    <a:pt x="1065" y="0"/>
                  </a:lnTo>
                  <a:lnTo>
                    <a:pt x="1071" y="0"/>
                  </a:lnTo>
                  <a:lnTo>
                    <a:pt x="1078" y="0"/>
                  </a:lnTo>
                  <a:lnTo>
                    <a:pt x="1084" y="0"/>
                  </a:lnTo>
                  <a:lnTo>
                    <a:pt x="1088" y="0"/>
                  </a:lnTo>
                  <a:lnTo>
                    <a:pt x="1094" y="0"/>
                  </a:lnTo>
                  <a:lnTo>
                    <a:pt x="1101" y="0"/>
                  </a:lnTo>
                  <a:lnTo>
                    <a:pt x="1107" y="0"/>
                  </a:lnTo>
                  <a:lnTo>
                    <a:pt x="1113" y="0"/>
                  </a:lnTo>
                  <a:lnTo>
                    <a:pt x="1119" y="0"/>
                  </a:lnTo>
                  <a:lnTo>
                    <a:pt x="1125" y="0"/>
                  </a:lnTo>
                  <a:lnTo>
                    <a:pt x="1131" y="0"/>
                  </a:lnTo>
                  <a:lnTo>
                    <a:pt x="1138" y="0"/>
                  </a:lnTo>
                  <a:lnTo>
                    <a:pt x="1144" y="0"/>
                  </a:lnTo>
                  <a:lnTo>
                    <a:pt x="1150" y="0"/>
                  </a:lnTo>
                  <a:lnTo>
                    <a:pt x="1156" y="0"/>
                  </a:lnTo>
                  <a:lnTo>
                    <a:pt x="1162" y="0"/>
                  </a:lnTo>
                  <a:lnTo>
                    <a:pt x="1168" y="0"/>
                  </a:lnTo>
                  <a:lnTo>
                    <a:pt x="1175" y="0"/>
                  </a:lnTo>
                  <a:lnTo>
                    <a:pt x="1181" y="0"/>
                  </a:lnTo>
                  <a:lnTo>
                    <a:pt x="1185" y="0"/>
                  </a:lnTo>
                  <a:lnTo>
                    <a:pt x="1191" y="0"/>
                  </a:lnTo>
                  <a:lnTo>
                    <a:pt x="1198" y="0"/>
                  </a:lnTo>
                  <a:lnTo>
                    <a:pt x="1204" y="0"/>
                  </a:lnTo>
                  <a:lnTo>
                    <a:pt x="1210" y="0"/>
                  </a:lnTo>
                  <a:lnTo>
                    <a:pt x="1216" y="0"/>
                  </a:lnTo>
                  <a:lnTo>
                    <a:pt x="1222" y="0"/>
                  </a:lnTo>
                  <a:lnTo>
                    <a:pt x="1228" y="0"/>
                  </a:lnTo>
                  <a:lnTo>
                    <a:pt x="1235" y="0"/>
                  </a:lnTo>
                  <a:lnTo>
                    <a:pt x="1241" y="0"/>
                  </a:lnTo>
                  <a:lnTo>
                    <a:pt x="1247" y="0"/>
                  </a:lnTo>
                  <a:lnTo>
                    <a:pt x="1253" y="0"/>
                  </a:lnTo>
                  <a:lnTo>
                    <a:pt x="1258" y="0"/>
                  </a:lnTo>
                  <a:lnTo>
                    <a:pt x="1264" y="0"/>
                  </a:lnTo>
                  <a:lnTo>
                    <a:pt x="1270" y="0"/>
                  </a:lnTo>
                  <a:lnTo>
                    <a:pt x="1276" y="0"/>
                  </a:lnTo>
                  <a:lnTo>
                    <a:pt x="1282" y="0"/>
                  </a:lnTo>
                  <a:lnTo>
                    <a:pt x="1287" y="0"/>
                  </a:lnTo>
                  <a:lnTo>
                    <a:pt x="1293" y="0"/>
                  </a:lnTo>
                  <a:lnTo>
                    <a:pt x="1299" y="0"/>
                  </a:lnTo>
                  <a:lnTo>
                    <a:pt x="1305" y="0"/>
                  </a:lnTo>
                  <a:lnTo>
                    <a:pt x="1312" y="0"/>
                  </a:lnTo>
                  <a:lnTo>
                    <a:pt x="1318" y="0"/>
                  </a:lnTo>
                  <a:lnTo>
                    <a:pt x="1324" y="0"/>
                  </a:lnTo>
                  <a:lnTo>
                    <a:pt x="1330" y="0"/>
                  </a:lnTo>
                  <a:lnTo>
                    <a:pt x="1336" y="0"/>
                  </a:lnTo>
                  <a:lnTo>
                    <a:pt x="1342" y="0"/>
                  </a:lnTo>
                  <a:lnTo>
                    <a:pt x="1349" y="0"/>
                  </a:lnTo>
                  <a:lnTo>
                    <a:pt x="1355" y="0"/>
                  </a:lnTo>
                  <a:lnTo>
                    <a:pt x="1361" y="0"/>
                  </a:lnTo>
                  <a:lnTo>
                    <a:pt x="1367" y="0"/>
                  </a:lnTo>
                  <a:lnTo>
                    <a:pt x="1373" y="0"/>
                  </a:lnTo>
                  <a:lnTo>
                    <a:pt x="1379" y="0"/>
                  </a:lnTo>
                  <a:lnTo>
                    <a:pt x="1386" y="0"/>
                  </a:lnTo>
                  <a:lnTo>
                    <a:pt x="1392" y="0"/>
                  </a:lnTo>
                  <a:lnTo>
                    <a:pt x="1398" y="0"/>
                  </a:lnTo>
                  <a:lnTo>
                    <a:pt x="1404" y="0"/>
                  </a:lnTo>
                  <a:lnTo>
                    <a:pt x="1409" y="0"/>
                  </a:lnTo>
                  <a:lnTo>
                    <a:pt x="1415" y="0"/>
                  </a:lnTo>
                  <a:lnTo>
                    <a:pt x="1421" y="0"/>
                  </a:lnTo>
                  <a:lnTo>
                    <a:pt x="1427" y="0"/>
                  </a:lnTo>
                  <a:lnTo>
                    <a:pt x="1433" y="0"/>
                  </a:lnTo>
                  <a:lnTo>
                    <a:pt x="1439" y="0"/>
                  </a:lnTo>
                  <a:lnTo>
                    <a:pt x="1446" y="0"/>
                  </a:lnTo>
                  <a:lnTo>
                    <a:pt x="1452" y="0"/>
                  </a:lnTo>
                  <a:lnTo>
                    <a:pt x="1458" y="0"/>
                  </a:lnTo>
                  <a:lnTo>
                    <a:pt x="1464" y="0"/>
                  </a:lnTo>
                  <a:lnTo>
                    <a:pt x="1470" y="0"/>
                  </a:lnTo>
                  <a:lnTo>
                    <a:pt x="1476" y="0"/>
                  </a:lnTo>
                  <a:lnTo>
                    <a:pt x="1483" y="0"/>
                  </a:lnTo>
                  <a:lnTo>
                    <a:pt x="1489" y="0"/>
                  </a:lnTo>
                  <a:lnTo>
                    <a:pt x="1495" y="0"/>
                  </a:lnTo>
                  <a:lnTo>
                    <a:pt x="1501" y="0"/>
                  </a:lnTo>
                  <a:lnTo>
                    <a:pt x="1507" y="0"/>
                  </a:lnTo>
                  <a:lnTo>
                    <a:pt x="1512" y="0"/>
                  </a:lnTo>
                  <a:lnTo>
                    <a:pt x="1518" y="0"/>
                  </a:lnTo>
                  <a:lnTo>
                    <a:pt x="1524" y="0"/>
                  </a:lnTo>
                  <a:lnTo>
                    <a:pt x="1530" y="0"/>
                  </a:lnTo>
                  <a:lnTo>
                    <a:pt x="1536" y="0"/>
                  </a:lnTo>
                  <a:lnTo>
                    <a:pt x="1543" y="0"/>
                  </a:lnTo>
                  <a:lnTo>
                    <a:pt x="1549" y="0"/>
                  </a:lnTo>
                  <a:lnTo>
                    <a:pt x="1555" y="0"/>
                  </a:lnTo>
                  <a:lnTo>
                    <a:pt x="1561" y="0"/>
                  </a:lnTo>
                  <a:lnTo>
                    <a:pt x="1567" y="0"/>
                  </a:lnTo>
                  <a:lnTo>
                    <a:pt x="1573" y="0"/>
                  </a:lnTo>
                  <a:lnTo>
                    <a:pt x="1580" y="0"/>
                  </a:lnTo>
                  <a:lnTo>
                    <a:pt x="1586" y="0"/>
                  </a:lnTo>
                  <a:lnTo>
                    <a:pt x="1592" y="0"/>
                  </a:lnTo>
                  <a:lnTo>
                    <a:pt x="1598" y="0"/>
                  </a:lnTo>
                  <a:lnTo>
                    <a:pt x="1604" y="0"/>
                  </a:lnTo>
                  <a:lnTo>
                    <a:pt x="1609" y="0"/>
                  </a:lnTo>
                  <a:lnTo>
                    <a:pt x="1615" y="0"/>
                  </a:lnTo>
                  <a:lnTo>
                    <a:pt x="1621" y="0"/>
                  </a:lnTo>
                  <a:lnTo>
                    <a:pt x="1627" y="0"/>
                  </a:lnTo>
                  <a:lnTo>
                    <a:pt x="1633" y="0"/>
                  </a:lnTo>
                  <a:lnTo>
                    <a:pt x="1640" y="0"/>
                  </a:lnTo>
                  <a:lnTo>
                    <a:pt x="1646" y="0"/>
                  </a:lnTo>
                  <a:lnTo>
                    <a:pt x="1652" y="0"/>
                  </a:lnTo>
                  <a:lnTo>
                    <a:pt x="1658" y="0"/>
                  </a:lnTo>
                  <a:lnTo>
                    <a:pt x="1664" y="0"/>
                  </a:lnTo>
                  <a:lnTo>
                    <a:pt x="1670" y="0"/>
                  </a:lnTo>
                  <a:lnTo>
                    <a:pt x="1677" y="0"/>
                  </a:lnTo>
                  <a:lnTo>
                    <a:pt x="1683" y="0"/>
                  </a:lnTo>
                  <a:lnTo>
                    <a:pt x="1689" y="0"/>
                  </a:lnTo>
                  <a:lnTo>
                    <a:pt x="1695" y="0"/>
                  </a:lnTo>
                  <a:lnTo>
                    <a:pt x="1701" y="0"/>
                  </a:lnTo>
                  <a:lnTo>
                    <a:pt x="1707" y="0"/>
                  </a:lnTo>
                  <a:lnTo>
                    <a:pt x="1714" y="0"/>
                  </a:lnTo>
                  <a:lnTo>
                    <a:pt x="1720" y="0"/>
                  </a:lnTo>
                  <a:lnTo>
                    <a:pt x="1724" y="0"/>
                  </a:lnTo>
                  <a:lnTo>
                    <a:pt x="1730" y="0"/>
                  </a:lnTo>
                  <a:lnTo>
                    <a:pt x="1737" y="0"/>
                  </a:lnTo>
                  <a:lnTo>
                    <a:pt x="1743" y="0"/>
                  </a:lnTo>
                  <a:lnTo>
                    <a:pt x="1749" y="0"/>
                  </a:lnTo>
                  <a:lnTo>
                    <a:pt x="1755" y="0"/>
                  </a:lnTo>
                  <a:lnTo>
                    <a:pt x="1761" y="0"/>
                  </a:lnTo>
                  <a:lnTo>
                    <a:pt x="1766" y="0"/>
                  </a:lnTo>
                  <a:lnTo>
                    <a:pt x="1772" y="0"/>
                  </a:lnTo>
                  <a:lnTo>
                    <a:pt x="1778" y="0"/>
                  </a:lnTo>
                  <a:lnTo>
                    <a:pt x="1784" y="0"/>
                  </a:lnTo>
                  <a:lnTo>
                    <a:pt x="1791" y="0"/>
                  </a:lnTo>
                  <a:lnTo>
                    <a:pt x="1797" y="0"/>
                  </a:lnTo>
                  <a:lnTo>
                    <a:pt x="1803" y="0"/>
                  </a:lnTo>
                  <a:lnTo>
                    <a:pt x="1809" y="0"/>
                  </a:lnTo>
                  <a:lnTo>
                    <a:pt x="1815" y="0"/>
                  </a:lnTo>
                  <a:lnTo>
                    <a:pt x="1821" y="0"/>
                  </a:lnTo>
                  <a:lnTo>
                    <a:pt x="1828" y="0"/>
                  </a:lnTo>
                  <a:lnTo>
                    <a:pt x="1834" y="0"/>
                  </a:lnTo>
                  <a:lnTo>
                    <a:pt x="1838" y="0"/>
                  </a:lnTo>
                  <a:lnTo>
                    <a:pt x="1844" y="0"/>
                  </a:lnTo>
                  <a:lnTo>
                    <a:pt x="1851" y="0"/>
                  </a:lnTo>
                  <a:lnTo>
                    <a:pt x="1857" y="0"/>
                  </a:lnTo>
                  <a:lnTo>
                    <a:pt x="1863" y="0"/>
                  </a:lnTo>
                  <a:lnTo>
                    <a:pt x="1869" y="0"/>
                  </a:lnTo>
                  <a:lnTo>
                    <a:pt x="1875" y="0"/>
                  </a:lnTo>
                  <a:lnTo>
                    <a:pt x="1881" y="0"/>
                  </a:lnTo>
                  <a:lnTo>
                    <a:pt x="1888" y="0"/>
                  </a:lnTo>
                  <a:lnTo>
                    <a:pt x="1894" y="0"/>
                  </a:lnTo>
                  <a:lnTo>
                    <a:pt x="1900" y="0"/>
                  </a:lnTo>
                  <a:lnTo>
                    <a:pt x="1906" y="0"/>
                  </a:lnTo>
                  <a:lnTo>
                    <a:pt x="1912" y="0"/>
                  </a:lnTo>
                  <a:lnTo>
                    <a:pt x="1918" y="0"/>
                  </a:lnTo>
                  <a:lnTo>
                    <a:pt x="1925" y="0"/>
                  </a:lnTo>
                  <a:lnTo>
                    <a:pt x="1931" y="0"/>
                  </a:lnTo>
                  <a:lnTo>
                    <a:pt x="1935" y="0"/>
                  </a:lnTo>
                  <a:lnTo>
                    <a:pt x="1941" y="0"/>
                  </a:lnTo>
                  <a:lnTo>
                    <a:pt x="1948" y="0"/>
                  </a:lnTo>
                  <a:lnTo>
                    <a:pt x="1954" y="0"/>
                  </a:lnTo>
                  <a:lnTo>
                    <a:pt x="1960" y="0"/>
                  </a:lnTo>
                  <a:lnTo>
                    <a:pt x="1966" y="0"/>
                  </a:lnTo>
                  <a:lnTo>
                    <a:pt x="1972" y="0"/>
                  </a:lnTo>
                  <a:lnTo>
                    <a:pt x="1978" y="0"/>
                  </a:lnTo>
                  <a:lnTo>
                    <a:pt x="1985" y="0"/>
                  </a:lnTo>
                  <a:lnTo>
                    <a:pt x="1991" y="0"/>
                  </a:lnTo>
                  <a:lnTo>
                    <a:pt x="1997" y="0"/>
                  </a:lnTo>
                  <a:lnTo>
                    <a:pt x="2003" y="0"/>
                  </a:lnTo>
                  <a:lnTo>
                    <a:pt x="2009" y="0"/>
                  </a:lnTo>
                  <a:lnTo>
                    <a:pt x="2015" y="0"/>
                  </a:lnTo>
                  <a:lnTo>
                    <a:pt x="2022" y="0"/>
                  </a:lnTo>
                  <a:lnTo>
                    <a:pt x="2028" y="0"/>
                  </a:lnTo>
                  <a:lnTo>
                    <a:pt x="2034" y="0"/>
                  </a:lnTo>
                  <a:lnTo>
                    <a:pt x="2039" y="0"/>
                  </a:lnTo>
                  <a:lnTo>
                    <a:pt x="2045" y="0"/>
                  </a:lnTo>
                  <a:lnTo>
                    <a:pt x="2051" y="0"/>
                  </a:lnTo>
                  <a:lnTo>
                    <a:pt x="2057" y="0"/>
                  </a:lnTo>
                  <a:lnTo>
                    <a:pt x="2063" y="0"/>
                  </a:lnTo>
                  <a:lnTo>
                    <a:pt x="2069" y="0"/>
                  </a:lnTo>
                  <a:lnTo>
                    <a:pt x="2075" y="0"/>
                  </a:lnTo>
                  <a:lnTo>
                    <a:pt x="2082" y="0"/>
                  </a:lnTo>
                  <a:lnTo>
                    <a:pt x="2088" y="0"/>
                  </a:lnTo>
                  <a:lnTo>
                    <a:pt x="2094" y="0"/>
                  </a:lnTo>
                  <a:lnTo>
                    <a:pt x="2100" y="0"/>
                  </a:lnTo>
                  <a:lnTo>
                    <a:pt x="2106" y="0"/>
                  </a:lnTo>
                  <a:lnTo>
                    <a:pt x="2112" y="0"/>
                  </a:lnTo>
                  <a:lnTo>
                    <a:pt x="2119" y="0"/>
                  </a:lnTo>
                  <a:lnTo>
                    <a:pt x="2125" y="0"/>
                  </a:lnTo>
                  <a:lnTo>
                    <a:pt x="2131" y="0"/>
                  </a:lnTo>
                  <a:lnTo>
                    <a:pt x="2137" y="0"/>
                  </a:lnTo>
                  <a:lnTo>
                    <a:pt x="2143" y="0"/>
                  </a:lnTo>
                  <a:lnTo>
                    <a:pt x="2149" y="0"/>
                  </a:lnTo>
                  <a:lnTo>
                    <a:pt x="2156" y="0"/>
                  </a:lnTo>
                  <a:lnTo>
                    <a:pt x="2160" y="0"/>
                  </a:lnTo>
                  <a:lnTo>
                    <a:pt x="2166" y="0"/>
                  </a:lnTo>
                  <a:lnTo>
                    <a:pt x="2172" y="0"/>
                  </a:lnTo>
                  <a:lnTo>
                    <a:pt x="2179" y="0"/>
                  </a:lnTo>
                  <a:lnTo>
                    <a:pt x="2185" y="0"/>
                  </a:lnTo>
                  <a:lnTo>
                    <a:pt x="2191" y="0"/>
                  </a:lnTo>
                  <a:lnTo>
                    <a:pt x="2197" y="0"/>
                  </a:lnTo>
                  <a:lnTo>
                    <a:pt x="2203" y="0"/>
                  </a:lnTo>
                  <a:lnTo>
                    <a:pt x="2209" y="0"/>
                  </a:lnTo>
                  <a:lnTo>
                    <a:pt x="2216" y="0"/>
                  </a:lnTo>
                  <a:lnTo>
                    <a:pt x="2222" y="0"/>
                  </a:lnTo>
                  <a:lnTo>
                    <a:pt x="2228" y="0"/>
                  </a:lnTo>
                  <a:lnTo>
                    <a:pt x="2234" y="0"/>
                  </a:lnTo>
                  <a:lnTo>
                    <a:pt x="2240" y="0"/>
                  </a:lnTo>
                  <a:lnTo>
                    <a:pt x="2246" y="0"/>
                  </a:lnTo>
                  <a:lnTo>
                    <a:pt x="2253" y="0"/>
                  </a:lnTo>
                  <a:lnTo>
                    <a:pt x="2259" y="0"/>
                  </a:lnTo>
                  <a:lnTo>
                    <a:pt x="2263" y="0"/>
                  </a:lnTo>
                  <a:lnTo>
                    <a:pt x="2268" y="0"/>
                  </a:lnTo>
                  <a:lnTo>
                    <a:pt x="2274" y="0"/>
                  </a:lnTo>
                  <a:lnTo>
                    <a:pt x="2280" y="0"/>
                  </a:lnTo>
                  <a:lnTo>
                    <a:pt x="2286" y="0"/>
                  </a:lnTo>
                  <a:lnTo>
                    <a:pt x="2293" y="0"/>
                  </a:lnTo>
                  <a:lnTo>
                    <a:pt x="2299" y="0"/>
                  </a:lnTo>
                  <a:lnTo>
                    <a:pt x="2305" y="0"/>
                  </a:lnTo>
                  <a:lnTo>
                    <a:pt x="2311" y="0"/>
                  </a:lnTo>
                  <a:lnTo>
                    <a:pt x="2317" y="0"/>
                  </a:lnTo>
                  <a:lnTo>
                    <a:pt x="2323" y="0"/>
                  </a:lnTo>
                  <a:lnTo>
                    <a:pt x="2330" y="0"/>
                  </a:lnTo>
                  <a:lnTo>
                    <a:pt x="2336" y="0"/>
                  </a:lnTo>
                  <a:lnTo>
                    <a:pt x="2342" y="0"/>
                  </a:lnTo>
                  <a:lnTo>
                    <a:pt x="2348" y="0"/>
                  </a:lnTo>
                  <a:lnTo>
                    <a:pt x="2354" y="0"/>
                  </a:lnTo>
                  <a:lnTo>
                    <a:pt x="2359" y="0"/>
                  </a:lnTo>
                  <a:lnTo>
                    <a:pt x="2365" y="0"/>
                  </a:lnTo>
                  <a:lnTo>
                    <a:pt x="2371" y="0"/>
                  </a:lnTo>
                  <a:lnTo>
                    <a:pt x="2377" y="0"/>
                  </a:lnTo>
                  <a:lnTo>
                    <a:pt x="2383" y="0"/>
                  </a:lnTo>
                  <a:lnTo>
                    <a:pt x="2390" y="0"/>
                  </a:lnTo>
                  <a:lnTo>
                    <a:pt x="2396" y="0"/>
                  </a:lnTo>
                  <a:lnTo>
                    <a:pt x="2402" y="0"/>
                  </a:lnTo>
                  <a:lnTo>
                    <a:pt x="2408" y="0"/>
                  </a:lnTo>
                  <a:lnTo>
                    <a:pt x="2414" y="0"/>
                  </a:lnTo>
                  <a:lnTo>
                    <a:pt x="2420" y="0"/>
                  </a:lnTo>
                  <a:lnTo>
                    <a:pt x="2427" y="0"/>
                  </a:lnTo>
                  <a:lnTo>
                    <a:pt x="2433" y="0"/>
                  </a:lnTo>
                  <a:lnTo>
                    <a:pt x="2439" y="0"/>
                  </a:lnTo>
                  <a:lnTo>
                    <a:pt x="2445" y="0"/>
                  </a:lnTo>
                  <a:lnTo>
                    <a:pt x="2451" y="0"/>
                  </a:lnTo>
                  <a:lnTo>
                    <a:pt x="2457" y="0"/>
                  </a:lnTo>
                  <a:lnTo>
                    <a:pt x="2464" y="0"/>
                  </a:lnTo>
                  <a:lnTo>
                    <a:pt x="2470" y="0"/>
                  </a:lnTo>
                  <a:lnTo>
                    <a:pt x="2474" y="0"/>
                  </a:lnTo>
                  <a:lnTo>
                    <a:pt x="2480" y="0"/>
                  </a:lnTo>
                  <a:lnTo>
                    <a:pt x="2487" y="0"/>
                  </a:lnTo>
                  <a:lnTo>
                    <a:pt x="2493" y="0"/>
                  </a:lnTo>
                  <a:lnTo>
                    <a:pt x="2499" y="0"/>
                  </a:lnTo>
                  <a:lnTo>
                    <a:pt x="2505" y="0"/>
                  </a:lnTo>
                  <a:lnTo>
                    <a:pt x="2511" y="0"/>
                  </a:lnTo>
                  <a:lnTo>
                    <a:pt x="2517" y="0"/>
                  </a:lnTo>
                  <a:lnTo>
                    <a:pt x="2524" y="0"/>
                  </a:lnTo>
                  <a:lnTo>
                    <a:pt x="2530" y="0"/>
                  </a:lnTo>
                  <a:lnTo>
                    <a:pt x="2536" y="0"/>
                  </a:lnTo>
                  <a:lnTo>
                    <a:pt x="2542" y="0"/>
                  </a:lnTo>
                  <a:lnTo>
                    <a:pt x="2548" y="0"/>
                  </a:lnTo>
                  <a:lnTo>
                    <a:pt x="2554" y="0"/>
                  </a:lnTo>
                  <a:lnTo>
                    <a:pt x="2561" y="0"/>
                  </a:lnTo>
                  <a:lnTo>
                    <a:pt x="2567" y="0"/>
                  </a:lnTo>
                  <a:lnTo>
                    <a:pt x="2573" y="0"/>
                  </a:lnTo>
                  <a:lnTo>
                    <a:pt x="2579" y="0"/>
                  </a:lnTo>
                  <a:lnTo>
                    <a:pt x="2585" y="0"/>
                  </a:lnTo>
                  <a:lnTo>
                    <a:pt x="2590" y="0"/>
                  </a:lnTo>
                  <a:lnTo>
                    <a:pt x="2596" y="0"/>
                  </a:lnTo>
                  <a:lnTo>
                    <a:pt x="2602" y="0"/>
                  </a:lnTo>
                  <a:lnTo>
                    <a:pt x="2608" y="0"/>
                  </a:lnTo>
                  <a:lnTo>
                    <a:pt x="2614" y="0"/>
                  </a:lnTo>
                  <a:lnTo>
                    <a:pt x="2621" y="0"/>
                  </a:lnTo>
                  <a:lnTo>
                    <a:pt x="2627" y="0"/>
                  </a:lnTo>
                  <a:lnTo>
                    <a:pt x="2633" y="0"/>
                  </a:lnTo>
                  <a:lnTo>
                    <a:pt x="2639" y="0"/>
                  </a:lnTo>
                  <a:lnTo>
                    <a:pt x="2645" y="0"/>
                  </a:lnTo>
                  <a:lnTo>
                    <a:pt x="2651" y="0"/>
                  </a:lnTo>
                  <a:lnTo>
                    <a:pt x="2658" y="0"/>
                  </a:lnTo>
                  <a:lnTo>
                    <a:pt x="2664" y="0"/>
                  </a:lnTo>
                  <a:lnTo>
                    <a:pt x="2670" y="0"/>
                  </a:lnTo>
                  <a:lnTo>
                    <a:pt x="2676" y="0"/>
                  </a:lnTo>
                  <a:lnTo>
                    <a:pt x="2682" y="0"/>
                  </a:lnTo>
                  <a:lnTo>
                    <a:pt x="2687" y="0"/>
                  </a:lnTo>
                  <a:lnTo>
                    <a:pt x="2693" y="0"/>
                  </a:lnTo>
                  <a:lnTo>
                    <a:pt x="2699" y="0"/>
                  </a:lnTo>
                  <a:lnTo>
                    <a:pt x="2705" y="0"/>
                  </a:lnTo>
                  <a:lnTo>
                    <a:pt x="2711" y="0"/>
                  </a:lnTo>
                  <a:lnTo>
                    <a:pt x="2718" y="0"/>
                  </a:lnTo>
                  <a:lnTo>
                    <a:pt x="2724" y="0"/>
                  </a:lnTo>
                  <a:lnTo>
                    <a:pt x="2730" y="0"/>
                  </a:lnTo>
                  <a:lnTo>
                    <a:pt x="2736" y="0"/>
                  </a:lnTo>
                  <a:lnTo>
                    <a:pt x="2742" y="0"/>
                  </a:lnTo>
                  <a:lnTo>
                    <a:pt x="2748" y="0"/>
                  </a:lnTo>
                  <a:lnTo>
                    <a:pt x="2755" y="0"/>
                  </a:lnTo>
                  <a:lnTo>
                    <a:pt x="2761" y="0"/>
                  </a:lnTo>
                  <a:lnTo>
                    <a:pt x="2767" y="0"/>
                  </a:lnTo>
                  <a:lnTo>
                    <a:pt x="2772" y="0"/>
                  </a:lnTo>
                  <a:lnTo>
                    <a:pt x="2778" y="0"/>
                  </a:lnTo>
                  <a:lnTo>
                    <a:pt x="2784" y="0"/>
                  </a:lnTo>
                  <a:lnTo>
                    <a:pt x="2788" y="0"/>
                  </a:lnTo>
                  <a:lnTo>
                    <a:pt x="2795" y="0"/>
                  </a:lnTo>
                  <a:lnTo>
                    <a:pt x="2801" y="0"/>
                  </a:lnTo>
                  <a:lnTo>
                    <a:pt x="2807" y="0"/>
                  </a:lnTo>
                  <a:lnTo>
                    <a:pt x="2813" y="0"/>
                  </a:lnTo>
                  <a:lnTo>
                    <a:pt x="2819" y="0"/>
                  </a:lnTo>
                  <a:lnTo>
                    <a:pt x="2825" y="0"/>
                  </a:lnTo>
                  <a:lnTo>
                    <a:pt x="2832" y="0"/>
                  </a:lnTo>
                  <a:lnTo>
                    <a:pt x="2838" y="0"/>
                  </a:lnTo>
                  <a:lnTo>
                    <a:pt x="2844" y="0"/>
                  </a:lnTo>
                  <a:lnTo>
                    <a:pt x="2850" y="0"/>
                  </a:lnTo>
                  <a:lnTo>
                    <a:pt x="2856" y="0"/>
                  </a:lnTo>
                  <a:lnTo>
                    <a:pt x="2862" y="0"/>
                  </a:lnTo>
                  <a:lnTo>
                    <a:pt x="2869" y="0"/>
                  </a:lnTo>
                  <a:lnTo>
                    <a:pt x="2875" y="0"/>
                  </a:lnTo>
                  <a:lnTo>
                    <a:pt x="2881" y="0"/>
                  </a:lnTo>
                  <a:lnTo>
                    <a:pt x="2887" y="0"/>
                  </a:lnTo>
                  <a:lnTo>
                    <a:pt x="2893" y="0"/>
                  </a:lnTo>
                  <a:lnTo>
                    <a:pt x="2899" y="0"/>
                  </a:lnTo>
                  <a:lnTo>
                    <a:pt x="2906" y="0"/>
                  </a:lnTo>
                  <a:lnTo>
                    <a:pt x="2912" y="0"/>
                  </a:lnTo>
                  <a:lnTo>
                    <a:pt x="2916" y="0"/>
                  </a:lnTo>
                  <a:lnTo>
                    <a:pt x="2922" y="0"/>
                  </a:lnTo>
                  <a:lnTo>
                    <a:pt x="2929" y="0"/>
                  </a:lnTo>
                  <a:lnTo>
                    <a:pt x="2935" y="0"/>
                  </a:lnTo>
                  <a:lnTo>
                    <a:pt x="2941" y="0"/>
                  </a:lnTo>
                  <a:lnTo>
                    <a:pt x="2947" y="0"/>
                  </a:lnTo>
                  <a:lnTo>
                    <a:pt x="2953" y="0"/>
                  </a:lnTo>
                  <a:lnTo>
                    <a:pt x="2959" y="0"/>
                  </a:lnTo>
                  <a:lnTo>
                    <a:pt x="2966" y="0"/>
                  </a:lnTo>
                  <a:lnTo>
                    <a:pt x="2972" y="0"/>
                  </a:lnTo>
                  <a:lnTo>
                    <a:pt x="2978" y="0"/>
                  </a:lnTo>
                  <a:lnTo>
                    <a:pt x="2984" y="0"/>
                  </a:lnTo>
                  <a:lnTo>
                    <a:pt x="2990" y="0"/>
                  </a:lnTo>
                  <a:lnTo>
                    <a:pt x="2996" y="0"/>
                  </a:lnTo>
                  <a:lnTo>
                    <a:pt x="3003" y="0"/>
                  </a:lnTo>
                  <a:lnTo>
                    <a:pt x="3009" y="0"/>
                  </a:lnTo>
                  <a:lnTo>
                    <a:pt x="3013" y="0"/>
                  </a:lnTo>
                  <a:lnTo>
                    <a:pt x="3020" y="0"/>
                  </a:lnTo>
                  <a:lnTo>
                    <a:pt x="3013" y="0"/>
                  </a:lnTo>
                  <a:lnTo>
                    <a:pt x="3009" y="0"/>
                  </a:lnTo>
                  <a:lnTo>
                    <a:pt x="3003" y="0"/>
                  </a:lnTo>
                  <a:lnTo>
                    <a:pt x="2996" y="0"/>
                  </a:lnTo>
                  <a:lnTo>
                    <a:pt x="2990" y="0"/>
                  </a:lnTo>
                  <a:lnTo>
                    <a:pt x="2984" y="0"/>
                  </a:lnTo>
                  <a:lnTo>
                    <a:pt x="2978" y="0"/>
                  </a:lnTo>
                  <a:lnTo>
                    <a:pt x="2972" y="0"/>
                  </a:lnTo>
                  <a:lnTo>
                    <a:pt x="2966" y="0"/>
                  </a:lnTo>
                  <a:lnTo>
                    <a:pt x="2959" y="0"/>
                  </a:lnTo>
                  <a:lnTo>
                    <a:pt x="2953" y="0"/>
                  </a:lnTo>
                  <a:lnTo>
                    <a:pt x="2947" y="0"/>
                  </a:lnTo>
                  <a:lnTo>
                    <a:pt x="2941" y="0"/>
                  </a:lnTo>
                  <a:lnTo>
                    <a:pt x="2935" y="0"/>
                  </a:lnTo>
                  <a:lnTo>
                    <a:pt x="2929" y="0"/>
                  </a:lnTo>
                  <a:lnTo>
                    <a:pt x="2922" y="0"/>
                  </a:lnTo>
                  <a:lnTo>
                    <a:pt x="2916" y="0"/>
                  </a:lnTo>
                  <a:lnTo>
                    <a:pt x="2912" y="0"/>
                  </a:lnTo>
                  <a:lnTo>
                    <a:pt x="2906" y="0"/>
                  </a:lnTo>
                  <a:lnTo>
                    <a:pt x="2899" y="0"/>
                  </a:lnTo>
                  <a:lnTo>
                    <a:pt x="2893" y="0"/>
                  </a:lnTo>
                  <a:lnTo>
                    <a:pt x="2887" y="0"/>
                  </a:lnTo>
                  <a:lnTo>
                    <a:pt x="2881" y="0"/>
                  </a:lnTo>
                  <a:lnTo>
                    <a:pt x="2875" y="0"/>
                  </a:lnTo>
                  <a:lnTo>
                    <a:pt x="2869" y="0"/>
                  </a:lnTo>
                  <a:lnTo>
                    <a:pt x="2862" y="0"/>
                  </a:lnTo>
                  <a:lnTo>
                    <a:pt x="2856" y="0"/>
                  </a:lnTo>
                  <a:lnTo>
                    <a:pt x="2850" y="0"/>
                  </a:lnTo>
                  <a:lnTo>
                    <a:pt x="2844" y="0"/>
                  </a:lnTo>
                  <a:lnTo>
                    <a:pt x="2838" y="0"/>
                  </a:lnTo>
                  <a:lnTo>
                    <a:pt x="2832" y="0"/>
                  </a:lnTo>
                  <a:lnTo>
                    <a:pt x="2825" y="0"/>
                  </a:lnTo>
                  <a:lnTo>
                    <a:pt x="2819" y="0"/>
                  </a:lnTo>
                  <a:lnTo>
                    <a:pt x="2813" y="0"/>
                  </a:lnTo>
                  <a:lnTo>
                    <a:pt x="2807" y="0"/>
                  </a:lnTo>
                  <a:lnTo>
                    <a:pt x="2801" y="0"/>
                  </a:lnTo>
                  <a:lnTo>
                    <a:pt x="2795" y="0"/>
                  </a:lnTo>
                  <a:lnTo>
                    <a:pt x="2788" y="0"/>
                  </a:lnTo>
                  <a:lnTo>
                    <a:pt x="2784" y="0"/>
                  </a:lnTo>
                  <a:lnTo>
                    <a:pt x="2778" y="0"/>
                  </a:lnTo>
                  <a:lnTo>
                    <a:pt x="2772" y="0"/>
                  </a:lnTo>
                  <a:lnTo>
                    <a:pt x="2767" y="0"/>
                  </a:lnTo>
                  <a:lnTo>
                    <a:pt x="2761" y="0"/>
                  </a:lnTo>
                  <a:lnTo>
                    <a:pt x="2755" y="0"/>
                  </a:lnTo>
                  <a:lnTo>
                    <a:pt x="2748" y="0"/>
                  </a:lnTo>
                  <a:lnTo>
                    <a:pt x="2742" y="0"/>
                  </a:lnTo>
                  <a:lnTo>
                    <a:pt x="2736" y="0"/>
                  </a:lnTo>
                  <a:lnTo>
                    <a:pt x="2730" y="0"/>
                  </a:lnTo>
                  <a:lnTo>
                    <a:pt x="2724" y="0"/>
                  </a:lnTo>
                  <a:lnTo>
                    <a:pt x="2718" y="0"/>
                  </a:lnTo>
                  <a:lnTo>
                    <a:pt x="2711" y="0"/>
                  </a:lnTo>
                  <a:lnTo>
                    <a:pt x="2705" y="0"/>
                  </a:lnTo>
                  <a:lnTo>
                    <a:pt x="2699" y="0"/>
                  </a:lnTo>
                  <a:lnTo>
                    <a:pt x="2693" y="0"/>
                  </a:lnTo>
                  <a:lnTo>
                    <a:pt x="2687" y="0"/>
                  </a:lnTo>
                  <a:lnTo>
                    <a:pt x="2682" y="0"/>
                  </a:lnTo>
                  <a:lnTo>
                    <a:pt x="2676" y="0"/>
                  </a:lnTo>
                  <a:lnTo>
                    <a:pt x="2670" y="0"/>
                  </a:lnTo>
                  <a:lnTo>
                    <a:pt x="2664" y="0"/>
                  </a:lnTo>
                  <a:lnTo>
                    <a:pt x="2658" y="0"/>
                  </a:lnTo>
                  <a:lnTo>
                    <a:pt x="2651" y="0"/>
                  </a:lnTo>
                  <a:lnTo>
                    <a:pt x="2645" y="0"/>
                  </a:lnTo>
                  <a:lnTo>
                    <a:pt x="2639" y="0"/>
                  </a:lnTo>
                  <a:lnTo>
                    <a:pt x="2633" y="0"/>
                  </a:lnTo>
                  <a:lnTo>
                    <a:pt x="2627" y="0"/>
                  </a:lnTo>
                  <a:lnTo>
                    <a:pt x="2621" y="0"/>
                  </a:lnTo>
                  <a:lnTo>
                    <a:pt x="2614" y="0"/>
                  </a:lnTo>
                  <a:lnTo>
                    <a:pt x="2608" y="0"/>
                  </a:lnTo>
                  <a:lnTo>
                    <a:pt x="2602" y="0"/>
                  </a:lnTo>
                  <a:lnTo>
                    <a:pt x="2596" y="0"/>
                  </a:lnTo>
                  <a:lnTo>
                    <a:pt x="2590" y="0"/>
                  </a:lnTo>
                  <a:lnTo>
                    <a:pt x="2585" y="0"/>
                  </a:lnTo>
                  <a:lnTo>
                    <a:pt x="2579" y="0"/>
                  </a:lnTo>
                  <a:lnTo>
                    <a:pt x="2573" y="0"/>
                  </a:lnTo>
                  <a:lnTo>
                    <a:pt x="2567" y="0"/>
                  </a:lnTo>
                  <a:lnTo>
                    <a:pt x="2561" y="0"/>
                  </a:lnTo>
                  <a:lnTo>
                    <a:pt x="2554" y="0"/>
                  </a:lnTo>
                  <a:lnTo>
                    <a:pt x="2548" y="0"/>
                  </a:lnTo>
                  <a:lnTo>
                    <a:pt x="2542" y="0"/>
                  </a:lnTo>
                  <a:lnTo>
                    <a:pt x="2536" y="0"/>
                  </a:lnTo>
                  <a:lnTo>
                    <a:pt x="2530" y="0"/>
                  </a:lnTo>
                  <a:lnTo>
                    <a:pt x="2524" y="0"/>
                  </a:lnTo>
                  <a:lnTo>
                    <a:pt x="2517" y="0"/>
                  </a:lnTo>
                  <a:lnTo>
                    <a:pt x="2511" y="0"/>
                  </a:lnTo>
                  <a:lnTo>
                    <a:pt x="2505" y="0"/>
                  </a:lnTo>
                  <a:lnTo>
                    <a:pt x="2499" y="0"/>
                  </a:lnTo>
                  <a:lnTo>
                    <a:pt x="2493" y="0"/>
                  </a:lnTo>
                  <a:lnTo>
                    <a:pt x="2487" y="0"/>
                  </a:lnTo>
                  <a:lnTo>
                    <a:pt x="2480" y="0"/>
                  </a:lnTo>
                  <a:lnTo>
                    <a:pt x="2474" y="0"/>
                  </a:lnTo>
                  <a:lnTo>
                    <a:pt x="2470" y="0"/>
                  </a:lnTo>
                  <a:lnTo>
                    <a:pt x="2464" y="0"/>
                  </a:lnTo>
                  <a:lnTo>
                    <a:pt x="2457" y="0"/>
                  </a:lnTo>
                  <a:lnTo>
                    <a:pt x="2451" y="0"/>
                  </a:lnTo>
                  <a:lnTo>
                    <a:pt x="2445" y="0"/>
                  </a:lnTo>
                  <a:lnTo>
                    <a:pt x="2439" y="0"/>
                  </a:lnTo>
                  <a:lnTo>
                    <a:pt x="2433" y="0"/>
                  </a:lnTo>
                  <a:lnTo>
                    <a:pt x="2427" y="0"/>
                  </a:lnTo>
                  <a:lnTo>
                    <a:pt x="2420" y="0"/>
                  </a:lnTo>
                  <a:lnTo>
                    <a:pt x="2414" y="0"/>
                  </a:lnTo>
                  <a:lnTo>
                    <a:pt x="2408" y="0"/>
                  </a:lnTo>
                  <a:lnTo>
                    <a:pt x="2402" y="0"/>
                  </a:lnTo>
                  <a:lnTo>
                    <a:pt x="2396" y="0"/>
                  </a:lnTo>
                  <a:lnTo>
                    <a:pt x="2390" y="0"/>
                  </a:lnTo>
                  <a:lnTo>
                    <a:pt x="2383" y="0"/>
                  </a:lnTo>
                  <a:lnTo>
                    <a:pt x="2377" y="0"/>
                  </a:lnTo>
                  <a:lnTo>
                    <a:pt x="2371" y="0"/>
                  </a:lnTo>
                  <a:lnTo>
                    <a:pt x="2365" y="0"/>
                  </a:lnTo>
                  <a:lnTo>
                    <a:pt x="2359" y="0"/>
                  </a:lnTo>
                  <a:lnTo>
                    <a:pt x="2354" y="0"/>
                  </a:lnTo>
                  <a:lnTo>
                    <a:pt x="2348" y="0"/>
                  </a:lnTo>
                  <a:lnTo>
                    <a:pt x="2342" y="0"/>
                  </a:lnTo>
                  <a:lnTo>
                    <a:pt x="2336" y="0"/>
                  </a:lnTo>
                  <a:lnTo>
                    <a:pt x="2330" y="0"/>
                  </a:lnTo>
                  <a:lnTo>
                    <a:pt x="2323" y="0"/>
                  </a:lnTo>
                  <a:lnTo>
                    <a:pt x="2317" y="0"/>
                  </a:lnTo>
                  <a:lnTo>
                    <a:pt x="2311" y="0"/>
                  </a:lnTo>
                  <a:lnTo>
                    <a:pt x="2305" y="0"/>
                  </a:lnTo>
                  <a:lnTo>
                    <a:pt x="2299" y="0"/>
                  </a:lnTo>
                  <a:lnTo>
                    <a:pt x="2293" y="0"/>
                  </a:lnTo>
                  <a:lnTo>
                    <a:pt x="2286" y="0"/>
                  </a:lnTo>
                  <a:lnTo>
                    <a:pt x="2280" y="0"/>
                  </a:lnTo>
                  <a:lnTo>
                    <a:pt x="2274" y="0"/>
                  </a:lnTo>
                  <a:lnTo>
                    <a:pt x="2268" y="0"/>
                  </a:lnTo>
                  <a:lnTo>
                    <a:pt x="2263" y="0"/>
                  </a:lnTo>
                  <a:lnTo>
                    <a:pt x="2259" y="0"/>
                  </a:lnTo>
                  <a:lnTo>
                    <a:pt x="2253" y="0"/>
                  </a:lnTo>
                  <a:lnTo>
                    <a:pt x="2246" y="0"/>
                  </a:lnTo>
                  <a:lnTo>
                    <a:pt x="2240" y="0"/>
                  </a:lnTo>
                  <a:lnTo>
                    <a:pt x="2234" y="0"/>
                  </a:lnTo>
                  <a:lnTo>
                    <a:pt x="2228" y="0"/>
                  </a:lnTo>
                  <a:lnTo>
                    <a:pt x="2222" y="0"/>
                  </a:lnTo>
                  <a:lnTo>
                    <a:pt x="2216" y="0"/>
                  </a:lnTo>
                  <a:lnTo>
                    <a:pt x="2209" y="0"/>
                  </a:lnTo>
                  <a:lnTo>
                    <a:pt x="2203" y="0"/>
                  </a:lnTo>
                  <a:lnTo>
                    <a:pt x="2197" y="0"/>
                  </a:lnTo>
                  <a:lnTo>
                    <a:pt x="2191" y="0"/>
                  </a:lnTo>
                  <a:lnTo>
                    <a:pt x="2185" y="0"/>
                  </a:lnTo>
                  <a:lnTo>
                    <a:pt x="2179" y="0"/>
                  </a:lnTo>
                  <a:lnTo>
                    <a:pt x="2172" y="0"/>
                  </a:lnTo>
                  <a:lnTo>
                    <a:pt x="2166" y="0"/>
                  </a:lnTo>
                  <a:lnTo>
                    <a:pt x="2160" y="0"/>
                  </a:lnTo>
                  <a:lnTo>
                    <a:pt x="2156" y="0"/>
                  </a:lnTo>
                  <a:lnTo>
                    <a:pt x="2149" y="0"/>
                  </a:lnTo>
                  <a:lnTo>
                    <a:pt x="2143" y="0"/>
                  </a:lnTo>
                  <a:lnTo>
                    <a:pt x="2137" y="0"/>
                  </a:lnTo>
                  <a:lnTo>
                    <a:pt x="2131" y="0"/>
                  </a:lnTo>
                  <a:lnTo>
                    <a:pt x="2125" y="0"/>
                  </a:lnTo>
                  <a:lnTo>
                    <a:pt x="2119" y="0"/>
                  </a:lnTo>
                  <a:lnTo>
                    <a:pt x="2112" y="0"/>
                  </a:lnTo>
                  <a:lnTo>
                    <a:pt x="2106" y="0"/>
                  </a:lnTo>
                  <a:lnTo>
                    <a:pt x="2100" y="0"/>
                  </a:lnTo>
                  <a:lnTo>
                    <a:pt x="2094" y="0"/>
                  </a:lnTo>
                  <a:lnTo>
                    <a:pt x="2088" y="0"/>
                  </a:lnTo>
                  <a:lnTo>
                    <a:pt x="2082" y="0"/>
                  </a:lnTo>
                  <a:lnTo>
                    <a:pt x="2075" y="0"/>
                  </a:lnTo>
                  <a:lnTo>
                    <a:pt x="2069" y="0"/>
                  </a:lnTo>
                  <a:lnTo>
                    <a:pt x="2063" y="0"/>
                  </a:lnTo>
                  <a:lnTo>
                    <a:pt x="2057" y="0"/>
                  </a:lnTo>
                  <a:lnTo>
                    <a:pt x="2051" y="0"/>
                  </a:lnTo>
                  <a:lnTo>
                    <a:pt x="2045" y="0"/>
                  </a:lnTo>
                  <a:lnTo>
                    <a:pt x="2039" y="0"/>
                  </a:lnTo>
                  <a:lnTo>
                    <a:pt x="2034" y="0"/>
                  </a:lnTo>
                  <a:lnTo>
                    <a:pt x="2028" y="0"/>
                  </a:lnTo>
                  <a:lnTo>
                    <a:pt x="2022" y="0"/>
                  </a:lnTo>
                  <a:lnTo>
                    <a:pt x="2015" y="0"/>
                  </a:lnTo>
                  <a:lnTo>
                    <a:pt x="2009" y="0"/>
                  </a:lnTo>
                  <a:lnTo>
                    <a:pt x="2003" y="0"/>
                  </a:lnTo>
                  <a:lnTo>
                    <a:pt x="1997" y="0"/>
                  </a:lnTo>
                  <a:lnTo>
                    <a:pt x="1991" y="0"/>
                  </a:lnTo>
                  <a:lnTo>
                    <a:pt x="1985" y="0"/>
                  </a:lnTo>
                  <a:lnTo>
                    <a:pt x="1978" y="0"/>
                  </a:lnTo>
                  <a:lnTo>
                    <a:pt x="1972" y="0"/>
                  </a:lnTo>
                  <a:lnTo>
                    <a:pt x="1966" y="0"/>
                  </a:lnTo>
                  <a:lnTo>
                    <a:pt x="1960" y="0"/>
                  </a:lnTo>
                  <a:lnTo>
                    <a:pt x="1954" y="0"/>
                  </a:lnTo>
                  <a:lnTo>
                    <a:pt x="1948" y="0"/>
                  </a:lnTo>
                  <a:lnTo>
                    <a:pt x="1941" y="0"/>
                  </a:lnTo>
                  <a:lnTo>
                    <a:pt x="1935" y="0"/>
                  </a:lnTo>
                  <a:lnTo>
                    <a:pt x="1931" y="0"/>
                  </a:lnTo>
                  <a:lnTo>
                    <a:pt x="1925" y="0"/>
                  </a:lnTo>
                  <a:lnTo>
                    <a:pt x="1918" y="0"/>
                  </a:lnTo>
                  <a:lnTo>
                    <a:pt x="1912" y="0"/>
                  </a:lnTo>
                  <a:lnTo>
                    <a:pt x="1906" y="0"/>
                  </a:lnTo>
                  <a:lnTo>
                    <a:pt x="1900" y="0"/>
                  </a:lnTo>
                  <a:lnTo>
                    <a:pt x="1894" y="0"/>
                  </a:lnTo>
                  <a:lnTo>
                    <a:pt x="1888" y="0"/>
                  </a:lnTo>
                  <a:lnTo>
                    <a:pt x="1881" y="0"/>
                  </a:lnTo>
                  <a:lnTo>
                    <a:pt x="1875" y="0"/>
                  </a:lnTo>
                  <a:lnTo>
                    <a:pt x="1869" y="0"/>
                  </a:lnTo>
                  <a:lnTo>
                    <a:pt x="1863" y="0"/>
                  </a:lnTo>
                  <a:lnTo>
                    <a:pt x="1857" y="0"/>
                  </a:lnTo>
                  <a:lnTo>
                    <a:pt x="1851" y="0"/>
                  </a:lnTo>
                  <a:lnTo>
                    <a:pt x="1844" y="0"/>
                  </a:lnTo>
                  <a:lnTo>
                    <a:pt x="1838" y="0"/>
                  </a:lnTo>
                  <a:lnTo>
                    <a:pt x="1834" y="0"/>
                  </a:lnTo>
                  <a:lnTo>
                    <a:pt x="1828" y="0"/>
                  </a:lnTo>
                  <a:lnTo>
                    <a:pt x="1821" y="0"/>
                  </a:lnTo>
                  <a:lnTo>
                    <a:pt x="1815" y="0"/>
                  </a:lnTo>
                  <a:lnTo>
                    <a:pt x="1809" y="0"/>
                  </a:lnTo>
                  <a:lnTo>
                    <a:pt x="1803" y="0"/>
                  </a:lnTo>
                  <a:lnTo>
                    <a:pt x="1797" y="0"/>
                  </a:lnTo>
                  <a:lnTo>
                    <a:pt x="1791" y="0"/>
                  </a:lnTo>
                  <a:lnTo>
                    <a:pt x="1784" y="0"/>
                  </a:lnTo>
                  <a:lnTo>
                    <a:pt x="1778" y="0"/>
                  </a:lnTo>
                  <a:lnTo>
                    <a:pt x="1772" y="0"/>
                  </a:lnTo>
                  <a:lnTo>
                    <a:pt x="1766" y="0"/>
                  </a:lnTo>
                  <a:lnTo>
                    <a:pt x="1761" y="0"/>
                  </a:lnTo>
                  <a:lnTo>
                    <a:pt x="1755" y="0"/>
                  </a:lnTo>
                  <a:lnTo>
                    <a:pt x="1749" y="0"/>
                  </a:lnTo>
                  <a:lnTo>
                    <a:pt x="1743" y="0"/>
                  </a:lnTo>
                  <a:lnTo>
                    <a:pt x="1737" y="0"/>
                  </a:lnTo>
                  <a:lnTo>
                    <a:pt x="1730" y="0"/>
                  </a:lnTo>
                  <a:lnTo>
                    <a:pt x="1724" y="0"/>
                  </a:lnTo>
                  <a:lnTo>
                    <a:pt x="1720" y="0"/>
                  </a:lnTo>
                  <a:lnTo>
                    <a:pt x="1714" y="0"/>
                  </a:lnTo>
                  <a:lnTo>
                    <a:pt x="1707" y="0"/>
                  </a:lnTo>
                  <a:lnTo>
                    <a:pt x="1701" y="0"/>
                  </a:lnTo>
                  <a:lnTo>
                    <a:pt x="1695" y="0"/>
                  </a:lnTo>
                  <a:lnTo>
                    <a:pt x="1689" y="0"/>
                  </a:lnTo>
                  <a:lnTo>
                    <a:pt x="1683" y="0"/>
                  </a:lnTo>
                  <a:lnTo>
                    <a:pt x="1677" y="0"/>
                  </a:lnTo>
                  <a:lnTo>
                    <a:pt x="1670" y="0"/>
                  </a:lnTo>
                  <a:lnTo>
                    <a:pt x="1664" y="0"/>
                  </a:lnTo>
                  <a:lnTo>
                    <a:pt x="1658" y="0"/>
                  </a:lnTo>
                  <a:lnTo>
                    <a:pt x="1652" y="0"/>
                  </a:lnTo>
                  <a:lnTo>
                    <a:pt x="1646" y="0"/>
                  </a:lnTo>
                  <a:lnTo>
                    <a:pt x="1640" y="0"/>
                  </a:lnTo>
                  <a:lnTo>
                    <a:pt x="1633" y="0"/>
                  </a:lnTo>
                  <a:lnTo>
                    <a:pt x="1627" y="0"/>
                  </a:lnTo>
                  <a:lnTo>
                    <a:pt x="1621" y="0"/>
                  </a:lnTo>
                  <a:lnTo>
                    <a:pt x="1615" y="0"/>
                  </a:lnTo>
                  <a:lnTo>
                    <a:pt x="1609" y="0"/>
                  </a:lnTo>
                  <a:lnTo>
                    <a:pt x="1604" y="0"/>
                  </a:lnTo>
                  <a:lnTo>
                    <a:pt x="1598" y="0"/>
                  </a:lnTo>
                  <a:lnTo>
                    <a:pt x="1592" y="0"/>
                  </a:lnTo>
                  <a:lnTo>
                    <a:pt x="1586" y="0"/>
                  </a:lnTo>
                  <a:lnTo>
                    <a:pt x="1580" y="0"/>
                  </a:lnTo>
                  <a:lnTo>
                    <a:pt x="1573" y="0"/>
                  </a:lnTo>
                  <a:lnTo>
                    <a:pt x="1567" y="0"/>
                  </a:lnTo>
                  <a:lnTo>
                    <a:pt x="1561" y="0"/>
                  </a:lnTo>
                  <a:lnTo>
                    <a:pt x="1555" y="0"/>
                  </a:lnTo>
                  <a:lnTo>
                    <a:pt x="1549" y="0"/>
                  </a:lnTo>
                  <a:lnTo>
                    <a:pt x="1543" y="0"/>
                  </a:lnTo>
                  <a:lnTo>
                    <a:pt x="1536" y="0"/>
                  </a:lnTo>
                  <a:lnTo>
                    <a:pt x="1530" y="0"/>
                  </a:lnTo>
                  <a:lnTo>
                    <a:pt x="1524" y="0"/>
                  </a:lnTo>
                  <a:lnTo>
                    <a:pt x="1518" y="0"/>
                  </a:lnTo>
                  <a:lnTo>
                    <a:pt x="1512" y="0"/>
                  </a:lnTo>
                  <a:lnTo>
                    <a:pt x="1507" y="0"/>
                  </a:lnTo>
                  <a:lnTo>
                    <a:pt x="1501" y="0"/>
                  </a:lnTo>
                  <a:lnTo>
                    <a:pt x="1495" y="0"/>
                  </a:lnTo>
                  <a:lnTo>
                    <a:pt x="1489" y="0"/>
                  </a:lnTo>
                  <a:lnTo>
                    <a:pt x="1483" y="0"/>
                  </a:lnTo>
                  <a:lnTo>
                    <a:pt x="1476" y="0"/>
                  </a:lnTo>
                  <a:lnTo>
                    <a:pt x="1470" y="0"/>
                  </a:lnTo>
                  <a:lnTo>
                    <a:pt x="1464" y="0"/>
                  </a:lnTo>
                  <a:lnTo>
                    <a:pt x="1458" y="0"/>
                  </a:lnTo>
                  <a:lnTo>
                    <a:pt x="1452" y="0"/>
                  </a:lnTo>
                  <a:lnTo>
                    <a:pt x="1446" y="0"/>
                  </a:lnTo>
                  <a:lnTo>
                    <a:pt x="1439" y="0"/>
                  </a:lnTo>
                  <a:lnTo>
                    <a:pt x="1433" y="0"/>
                  </a:lnTo>
                  <a:lnTo>
                    <a:pt x="1427" y="0"/>
                  </a:lnTo>
                  <a:lnTo>
                    <a:pt x="1421" y="0"/>
                  </a:lnTo>
                  <a:lnTo>
                    <a:pt x="1415" y="0"/>
                  </a:lnTo>
                  <a:lnTo>
                    <a:pt x="1409" y="0"/>
                  </a:lnTo>
                  <a:lnTo>
                    <a:pt x="1404" y="0"/>
                  </a:lnTo>
                  <a:lnTo>
                    <a:pt x="1398" y="0"/>
                  </a:lnTo>
                  <a:lnTo>
                    <a:pt x="1392" y="0"/>
                  </a:lnTo>
                  <a:lnTo>
                    <a:pt x="1386" y="0"/>
                  </a:lnTo>
                  <a:lnTo>
                    <a:pt x="1379" y="0"/>
                  </a:lnTo>
                  <a:lnTo>
                    <a:pt x="1373" y="0"/>
                  </a:lnTo>
                  <a:lnTo>
                    <a:pt x="1367" y="0"/>
                  </a:lnTo>
                  <a:lnTo>
                    <a:pt x="1361" y="0"/>
                  </a:lnTo>
                  <a:lnTo>
                    <a:pt x="1355" y="0"/>
                  </a:lnTo>
                  <a:lnTo>
                    <a:pt x="1349" y="0"/>
                  </a:lnTo>
                  <a:lnTo>
                    <a:pt x="1342" y="0"/>
                  </a:lnTo>
                  <a:lnTo>
                    <a:pt x="1336" y="0"/>
                  </a:lnTo>
                  <a:lnTo>
                    <a:pt x="1330" y="0"/>
                  </a:lnTo>
                  <a:lnTo>
                    <a:pt x="1324" y="0"/>
                  </a:lnTo>
                  <a:lnTo>
                    <a:pt x="1318" y="0"/>
                  </a:lnTo>
                  <a:lnTo>
                    <a:pt x="1312" y="0"/>
                  </a:lnTo>
                  <a:lnTo>
                    <a:pt x="1305" y="0"/>
                  </a:lnTo>
                  <a:lnTo>
                    <a:pt x="1299" y="0"/>
                  </a:lnTo>
                  <a:lnTo>
                    <a:pt x="1293" y="0"/>
                  </a:lnTo>
                  <a:lnTo>
                    <a:pt x="1287" y="0"/>
                  </a:lnTo>
                  <a:lnTo>
                    <a:pt x="1282" y="0"/>
                  </a:lnTo>
                  <a:lnTo>
                    <a:pt x="1276" y="0"/>
                  </a:lnTo>
                  <a:lnTo>
                    <a:pt x="1270" y="0"/>
                  </a:lnTo>
                  <a:lnTo>
                    <a:pt x="1264" y="0"/>
                  </a:lnTo>
                  <a:lnTo>
                    <a:pt x="1258" y="0"/>
                  </a:lnTo>
                  <a:lnTo>
                    <a:pt x="1253" y="0"/>
                  </a:lnTo>
                  <a:lnTo>
                    <a:pt x="1247" y="0"/>
                  </a:lnTo>
                  <a:lnTo>
                    <a:pt x="1241" y="0"/>
                  </a:lnTo>
                  <a:lnTo>
                    <a:pt x="1235" y="0"/>
                  </a:lnTo>
                  <a:lnTo>
                    <a:pt x="1228" y="0"/>
                  </a:lnTo>
                  <a:lnTo>
                    <a:pt x="1222" y="0"/>
                  </a:lnTo>
                  <a:lnTo>
                    <a:pt x="1216" y="0"/>
                  </a:lnTo>
                  <a:lnTo>
                    <a:pt x="1210" y="0"/>
                  </a:lnTo>
                  <a:lnTo>
                    <a:pt x="1204" y="0"/>
                  </a:lnTo>
                  <a:lnTo>
                    <a:pt x="1198" y="0"/>
                  </a:lnTo>
                  <a:lnTo>
                    <a:pt x="1191" y="0"/>
                  </a:lnTo>
                  <a:lnTo>
                    <a:pt x="1185" y="0"/>
                  </a:lnTo>
                  <a:lnTo>
                    <a:pt x="1181" y="0"/>
                  </a:lnTo>
                  <a:lnTo>
                    <a:pt x="1175" y="0"/>
                  </a:lnTo>
                  <a:lnTo>
                    <a:pt x="1168" y="0"/>
                  </a:lnTo>
                  <a:lnTo>
                    <a:pt x="1162" y="0"/>
                  </a:lnTo>
                  <a:lnTo>
                    <a:pt x="1156" y="0"/>
                  </a:lnTo>
                  <a:lnTo>
                    <a:pt x="1150" y="0"/>
                  </a:lnTo>
                  <a:lnTo>
                    <a:pt x="1144" y="0"/>
                  </a:lnTo>
                  <a:lnTo>
                    <a:pt x="1138" y="0"/>
                  </a:lnTo>
                  <a:lnTo>
                    <a:pt x="1131" y="0"/>
                  </a:lnTo>
                  <a:lnTo>
                    <a:pt x="1125" y="0"/>
                  </a:lnTo>
                  <a:lnTo>
                    <a:pt x="1119" y="0"/>
                  </a:lnTo>
                  <a:lnTo>
                    <a:pt x="1113" y="0"/>
                  </a:lnTo>
                  <a:lnTo>
                    <a:pt x="1107" y="0"/>
                  </a:lnTo>
                  <a:lnTo>
                    <a:pt x="1101" y="0"/>
                  </a:lnTo>
                  <a:lnTo>
                    <a:pt x="1094" y="0"/>
                  </a:lnTo>
                  <a:lnTo>
                    <a:pt x="1088" y="0"/>
                  </a:lnTo>
                  <a:lnTo>
                    <a:pt x="1084" y="0"/>
                  </a:lnTo>
                  <a:lnTo>
                    <a:pt x="1078" y="0"/>
                  </a:lnTo>
                  <a:lnTo>
                    <a:pt x="1071" y="0"/>
                  </a:lnTo>
                  <a:lnTo>
                    <a:pt x="1065" y="0"/>
                  </a:lnTo>
                  <a:lnTo>
                    <a:pt x="1059" y="0"/>
                  </a:lnTo>
                  <a:lnTo>
                    <a:pt x="1053" y="0"/>
                  </a:lnTo>
                  <a:lnTo>
                    <a:pt x="1047" y="0"/>
                  </a:lnTo>
                  <a:lnTo>
                    <a:pt x="1041" y="0"/>
                  </a:lnTo>
                  <a:lnTo>
                    <a:pt x="1034" y="0"/>
                  </a:lnTo>
                  <a:lnTo>
                    <a:pt x="1028" y="0"/>
                  </a:lnTo>
                  <a:lnTo>
                    <a:pt x="1022" y="0"/>
                  </a:lnTo>
                  <a:lnTo>
                    <a:pt x="1016" y="0"/>
                  </a:lnTo>
                  <a:lnTo>
                    <a:pt x="1010" y="0"/>
                  </a:lnTo>
                  <a:lnTo>
                    <a:pt x="1004" y="0"/>
                  </a:lnTo>
                  <a:lnTo>
                    <a:pt x="997" y="0"/>
                  </a:lnTo>
                  <a:lnTo>
                    <a:pt x="991" y="0"/>
                  </a:lnTo>
                  <a:lnTo>
                    <a:pt x="985" y="0"/>
                  </a:lnTo>
                  <a:lnTo>
                    <a:pt x="979" y="0"/>
                  </a:lnTo>
                  <a:lnTo>
                    <a:pt x="973" y="0"/>
                  </a:lnTo>
                  <a:lnTo>
                    <a:pt x="968" y="0"/>
                  </a:lnTo>
                  <a:lnTo>
                    <a:pt x="962" y="0"/>
                  </a:lnTo>
                  <a:lnTo>
                    <a:pt x="956" y="0"/>
                  </a:lnTo>
                  <a:lnTo>
                    <a:pt x="950" y="0"/>
                  </a:lnTo>
                  <a:lnTo>
                    <a:pt x="944" y="0"/>
                  </a:lnTo>
                  <a:lnTo>
                    <a:pt x="937" y="0"/>
                  </a:lnTo>
                  <a:lnTo>
                    <a:pt x="931" y="0"/>
                  </a:lnTo>
                  <a:lnTo>
                    <a:pt x="925" y="0"/>
                  </a:lnTo>
                  <a:lnTo>
                    <a:pt x="919" y="0"/>
                  </a:lnTo>
                  <a:lnTo>
                    <a:pt x="913" y="0"/>
                  </a:lnTo>
                  <a:lnTo>
                    <a:pt x="907" y="0"/>
                  </a:lnTo>
                  <a:lnTo>
                    <a:pt x="900" y="0"/>
                  </a:lnTo>
                  <a:lnTo>
                    <a:pt x="894" y="0"/>
                  </a:lnTo>
                  <a:lnTo>
                    <a:pt x="888" y="0"/>
                  </a:lnTo>
                  <a:lnTo>
                    <a:pt x="882" y="0"/>
                  </a:lnTo>
                  <a:lnTo>
                    <a:pt x="876" y="0"/>
                  </a:lnTo>
                  <a:lnTo>
                    <a:pt x="870" y="0"/>
                  </a:lnTo>
                  <a:lnTo>
                    <a:pt x="863" y="0"/>
                  </a:lnTo>
                  <a:lnTo>
                    <a:pt x="857" y="0"/>
                  </a:lnTo>
                  <a:lnTo>
                    <a:pt x="853" y="0"/>
                  </a:lnTo>
                  <a:lnTo>
                    <a:pt x="847" y="0"/>
                  </a:lnTo>
                  <a:lnTo>
                    <a:pt x="840" y="0"/>
                  </a:lnTo>
                  <a:lnTo>
                    <a:pt x="834" y="0"/>
                  </a:lnTo>
                  <a:lnTo>
                    <a:pt x="828" y="0"/>
                  </a:lnTo>
                  <a:lnTo>
                    <a:pt x="822" y="0"/>
                  </a:lnTo>
                  <a:lnTo>
                    <a:pt x="816" y="0"/>
                  </a:lnTo>
                  <a:lnTo>
                    <a:pt x="810" y="0"/>
                  </a:lnTo>
                  <a:lnTo>
                    <a:pt x="803" y="0"/>
                  </a:lnTo>
                  <a:lnTo>
                    <a:pt x="797" y="0"/>
                  </a:lnTo>
                  <a:lnTo>
                    <a:pt x="791" y="0"/>
                  </a:lnTo>
                  <a:lnTo>
                    <a:pt x="785" y="0"/>
                  </a:lnTo>
                  <a:lnTo>
                    <a:pt x="779" y="0"/>
                  </a:lnTo>
                  <a:lnTo>
                    <a:pt x="773" y="0"/>
                  </a:lnTo>
                  <a:lnTo>
                    <a:pt x="766" y="0"/>
                  </a:lnTo>
                  <a:lnTo>
                    <a:pt x="760" y="0"/>
                  </a:lnTo>
                  <a:lnTo>
                    <a:pt x="756" y="0"/>
                  </a:lnTo>
                  <a:lnTo>
                    <a:pt x="751" y="0"/>
                  </a:lnTo>
                  <a:lnTo>
                    <a:pt x="745" y="0"/>
                  </a:lnTo>
                  <a:lnTo>
                    <a:pt x="739" y="0"/>
                  </a:lnTo>
                  <a:lnTo>
                    <a:pt x="733" y="0"/>
                  </a:lnTo>
                  <a:lnTo>
                    <a:pt x="726" y="0"/>
                  </a:lnTo>
                  <a:lnTo>
                    <a:pt x="720" y="0"/>
                  </a:lnTo>
                  <a:lnTo>
                    <a:pt x="714" y="0"/>
                  </a:lnTo>
                  <a:lnTo>
                    <a:pt x="708" y="0"/>
                  </a:lnTo>
                  <a:lnTo>
                    <a:pt x="702" y="0"/>
                  </a:lnTo>
                  <a:lnTo>
                    <a:pt x="696" y="0"/>
                  </a:lnTo>
                  <a:lnTo>
                    <a:pt x="689" y="0"/>
                  </a:lnTo>
                  <a:lnTo>
                    <a:pt x="683" y="0"/>
                  </a:lnTo>
                  <a:lnTo>
                    <a:pt x="677" y="0"/>
                  </a:lnTo>
                  <a:lnTo>
                    <a:pt x="671" y="0"/>
                  </a:lnTo>
                  <a:lnTo>
                    <a:pt x="665" y="0"/>
                  </a:lnTo>
                  <a:lnTo>
                    <a:pt x="659" y="0"/>
                  </a:lnTo>
                  <a:lnTo>
                    <a:pt x="654" y="0"/>
                  </a:lnTo>
                  <a:lnTo>
                    <a:pt x="648" y="0"/>
                  </a:lnTo>
                  <a:lnTo>
                    <a:pt x="642" y="0"/>
                  </a:lnTo>
                  <a:lnTo>
                    <a:pt x="636" y="0"/>
                  </a:lnTo>
                  <a:lnTo>
                    <a:pt x="629" y="0"/>
                  </a:lnTo>
                  <a:lnTo>
                    <a:pt x="623" y="0"/>
                  </a:lnTo>
                  <a:lnTo>
                    <a:pt x="617" y="0"/>
                  </a:lnTo>
                  <a:lnTo>
                    <a:pt x="611" y="0"/>
                  </a:lnTo>
                  <a:lnTo>
                    <a:pt x="605" y="0"/>
                  </a:lnTo>
                  <a:lnTo>
                    <a:pt x="599" y="0"/>
                  </a:lnTo>
                  <a:lnTo>
                    <a:pt x="592" y="0"/>
                  </a:lnTo>
                  <a:lnTo>
                    <a:pt x="586" y="0"/>
                  </a:lnTo>
                  <a:lnTo>
                    <a:pt x="580" y="0"/>
                  </a:lnTo>
                  <a:lnTo>
                    <a:pt x="574" y="0"/>
                  </a:lnTo>
                  <a:lnTo>
                    <a:pt x="568" y="0"/>
                  </a:lnTo>
                  <a:lnTo>
                    <a:pt x="562" y="0"/>
                  </a:lnTo>
                  <a:lnTo>
                    <a:pt x="555" y="0"/>
                  </a:lnTo>
                  <a:lnTo>
                    <a:pt x="549" y="0"/>
                  </a:lnTo>
                  <a:lnTo>
                    <a:pt x="543" y="0"/>
                  </a:lnTo>
                  <a:lnTo>
                    <a:pt x="537" y="0"/>
                  </a:lnTo>
                  <a:lnTo>
                    <a:pt x="531" y="0"/>
                  </a:lnTo>
                  <a:lnTo>
                    <a:pt x="526" y="0"/>
                  </a:lnTo>
                  <a:lnTo>
                    <a:pt x="520" y="0"/>
                  </a:lnTo>
                  <a:lnTo>
                    <a:pt x="514" y="0"/>
                  </a:lnTo>
                  <a:lnTo>
                    <a:pt x="508" y="0"/>
                  </a:lnTo>
                  <a:lnTo>
                    <a:pt x="502" y="0"/>
                  </a:lnTo>
                  <a:lnTo>
                    <a:pt x="495" y="0"/>
                  </a:lnTo>
                  <a:lnTo>
                    <a:pt x="489" y="0"/>
                  </a:lnTo>
                  <a:lnTo>
                    <a:pt x="483" y="0"/>
                  </a:lnTo>
                  <a:lnTo>
                    <a:pt x="477" y="0"/>
                  </a:lnTo>
                  <a:lnTo>
                    <a:pt x="471" y="0"/>
                  </a:lnTo>
                  <a:lnTo>
                    <a:pt x="465" y="0"/>
                  </a:lnTo>
                  <a:lnTo>
                    <a:pt x="458" y="0"/>
                  </a:lnTo>
                  <a:lnTo>
                    <a:pt x="452" y="0"/>
                  </a:lnTo>
                  <a:lnTo>
                    <a:pt x="446" y="0"/>
                  </a:lnTo>
                  <a:lnTo>
                    <a:pt x="440" y="0"/>
                  </a:lnTo>
                  <a:lnTo>
                    <a:pt x="434" y="0"/>
                  </a:lnTo>
                  <a:lnTo>
                    <a:pt x="429" y="0"/>
                  </a:lnTo>
                  <a:lnTo>
                    <a:pt x="423" y="0"/>
                  </a:lnTo>
                  <a:lnTo>
                    <a:pt x="417" y="0"/>
                  </a:lnTo>
                  <a:lnTo>
                    <a:pt x="411" y="0"/>
                  </a:lnTo>
                  <a:lnTo>
                    <a:pt x="405" y="0"/>
                  </a:lnTo>
                  <a:lnTo>
                    <a:pt x="398" y="0"/>
                  </a:lnTo>
                  <a:lnTo>
                    <a:pt x="392" y="0"/>
                  </a:lnTo>
                  <a:lnTo>
                    <a:pt x="386" y="0"/>
                  </a:lnTo>
                  <a:lnTo>
                    <a:pt x="380" y="0"/>
                  </a:lnTo>
                  <a:lnTo>
                    <a:pt x="374" y="0"/>
                  </a:lnTo>
                  <a:lnTo>
                    <a:pt x="368" y="0"/>
                  </a:lnTo>
                  <a:lnTo>
                    <a:pt x="361" y="0"/>
                  </a:lnTo>
                  <a:lnTo>
                    <a:pt x="355" y="0"/>
                  </a:lnTo>
                  <a:lnTo>
                    <a:pt x="349" y="0"/>
                  </a:lnTo>
                  <a:lnTo>
                    <a:pt x="343" y="0"/>
                  </a:lnTo>
                  <a:lnTo>
                    <a:pt x="337" y="0"/>
                  </a:lnTo>
                  <a:lnTo>
                    <a:pt x="332" y="0"/>
                  </a:lnTo>
                  <a:lnTo>
                    <a:pt x="326" y="0"/>
                  </a:lnTo>
                  <a:lnTo>
                    <a:pt x="320" y="0"/>
                  </a:lnTo>
                  <a:lnTo>
                    <a:pt x="314" y="0"/>
                  </a:lnTo>
                  <a:lnTo>
                    <a:pt x="308" y="0"/>
                  </a:lnTo>
                  <a:lnTo>
                    <a:pt x="301" y="0"/>
                  </a:lnTo>
                  <a:lnTo>
                    <a:pt x="295" y="0"/>
                  </a:lnTo>
                  <a:lnTo>
                    <a:pt x="289" y="0"/>
                  </a:lnTo>
                  <a:lnTo>
                    <a:pt x="283" y="0"/>
                  </a:lnTo>
                  <a:lnTo>
                    <a:pt x="277" y="0"/>
                  </a:lnTo>
                  <a:lnTo>
                    <a:pt x="271" y="0"/>
                  </a:lnTo>
                  <a:lnTo>
                    <a:pt x="264" y="0"/>
                  </a:lnTo>
                  <a:lnTo>
                    <a:pt x="258" y="0"/>
                  </a:lnTo>
                  <a:lnTo>
                    <a:pt x="252" y="0"/>
                  </a:lnTo>
                  <a:lnTo>
                    <a:pt x="247" y="0"/>
                  </a:lnTo>
                  <a:lnTo>
                    <a:pt x="241" y="0"/>
                  </a:lnTo>
                  <a:lnTo>
                    <a:pt x="235" y="0"/>
                  </a:lnTo>
                  <a:lnTo>
                    <a:pt x="229" y="0"/>
                  </a:lnTo>
                  <a:lnTo>
                    <a:pt x="223" y="0"/>
                  </a:lnTo>
                  <a:lnTo>
                    <a:pt x="218" y="0"/>
                  </a:lnTo>
                  <a:lnTo>
                    <a:pt x="212" y="0"/>
                  </a:lnTo>
                  <a:lnTo>
                    <a:pt x="206" y="0"/>
                  </a:lnTo>
                  <a:lnTo>
                    <a:pt x="200" y="0"/>
                  </a:lnTo>
                  <a:lnTo>
                    <a:pt x="194" y="0"/>
                  </a:lnTo>
                  <a:lnTo>
                    <a:pt x="187" y="0"/>
                  </a:lnTo>
                  <a:lnTo>
                    <a:pt x="181" y="0"/>
                  </a:lnTo>
                  <a:lnTo>
                    <a:pt x="175" y="0"/>
                  </a:lnTo>
                  <a:lnTo>
                    <a:pt x="169" y="0"/>
                  </a:lnTo>
                  <a:lnTo>
                    <a:pt x="163" y="0"/>
                  </a:lnTo>
                  <a:lnTo>
                    <a:pt x="157" y="0"/>
                  </a:lnTo>
                  <a:lnTo>
                    <a:pt x="150" y="0"/>
                  </a:lnTo>
                  <a:lnTo>
                    <a:pt x="144" y="0"/>
                  </a:lnTo>
                  <a:lnTo>
                    <a:pt x="138" y="0"/>
                  </a:lnTo>
                  <a:lnTo>
                    <a:pt x="132" y="0"/>
                  </a:lnTo>
                  <a:lnTo>
                    <a:pt x="126" y="0"/>
                  </a:lnTo>
                  <a:lnTo>
                    <a:pt x="120" y="0"/>
                  </a:lnTo>
                  <a:lnTo>
                    <a:pt x="113" y="0"/>
                  </a:lnTo>
                  <a:lnTo>
                    <a:pt x="107" y="0"/>
                  </a:lnTo>
                  <a:lnTo>
                    <a:pt x="101" y="0"/>
                  </a:lnTo>
                  <a:lnTo>
                    <a:pt x="97" y="0"/>
                  </a:lnTo>
                  <a:lnTo>
                    <a:pt x="90" y="0"/>
                  </a:lnTo>
                  <a:lnTo>
                    <a:pt x="84" y="0"/>
                  </a:lnTo>
                  <a:lnTo>
                    <a:pt x="78" y="0"/>
                  </a:lnTo>
                  <a:lnTo>
                    <a:pt x="72" y="0"/>
                  </a:lnTo>
                  <a:lnTo>
                    <a:pt x="66" y="0"/>
                  </a:lnTo>
                  <a:lnTo>
                    <a:pt x="60" y="0"/>
                  </a:lnTo>
                  <a:lnTo>
                    <a:pt x="53" y="0"/>
                  </a:lnTo>
                  <a:lnTo>
                    <a:pt x="47" y="0"/>
                  </a:lnTo>
                  <a:lnTo>
                    <a:pt x="41" y="0"/>
                  </a:lnTo>
                  <a:lnTo>
                    <a:pt x="35" y="0"/>
                  </a:lnTo>
                  <a:lnTo>
                    <a:pt x="29" y="0"/>
                  </a:lnTo>
                  <a:lnTo>
                    <a:pt x="23" y="0"/>
                  </a:lnTo>
                  <a:lnTo>
                    <a:pt x="16" y="0"/>
                  </a:lnTo>
                  <a:lnTo>
                    <a:pt x="10" y="0"/>
                  </a:lnTo>
                  <a:lnTo>
                    <a:pt x="6" y="0"/>
                  </a:lnTo>
                  <a:lnTo>
                    <a:pt x="0" y="0"/>
                  </a:lnTo>
                </a:path>
              </a:pathLst>
            </a:custGeom>
            <a:solidFill>
              <a:srgbClr val="C03000"/>
            </a:solidFill>
            <a:ln w="12700" cap="rnd">
              <a:noFill/>
              <a:round/>
              <a:headEnd/>
              <a:tailEnd/>
            </a:ln>
            <a:effectLst/>
          </p:spPr>
          <p:txBody>
            <a:bodyPr/>
            <a:lstStyle/>
            <a:p>
              <a:endParaRPr lang="en-US"/>
            </a:p>
          </p:txBody>
        </p:sp>
        <p:sp>
          <p:nvSpPr>
            <p:cNvPr id="134159" name="Rectangle 15"/>
            <p:cNvSpPr>
              <a:spLocks noChangeArrowheads="1"/>
            </p:cNvSpPr>
            <p:nvPr/>
          </p:nvSpPr>
          <p:spPr bwMode="auto">
            <a:xfrm>
              <a:off x="4505" y="2855"/>
              <a:ext cx="348" cy="144"/>
            </a:xfrm>
            <a:prstGeom prst="rect">
              <a:avLst/>
            </a:prstGeom>
            <a:noFill/>
            <a:ln w="12700">
              <a:noFill/>
              <a:miter lim="800000"/>
              <a:headEnd/>
              <a:tailEnd/>
            </a:ln>
            <a:effectLst/>
          </p:spPr>
          <p:txBody>
            <a:bodyPr wrap="none" lIns="90488" tIns="44450" rIns="90488" bIns="44450" anchor="ctr"/>
            <a:lstStyle/>
            <a:p>
              <a:pPr algn="ctr"/>
              <a:r>
                <a:rPr lang="en-US" sz="1800" b="1" i="0">
                  <a:solidFill>
                    <a:srgbClr val="000000"/>
                  </a:solidFill>
                  <a:latin typeface="Arial" pitchFamily="34" charset="0"/>
                </a:rPr>
                <a:t>X</a:t>
              </a:r>
            </a:p>
          </p:txBody>
        </p:sp>
        <p:sp>
          <p:nvSpPr>
            <p:cNvPr id="134160" name="Line 16"/>
            <p:cNvSpPr>
              <a:spLocks noChangeShapeType="1"/>
            </p:cNvSpPr>
            <p:nvPr/>
          </p:nvSpPr>
          <p:spPr bwMode="auto">
            <a:xfrm>
              <a:off x="4596" y="2813"/>
              <a:ext cx="136" cy="0"/>
            </a:xfrm>
            <a:prstGeom prst="line">
              <a:avLst/>
            </a:prstGeom>
            <a:noFill/>
            <a:ln w="25400">
              <a:solidFill>
                <a:schemeClr val="bg2"/>
              </a:solidFill>
              <a:round/>
              <a:headEnd/>
              <a:tailEnd/>
            </a:ln>
            <a:effectLst/>
          </p:spPr>
          <p:txBody>
            <a:bodyPr wrap="none" anchor="ctr"/>
            <a:lstStyle/>
            <a:p>
              <a:endParaRPr lang="en-US"/>
            </a:p>
          </p:txBody>
        </p:sp>
        <p:sp>
          <p:nvSpPr>
            <p:cNvPr id="134161" name="Freeform 17"/>
            <p:cNvSpPr>
              <a:spLocks/>
            </p:cNvSpPr>
            <p:nvPr/>
          </p:nvSpPr>
          <p:spPr bwMode="auto">
            <a:xfrm>
              <a:off x="1086" y="2545"/>
              <a:ext cx="1207" cy="180"/>
            </a:xfrm>
            <a:custGeom>
              <a:avLst/>
              <a:gdLst/>
              <a:ahLst/>
              <a:cxnLst>
                <a:cxn ang="0">
                  <a:pos x="1169" y="179"/>
                </a:cxn>
                <a:cxn ang="0">
                  <a:pos x="1127" y="179"/>
                </a:cxn>
                <a:cxn ang="0">
                  <a:pos x="1085" y="179"/>
                </a:cxn>
                <a:cxn ang="0">
                  <a:pos x="1042" y="179"/>
                </a:cxn>
                <a:cxn ang="0">
                  <a:pos x="1001" y="179"/>
                </a:cxn>
                <a:cxn ang="0">
                  <a:pos x="958" y="179"/>
                </a:cxn>
                <a:cxn ang="0">
                  <a:pos x="916" y="179"/>
                </a:cxn>
                <a:cxn ang="0">
                  <a:pos x="874" y="179"/>
                </a:cxn>
                <a:cxn ang="0">
                  <a:pos x="833" y="179"/>
                </a:cxn>
                <a:cxn ang="0">
                  <a:pos x="790" y="179"/>
                </a:cxn>
                <a:cxn ang="0">
                  <a:pos x="747" y="179"/>
                </a:cxn>
                <a:cxn ang="0">
                  <a:pos x="705" y="179"/>
                </a:cxn>
                <a:cxn ang="0">
                  <a:pos x="663" y="179"/>
                </a:cxn>
                <a:cxn ang="0">
                  <a:pos x="620" y="179"/>
                </a:cxn>
                <a:cxn ang="0">
                  <a:pos x="579" y="0"/>
                </a:cxn>
                <a:cxn ang="0">
                  <a:pos x="536" y="24"/>
                </a:cxn>
                <a:cxn ang="0">
                  <a:pos x="495" y="45"/>
                </a:cxn>
                <a:cxn ang="0">
                  <a:pos x="452" y="66"/>
                </a:cxn>
                <a:cxn ang="0">
                  <a:pos x="409" y="81"/>
                </a:cxn>
                <a:cxn ang="0">
                  <a:pos x="368" y="97"/>
                </a:cxn>
                <a:cxn ang="0">
                  <a:pos x="324" y="110"/>
                </a:cxn>
                <a:cxn ang="0">
                  <a:pos x="284" y="120"/>
                </a:cxn>
                <a:cxn ang="0">
                  <a:pos x="241" y="131"/>
                </a:cxn>
                <a:cxn ang="0">
                  <a:pos x="198" y="137"/>
                </a:cxn>
                <a:cxn ang="0">
                  <a:pos x="157" y="145"/>
                </a:cxn>
                <a:cxn ang="0">
                  <a:pos x="113" y="151"/>
                </a:cxn>
                <a:cxn ang="0">
                  <a:pos x="73" y="156"/>
                </a:cxn>
                <a:cxn ang="0">
                  <a:pos x="30" y="162"/>
                </a:cxn>
                <a:cxn ang="0">
                  <a:pos x="6" y="179"/>
                </a:cxn>
                <a:cxn ang="0">
                  <a:pos x="49" y="179"/>
                </a:cxn>
                <a:cxn ang="0">
                  <a:pos x="92" y="179"/>
                </a:cxn>
                <a:cxn ang="0">
                  <a:pos x="132" y="179"/>
                </a:cxn>
                <a:cxn ang="0">
                  <a:pos x="175" y="179"/>
                </a:cxn>
                <a:cxn ang="0">
                  <a:pos x="217" y="179"/>
                </a:cxn>
                <a:cxn ang="0">
                  <a:pos x="260" y="179"/>
                </a:cxn>
                <a:cxn ang="0">
                  <a:pos x="301" y="179"/>
                </a:cxn>
                <a:cxn ang="0">
                  <a:pos x="343" y="179"/>
                </a:cxn>
                <a:cxn ang="0">
                  <a:pos x="386" y="179"/>
                </a:cxn>
                <a:cxn ang="0">
                  <a:pos x="428" y="179"/>
                </a:cxn>
                <a:cxn ang="0">
                  <a:pos x="471" y="179"/>
                </a:cxn>
                <a:cxn ang="0">
                  <a:pos x="512" y="179"/>
                </a:cxn>
                <a:cxn ang="0">
                  <a:pos x="554" y="179"/>
                </a:cxn>
                <a:cxn ang="0">
                  <a:pos x="597" y="179"/>
                </a:cxn>
                <a:cxn ang="0">
                  <a:pos x="639" y="179"/>
                </a:cxn>
                <a:cxn ang="0">
                  <a:pos x="682" y="179"/>
                </a:cxn>
                <a:cxn ang="0">
                  <a:pos x="722" y="179"/>
                </a:cxn>
                <a:cxn ang="0">
                  <a:pos x="765" y="179"/>
                </a:cxn>
                <a:cxn ang="0">
                  <a:pos x="808" y="179"/>
                </a:cxn>
                <a:cxn ang="0">
                  <a:pos x="850" y="179"/>
                </a:cxn>
                <a:cxn ang="0">
                  <a:pos x="893" y="179"/>
                </a:cxn>
                <a:cxn ang="0">
                  <a:pos x="934" y="179"/>
                </a:cxn>
                <a:cxn ang="0">
                  <a:pos x="976" y="179"/>
                </a:cxn>
                <a:cxn ang="0">
                  <a:pos x="1019" y="179"/>
                </a:cxn>
                <a:cxn ang="0">
                  <a:pos x="1061" y="179"/>
                </a:cxn>
                <a:cxn ang="0">
                  <a:pos x="1104" y="179"/>
                </a:cxn>
                <a:cxn ang="0">
                  <a:pos x="1145" y="179"/>
                </a:cxn>
                <a:cxn ang="0">
                  <a:pos x="1187" y="179"/>
                </a:cxn>
              </a:cxnLst>
              <a:rect l="0" t="0" r="r" b="b"/>
              <a:pathLst>
                <a:path w="1207" h="180">
                  <a:moveTo>
                    <a:pt x="1206" y="179"/>
                  </a:moveTo>
                  <a:lnTo>
                    <a:pt x="1199" y="179"/>
                  </a:lnTo>
                  <a:lnTo>
                    <a:pt x="1193" y="179"/>
                  </a:lnTo>
                  <a:lnTo>
                    <a:pt x="1187" y="179"/>
                  </a:lnTo>
                  <a:lnTo>
                    <a:pt x="1181" y="179"/>
                  </a:lnTo>
                  <a:lnTo>
                    <a:pt x="1175" y="179"/>
                  </a:lnTo>
                  <a:lnTo>
                    <a:pt x="1169" y="179"/>
                  </a:lnTo>
                  <a:lnTo>
                    <a:pt x="1162" y="179"/>
                  </a:lnTo>
                  <a:lnTo>
                    <a:pt x="1156" y="179"/>
                  </a:lnTo>
                  <a:lnTo>
                    <a:pt x="1152" y="179"/>
                  </a:lnTo>
                  <a:lnTo>
                    <a:pt x="1145" y="179"/>
                  </a:lnTo>
                  <a:lnTo>
                    <a:pt x="1139" y="179"/>
                  </a:lnTo>
                  <a:lnTo>
                    <a:pt x="1133" y="179"/>
                  </a:lnTo>
                  <a:lnTo>
                    <a:pt x="1127" y="179"/>
                  </a:lnTo>
                  <a:lnTo>
                    <a:pt x="1121" y="179"/>
                  </a:lnTo>
                  <a:lnTo>
                    <a:pt x="1115" y="179"/>
                  </a:lnTo>
                  <a:lnTo>
                    <a:pt x="1108" y="179"/>
                  </a:lnTo>
                  <a:lnTo>
                    <a:pt x="1104" y="179"/>
                  </a:lnTo>
                  <a:lnTo>
                    <a:pt x="1098" y="179"/>
                  </a:lnTo>
                  <a:lnTo>
                    <a:pt x="1092" y="179"/>
                  </a:lnTo>
                  <a:lnTo>
                    <a:pt x="1085" y="179"/>
                  </a:lnTo>
                  <a:lnTo>
                    <a:pt x="1079" y="179"/>
                  </a:lnTo>
                  <a:lnTo>
                    <a:pt x="1073" y="179"/>
                  </a:lnTo>
                  <a:lnTo>
                    <a:pt x="1067" y="179"/>
                  </a:lnTo>
                  <a:lnTo>
                    <a:pt x="1061" y="179"/>
                  </a:lnTo>
                  <a:lnTo>
                    <a:pt x="1055" y="179"/>
                  </a:lnTo>
                  <a:lnTo>
                    <a:pt x="1048" y="179"/>
                  </a:lnTo>
                  <a:lnTo>
                    <a:pt x="1042" y="179"/>
                  </a:lnTo>
                  <a:lnTo>
                    <a:pt x="1038" y="179"/>
                  </a:lnTo>
                  <a:lnTo>
                    <a:pt x="1031" y="179"/>
                  </a:lnTo>
                  <a:lnTo>
                    <a:pt x="1025" y="179"/>
                  </a:lnTo>
                  <a:lnTo>
                    <a:pt x="1019" y="179"/>
                  </a:lnTo>
                  <a:lnTo>
                    <a:pt x="1013" y="179"/>
                  </a:lnTo>
                  <a:lnTo>
                    <a:pt x="1007" y="179"/>
                  </a:lnTo>
                  <a:lnTo>
                    <a:pt x="1001" y="179"/>
                  </a:lnTo>
                  <a:lnTo>
                    <a:pt x="994" y="179"/>
                  </a:lnTo>
                  <a:lnTo>
                    <a:pt x="988" y="179"/>
                  </a:lnTo>
                  <a:lnTo>
                    <a:pt x="982" y="179"/>
                  </a:lnTo>
                  <a:lnTo>
                    <a:pt x="976" y="179"/>
                  </a:lnTo>
                  <a:lnTo>
                    <a:pt x="970" y="179"/>
                  </a:lnTo>
                  <a:lnTo>
                    <a:pt x="964" y="179"/>
                  </a:lnTo>
                  <a:lnTo>
                    <a:pt x="958" y="179"/>
                  </a:lnTo>
                  <a:lnTo>
                    <a:pt x="951" y="179"/>
                  </a:lnTo>
                  <a:lnTo>
                    <a:pt x="945" y="179"/>
                  </a:lnTo>
                  <a:lnTo>
                    <a:pt x="941" y="179"/>
                  </a:lnTo>
                  <a:lnTo>
                    <a:pt x="934" y="179"/>
                  </a:lnTo>
                  <a:lnTo>
                    <a:pt x="928" y="179"/>
                  </a:lnTo>
                  <a:lnTo>
                    <a:pt x="922" y="179"/>
                  </a:lnTo>
                  <a:lnTo>
                    <a:pt x="916" y="179"/>
                  </a:lnTo>
                  <a:lnTo>
                    <a:pt x="910" y="179"/>
                  </a:lnTo>
                  <a:lnTo>
                    <a:pt x="904" y="179"/>
                  </a:lnTo>
                  <a:lnTo>
                    <a:pt x="899" y="179"/>
                  </a:lnTo>
                  <a:lnTo>
                    <a:pt x="893" y="179"/>
                  </a:lnTo>
                  <a:lnTo>
                    <a:pt x="887" y="179"/>
                  </a:lnTo>
                  <a:lnTo>
                    <a:pt x="881" y="179"/>
                  </a:lnTo>
                  <a:lnTo>
                    <a:pt x="874" y="179"/>
                  </a:lnTo>
                  <a:lnTo>
                    <a:pt x="868" y="179"/>
                  </a:lnTo>
                  <a:lnTo>
                    <a:pt x="862" y="179"/>
                  </a:lnTo>
                  <a:lnTo>
                    <a:pt x="856" y="179"/>
                  </a:lnTo>
                  <a:lnTo>
                    <a:pt x="850" y="179"/>
                  </a:lnTo>
                  <a:lnTo>
                    <a:pt x="844" y="179"/>
                  </a:lnTo>
                  <a:lnTo>
                    <a:pt x="839" y="179"/>
                  </a:lnTo>
                  <a:lnTo>
                    <a:pt x="833" y="179"/>
                  </a:lnTo>
                  <a:lnTo>
                    <a:pt x="827" y="179"/>
                  </a:lnTo>
                  <a:lnTo>
                    <a:pt x="820" y="179"/>
                  </a:lnTo>
                  <a:lnTo>
                    <a:pt x="814" y="179"/>
                  </a:lnTo>
                  <a:lnTo>
                    <a:pt x="808" y="179"/>
                  </a:lnTo>
                  <a:lnTo>
                    <a:pt x="802" y="179"/>
                  </a:lnTo>
                  <a:lnTo>
                    <a:pt x="796" y="179"/>
                  </a:lnTo>
                  <a:lnTo>
                    <a:pt x="790" y="179"/>
                  </a:lnTo>
                  <a:lnTo>
                    <a:pt x="783" y="179"/>
                  </a:lnTo>
                  <a:lnTo>
                    <a:pt x="777" y="179"/>
                  </a:lnTo>
                  <a:lnTo>
                    <a:pt x="771" y="179"/>
                  </a:lnTo>
                  <a:lnTo>
                    <a:pt x="765" y="179"/>
                  </a:lnTo>
                  <a:lnTo>
                    <a:pt x="759" y="179"/>
                  </a:lnTo>
                  <a:lnTo>
                    <a:pt x="753" y="179"/>
                  </a:lnTo>
                  <a:lnTo>
                    <a:pt x="747" y="179"/>
                  </a:lnTo>
                  <a:lnTo>
                    <a:pt x="740" y="179"/>
                  </a:lnTo>
                  <a:lnTo>
                    <a:pt x="734" y="179"/>
                  </a:lnTo>
                  <a:lnTo>
                    <a:pt x="728" y="179"/>
                  </a:lnTo>
                  <a:lnTo>
                    <a:pt x="722" y="179"/>
                  </a:lnTo>
                  <a:lnTo>
                    <a:pt x="716" y="179"/>
                  </a:lnTo>
                  <a:lnTo>
                    <a:pt x="711" y="179"/>
                  </a:lnTo>
                  <a:lnTo>
                    <a:pt x="705" y="179"/>
                  </a:lnTo>
                  <a:lnTo>
                    <a:pt x="700" y="179"/>
                  </a:lnTo>
                  <a:lnTo>
                    <a:pt x="694" y="179"/>
                  </a:lnTo>
                  <a:lnTo>
                    <a:pt x="688" y="179"/>
                  </a:lnTo>
                  <a:lnTo>
                    <a:pt x="682" y="179"/>
                  </a:lnTo>
                  <a:lnTo>
                    <a:pt x="676" y="179"/>
                  </a:lnTo>
                  <a:lnTo>
                    <a:pt x="670" y="179"/>
                  </a:lnTo>
                  <a:lnTo>
                    <a:pt x="663" y="179"/>
                  </a:lnTo>
                  <a:lnTo>
                    <a:pt x="657" y="179"/>
                  </a:lnTo>
                  <a:lnTo>
                    <a:pt x="651" y="179"/>
                  </a:lnTo>
                  <a:lnTo>
                    <a:pt x="645" y="179"/>
                  </a:lnTo>
                  <a:lnTo>
                    <a:pt x="639" y="179"/>
                  </a:lnTo>
                  <a:lnTo>
                    <a:pt x="633" y="179"/>
                  </a:lnTo>
                  <a:lnTo>
                    <a:pt x="626" y="179"/>
                  </a:lnTo>
                  <a:lnTo>
                    <a:pt x="620" y="179"/>
                  </a:lnTo>
                  <a:lnTo>
                    <a:pt x="616" y="179"/>
                  </a:lnTo>
                  <a:lnTo>
                    <a:pt x="609" y="179"/>
                  </a:lnTo>
                  <a:lnTo>
                    <a:pt x="603" y="179"/>
                  </a:lnTo>
                  <a:lnTo>
                    <a:pt x="597" y="179"/>
                  </a:lnTo>
                  <a:lnTo>
                    <a:pt x="591" y="179"/>
                  </a:lnTo>
                  <a:lnTo>
                    <a:pt x="585" y="179"/>
                  </a:lnTo>
                  <a:lnTo>
                    <a:pt x="579" y="0"/>
                  </a:lnTo>
                  <a:lnTo>
                    <a:pt x="572" y="3"/>
                  </a:lnTo>
                  <a:lnTo>
                    <a:pt x="566" y="7"/>
                  </a:lnTo>
                  <a:lnTo>
                    <a:pt x="560" y="11"/>
                  </a:lnTo>
                  <a:lnTo>
                    <a:pt x="554" y="15"/>
                  </a:lnTo>
                  <a:lnTo>
                    <a:pt x="548" y="16"/>
                  </a:lnTo>
                  <a:lnTo>
                    <a:pt x="542" y="20"/>
                  </a:lnTo>
                  <a:lnTo>
                    <a:pt x="536" y="24"/>
                  </a:lnTo>
                  <a:lnTo>
                    <a:pt x="529" y="27"/>
                  </a:lnTo>
                  <a:lnTo>
                    <a:pt x="523" y="31"/>
                  </a:lnTo>
                  <a:lnTo>
                    <a:pt x="519" y="33"/>
                  </a:lnTo>
                  <a:lnTo>
                    <a:pt x="512" y="37"/>
                  </a:lnTo>
                  <a:lnTo>
                    <a:pt x="506" y="40"/>
                  </a:lnTo>
                  <a:lnTo>
                    <a:pt x="502" y="42"/>
                  </a:lnTo>
                  <a:lnTo>
                    <a:pt x="495" y="45"/>
                  </a:lnTo>
                  <a:lnTo>
                    <a:pt x="489" y="47"/>
                  </a:lnTo>
                  <a:lnTo>
                    <a:pt x="483" y="51"/>
                  </a:lnTo>
                  <a:lnTo>
                    <a:pt x="477" y="54"/>
                  </a:lnTo>
                  <a:lnTo>
                    <a:pt x="471" y="57"/>
                  </a:lnTo>
                  <a:lnTo>
                    <a:pt x="465" y="59"/>
                  </a:lnTo>
                  <a:lnTo>
                    <a:pt x="458" y="62"/>
                  </a:lnTo>
                  <a:lnTo>
                    <a:pt x="452" y="66"/>
                  </a:lnTo>
                  <a:lnTo>
                    <a:pt x="446" y="67"/>
                  </a:lnTo>
                  <a:lnTo>
                    <a:pt x="440" y="70"/>
                  </a:lnTo>
                  <a:lnTo>
                    <a:pt x="434" y="73"/>
                  </a:lnTo>
                  <a:lnTo>
                    <a:pt x="428" y="75"/>
                  </a:lnTo>
                  <a:lnTo>
                    <a:pt x="422" y="76"/>
                  </a:lnTo>
                  <a:lnTo>
                    <a:pt x="415" y="79"/>
                  </a:lnTo>
                  <a:lnTo>
                    <a:pt x="409" y="81"/>
                  </a:lnTo>
                  <a:lnTo>
                    <a:pt x="405" y="84"/>
                  </a:lnTo>
                  <a:lnTo>
                    <a:pt x="398" y="86"/>
                  </a:lnTo>
                  <a:lnTo>
                    <a:pt x="392" y="88"/>
                  </a:lnTo>
                  <a:lnTo>
                    <a:pt x="386" y="90"/>
                  </a:lnTo>
                  <a:lnTo>
                    <a:pt x="380" y="93"/>
                  </a:lnTo>
                  <a:lnTo>
                    <a:pt x="374" y="94"/>
                  </a:lnTo>
                  <a:lnTo>
                    <a:pt x="368" y="97"/>
                  </a:lnTo>
                  <a:lnTo>
                    <a:pt x="361" y="99"/>
                  </a:lnTo>
                  <a:lnTo>
                    <a:pt x="355" y="101"/>
                  </a:lnTo>
                  <a:lnTo>
                    <a:pt x="349" y="103"/>
                  </a:lnTo>
                  <a:lnTo>
                    <a:pt x="343" y="105"/>
                  </a:lnTo>
                  <a:lnTo>
                    <a:pt x="337" y="106"/>
                  </a:lnTo>
                  <a:lnTo>
                    <a:pt x="331" y="107"/>
                  </a:lnTo>
                  <a:lnTo>
                    <a:pt x="324" y="110"/>
                  </a:lnTo>
                  <a:lnTo>
                    <a:pt x="318" y="111"/>
                  </a:lnTo>
                  <a:lnTo>
                    <a:pt x="312" y="112"/>
                  </a:lnTo>
                  <a:lnTo>
                    <a:pt x="306" y="115"/>
                  </a:lnTo>
                  <a:lnTo>
                    <a:pt x="301" y="115"/>
                  </a:lnTo>
                  <a:lnTo>
                    <a:pt x="295" y="118"/>
                  </a:lnTo>
                  <a:lnTo>
                    <a:pt x="291" y="119"/>
                  </a:lnTo>
                  <a:lnTo>
                    <a:pt x="284" y="120"/>
                  </a:lnTo>
                  <a:lnTo>
                    <a:pt x="278" y="121"/>
                  </a:lnTo>
                  <a:lnTo>
                    <a:pt x="272" y="124"/>
                  </a:lnTo>
                  <a:lnTo>
                    <a:pt x="266" y="125"/>
                  </a:lnTo>
                  <a:lnTo>
                    <a:pt x="260" y="127"/>
                  </a:lnTo>
                  <a:lnTo>
                    <a:pt x="254" y="128"/>
                  </a:lnTo>
                  <a:lnTo>
                    <a:pt x="247" y="129"/>
                  </a:lnTo>
                  <a:lnTo>
                    <a:pt x="241" y="131"/>
                  </a:lnTo>
                  <a:lnTo>
                    <a:pt x="235" y="132"/>
                  </a:lnTo>
                  <a:lnTo>
                    <a:pt x="229" y="133"/>
                  </a:lnTo>
                  <a:lnTo>
                    <a:pt x="223" y="134"/>
                  </a:lnTo>
                  <a:lnTo>
                    <a:pt x="217" y="134"/>
                  </a:lnTo>
                  <a:lnTo>
                    <a:pt x="211" y="136"/>
                  </a:lnTo>
                  <a:lnTo>
                    <a:pt x="204" y="137"/>
                  </a:lnTo>
                  <a:lnTo>
                    <a:pt x="198" y="137"/>
                  </a:lnTo>
                  <a:lnTo>
                    <a:pt x="194" y="138"/>
                  </a:lnTo>
                  <a:lnTo>
                    <a:pt x="187" y="140"/>
                  </a:lnTo>
                  <a:lnTo>
                    <a:pt x="181" y="141"/>
                  </a:lnTo>
                  <a:lnTo>
                    <a:pt x="175" y="142"/>
                  </a:lnTo>
                  <a:lnTo>
                    <a:pt x="169" y="143"/>
                  </a:lnTo>
                  <a:lnTo>
                    <a:pt x="163" y="145"/>
                  </a:lnTo>
                  <a:lnTo>
                    <a:pt x="157" y="145"/>
                  </a:lnTo>
                  <a:lnTo>
                    <a:pt x="150" y="146"/>
                  </a:lnTo>
                  <a:lnTo>
                    <a:pt x="144" y="147"/>
                  </a:lnTo>
                  <a:lnTo>
                    <a:pt x="138" y="147"/>
                  </a:lnTo>
                  <a:lnTo>
                    <a:pt x="132" y="149"/>
                  </a:lnTo>
                  <a:lnTo>
                    <a:pt x="126" y="150"/>
                  </a:lnTo>
                  <a:lnTo>
                    <a:pt x="120" y="150"/>
                  </a:lnTo>
                  <a:lnTo>
                    <a:pt x="113" y="151"/>
                  </a:lnTo>
                  <a:lnTo>
                    <a:pt x="107" y="153"/>
                  </a:lnTo>
                  <a:lnTo>
                    <a:pt x="101" y="153"/>
                  </a:lnTo>
                  <a:lnTo>
                    <a:pt x="97" y="154"/>
                  </a:lnTo>
                  <a:lnTo>
                    <a:pt x="92" y="154"/>
                  </a:lnTo>
                  <a:lnTo>
                    <a:pt x="86" y="155"/>
                  </a:lnTo>
                  <a:lnTo>
                    <a:pt x="80" y="156"/>
                  </a:lnTo>
                  <a:lnTo>
                    <a:pt x="73" y="156"/>
                  </a:lnTo>
                  <a:lnTo>
                    <a:pt x="67" y="158"/>
                  </a:lnTo>
                  <a:lnTo>
                    <a:pt x="61" y="158"/>
                  </a:lnTo>
                  <a:lnTo>
                    <a:pt x="55" y="159"/>
                  </a:lnTo>
                  <a:lnTo>
                    <a:pt x="49" y="159"/>
                  </a:lnTo>
                  <a:lnTo>
                    <a:pt x="43" y="160"/>
                  </a:lnTo>
                  <a:lnTo>
                    <a:pt x="36" y="160"/>
                  </a:lnTo>
                  <a:lnTo>
                    <a:pt x="30" y="162"/>
                  </a:lnTo>
                  <a:lnTo>
                    <a:pt x="24" y="162"/>
                  </a:lnTo>
                  <a:lnTo>
                    <a:pt x="18" y="162"/>
                  </a:lnTo>
                  <a:lnTo>
                    <a:pt x="12" y="163"/>
                  </a:lnTo>
                  <a:lnTo>
                    <a:pt x="6" y="163"/>
                  </a:lnTo>
                  <a:lnTo>
                    <a:pt x="0" y="164"/>
                  </a:lnTo>
                  <a:lnTo>
                    <a:pt x="0" y="179"/>
                  </a:lnTo>
                  <a:lnTo>
                    <a:pt x="6" y="179"/>
                  </a:lnTo>
                  <a:lnTo>
                    <a:pt x="12" y="179"/>
                  </a:lnTo>
                  <a:lnTo>
                    <a:pt x="18" y="179"/>
                  </a:lnTo>
                  <a:lnTo>
                    <a:pt x="24" y="179"/>
                  </a:lnTo>
                  <a:lnTo>
                    <a:pt x="30" y="179"/>
                  </a:lnTo>
                  <a:lnTo>
                    <a:pt x="36" y="179"/>
                  </a:lnTo>
                  <a:lnTo>
                    <a:pt x="43" y="179"/>
                  </a:lnTo>
                  <a:lnTo>
                    <a:pt x="49" y="179"/>
                  </a:lnTo>
                  <a:lnTo>
                    <a:pt x="55" y="179"/>
                  </a:lnTo>
                  <a:lnTo>
                    <a:pt x="61" y="179"/>
                  </a:lnTo>
                  <a:lnTo>
                    <a:pt x="67" y="179"/>
                  </a:lnTo>
                  <a:lnTo>
                    <a:pt x="73" y="179"/>
                  </a:lnTo>
                  <a:lnTo>
                    <a:pt x="80" y="179"/>
                  </a:lnTo>
                  <a:lnTo>
                    <a:pt x="86" y="179"/>
                  </a:lnTo>
                  <a:lnTo>
                    <a:pt x="92" y="179"/>
                  </a:lnTo>
                  <a:lnTo>
                    <a:pt x="97" y="179"/>
                  </a:lnTo>
                  <a:lnTo>
                    <a:pt x="101" y="179"/>
                  </a:lnTo>
                  <a:lnTo>
                    <a:pt x="107" y="179"/>
                  </a:lnTo>
                  <a:lnTo>
                    <a:pt x="113" y="179"/>
                  </a:lnTo>
                  <a:lnTo>
                    <a:pt x="120" y="179"/>
                  </a:lnTo>
                  <a:lnTo>
                    <a:pt x="126" y="179"/>
                  </a:lnTo>
                  <a:lnTo>
                    <a:pt x="132" y="179"/>
                  </a:lnTo>
                  <a:lnTo>
                    <a:pt x="138" y="179"/>
                  </a:lnTo>
                  <a:lnTo>
                    <a:pt x="144" y="179"/>
                  </a:lnTo>
                  <a:lnTo>
                    <a:pt x="150" y="179"/>
                  </a:lnTo>
                  <a:lnTo>
                    <a:pt x="157" y="179"/>
                  </a:lnTo>
                  <a:lnTo>
                    <a:pt x="163" y="179"/>
                  </a:lnTo>
                  <a:lnTo>
                    <a:pt x="169" y="179"/>
                  </a:lnTo>
                  <a:lnTo>
                    <a:pt x="175" y="179"/>
                  </a:lnTo>
                  <a:lnTo>
                    <a:pt x="181" y="179"/>
                  </a:lnTo>
                  <a:lnTo>
                    <a:pt x="187" y="179"/>
                  </a:lnTo>
                  <a:lnTo>
                    <a:pt x="194" y="179"/>
                  </a:lnTo>
                  <a:lnTo>
                    <a:pt x="198" y="179"/>
                  </a:lnTo>
                  <a:lnTo>
                    <a:pt x="204" y="179"/>
                  </a:lnTo>
                  <a:lnTo>
                    <a:pt x="211" y="179"/>
                  </a:lnTo>
                  <a:lnTo>
                    <a:pt x="217" y="179"/>
                  </a:lnTo>
                  <a:lnTo>
                    <a:pt x="223" y="179"/>
                  </a:lnTo>
                  <a:lnTo>
                    <a:pt x="229" y="179"/>
                  </a:lnTo>
                  <a:lnTo>
                    <a:pt x="235" y="179"/>
                  </a:lnTo>
                  <a:lnTo>
                    <a:pt x="241" y="179"/>
                  </a:lnTo>
                  <a:lnTo>
                    <a:pt x="247" y="179"/>
                  </a:lnTo>
                  <a:lnTo>
                    <a:pt x="254" y="179"/>
                  </a:lnTo>
                  <a:lnTo>
                    <a:pt x="260" y="179"/>
                  </a:lnTo>
                  <a:lnTo>
                    <a:pt x="266" y="179"/>
                  </a:lnTo>
                  <a:lnTo>
                    <a:pt x="272" y="179"/>
                  </a:lnTo>
                  <a:lnTo>
                    <a:pt x="278" y="179"/>
                  </a:lnTo>
                  <a:lnTo>
                    <a:pt x="284" y="179"/>
                  </a:lnTo>
                  <a:lnTo>
                    <a:pt x="291" y="179"/>
                  </a:lnTo>
                  <a:lnTo>
                    <a:pt x="295" y="179"/>
                  </a:lnTo>
                  <a:lnTo>
                    <a:pt x="301" y="179"/>
                  </a:lnTo>
                  <a:lnTo>
                    <a:pt x="306" y="179"/>
                  </a:lnTo>
                  <a:lnTo>
                    <a:pt x="312" y="179"/>
                  </a:lnTo>
                  <a:lnTo>
                    <a:pt x="318" y="179"/>
                  </a:lnTo>
                  <a:lnTo>
                    <a:pt x="324" y="179"/>
                  </a:lnTo>
                  <a:lnTo>
                    <a:pt x="331" y="179"/>
                  </a:lnTo>
                  <a:lnTo>
                    <a:pt x="337" y="179"/>
                  </a:lnTo>
                  <a:lnTo>
                    <a:pt x="343" y="179"/>
                  </a:lnTo>
                  <a:lnTo>
                    <a:pt x="349" y="179"/>
                  </a:lnTo>
                  <a:lnTo>
                    <a:pt x="355" y="179"/>
                  </a:lnTo>
                  <a:lnTo>
                    <a:pt x="361" y="179"/>
                  </a:lnTo>
                  <a:lnTo>
                    <a:pt x="368" y="179"/>
                  </a:lnTo>
                  <a:lnTo>
                    <a:pt x="374" y="179"/>
                  </a:lnTo>
                  <a:lnTo>
                    <a:pt x="380" y="179"/>
                  </a:lnTo>
                  <a:lnTo>
                    <a:pt x="386" y="179"/>
                  </a:lnTo>
                  <a:lnTo>
                    <a:pt x="392" y="179"/>
                  </a:lnTo>
                  <a:lnTo>
                    <a:pt x="398" y="179"/>
                  </a:lnTo>
                  <a:lnTo>
                    <a:pt x="405" y="179"/>
                  </a:lnTo>
                  <a:lnTo>
                    <a:pt x="409" y="179"/>
                  </a:lnTo>
                  <a:lnTo>
                    <a:pt x="415" y="179"/>
                  </a:lnTo>
                  <a:lnTo>
                    <a:pt x="422" y="179"/>
                  </a:lnTo>
                  <a:lnTo>
                    <a:pt x="428" y="179"/>
                  </a:lnTo>
                  <a:lnTo>
                    <a:pt x="434" y="179"/>
                  </a:lnTo>
                  <a:lnTo>
                    <a:pt x="440" y="179"/>
                  </a:lnTo>
                  <a:lnTo>
                    <a:pt x="446" y="179"/>
                  </a:lnTo>
                  <a:lnTo>
                    <a:pt x="452" y="179"/>
                  </a:lnTo>
                  <a:lnTo>
                    <a:pt x="458" y="179"/>
                  </a:lnTo>
                  <a:lnTo>
                    <a:pt x="465" y="179"/>
                  </a:lnTo>
                  <a:lnTo>
                    <a:pt x="471" y="179"/>
                  </a:lnTo>
                  <a:lnTo>
                    <a:pt x="477" y="179"/>
                  </a:lnTo>
                  <a:lnTo>
                    <a:pt x="483" y="179"/>
                  </a:lnTo>
                  <a:lnTo>
                    <a:pt x="489" y="179"/>
                  </a:lnTo>
                  <a:lnTo>
                    <a:pt x="495" y="179"/>
                  </a:lnTo>
                  <a:lnTo>
                    <a:pt x="502" y="179"/>
                  </a:lnTo>
                  <a:lnTo>
                    <a:pt x="506" y="179"/>
                  </a:lnTo>
                  <a:lnTo>
                    <a:pt x="512" y="179"/>
                  </a:lnTo>
                  <a:lnTo>
                    <a:pt x="519" y="179"/>
                  </a:lnTo>
                  <a:lnTo>
                    <a:pt x="523" y="179"/>
                  </a:lnTo>
                  <a:lnTo>
                    <a:pt x="529" y="179"/>
                  </a:lnTo>
                  <a:lnTo>
                    <a:pt x="536" y="179"/>
                  </a:lnTo>
                  <a:lnTo>
                    <a:pt x="542" y="179"/>
                  </a:lnTo>
                  <a:lnTo>
                    <a:pt x="548" y="179"/>
                  </a:lnTo>
                  <a:lnTo>
                    <a:pt x="554" y="179"/>
                  </a:lnTo>
                  <a:lnTo>
                    <a:pt x="560" y="179"/>
                  </a:lnTo>
                  <a:lnTo>
                    <a:pt x="566" y="179"/>
                  </a:lnTo>
                  <a:lnTo>
                    <a:pt x="572" y="179"/>
                  </a:lnTo>
                  <a:lnTo>
                    <a:pt x="579" y="179"/>
                  </a:lnTo>
                  <a:lnTo>
                    <a:pt x="585" y="179"/>
                  </a:lnTo>
                  <a:lnTo>
                    <a:pt x="591" y="179"/>
                  </a:lnTo>
                  <a:lnTo>
                    <a:pt x="597" y="179"/>
                  </a:lnTo>
                  <a:lnTo>
                    <a:pt x="603" y="179"/>
                  </a:lnTo>
                  <a:lnTo>
                    <a:pt x="609" y="179"/>
                  </a:lnTo>
                  <a:lnTo>
                    <a:pt x="616" y="179"/>
                  </a:lnTo>
                  <a:lnTo>
                    <a:pt x="620" y="179"/>
                  </a:lnTo>
                  <a:lnTo>
                    <a:pt x="626" y="179"/>
                  </a:lnTo>
                  <a:lnTo>
                    <a:pt x="633" y="179"/>
                  </a:lnTo>
                  <a:lnTo>
                    <a:pt x="639" y="179"/>
                  </a:lnTo>
                  <a:lnTo>
                    <a:pt x="645" y="179"/>
                  </a:lnTo>
                  <a:lnTo>
                    <a:pt x="651" y="179"/>
                  </a:lnTo>
                  <a:lnTo>
                    <a:pt x="657" y="179"/>
                  </a:lnTo>
                  <a:lnTo>
                    <a:pt x="663" y="179"/>
                  </a:lnTo>
                  <a:lnTo>
                    <a:pt x="670" y="179"/>
                  </a:lnTo>
                  <a:lnTo>
                    <a:pt x="676" y="179"/>
                  </a:lnTo>
                  <a:lnTo>
                    <a:pt x="682" y="179"/>
                  </a:lnTo>
                  <a:lnTo>
                    <a:pt x="688" y="179"/>
                  </a:lnTo>
                  <a:lnTo>
                    <a:pt x="694" y="179"/>
                  </a:lnTo>
                  <a:lnTo>
                    <a:pt x="700" y="179"/>
                  </a:lnTo>
                  <a:lnTo>
                    <a:pt x="705" y="179"/>
                  </a:lnTo>
                  <a:lnTo>
                    <a:pt x="711" y="179"/>
                  </a:lnTo>
                  <a:lnTo>
                    <a:pt x="716" y="179"/>
                  </a:lnTo>
                  <a:lnTo>
                    <a:pt x="722" y="179"/>
                  </a:lnTo>
                  <a:lnTo>
                    <a:pt x="728" y="179"/>
                  </a:lnTo>
                  <a:lnTo>
                    <a:pt x="734" y="179"/>
                  </a:lnTo>
                  <a:lnTo>
                    <a:pt x="740" y="179"/>
                  </a:lnTo>
                  <a:lnTo>
                    <a:pt x="747" y="179"/>
                  </a:lnTo>
                  <a:lnTo>
                    <a:pt x="753" y="179"/>
                  </a:lnTo>
                  <a:lnTo>
                    <a:pt x="759" y="179"/>
                  </a:lnTo>
                  <a:lnTo>
                    <a:pt x="765" y="179"/>
                  </a:lnTo>
                  <a:lnTo>
                    <a:pt x="771" y="179"/>
                  </a:lnTo>
                  <a:lnTo>
                    <a:pt x="777" y="179"/>
                  </a:lnTo>
                  <a:lnTo>
                    <a:pt x="783" y="179"/>
                  </a:lnTo>
                  <a:lnTo>
                    <a:pt x="790" y="179"/>
                  </a:lnTo>
                  <a:lnTo>
                    <a:pt x="796" y="179"/>
                  </a:lnTo>
                  <a:lnTo>
                    <a:pt x="802" y="179"/>
                  </a:lnTo>
                  <a:lnTo>
                    <a:pt x="808" y="179"/>
                  </a:lnTo>
                  <a:lnTo>
                    <a:pt x="814" y="179"/>
                  </a:lnTo>
                  <a:lnTo>
                    <a:pt x="820" y="179"/>
                  </a:lnTo>
                  <a:lnTo>
                    <a:pt x="827" y="179"/>
                  </a:lnTo>
                  <a:lnTo>
                    <a:pt x="833" y="179"/>
                  </a:lnTo>
                  <a:lnTo>
                    <a:pt x="839" y="179"/>
                  </a:lnTo>
                  <a:lnTo>
                    <a:pt x="844" y="179"/>
                  </a:lnTo>
                  <a:lnTo>
                    <a:pt x="850" y="179"/>
                  </a:lnTo>
                  <a:lnTo>
                    <a:pt x="856" y="179"/>
                  </a:lnTo>
                  <a:lnTo>
                    <a:pt x="862" y="179"/>
                  </a:lnTo>
                  <a:lnTo>
                    <a:pt x="868" y="179"/>
                  </a:lnTo>
                  <a:lnTo>
                    <a:pt x="874" y="179"/>
                  </a:lnTo>
                  <a:lnTo>
                    <a:pt x="881" y="179"/>
                  </a:lnTo>
                  <a:lnTo>
                    <a:pt x="887" y="179"/>
                  </a:lnTo>
                  <a:lnTo>
                    <a:pt x="893" y="179"/>
                  </a:lnTo>
                  <a:lnTo>
                    <a:pt x="899" y="179"/>
                  </a:lnTo>
                  <a:lnTo>
                    <a:pt x="904" y="179"/>
                  </a:lnTo>
                  <a:lnTo>
                    <a:pt x="910" y="179"/>
                  </a:lnTo>
                  <a:lnTo>
                    <a:pt x="916" y="179"/>
                  </a:lnTo>
                  <a:lnTo>
                    <a:pt x="922" y="179"/>
                  </a:lnTo>
                  <a:lnTo>
                    <a:pt x="928" y="179"/>
                  </a:lnTo>
                  <a:lnTo>
                    <a:pt x="934" y="179"/>
                  </a:lnTo>
                  <a:lnTo>
                    <a:pt x="941" y="179"/>
                  </a:lnTo>
                  <a:lnTo>
                    <a:pt x="945" y="179"/>
                  </a:lnTo>
                  <a:lnTo>
                    <a:pt x="951" y="179"/>
                  </a:lnTo>
                  <a:lnTo>
                    <a:pt x="958" y="179"/>
                  </a:lnTo>
                  <a:lnTo>
                    <a:pt x="964" y="179"/>
                  </a:lnTo>
                  <a:lnTo>
                    <a:pt x="970" y="179"/>
                  </a:lnTo>
                  <a:lnTo>
                    <a:pt x="976" y="179"/>
                  </a:lnTo>
                  <a:lnTo>
                    <a:pt x="982" y="179"/>
                  </a:lnTo>
                  <a:lnTo>
                    <a:pt x="988" y="179"/>
                  </a:lnTo>
                  <a:lnTo>
                    <a:pt x="994" y="179"/>
                  </a:lnTo>
                  <a:lnTo>
                    <a:pt x="1001" y="179"/>
                  </a:lnTo>
                  <a:lnTo>
                    <a:pt x="1007" y="179"/>
                  </a:lnTo>
                  <a:lnTo>
                    <a:pt x="1013" y="179"/>
                  </a:lnTo>
                  <a:lnTo>
                    <a:pt x="1019" y="179"/>
                  </a:lnTo>
                  <a:lnTo>
                    <a:pt x="1025" y="179"/>
                  </a:lnTo>
                  <a:lnTo>
                    <a:pt x="1031" y="179"/>
                  </a:lnTo>
                  <a:lnTo>
                    <a:pt x="1038" y="179"/>
                  </a:lnTo>
                  <a:lnTo>
                    <a:pt x="1042" y="179"/>
                  </a:lnTo>
                  <a:lnTo>
                    <a:pt x="1048" y="179"/>
                  </a:lnTo>
                  <a:lnTo>
                    <a:pt x="1055" y="179"/>
                  </a:lnTo>
                  <a:lnTo>
                    <a:pt x="1061" y="179"/>
                  </a:lnTo>
                  <a:lnTo>
                    <a:pt x="1067" y="179"/>
                  </a:lnTo>
                  <a:lnTo>
                    <a:pt x="1073" y="179"/>
                  </a:lnTo>
                  <a:lnTo>
                    <a:pt x="1079" y="179"/>
                  </a:lnTo>
                  <a:lnTo>
                    <a:pt x="1085" y="179"/>
                  </a:lnTo>
                  <a:lnTo>
                    <a:pt x="1092" y="179"/>
                  </a:lnTo>
                  <a:lnTo>
                    <a:pt x="1098" y="179"/>
                  </a:lnTo>
                  <a:lnTo>
                    <a:pt x="1104" y="179"/>
                  </a:lnTo>
                  <a:lnTo>
                    <a:pt x="1108" y="179"/>
                  </a:lnTo>
                  <a:lnTo>
                    <a:pt x="1115" y="179"/>
                  </a:lnTo>
                  <a:lnTo>
                    <a:pt x="1121" y="179"/>
                  </a:lnTo>
                  <a:lnTo>
                    <a:pt x="1127" y="179"/>
                  </a:lnTo>
                  <a:lnTo>
                    <a:pt x="1133" y="179"/>
                  </a:lnTo>
                  <a:lnTo>
                    <a:pt x="1139" y="179"/>
                  </a:lnTo>
                  <a:lnTo>
                    <a:pt x="1145" y="179"/>
                  </a:lnTo>
                  <a:lnTo>
                    <a:pt x="1152" y="179"/>
                  </a:lnTo>
                  <a:lnTo>
                    <a:pt x="1156" y="179"/>
                  </a:lnTo>
                  <a:lnTo>
                    <a:pt x="1162" y="179"/>
                  </a:lnTo>
                  <a:lnTo>
                    <a:pt x="1169" y="179"/>
                  </a:lnTo>
                  <a:lnTo>
                    <a:pt x="1175" y="179"/>
                  </a:lnTo>
                  <a:lnTo>
                    <a:pt x="1181" y="179"/>
                  </a:lnTo>
                  <a:lnTo>
                    <a:pt x="1187" y="179"/>
                  </a:lnTo>
                  <a:lnTo>
                    <a:pt x="1193" y="179"/>
                  </a:lnTo>
                  <a:lnTo>
                    <a:pt x="1199" y="179"/>
                  </a:lnTo>
                  <a:lnTo>
                    <a:pt x="1206" y="179"/>
                  </a:lnTo>
                </a:path>
              </a:pathLst>
            </a:custGeom>
            <a:solidFill>
              <a:srgbClr val="CC0000"/>
            </a:solidFill>
            <a:ln w="12700" cap="rnd">
              <a:noFill/>
              <a:round/>
              <a:headEnd/>
              <a:tailEnd/>
            </a:ln>
            <a:effectLst/>
          </p:spPr>
          <p:txBody>
            <a:bodyPr/>
            <a:lstStyle/>
            <a:p>
              <a:endParaRPr lang="en-US"/>
            </a:p>
          </p:txBody>
        </p:sp>
        <p:sp>
          <p:nvSpPr>
            <p:cNvPr id="134162" name="Rectangle 18"/>
            <p:cNvSpPr>
              <a:spLocks noChangeArrowheads="1"/>
            </p:cNvSpPr>
            <p:nvPr/>
          </p:nvSpPr>
          <p:spPr bwMode="auto">
            <a:xfrm>
              <a:off x="2652" y="2204"/>
              <a:ext cx="467" cy="286"/>
            </a:xfrm>
            <a:prstGeom prst="rect">
              <a:avLst/>
            </a:prstGeom>
            <a:solidFill>
              <a:srgbClr val="CECECE"/>
            </a:solidFill>
            <a:ln w="12700">
              <a:noFill/>
              <a:miter lim="800000"/>
              <a:headEnd/>
              <a:tailEnd/>
            </a:ln>
            <a:effectLst/>
          </p:spPr>
          <p:txBody>
            <a:bodyPr lIns="90488" tIns="44450" rIns="90488" bIns="44450">
              <a:spAutoFit/>
            </a:bodyPr>
            <a:lstStyle/>
            <a:p>
              <a:r>
                <a:rPr lang="en-US" b="1" i="0">
                  <a:solidFill>
                    <a:schemeClr val="bg2"/>
                  </a:solidFill>
                  <a:latin typeface="Symbol" pitchFamily="18" charset="2"/>
                </a:rPr>
                <a:t></a:t>
              </a:r>
            </a:p>
          </p:txBody>
        </p:sp>
        <p:sp>
          <p:nvSpPr>
            <p:cNvPr id="134163" name="Line 19"/>
            <p:cNvSpPr>
              <a:spLocks noChangeShapeType="1"/>
            </p:cNvSpPr>
            <p:nvPr/>
          </p:nvSpPr>
          <p:spPr bwMode="auto">
            <a:xfrm>
              <a:off x="1099" y="2724"/>
              <a:ext cx="3636" cy="0"/>
            </a:xfrm>
            <a:prstGeom prst="line">
              <a:avLst/>
            </a:prstGeom>
            <a:noFill/>
            <a:ln w="12700">
              <a:solidFill>
                <a:srgbClr val="000000"/>
              </a:solidFill>
              <a:round/>
              <a:headEnd/>
              <a:tailEnd/>
            </a:ln>
            <a:effectLst/>
          </p:spPr>
          <p:txBody>
            <a:bodyPr wrap="none" anchor="ctr"/>
            <a:lstStyle/>
            <a:p>
              <a:endParaRPr lang="en-US"/>
            </a:p>
          </p:txBody>
        </p:sp>
        <p:sp>
          <p:nvSpPr>
            <p:cNvPr id="134164" name="Line 20"/>
            <p:cNvSpPr>
              <a:spLocks noChangeShapeType="1"/>
            </p:cNvSpPr>
            <p:nvPr/>
          </p:nvSpPr>
          <p:spPr bwMode="auto">
            <a:xfrm flipH="1">
              <a:off x="4263" y="2202"/>
              <a:ext cx="265" cy="381"/>
            </a:xfrm>
            <a:prstGeom prst="line">
              <a:avLst/>
            </a:prstGeom>
            <a:noFill/>
            <a:ln w="25400">
              <a:solidFill>
                <a:srgbClr val="000000"/>
              </a:solidFill>
              <a:round/>
              <a:headEnd/>
              <a:tailEnd type="triangle" w="med" len="med"/>
            </a:ln>
            <a:effectLst/>
          </p:spPr>
          <p:txBody>
            <a:bodyPr wrap="none" anchor="ctr"/>
            <a:lstStyle/>
            <a:p>
              <a:endParaRPr lang="en-US"/>
            </a:p>
          </p:txBody>
        </p:sp>
        <p:sp>
          <p:nvSpPr>
            <p:cNvPr id="134165" name="Line 21"/>
            <p:cNvSpPr>
              <a:spLocks noChangeShapeType="1"/>
            </p:cNvSpPr>
            <p:nvPr/>
          </p:nvSpPr>
          <p:spPr bwMode="auto">
            <a:xfrm>
              <a:off x="1257" y="2210"/>
              <a:ext cx="234" cy="381"/>
            </a:xfrm>
            <a:prstGeom prst="line">
              <a:avLst/>
            </a:prstGeom>
            <a:noFill/>
            <a:ln w="25400">
              <a:solidFill>
                <a:srgbClr val="000000"/>
              </a:solidFill>
              <a:round/>
              <a:headEnd/>
              <a:tailEnd type="triangle" w="med" len="med"/>
            </a:ln>
            <a:effectLst/>
          </p:spPr>
          <p:txBody>
            <a:bodyPr wrap="none" anchor="ctr"/>
            <a:lstStyle/>
            <a:p>
              <a:endParaRPr lang="en-US"/>
            </a:p>
          </p:txBody>
        </p:sp>
        <p:sp>
          <p:nvSpPr>
            <p:cNvPr id="134166" name="Line 22"/>
            <p:cNvSpPr>
              <a:spLocks noChangeShapeType="1"/>
            </p:cNvSpPr>
            <p:nvPr/>
          </p:nvSpPr>
          <p:spPr bwMode="auto">
            <a:xfrm>
              <a:off x="1053" y="3234"/>
              <a:ext cx="3635" cy="0"/>
            </a:xfrm>
            <a:prstGeom prst="line">
              <a:avLst/>
            </a:prstGeom>
            <a:noFill/>
            <a:ln w="12700">
              <a:solidFill>
                <a:srgbClr val="000000"/>
              </a:solidFill>
              <a:round/>
              <a:headEnd/>
              <a:tailEnd/>
            </a:ln>
            <a:effectLst/>
          </p:spPr>
          <p:txBody>
            <a:bodyPr wrap="none" anchor="ctr"/>
            <a:lstStyle/>
            <a:p>
              <a:endParaRPr lang="en-US"/>
            </a:p>
          </p:txBody>
        </p:sp>
        <p:sp>
          <p:nvSpPr>
            <p:cNvPr id="134167" name="Rectangle 23"/>
            <p:cNvSpPr>
              <a:spLocks noChangeArrowheads="1"/>
            </p:cNvSpPr>
            <p:nvPr/>
          </p:nvSpPr>
          <p:spPr bwMode="auto">
            <a:xfrm>
              <a:off x="4539" y="3262"/>
              <a:ext cx="202" cy="229"/>
            </a:xfrm>
            <a:prstGeom prst="rect">
              <a:avLst/>
            </a:prstGeom>
            <a:noFill/>
            <a:ln w="12700">
              <a:noFill/>
              <a:miter lim="800000"/>
              <a:headEnd/>
              <a:tailEnd/>
            </a:ln>
            <a:effectLst/>
          </p:spPr>
          <p:txBody>
            <a:bodyPr wrap="none" lIns="90488" tIns="44450" rIns="90488" bIns="44450">
              <a:spAutoFit/>
            </a:bodyPr>
            <a:lstStyle/>
            <a:p>
              <a:r>
                <a:rPr lang="en-US" sz="1800" b="1" i="0">
                  <a:solidFill>
                    <a:schemeClr val="bg2"/>
                  </a:solidFill>
                  <a:latin typeface="Arial" pitchFamily="34" charset="0"/>
                </a:rPr>
                <a:t>Z</a:t>
              </a:r>
            </a:p>
          </p:txBody>
        </p:sp>
        <p:sp>
          <p:nvSpPr>
            <p:cNvPr id="134168" name="Line 24"/>
            <p:cNvSpPr>
              <a:spLocks noChangeShapeType="1"/>
            </p:cNvSpPr>
            <p:nvPr/>
          </p:nvSpPr>
          <p:spPr bwMode="auto">
            <a:xfrm>
              <a:off x="4137" y="2798"/>
              <a:ext cx="0" cy="552"/>
            </a:xfrm>
            <a:prstGeom prst="line">
              <a:avLst/>
            </a:prstGeom>
            <a:noFill/>
            <a:ln w="12700">
              <a:solidFill>
                <a:srgbClr val="000000"/>
              </a:solidFill>
              <a:round/>
              <a:headEnd/>
              <a:tailEnd/>
            </a:ln>
            <a:effectLst/>
          </p:spPr>
          <p:txBody>
            <a:bodyPr wrap="none" anchor="ctr"/>
            <a:lstStyle/>
            <a:p>
              <a:endParaRPr lang="en-US"/>
            </a:p>
          </p:txBody>
        </p:sp>
        <p:sp>
          <p:nvSpPr>
            <p:cNvPr id="134169" name="Line 25"/>
            <p:cNvSpPr>
              <a:spLocks noChangeShapeType="1"/>
            </p:cNvSpPr>
            <p:nvPr/>
          </p:nvSpPr>
          <p:spPr bwMode="auto">
            <a:xfrm>
              <a:off x="1651" y="2798"/>
              <a:ext cx="0" cy="552"/>
            </a:xfrm>
            <a:prstGeom prst="line">
              <a:avLst/>
            </a:prstGeom>
            <a:noFill/>
            <a:ln w="12700">
              <a:solidFill>
                <a:srgbClr val="000000"/>
              </a:solidFill>
              <a:round/>
              <a:headEnd/>
              <a:tailEnd/>
            </a:ln>
            <a:effectLst/>
          </p:spPr>
          <p:txBody>
            <a:bodyPr wrap="none" anchor="ctr"/>
            <a:lstStyle/>
            <a:p>
              <a:endParaRPr lang="en-US"/>
            </a:p>
          </p:txBody>
        </p:sp>
        <p:sp>
          <p:nvSpPr>
            <p:cNvPr id="134170" name="Line 26"/>
            <p:cNvSpPr>
              <a:spLocks noChangeShapeType="1"/>
            </p:cNvSpPr>
            <p:nvPr/>
          </p:nvSpPr>
          <p:spPr bwMode="auto">
            <a:xfrm>
              <a:off x="2885" y="3066"/>
              <a:ext cx="0" cy="284"/>
            </a:xfrm>
            <a:prstGeom prst="line">
              <a:avLst/>
            </a:prstGeom>
            <a:noFill/>
            <a:ln w="12700">
              <a:solidFill>
                <a:srgbClr val="000000"/>
              </a:solidFill>
              <a:round/>
              <a:headEnd/>
              <a:tailEnd/>
            </a:ln>
            <a:effectLst/>
          </p:spPr>
          <p:txBody>
            <a:bodyPr wrap="none" anchor="ctr"/>
            <a:lstStyle/>
            <a:p>
              <a:endParaRPr lang="en-US"/>
            </a:p>
          </p:txBody>
        </p:sp>
        <p:sp>
          <p:nvSpPr>
            <p:cNvPr id="134171" name="Rectangle 27"/>
            <p:cNvSpPr>
              <a:spLocks noChangeArrowheads="1"/>
            </p:cNvSpPr>
            <p:nvPr/>
          </p:nvSpPr>
          <p:spPr bwMode="auto">
            <a:xfrm>
              <a:off x="2764" y="3398"/>
              <a:ext cx="194" cy="229"/>
            </a:xfrm>
            <a:prstGeom prst="rect">
              <a:avLst/>
            </a:prstGeom>
            <a:noFill/>
            <a:ln w="12700">
              <a:noFill/>
              <a:miter lim="800000"/>
              <a:headEnd/>
              <a:tailEnd/>
            </a:ln>
            <a:effectLst/>
          </p:spPr>
          <p:txBody>
            <a:bodyPr wrap="none" lIns="90488" tIns="44450" rIns="90488" bIns="44450">
              <a:spAutoFit/>
            </a:bodyPr>
            <a:lstStyle/>
            <a:p>
              <a:r>
                <a:rPr lang="en-US" sz="1800" b="1" i="0">
                  <a:solidFill>
                    <a:schemeClr val="bg2"/>
                  </a:solidFill>
                  <a:latin typeface="Arial" pitchFamily="34" charset="0"/>
                </a:rPr>
                <a:t>0</a:t>
              </a:r>
            </a:p>
          </p:txBody>
        </p:sp>
        <p:graphicFrame>
          <p:nvGraphicFramePr>
            <p:cNvPr id="134172" name="Object 28">
              <a:hlinkClick r:id="" action="ppaction://ole?verb=0"/>
            </p:cNvPr>
            <p:cNvGraphicFramePr>
              <a:graphicFrameLocks/>
            </p:cNvGraphicFramePr>
            <p:nvPr/>
          </p:nvGraphicFramePr>
          <p:xfrm>
            <a:off x="3929" y="3397"/>
            <a:ext cx="326" cy="316"/>
          </p:xfrm>
          <a:graphic>
            <a:graphicData uri="http://schemas.openxmlformats.org/presentationml/2006/ole">
              <mc:AlternateContent xmlns:mc="http://schemas.openxmlformats.org/markup-compatibility/2006">
                <mc:Choice xmlns:v="urn:schemas-microsoft-com:vml" Requires="v">
                  <p:oleObj spid="_x0000_s134224" name="Equation" r:id="rId4" imgW="264960" imgH="303120" progId="Equation.2">
                    <p:embed/>
                  </p:oleObj>
                </mc:Choice>
                <mc:Fallback>
                  <p:oleObj name="Equation" r:id="rId4" imgW="264960" imgH="303120" progId="Equation.2">
                    <p:embed/>
                    <p:pic>
                      <p:nvPicPr>
                        <p:cNvPr id="0" name="Picture 2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 y="3397"/>
                          <a:ext cx="32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73" name="Object 29">
              <a:hlinkClick r:id="" action="ppaction://ole?verb=0"/>
            </p:cNvPr>
            <p:cNvGraphicFramePr>
              <a:graphicFrameLocks/>
            </p:cNvGraphicFramePr>
            <p:nvPr/>
          </p:nvGraphicFramePr>
          <p:xfrm>
            <a:off x="1363" y="3397"/>
            <a:ext cx="482" cy="325"/>
          </p:xfrm>
          <a:graphic>
            <a:graphicData uri="http://schemas.openxmlformats.org/presentationml/2006/ole">
              <mc:AlternateContent xmlns:mc="http://schemas.openxmlformats.org/markup-compatibility/2006">
                <mc:Choice xmlns:v="urn:schemas-microsoft-com:vml" Requires="v">
                  <p:oleObj spid="_x0000_s134225" name="Equation" r:id="rId6" imgW="379080" imgH="303120" progId="Equation.2">
                    <p:embed/>
                  </p:oleObj>
                </mc:Choice>
                <mc:Fallback>
                  <p:oleObj name="Equation" r:id="rId6" imgW="379080" imgH="303120" progId="Equation.2">
                    <p:embed/>
                    <p:pic>
                      <p:nvPicPr>
                        <p:cNvPr id="0" name="Picture 2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3" y="3397"/>
                          <a:ext cx="48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74" name="Object 30">
              <a:hlinkClick r:id="" action="ppaction://ole?verb=0"/>
            </p:cNvPr>
            <p:cNvGraphicFramePr>
              <a:graphicFrameLocks/>
            </p:cNvGraphicFramePr>
            <p:nvPr/>
          </p:nvGraphicFramePr>
          <p:xfrm>
            <a:off x="4348" y="1408"/>
            <a:ext cx="389" cy="747"/>
          </p:xfrm>
          <a:graphic>
            <a:graphicData uri="http://schemas.openxmlformats.org/presentationml/2006/ole">
              <mc:AlternateContent xmlns:mc="http://schemas.openxmlformats.org/markup-compatibility/2006">
                <mc:Choice xmlns:v="urn:schemas-microsoft-com:vml" Requires="v">
                  <p:oleObj spid="_x0000_s134226" name="Equation" r:id="rId8" imgW="176040" imgH="392040" progId="Equation.2">
                    <p:embed/>
                  </p:oleObj>
                </mc:Choice>
                <mc:Fallback>
                  <p:oleObj name="Equation" r:id="rId8" imgW="176040" imgH="392040" progId="Equation.2">
                    <p:embed/>
                    <p:pic>
                      <p:nvPicPr>
                        <p:cNvPr id="0" name="Picture 3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8" y="1408"/>
                          <a:ext cx="389"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75" name="Object 31">
              <a:hlinkClick r:id="" action="ppaction://ole?verb=0"/>
            </p:cNvPr>
            <p:cNvGraphicFramePr>
              <a:graphicFrameLocks/>
            </p:cNvGraphicFramePr>
            <p:nvPr/>
          </p:nvGraphicFramePr>
          <p:xfrm>
            <a:off x="1021" y="1408"/>
            <a:ext cx="390" cy="747"/>
          </p:xfrm>
          <a:graphic>
            <a:graphicData uri="http://schemas.openxmlformats.org/presentationml/2006/ole">
              <mc:AlternateContent xmlns:mc="http://schemas.openxmlformats.org/markup-compatibility/2006">
                <mc:Choice xmlns:v="urn:schemas-microsoft-com:vml" Requires="v">
                  <p:oleObj spid="_x0000_s134227" name="Equation" r:id="rId10" imgW="176040" imgH="392040" progId="Equation.2">
                    <p:embed/>
                  </p:oleObj>
                </mc:Choice>
                <mc:Fallback>
                  <p:oleObj name="Equation" r:id="rId10" imgW="176040" imgH="392040" progId="Equation.2">
                    <p:embed/>
                    <p:pic>
                      <p:nvPicPr>
                        <p:cNvPr id="0" name="Picture 3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1" y="1408"/>
                          <a:ext cx="390"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3619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36196" name="Rectangle 4"/>
          <p:cNvSpPr>
            <a:spLocks noGrp="1" noChangeArrowheads="1"/>
          </p:cNvSpPr>
          <p:nvPr>
            <p:ph type="title"/>
          </p:nvPr>
        </p:nvSpPr>
        <p:spPr>
          <a:noFill/>
          <a:ln/>
        </p:spPr>
        <p:txBody>
          <a:bodyPr lIns="90488" tIns="44450" rIns="90488" bIns="44450"/>
          <a:lstStyle/>
          <a:p>
            <a:r>
              <a:rPr lang="en-US"/>
              <a:t>Distribution of Sample Means</a:t>
            </a:r>
            <a:br>
              <a:rPr lang="en-US"/>
            </a:br>
            <a:r>
              <a:rPr lang="en-US"/>
              <a:t>for (1-</a:t>
            </a:r>
            <a:r>
              <a:rPr lang="en-US">
                <a:latin typeface="Symbol" pitchFamily="18" charset="2"/>
              </a:rPr>
              <a:t></a:t>
            </a:r>
            <a:r>
              <a:rPr lang="en-US"/>
              <a:t>)% Confidence</a:t>
            </a:r>
          </a:p>
        </p:txBody>
      </p:sp>
      <p:grpSp>
        <p:nvGrpSpPr>
          <p:cNvPr id="136197" name="Group 5"/>
          <p:cNvGrpSpPr>
            <a:grpSpLocks/>
          </p:cNvGrpSpPr>
          <p:nvPr/>
        </p:nvGrpSpPr>
        <p:grpSpPr bwMode="auto">
          <a:xfrm>
            <a:off x="1409700" y="1585913"/>
            <a:ext cx="6326188" cy="4448175"/>
            <a:chOff x="888" y="999"/>
            <a:chExt cx="3985" cy="2802"/>
          </a:xfrm>
        </p:grpSpPr>
        <p:sp>
          <p:nvSpPr>
            <p:cNvPr id="136198" name="Rectangle 6"/>
            <p:cNvSpPr>
              <a:spLocks noChangeArrowheads="1"/>
            </p:cNvSpPr>
            <p:nvPr/>
          </p:nvSpPr>
          <p:spPr bwMode="auto">
            <a:xfrm>
              <a:off x="888" y="999"/>
              <a:ext cx="3985" cy="2802"/>
            </a:xfrm>
            <a:prstGeom prst="rect">
              <a:avLst/>
            </a:prstGeom>
            <a:solidFill>
              <a:schemeClr val="tx1"/>
            </a:solidFill>
            <a:ln w="76200">
              <a:solidFill>
                <a:srgbClr val="F6BF69"/>
              </a:solidFill>
              <a:miter lim="800000"/>
              <a:headEnd/>
              <a:tailEnd/>
            </a:ln>
            <a:effectLst/>
          </p:spPr>
          <p:txBody>
            <a:bodyPr wrap="none" anchor="ctr"/>
            <a:lstStyle/>
            <a:p>
              <a:endParaRPr lang="en-US"/>
            </a:p>
          </p:txBody>
        </p:sp>
        <p:sp>
          <p:nvSpPr>
            <p:cNvPr id="136199" name="Freeform 7"/>
            <p:cNvSpPr>
              <a:spLocks/>
            </p:cNvSpPr>
            <p:nvPr/>
          </p:nvSpPr>
          <p:spPr bwMode="auto">
            <a:xfrm>
              <a:off x="1088" y="1253"/>
              <a:ext cx="3020" cy="1491"/>
            </a:xfrm>
            <a:custGeom>
              <a:avLst/>
              <a:gdLst/>
              <a:ahLst/>
              <a:cxnLst>
                <a:cxn ang="0">
                  <a:pos x="90" y="1464"/>
                </a:cxn>
                <a:cxn ang="0">
                  <a:pos x="187" y="1449"/>
                </a:cxn>
                <a:cxn ang="0">
                  <a:pos x="283" y="1428"/>
                </a:cxn>
                <a:cxn ang="0">
                  <a:pos x="380" y="1400"/>
                </a:cxn>
                <a:cxn ang="0">
                  <a:pos x="477" y="1361"/>
                </a:cxn>
                <a:cxn ang="0">
                  <a:pos x="574" y="1308"/>
                </a:cxn>
                <a:cxn ang="0">
                  <a:pos x="671" y="1240"/>
                </a:cxn>
                <a:cxn ang="0">
                  <a:pos x="766" y="1156"/>
                </a:cxn>
                <a:cxn ang="0">
                  <a:pos x="863" y="1055"/>
                </a:cxn>
                <a:cxn ang="0">
                  <a:pos x="962" y="938"/>
                </a:cxn>
                <a:cxn ang="0">
                  <a:pos x="1059" y="807"/>
                </a:cxn>
                <a:cxn ang="0">
                  <a:pos x="1156" y="667"/>
                </a:cxn>
                <a:cxn ang="0">
                  <a:pos x="1253" y="523"/>
                </a:cxn>
                <a:cxn ang="0">
                  <a:pos x="1348" y="381"/>
                </a:cxn>
                <a:cxn ang="0">
                  <a:pos x="1445" y="253"/>
                </a:cxn>
                <a:cxn ang="0">
                  <a:pos x="1542" y="142"/>
                </a:cxn>
                <a:cxn ang="0">
                  <a:pos x="1639" y="61"/>
                </a:cxn>
                <a:cxn ang="0">
                  <a:pos x="1736" y="11"/>
                </a:cxn>
                <a:cxn ang="0">
                  <a:pos x="1833" y="0"/>
                </a:cxn>
                <a:cxn ang="0">
                  <a:pos x="1930" y="25"/>
                </a:cxn>
                <a:cxn ang="0">
                  <a:pos x="2027" y="88"/>
                </a:cxn>
                <a:cxn ang="0">
                  <a:pos x="2124" y="180"/>
                </a:cxn>
                <a:cxn ang="0">
                  <a:pos x="2221" y="298"/>
                </a:cxn>
                <a:cxn ang="0">
                  <a:pos x="2316" y="433"/>
                </a:cxn>
                <a:cxn ang="0">
                  <a:pos x="2413" y="577"/>
                </a:cxn>
                <a:cxn ang="0">
                  <a:pos x="2510" y="720"/>
                </a:cxn>
                <a:cxn ang="0">
                  <a:pos x="2607" y="859"/>
                </a:cxn>
                <a:cxn ang="0">
                  <a:pos x="2704" y="983"/>
                </a:cxn>
                <a:cxn ang="0">
                  <a:pos x="2800" y="1096"/>
                </a:cxn>
                <a:cxn ang="0">
                  <a:pos x="2898" y="1190"/>
                </a:cxn>
                <a:cxn ang="0">
                  <a:pos x="2995" y="1268"/>
                </a:cxn>
                <a:cxn ang="0">
                  <a:pos x="2952" y="1490"/>
                </a:cxn>
                <a:cxn ang="0">
                  <a:pos x="2855" y="1490"/>
                </a:cxn>
                <a:cxn ang="0">
                  <a:pos x="2760" y="1490"/>
                </a:cxn>
                <a:cxn ang="0">
                  <a:pos x="2663" y="1490"/>
                </a:cxn>
                <a:cxn ang="0">
                  <a:pos x="2566" y="1490"/>
                </a:cxn>
                <a:cxn ang="0">
                  <a:pos x="2469" y="1490"/>
                </a:cxn>
                <a:cxn ang="0">
                  <a:pos x="2370" y="1490"/>
                </a:cxn>
                <a:cxn ang="0">
                  <a:pos x="2273" y="1490"/>
                </a:cxn>
                <a:cxn ang="0">
                  <a:pos x="2178" y="1490"/>
                </a:cxn>
                <a:cxn ang="0">
                  <a:pos x="2081" y="1490"/>
                </a:cxn>
                <a:cxn ang="0">
                  <a:pos x="1984" y="1490"/>
                </a:cxn>
                <a:cxn ang="0">
                  <a:pos x="1887" y="1490"/>
                </a:cxn>
                <a:cxn ang="0">
                  <a:pos x="1790" y="1490"/>
                </a:cxn>
                <a:cxn ang="0">
                  <a:pos x="1695" y="1490"/>
                </a:cxn>
                <a:cxn ang="0">
                  <a:pos x="1598" y="1490"/>
                </a:cxn>
                <a:cxn ang="0">
                  <a:pos x="1501" y="1490"/>
                </a:cxn>
                <a:cxn ang="0">
                  <a:pos x="1404" y="1490"/>
                </a:cxn>
                <a:cxn ang="0">
                  <a:pos x="1305" y="1490"/>
                </a:cxn>
                <a:cxn ang="0">
                  <a:pos x="1210" y="1490"/>
                </a:cxn>
                <a:cxn ang="0">
                  <a:pos x="1113" y="1490"/>
                </a:cxn>
                <a:cxn ang="0">
                  <a:pos x="1016" y="1490"/>
                </a:cxn>
                <a:cxn ang="0">
                  <a:pos x="919" y="1490"/>
                </a:cxn>
                <a:cxn ang="0">
                  <a:pos x="822" y="1490"/>
                </a:cxn>
                <a:cxn ang="0">
                  <a:pos x="726" y="1490"/>
                </a:cxn>
                <a:cxn ang="0">
                  <a:pos x="629" y="1490"/>
                </a:cxn>
                <a:cxn ang="0">
                  <a:pos x="531" y="1490"/>
                </a:cxn>
                <a:cxn ang="0">
                  <a:pos x="434" y="1490"/>
                </a:cxn>
                <a:cxn ang="0">
                  <a:pos x="337" y="1490"/>
                </a:cxn>
                <a:cxn ang="0">
                  <a:pos x="241" y="1490"/>
                </a:cxn>
                <a:cxn ang="0">
                  <a:pos x="144" y="1490"/>
                </a:cxn>
                <a:cxn ang="0">
                  <a:pos x="47" y="1490"/>
                </a:cxn>
              </a:cxnLst>
              <a:rect l="0" t="0" r="r" b="b"/>
              <a:pathLst>
                <a:path w="3020" h="1491">
                  <a:moveTo>
                    <a:pt x="0" y="1474"/>
                  </a:moveTo>
                  <a:lnTo>
                    <a:pt x="6" y="1473"/>
                  </a:lnTo>
                  <a:lnTo>
                    <a:pt x="10" y="1473"/>
                  </a:lnTo>
                  <a:lnTo>
                    <a:pt x="16" y="1471"/>
                  </a:lnTo>
                  <a:lnTo>
                    <a:pt x="23" y="1471"/>
                  </a:lnTo>
                  <a:lnTo>
                    <a:pt x="29" y="1471"/>
                  </a:lnTo>
                  <a:lnTo>
                    <a:pt x="35" y="1470"/>
                  </a:lnTo>
                  <a:lnTo>
                    <a:pt x="41" y="1470"/>
                  </a:lnTo>
                  <a:lnTo>
                    <a:pt x="47" y="1469"/>
                  </a:lnTo>
                  <a:lnTo>
                    <a:pt x="53" y="1469"/>
                  </a:lnTo>
                  <a:lnTo>
                    <a:pt x="60" y="1467"/>
                  </a:lnTo>
                  <a:lnTo>
                    <a:pt x="66" y="1467"/>
                  </a:lnTo>
                  <a:lnTo>
                    <a:pt x="72" y="1466"/>
                  </a:lnTo>
                  <a:lnTo>
                    <a:pt x="78" y="1466"/>
                  </a:lnTo>
                  <a:lnTo>
                    <a:pt x="84" y="1465"/>
                  </a:lnTo>
                  <a:lnTo>
                    <a:pt x="90" y="1464"/>
                  </a:lnTo>
                  <a:lnTo>
                    <a:pt x="96" y="1464"/>
                  </a:lnTo>
                  <a:lnTo>
                    <a:pt x="101" y="1462"/>
                  </a:lnTo>
                  <a:lnTo>
                    <a:pt x="107" y="1462"/>
                  </a:lnTo>
                  <a:lnTo>
                    <a:pt x="113" y="1461"/>
                  </a:lnTo>
                  <a:lnTo>
                    <a:pt x="120" y="1460"/>
                  </a:lnTo>
                  <a:lnTo>
                    <a:pt x="126" y="1460"/>
                  </a:lnTo>
                  <a:lnTo>
                    <a:pt x="132" y="1458"/>
                  </a:lnTo>
                  <a:lnTo>
                    <a:pt x="138" y="1457"/>
                  </a:lnTo>
                  <a:lnTo>
                    <a:pt x="144" y="1457"/>
                  </a:lnTo>
                  <a:lnTo>
                    <a:pt x="150" y="1456"/>
                  </a:lnTo>
                  <a:lnTo>
                    <a:pt x="157" y="1454"/>
                  </a:lnTo>
                  <a:lnTo>
                    <a:pt x="163" y="1454"/>
                  </a:lnTo>
                  <a:lnTo>
                    <a:pt x="169" y="1453"/>
                  </a:lnTo>
                  <a:lnTo>
                    <a:pt x="175" y="1452"/>
                  </a:lnTo>
                  <a:lnTo>
                    <a:pt x="181" y="1451"/>
                  </a:lnTo>
                  <a:lnTo>
                    <a:pt x="187" y="1449"/>
                  </a:lnTo>
                  <a:lnTo>
                    <a:pt x="193" y="1448"/>
                  </a:lnTo>
                  <a:lnTo>
                    <a:pt x="200" y="1447"/>
                  </a:lnTo>
                  <a:lnTo>
                    <a:pt x="206" y="1447"/>
                  </a:lnTo>
                  <a:lnTo>
                    <a:pt x="212" y="1445"/>
                  </a:lnTo>
                  <a:lnTo>
                    <a:pt x="218" y="1444"/>
                  </a:lnTo>
                  <a:lnTo>
                    <a:pt x="223" y="1443"/>
                  </a:lnTo>
                  <a:lnTo>
                    <a:pt x="229" y="1441"/>
                  </a:lnTo>
                  <a:lnTo>
                    <a:pt x="235" y="1440"/>
                  </a:lnTo>
                  <a:lnTo>
                    <a:pt x="241" y="1439"/>
                  </a:lnTo>
                  <a:lnTo>
                    <a:pt x="247" y="1438"/>
                  </a:lnTo>
                  <a:lnTo>
                    <a:pt x="252" y="1436"/>
                  </a:lnTo>
                  <a:lnTo>
                    <a:pt x="258" y="1435"/>
                  </a:lnTo>
                  <a:lnTo>
                    <a:pt x="264" y="1434"/>
                  </a:lnTo>
                  <a:lnTo>
                    <a:pt x="270" y="1432"/>
                  </a:lnTo>
                  <a:lnTo>
                    <a:pt x="277" y="1430"/>
                  </a:lnTo>
                  <a:lnTo>
                    <a:pt x="283" y="1428"/>
                  </a:lnTo>
                  <a:lnTo>
                    <a:pt x="289" y="1427"/>
                  </a:lnTo>
                  <a:lnTo>
                    <a:pt x="295" y="1426"/>
                  </a:lnTo>
                  <a:lnTo>
                    <a:pt x="301" y="1423"/>
                  </a:lnTo>
                  <a:lnTo>
                    <a:pt x="307" y="1423"/>
                  </a:lnTo>
                  <a:lnTo>
                    <a:pt x="314" y="1421"/>
                  </a:lnTo>
                  <a:lnTo>
                    <a:pt x="320" y="1419"/>
                  </a:lnTo>
                  <a:lnTo>
                    <a:pt x="326" y="1418"/>
                  </a:lnTo>
                  <a:lnTo>
                    <a:pt x="332" y="1416"/>
                  </a:lnTo>
                  <a:lnTo>
                    <a:pt x="337" y="1414"/>
                  </a:lnTo>
                  <a:lnTo>
                    <a:pt x="343" y="1412"/>
                  </a:lnTo>
                  <a:lnTo>
                    <a:pt x="349" y="1410"/>
                  </a:lnTo>
                  <a:lnTo>
                    <a:pt x="355" y="1408"/>
                  </a:lnTo>
                  <a:lnTo>
                    <a:pt x="361" y="1406"/>
                  </a:lnTo>
                  <a:lnTo>
                    <a:pt x="367" y="1404"/>
                  </a:lnTo>
                  <a:lnTo>
                    <a:pt x="374" y="1401"/>
                  </a:lnTo>
                  <a:lnTo>
                    <a:pt x="380" y="1400"/>
                  </a:lnTo>
                  <a:lnTo>
                    <a:pt x="386" y="1397"/>
                  </a:lnTo>
                  <a:lnTo>
                    <a:pt x="392" y="1395"/>
                  </a:lnTo>
                  <a:lnTo>
                    <a:pt x="398" y="1393"/>
                  </a:lnTo>
                  <a:lnTo>
                    <a:pt x="404" y="1391"/>
                  </a:lnTo>
                  <a:lnTo>
                    <a:pt x="411" y="1388"/>
                  </a:lnTo>
                  <a:lnTo>
                    <a:pt x="417" y="1386"/>
                  </a:lnTo>
                  <a:lnTo>
                    <a:pt x="423" y="1383"/>
                  </a:lnTo>
                  <a:lnTo>
                    <a:pt x="429" y="1380"/>
                  </a:lnTo>
                  <a:lnTo>
                    <a:pt x="434" y="1379"/>
                  </a:lnTo>
                  <a:lnTo>
                    <a:pt x="440" y="1375"/>
                  </a:lnTo>
                  <a:lnTo>
                    <a:pt x="446" y="1373"/>
                  </a:lnTo>
                  <a:lnTo>
                    <a:pt x="452" y="1371"/>
                  </a:lnTo>
                  <a:lnTo>
                    <a:pt x="458" y="1367"/>
                  </a:lnTo>
                  <a:lnTo>
                    <a:pt x="464" y="1365"/>
                  </a:lnTo>
                  <a:lnTo>
                    <a:pt x="471" y="1364"/>
                  </a:lnTo>
                  <a:lnTo>
                    <a:pt x="477" y="1361"/>
                  </a:lnTo>
                  <a:lnTo>
                    <a:pt x="483" y="1358"/>
                  </a:lnTo>
                  <a:lnTo>
                    <a:pt x="489" y="1355"/>
                  </a:lnTo>
                  <a:lnTo>
                    <a:pt x="495" y="1352"/>
                  </a:lnTo>
                  <a:lnTo>
                    <a:pt x="501" y="1348"/>
                  </a:lnTo>
                  <a:lnTo>
                    <a:pt x="508" y="1345"/>
                  </a:lnTo>
                  <a:lnTo>
                    <a:pt x="514" y="1343"/>
                  </a:lnTo>
                  <a:lnTo>
                    <a:pt x="520" y="1339"/>
                  </a:lnTo>
                  <a:lnTo>
                    <a:pt x="526" y="1336"/>
                  </a:lnTo>
                  <a:lnTo>
                    <a:pt x="531" y="1332"/>
                  </a:lnTo>
                  <a:lnTo>
                    <a:pt x="537" y="1330"/>
                  </a:lnTo>
                  <a:lnTo>
                    <a:pt x="543" y="1326"/>
                  </a:lnTo>
                  <a:lnTo>
                    <a:pt x="549" y="1322"/>
                  </a:lnTo>
                  <a:lnTo>
                    <a:pt x="555" y="1319"/>
                  </a:lnTo>
                  <a:lnTo>
                    <a:pt x="561" y="1316"/>
                  </a:lnTo>
                  <a:lnTo>
                    <a:pt x="568" y="1312"/>
                  </a:lnTo>
                  <a:lnTo>
                    <a:pt x="574" y="1308"/>
                  </a:lnTo>
                  <a:lnTo>
                    <a:pt x="580" y="1304"/>
                  </a:lnTo>
                  <a:lnTo>
                    <a:pt x="586" y="1300"/>
                  </a:lnTo>
                  <a:lnTo>
                    <a:pt x="592" y="1296"/>
                  </a:lnTo>
                  <a:lnTo>
                    <a:pt x="598" y="1292"/>
                  </a:lnTo>
                  <a:lnTo>
                    <a:pt x="605" y="1288"/>
                  </a:lnTo>
                  <a:lnTo>
                    <a:pt x="611" y="1284"/>
                  </a:lnTo>
                  <a:lnTo>
                    <a:pt x="617" y="1281"/>
                  </a:lnTo>
                  <a:lnTo>
                    <a:pt x="623" y="1275"/>
                  </a:lnTo>
                  <a:lnTo>
                    <a:pt x="629" y="1271"/>
                  </a:lnTo>
                  <a:lnTo>
                    <a:pt x="635" y="1268"/>
                  </a:lnTo>
                  <a:lnTo>
                    <a:pt x="641" y="1264"/>
                  </a:lnTo>
                  <a:lnTo>
                    <a:pt x="648" y="1258"/>
                  </a:lnTo>
                  <a:lnTo>
                    <a:pt x="654" y="1255"/>
                  </a:lnTo>
                  <a:lnTo>
                    <a:pt x="658" y="1249"/>
                  </a:lnTo>
                  <a:lnTo>
                    <a:pt x="665" y="1244"/>
                  </a:lnTo>
                  <a:lnTo>
                    <a:pt x="671" y="1240"/>
                  </a:lnTo>
                  <a:lnTo>
                    <a:pt x="677" y="1235"/>
                  </a:lnTo>
                  <a:lnTo>
                    <a:pt x="683" y="1230"/>
                  </a:lnTo>
                  <a:lnTo>
                    <a:pt x="689" y="1225"/>
                  </a:lnTo>
                  <a:lnTo>
                    <a:pt x="695" y="1221"/>
                  </a:lnTo>
                  <a:lnTo>
                    <a:pt x="702" y="1216"/>
                  </a:lnTo>
                  <a:lnTo>
                    <a:pt x="708" y="1210"/>
                  </a:lnTo>
                  <a:lnTo>
                    <a:pt x="714" y="1205"/>
                  </a:lnTo>
                  <a:lnTo>
                    <a:pt x="720" y="1200"/>
                  </a:lnTo>
                  <a:lnTo>
                    <a:pt x="726" y="1195"/>
                  </a:lnTo>
                  <a:lnTo>
                    <a:pt x="732" y="1190"/>
                  </a:lnTo>
                  <a:lnTo>
                    <a:pt x="738" y="1184"/>
                  </a:lnTo>
                  <a:lnTo>
                    <a:pt x="745" y="1178"/>
                  </a:lnTo>
                  <a:lnTo>
                    <a:pt x="751" y="1173"/>
                  </a:lnTo>
                  <a:lnTo>
                    <a:pt x="755" y="1168"/>
                  </a:lnTo>
                  <a:lnTo>
                    <a:pt x="760" y="1161"/>
                  </a:lnTo>
                  <a:lnTo>
                    <a:pt x="766" y="1156"/>
                  </a:lnTo>
                  <a:lnTo>
                    <a:pt x="772" y="1149"/>
                  </a:lnTo>
                  <a:lnTo>
                    <a:pt x="778" y="1144"/>
                  </a:lnTo>
                  <a:lnTo>
                    <a:pt x="785" y="1138"/>
                  </a:lnTo>
                  <a:lnTo>
                    <a:pt x="791" y="1131"/>
                  </a:lnTo>
                  <a:lnTo>
                    <a:pt x="797" y="1126"/>
                  </a:lnTo>
                  <a:lnTo>
                    <a:pt x="803" y="1120"/>
                  </a:lnTo>
                  <a:lnTo>
                    <a:pt x="809" y="1114"/>
                  </a:lnTo>
                  <a:lnTo>
                    <a:pt x="815" y="1108"/>
                  </a:lnTo>
                  <a:lnTo>
                    <a:pt x="822" y="1103"/>
                  </a:lnTo>
                  <a:lnTo>
                    <a:pt x="828" y="1096"/>
                  </a:lnTo>
                  <a:lnTo>
                    <a:pt x="834" y="1088"/>
                  </a:lnTo>
                  <a:lnTo>
                    <a:pt x="840" y="1082"/>
                  </a:lnTo>
                  <a:lnTo>
                    <a:pt x="846" y="1075"/>
                  </a:lnTo>
                  <a:lnTo>
                    <a:pt x="852" y="1069"/>
                  </a:lnTo>
                  <a:lnTo>
                    <a:pt x="857" y="1062"/>
                  </a:lnTo>
                  <a:lnTo>
                    <a:pt x="863" y="1055"/>
                  </a:lnTo>
                  <a:lnTo>
                    <a:pt x="869" y="1048"/>
                  </a:lnTo>
                  <a:lnTo>
                    <a:pt x="875" y="1042"/>
                  </a:lnTo>
                  <a:lnTo>
                    <a:pt x="882" y="1034"/>
                  </a:lnTo>
                  <a:lnTo>
                    <a:pt x="888" y="1027"/>
                  </a:lnTo>
                  <a:lnTo>
                    <a:pt x="894" y="1021"/>
                  </a:lnTo>
                  <a:lnTo>
                    <a:pt x="900" y="1013"/>
                  </a:lnTo>
                  <a:lnTo>
                    <a:pt x="906" y="1005"/>
                  </a:lnTo>
                  <a:lnTo>
                    <a:pt x="912" y="999"/>
                  </a:lnTo>
                  <a:lnTo>
                    <a:pt x="919" y="991"/>
                  </a:lnTo>
                  <a:lnTo>
                    <a:pt x="925" y="983"/>
                  </a:lnTo>
                  <a:lnTo>
                    <a:pt x="931" y="976"/>
                  </a:lnTo>
                  <a:lnTo>
                    <a:pt x="937" y="969"/>
                  </a:lnTo>
                  <a:lnTo>
                    <a:pt x="943" y="961"/>
                  </a:lnTo>
                  <a:lnTo>
                    <a:pt x="949" y="953"/>
                  </a:lnTo>
                  <a:lnTo>
                    <a:pt x="956" y="946"/>
                  </a:lnTo>
                  <a:lnTo>
                    <a:pt x="962" y="938"/>
                  </a:lnTo>
                  <a:lnTo>
                    <a:pt x="968" y="930"/>
                  </a:lnTo>
                  <a:lnTo>
                    <a:pt x="972" y="922"/>
                  </a:lnTo>
                  <a:lnTo>
                    <a:pt x="979" y="915"/>
                  </a:lnTo>
                  <a:lnTo>
                    <a:pt x="985" y="907"/>
                  </a:lnTo>
                  <a:lnTo>
                    <a:pt x="991" y="898"/>
                  </a:lnTo>
                  <a:lnTo>
                    <a:pt x="997" y="890"/>
                  </a:lnTo>
                  <a:lnTo>
                    <a:pt x="1003" y="882"/>
                  </a:lnTo>
                  <a:lnTo>
                    <a:pt x="1009" y="874"/>
                  </a:lnTo>
                  <a:lnTo>
                    <a:pt x="1016" y="867"/>
                  </a:lnTo>
                  <a:lnTo>
                    <a:pt x="1022" y="859"/>
                  </a:lnTo>
                  <a:lnTo>
                    <a:pt x="1028" y="850"/>
                  </a:lnTo>
                  <a:lnTo>
                    <a:pt x="1034" y="842"/>
                  </a:lnTo>
                  <a:lnTo>
                    <a:pt x="1040" y="833"/>
                  </a:lnTo>
                  <a:lnTo>
                    <a:pt x="1046" y="825"/>
                  </a:lnTo>
                  <a:lnTo>
                    <a:pt x="1053" y="816"/>
                  </a:lnTo>
                  <a:lnTo>
                    <a:pt x="1059" y="807"/>
                  </a:lnTo>
                  <a:lnTo>
                    <a:pt x="1065" y="799"/>
                  </a:lnTo>
                  <a:lnTo>
                    <a:pt x="1071" y="790"/>
                  </a:lnTo>
                  <a:lnTo>
                    <a:pt x="1077" y="782"/>
                  </a:lnTo>
                  <a:lnTo>
                    <a:pt x="1083" y="773"/>
                  </a:lnTo>
                  <a:lnTo>
                    <a:pt x="1088" y="764"/>
                  </a:lnTo>
                  <a:lnTo>
                    <a:pt x="1094" y="755"/>
                  </a:lnTo>
                  <a:lnTo>
                    <a:pt x="1100" y="747"/>
                  </a:lnTo>
                  <a:lnTo>
                    <a:pt x="1106" y="738"/>
                  </a:lnTo>
                  <a:lnTo>
                    <a:pt x="1113" y="729"/>
                  </a:lnTo>
                  <a:lnTo>
                    <a:pt x="1119" y="720"/>
                  </a:lnTo>
                  <a:lnTo>
                    <a:pt x="1125" y="711"/>
                  </a:lnTo>
                  <a:lnTo>
                    <a:pt x="1131" y="702"/>
                  </a:lnTo>
                  <a:lnTo>
                    <a:pt x="1137" y="694"/>
                  </a:lnTo>
                  <a:lnTo>
                    <a:pt x="1143" y="685"/>
                  </a:lnTo>
                  <a:lnTo>
                    <a:pt x="1150" y="676"/>
                  </a:lnTo>
                  <a:lnTo>
                    <a:pt x="1156" y="667"/>
                  </a:lnTo>
                  <a:lnTo>
                    <a:pt x="1162" y="658"/>
                  </a:lnTo>
                  <a:lnTo>
                    <a:pt x="1168" y="648"/>
                  </a:lnTo>
                  <a:lnTo>
                    <a:pt x="1174" y="639"/>
                  </a:lnTo>
                  <a:lnTo>
                    <a:pt x="1180" y="630"/>
                  </a:lnTo>
                  <a:lnTo>
                    <a:pt x="1185" y="621"/>
                  </a:lnTo>
                  <a:lnTo>
                    <a:pt x="1191" y="613"/>
                  </a:lnTo>
                  <a:lnTo>
                    <a:pt x="1197" y="604"/>
                  </a:lnTo>
                  <a:lnTo>
                    <a:pt x="1203" y="595"/>
                  </a:lnTo>
                  <a:lnTo>
                    <a:pt x="1210" y="586"/>
                  </a:lnTo>
                  <a:lnTo>
                    <a:pt x="1216" y="577"/>
                  </a:lnTo>
                  <a:lnTo>
                    <a:pt x="1222" y="568"/>
                  </a:lnTo>
                  <a:lnTo>
                    <a:pt x="1228" y="559"/>
                  </a:lnTo>
                  <a:lnTo>
                    <a:pt x="1234" y="550"/>
                  </a:lnTo>
                  <a:lnTo>
                    <a:pt x="1240" y="541"/>
                  </a:lnTo>
                  <a:lnTo>
                    <a:pt x="1247" y="532"/>
                  </a:lnTo>
                  <a:lnTo>
                    <a:pt x="1253" y="523"/>
                  </a:lnTo>
                  <a:lnTo>
                    <a:pt x="1257" y="513"/>
                  </a:lnTo>
                  <a:lnTo>
                    <a:pt x="1263" y="504"/>
                  </a:lnTo>
                  <a:lnTo>
                    <a:pt x="1270" y="495"/>
                  </a:lnTo>
                  <a:lnTo>
                    <a:pt x="1276" y="486"/>
                  </a:lnTo>
                  <a:lnTo>
                    <a:pt x="1282" y="477"/>
                  </a:lnTo>
                  <a:lnTo>
                    <a:pt x="1287" y="468"/>
                  </a:lnTo>
                  <a:lnTo>
                    <a:pt x="1293" y="459"/>
                  </a:lnTo>
                  <a:lnTo>
                    <a:pt x="1299" y="451"/>
                  </a:lnTo>
                  <a:lnTo>
                    <a:pt x="1305" y="442"/>
                  </a:lnTo>
                  <a:lnTo>
                    <a:pt x="1311" y="433"/>
                  </a:lnTo>
                  <a:lnTo>
                    <a:pt x="1317" y="424"/>
                  </a:lnTo>
                  <a:lnTo>
                    <a:pt x="1323" y="415"/>
                  </a:lnTo>
                  <a:lnTo>
                    <a:pt x="1330" y="407"/>
                  </a:lnTo>
                  <a:lnTo>
                    <a:pt x="1336" y="398"/>
                  </a:lnTo>
                  <a:lnTo>
                    <a:pt x="1342" y="389"/>
                  </a:lnTo>
                  <a:lnTo>
                    <a:pt x="1348" y="381"/>
                  </a:lnTo>
                  <a:lnTo>
                    <a:pt x="1354" y="372"/>
                  </a:lnTo>
                  <a:lnTo>
                    <a:pt x="1360" y="366"/>
                  </a:lnTo>
                  <a:lnTo>
                    <a:pt x="1367" y="356"/>
                  </a:lnTo>
                  <a:lnTo>
                    <a:pt x="1373" y="347"/>
                  </a:lnTo>
                  <a:lnTo>
                    <a:pt x="1379" y="340"/>
                  </a:lnTo>
                  <a:lnTo>
                    <a:pt x="1385" y="332"/>
                  </a:lnTo>
                  <a:lnTo>
                    <a:pt x="1391" y="323"/>
                  </a:lnTo>
                  <a:lnTo>
                    <a:pt x="1397" y="315"/>
                  </a:lnTo>
                  <a:lnTo>
                    <a:pt x="1404" y="307"/>
                  </a:lnTo>
                  <a:lnTo>
                    <a:pt x="1408" y="298"/>
                  </a:lnTo>
                  <a:lnTo>
                    <a:pt x="1414" y="290"/>
                  </a:lnTo>
                  <a:lnTo>
                    <a:pt x="1420" y="282"/>
                  </a:lnTo>
                  <a:lnTo>
                    <a:pt x="1427" y="275"/>
                  </a:lnTo>
                  <a:lnTo>
                    <a:pt x="1433" y="267"/>
                  </a:lnTo>
                  <a:lnTo>
                    <a:pt x="1439" y="259"/>
                  </a:lnTo>
                  <a:lnTo>
                    <a:pt x="1445" y="253"/>
                  </a:lnTo>
                  <a:lnTo>
                    <a:pt x="1451" y="245"/>
                  </a:lnTo>
                  <a:lnTo>
                    <a:pt x="1457" y="237"/>
                  </a:lnTo>
                  <a:lnTo>
                    <a:pt x="1464" y="229"/>
                  </a:lnTo>
                  <a:lnTo>
                    <a:pt x="1470" y="223"/>
                  </a:lnTo>
                  <a:lnTo>
                    <a:pt x="1476" y="215"/>
                  </a:lnTo>
                  <a:lnTo>
                    <a:pt x="1482" y="208"/>
                  </a:lnTo>
                  <a:lnTo>
                    <a:pt x="1488" y="201"/>
                  </a:lnTo>
                  <a:lnTo>
                    <a:pt x="1494" y="194"/>
                  </a:lnTo>
                  <a:lnTo>
                    <a:pt x="1501" y="186"/>
                  </a:lnTo>
                  <a:lnTo>
                    <a:pt x="1507" y="180"/>
                  </a:lnTo>
                  <a:lnTo>
                    <a:pt x="1511" y="173"/>
                  </a:lnTo>
                  <a:lnTo>
                    <a:pt x="1517" y="167"/>
                  </a:lnTo>
                  <a:lnTo>
                    <a:pt x="1524" y="160"/>
                  </a:lnTo>
                  <a:lnTo>
                    <a:pt x="1530" y="154"/>
                  </a:lnTo>
                  <a:lnTo>
                    <a:pt x="1536" y="147"/>
                  </a:lnTo>
                  <a:lnTo>
                    <a:pt x="1542" y="142"/>
                  </a:lnTo>
                  <a:lnTo>
                    <a:pt x="1548" y="136"/>
                  </a:lnTo>
                  <a:lnTo>
                    <a:pt x="1554" y="129"/>
                  </a:lnTo>
                  <a:lnTo>
                    <a:pt x="1561" y="124"/>
                  </a:lnTo>
                  <a:lnTo>
                    <a:pt x="1567" y="119"/>
                  </a:lnTo>
                  <a:lnTo>
                    <a:pt x="1573" y="114"/>
                  </a:lnTo>
                  <a:lnTo>
                    <a:pt x="1579" y="109"/>
                  </a:lnTo>
                  <a:lnTo>
                    <a:pt x="1585" y="103"/>
                  </a:lnTo>
                  <a:lnTo>
                    <a:pt x="1591" y="98"/>
                  </a:lnTo>
                  <a:lnTo>
                    <a:pt x="1598" y="93"/>
                  </a:lnTo>
                  <a:lnTo>
                    <a:pt x="1604" y="88"/>
                  </a:lnTo>
                  <a:lnTo>
                    <a:pt x="1608" y="83"/>
                  </a:lnTo>
                  <a:lnTo>
                    <a:pt x="1614" y="79"/>
                  </a:lnTo>
                  <a:lnTo>
                    <a:pt x="1621" y="73"/>
                  </a:lnTo>
                  <a:lnTo>
                    <a:pt x="1627" y="70"/>
                  </a:lnTo>
                  <a:lnTo>
                    <a:pt x="1633" y="64"/>
                  </a:lnTo>
                  <a:lnTo>
                    <a:pt x="1639" y="61"/>
                  </a:lnTo>
                  <a:lnTo>
                    <a:pt x="1645" y="57"/>
                  </a:lnTo>
                  <a:lnTo>
                    <a:pt x="1651" y="53"/>
                  </a:lnTo>
                  <a:lnTo>
                    <a:pt x="1658" y="49"/>
                  </a:lnTo>
                  <a:lnTo>
                    <a:pt x="1664" y="45"/>
                  </a:lnTo>
                  <a:lnTo>
                    <a:pt x="1670" y="41"/>
                  </a:lnTo>
                  <a:lnTo>
                    <a:pt x="1676" y="38"/>
                  </a:lnTo>
                  <a:lnTo>
                    <a:pt x="1682" y="35"/>
                  </a:lnTo>
                  <a:lnTo>
                    <a:pt x="1688" y="31"/>
                  </a:lnTo>
                  <a:lnTo>
                    <a:pt x="1695" y="28"/>
                  </a:lnTo>
                  <a:lnTo>
                    <a:pt x="1701" y="25"/>
                  </a:lnTo>
                  <a:lnTo>
                    <a:pt x="1707" y="23"/>
                  </a:lnTo>
                  <a:lnTo>
                    <a:pt x="1713" y="20"/>
                  </a:lnTo>
                  <a:lnTo>
                    <a:pt x="1719" y="18"/>
                  </a:lnTo>
                  <a:lnTo>
                    <a:pt x="1724" y="15"/>
                  </a:lnTo>
                  <a:lnTo>
                    <a:pt x="1730" y="14"/>
                  </a:lnTo>
                  <a:lnTo>
                    <a:pt x="1736" y="11"/>
                  </a:lnTo>
                  <a:lnTo>
                    <a:pt x="1742" y="10"/>
                  </a:lnTo>
                  <a:lnTo>
                    <a:pt x="1748" y="7"/>
                  </a:lnTo>
                  <a:lnTo>
                    <a:pt x="1755" y="6"/>
                  </a:lnTo>
                  <a:lnTo>
                    <a:pt x="1761" y="5"/>
                  </a:lnTo>
                  <a:lnTo>
                    <a:pt x="1765" y="3"/>
                  </a:lnTo>
                  <a:lnTo>
                    <a:pt x="1771" y="2"/>
                  </a:lnTo>
                  <a:lnTo>
                    <a:pt x="1778" y="1"/>
                  </a:lnTo>
                  <a:lnTo>
                    <a:pt x="1784" y="1"/>
                  </a:lnTo>
                  <a:lnTo>
                    <a:pt x="1790" y="1"/>
                  </a:lnTo>
                  <a:lnTo>
                    <a:pt x="1796" y="0"/>
                  </a:lnTo>
                  <a:lnTo>
                    <a:pt x="1802" y="0"/>
                  </a:lnTo>
                  <a:lnTo>
                    <a:pt x="1808" y="0"/>
                  </a:lnTo>
                  <a:lnTo>
                    <a:pt x="1815" y="0"/>
                  </a:lnTo>
                  <a:lnTo>
                    <a:pt x="1821" y="0"/>
                  </a:lnTo>
                  <a:lnTo>
                    <a:pt x="1827" y="0"/>
                  </a:lnTo>
                  <a:lnTo>
                    <a:pt x="1833" y="0"/>
                  </a:lnTo>
                  <a:lnTo>
                    <a:pt x="1838" y="1"/>
                  </a:lnTo>
                  <a:lnTo>
                    <a:pt x="1844" y="1"/>
                  </a:lnTo>
                  <a:lnTo>
                    <a:pt x="1850" y="1"/>
                  </a:lnTo>
                  <a:lnTo>
                    <a:pt x="1856" y="2"/>
                  </a:lnTo>
                  <a:lnTo>
                    <a:pt x="1862" y="3"/>
                  </a:lnTo>
                  <a:lnTo>
                    <a:pt x="1868" y="5"/>
                  </a:lnTo>
                  <a:lnTo>
                    <a:pt x="1875" y="6"/>
                  </a:lnTo>
                  <a:lnTo>
                    <a:pt x="1881" y="7"/>
                  </a:lnTo>
                  <a:lnTo>
                    <a:pt x="1887" y="10"/>
                  </a:lnTo>
                  <a:lnTo>
                    <a:pt x="1893" y="11"/>
                  </a:lnTo>
                  <a:lnTo>
                    <a:pt x="1899" y="14"/>
                  </a:lnTo>
                  <a:lnTo>
                    <a:pt x="1905" y="15"/>
                  </a:lnTo>
                  <a:lnTo>
                    <a:pt x="1912" y="18"/>
                  </a:lnTo>
                  <a:lnTo>
                    <a:pt x="1918" y="20"/>
                  </a:lnTo>
                  <a:lnTo>
                    <a:pt x="1924" y="23"/>
                  </a:lnTo>
                  <a:lnTo>
                    <a:pt x="1930" y="25"/>
                  </a:lnTo>
                  <a:lnTo>
                    <a:pt x="1935" y="28"/>
                  </a:lnTo>
                  <a:lnTo>
                    <a:pt x="1941" y="31"/>
                  </a:lnTo>
                  <a:lnTo>
                    <a:pt x="1947" y="35"/>
                  </a:lnTo>
                  <a:lnTo>
                    <a:pt x="1953" y="38"/>
                  </a:lnTo>
                  <a:lnTo>
                    <a:pt x="1959" y="41"/>
                  </a:lnTo>
                  <a:lnTo>
                    <a:pt x="1965" y="45"/>
                  </a:lnTo>
                  <a:lnTo>
                    <a:pt x="1972" y="49"/>
                  </a:lnTo>
                  <a:lnTo>
                    <a:pt x="1978" y="53"/>
                  </a:lnTo>
                  <a:lnTo>
                    <a:pt x="1984" y="57"/>
                  </a:lnTo>
                  <a:lnTo>
                    <a:pt x="1990" y="61"/>
                  </a:lnTo>
                  <a:lnTo>
                    <a:pt x="1996" y="64"/>
                  </a:lnTo>
                  <a:lnTo>
                    <a:pt x="2002" y="70"/>
                  </a:lnTo>
                  <a:lnTo>
                    <a:pt x="2009" y="73"/>
                  </a:lnTo>
                  <a:lnTo>
                    <a:pt x="2015" y="79"/>
                  </a:lnTo>
                  <a:lnTo>
                    <a:pt x="2021" y="83"/>
                  </a:lnTo>
                  <a:lnTo>
                    <a:pt x="2027" y="88"/>
                  </a:lnTo>
                  <a:lnTo>
                    <a:pt x="2033" y="93"/>
                  </a:lnTo>
                  <a:lnTo>
                    <a:pt x="2038" y="98"/>
                  </a:lnTo>
                  <a:lnTo>
                    <a:pt x="2044" y="103"/>
                  </a:lnTo>
                  <a:lnTo>
                    <a:pt x="2050" y="109"/>
                  </a:lnTo>
                  <a:lnTo>
                    <a:pt x="2056" y="114"/>
                  </a:lnTo>
                  <a:lnTo>
                    <a:pt x="2062" y="119"/>
                  </a:lnTo>
                  <a:lnTo>
                    <a:pt x="2069" y="124"/>
                  </a:lnTo>
                  <a:lnTo>
                    <a:pt x="2075" y="129"/>
                  </a:lnTo>
                  <a:lnTo>
                    <a:pt x="2081" y="136"/>
                  </a:lnTo>
                  <a:lnTo>
                    <a:pt x="2087" y="142"/>
                  </a:lnTo>
                  <a:lnTo>
                    <a:pt x="2093" y="147"/>
                  </a:lnTo>
                  <a:lnTo>
                    <a:pt x="2099" y="154"/>
                  </a:lnTo>
                  <a:lnTo>
                    <a:pt x="2106" y="160"/>
                  </a:lnTo>
                  <a:lnTo>
                    <a:pt x="2112" y="167"/>
                  </a:lnTo>
                  <a:lnTo>
                    <a:pt x="2118" y="173"/>
                  </a:lnTo>
                  <a:lnTo>
                    <a:pt x="2124" y="180"/>
                  </a:lnTo>
                  <a:lnTo>
                    <a:pt x="2130" y="186"/>
                  </a:lnTo>
                  <a:lnTo>
                    <a:pt x="2136" y="194"/>
                  </a:lnTo>
                  <a:lnTo>
                    <a:pt x="2143" y="201"/>
                  </a:lnTo>
                  <a:lnTo>
                    <a:pt x="2149" y="208"/>
                  </a:lnTo>
                  <a:lnTo>
                    <a:pt x="2155" y="215"/>
                  </a:lnTo>
                  <a:lnTo>
                    <a:pt x="2159" y="223"/>
                  </a:lnTo>
                  <a:lnTo>
                    <a:pt x="2166" y="229"/>
                  </a:lnTo>
                  <a:lnTo>
                    <a:pt x="2172" y="237"/>
                  </a:lnTo>
                  <a:lnTo>
                    <a:pt x="2178" y="245"/>
                  </a:lnTo>
                  <a:lnTo>
                    <a:pt x="2184" y="253"/>
                  </a:lnTo>
                  <a:lnTo>
                    <a:pt x="2190" y="259"/>
                  </a:lnTo>
                  <a:lnTo>
                    <a:pt x="2196" y="267"/>
                  </a:lnTo>
                  <a:lnTo>
                    <a:pt x="2203" y="275"/>
                  </a:lnTo>
                  <a:lnTo>
                    <a:pt x="2209" y="282"/>
                  </a:lnTo>
                  <a:lnTo>
                    <a:pt x="2215" y="290"/>
                  </a:lnTo>
                  <a:lnTo>
                    <a:pt x="2221" y="298"/>
                  </a:lnTo>
                  <a:lnTo>
                    <a:pt x="2227" y="307"/>
                  </a:lnTo>
                  <a:lnTo>
                    <a:pt x="2233" y="315"/>
                  </a:lnTo>
                  <a:lnTo>
                    <a:pt x="2240" y="323"/>
                  </a:lnTo>
                  <a:lnTo>
                    <a:pt x="2246" y="332"/>
                  </a:lnTo>
                  <a:lnTo>
                    <a:pt x="2252" y="340"/>
                  </a:lnTo>
                  <a:lnTo>
                    <a:pt x="2258" y="347"/>
                  </a:lnTo>
                  <a:lnTo>
                    <a:pt x="2263" y="356"/>
                  </a:lnTo>
                  <a:lnTo>
                    <a:pt x="2267" y="366"/>
                  </a:lnTo>
                  <a:lnTo>
                    <a:pt x="2273" y="372"/>
                  </a:lnTo>
                  <a:lnTo>
                    <a:pt x="2280" y="381"/>
                  </a:lnTo>
                  <a:lnTo>
                    <a:pt x="2286" y="389"/>
                  </a:lnTo>
                  <a:lnTo>
                    <a:pt x="2292" y="398"/>
                  </a:lnTo>
                  <a:lnTo>
                    <a:pt x="2298" y="407"/>
                  </a:lnTo>
                  <a:lnTo>
                    <a:pt x="2304" y="415"/>
                  </a:lnTo>
                  <a:lnTo>
                    <a:pt x="2310" y="424"/>
                  </a:lnTo>
                  <a:lnTo>
                    <a:pt x="2316" y="433"/>
                  </a:lnTo>
                  <a:lnTo>
                    <a:pt x="2323" y="442"/>
                  </a:lnTo>
                  <a:lnTo>
                    <a:pt x="2329" y="451"/>
                  </a:lnTo>
                  <a:lnTo>
                    <a:pt x="2335" y="459"/>
                  </a:lnTo>
                  <a:lnTo>
                    <a:pt x="2341" y="468"/>
                  </a:lnTo>
                  <a:lnTo>
                    <a:pt x="2347" y="477"/>
                  </a:lnTo>
                  <a:lnTo>
                    <a:pt x="2353" y="486"/>
                  </a:lnTo>
                  <a:lnTo>
                    <a:pt x="2358" y="495"/>
                  </a:lnTo>
                  <a:lnTo>
                    <a:pt x="2364" y="504"/>
                  </a:lnTo>
                  <a:lnTo>
                    <a:pt x="2370" y="513"/>
                  </a:lnTo>
                  <a:lnTo>
                    <a:pt x="2377" y="523"/>
                  </a:lnTo>
                  <a:lnTo>
                    <a:pt x="2383" y="532"/>
                  </a:lnTo>
                  <a:lnTo>
                    <a:pt x="2389" y="541"/>
                  </a:lnTo>
                  <a:lnTo>
                    <a:pt x="2395" y="550"/>
                  </a:lnTo>
                  <a:lnTo>
                    <a:pt x="2401" y="559"/>
                  </a:lnTo>
                  <a:lnTo>
                    <a:pt x="2407" y="568"/>
                  </a:lnTo>
                  <a:lnTo>
                    <a:pt x="2413" y="577"/>
                  </a:lnTo>
                  <a:lnTo>
                    <a:pt x="2420" y="586"/>
                  </a:lnTo>
                  <a:lnTo>
                    <a:pt x="2426" y="595"/>
                  </a:lnTo>
                  <a:lnTo>
                    <a:pt x="2432" y="604"/>
                  </a:lnTo>
                  <a:lnTo>
                    <a:pt x="2438" y="613"/>
                  </a:lnTo>
                  <a:lnTo>
                    <a:pt x="2444" y="621"/>
                  </a:lnTo>
                  <a:lnTo>
                    <a:pt x="2450" y="630"/>
                  </a:lnTo>
                  <a:lnTo>
                    <a:pt x="2457" y="639"/>
                  </a:lnTo>
                  <a:lnTo>
                    <a:pt x="2463" y="648"/>
                  </a:lnTo>
                  <a:lnTo>
                    <a:pt x="2469" y="658"/>
                  </a:lnTo>
                  <a:lnTo>
                    <a:pt x="2474" y="667"/>
                  </a:lnTo>
                  <a:lnTo>
                    <a:pt x="2480" y="676"/>
                  </a:lnTo>
                  <a:lnTo>
                    <a:pt x="2486" y="685"/>
                  </a:lnTo>
                  <a:lnTo>
                    <a:pt x="2492" y="694"/>
                  </a:lnTo>
                  <a:lnTo>
                    <a:pt x="2498" y="702"/>
                  </a:lnTo>
                  <a:lnTo>
                    <a:pt x="2504" y="711"/>
                  </a:lnTo>
                  <a:lnTo>
                    <a:pt x="2510" y="720"/>
                  </a:lnTo>
                  <a:lnTo>
                    <a:pt x="2517" y="729"/>
                  </a:lnTo>
                  <a:lnTo>
                    <a:pt x="2523" y="738"/>
                  </a:lnTo>
                  <a:lnTo>
                    <a:pt x="2529" y="747"/>
                  </a:lnTo>
                  <a:lnTo>
                    <a:pt x="2535" y="755"/>
                  </a:lnTo>
                  <a:lnTo>
                    <a:pt x="2541" y="764"/>
                  </a:lnTo>
                  <a:lnTo>
                    <a:pt x="2547" y="773"/>
                  </a:lnTo>
                  <a:lnTo>
                    <a:pt x="2554" y="782"/>
                  </a:lnTo>
                  <a:lnTo>
                    <a:pt x="2560" y="790"/>
                  </a:lnTo>
                  <a:lnTo>
                    <a:pt x="2566" y="799"/>
                  </a:lnTo>
                  <a:lnTo>
                    <a:pt x="2572" y="807"/>
                  </a:lnTo>
                  <a:lnTo>
                    <a:pt x="2578" y="816"/>
                  </a:lnTo>
                  <a:lnTo>
                    <a:pt x="2584" y="825"/>
                  </a:lnTo>
                  <a:lnTo>
                    <a:pt x="2589" y="833"/>
                  </a:lnTo>
                  <a:lnTo>
                    <a:pt x="2595" y="842"/>
                  </a:lnTo>
                  <a:lnTo>
                    <a:pt x="2601" y="850"/>
                  </a:lnTo>
                  <a:lnTo>
                    <a:pt x="2607" y="859"/>
                  </a:lnTo>
                  <a:lnTo>
                    <a:pt x="2614" y="867"/>
                  </a:lnTo>
                  <a:lnTo>
                    <a:pt x="2620" y="874"/>
                  </a:lnTo>
                  <a:lnTo>
                    <a:pt x="2626" y="882"/>
                  </a:lnTo>
                  <a:lnTo>
                    <a:pt x="2632" y="890"/>
                  </a:lnTo>
                  <a:lnTo>
                    <a:pt x="2638" y="898"/>
                  </a:lnTo>
                  <a:lnTo>
                    <a:pt x="2644" y="907"/>
                  </a:lnTo>
                  <a:lnTo>
                    <a:pt x="2651" y="915"/>
                  </a:lnTo>
                  <a:lnTo>
                    <a:pt x="2657" y="922"/>
                  </a:lnTo>
                  <a:lnTo>
                    <a:pt x="2663" y="930"/>
                  </a:lnTo>
                  <a:lnTo>
                    <a:pt x="2669" y="938"/>
                  </a:lnTo>
                  <a:lnTo>
                    <a:pt x="2675" y="946"/>
                  </a:lnTo>
                  <a:lnTo>
                    <a:pt x="2681" y="953"/>
                  </a:lnTo>
                  <a:lnTo>
                    <a:pt x="2686" y="961"/>
                  </a:lnTo>
                  <a:lnTo>
                    <a:pt x="2692" y="969"/>
                  </a:lnTo>
                  <a:lnTo>
                    <a:pt x="2698" y="976"/>
                  </a:lnTo>
                  <a:lnTo>
                    <a:pt x="2704" y="983"/>
                  </a:lnTo>
                  <a:lnTo>
                    <a:pt x="2711" y="991"/>
                  </a:lnTo>
                  <a:lnTo>
                    <a:pt x="2717" y="999"/>
                  </a:lnTo>
                  <a:lnTo>
                    <a:pt x="2723" y="1005"/>
                  </a:lnTo>
                  <a:lnTo>
                    <a:pt x="2729" y="1013"/>
                  </a:lnTo>
                  <a:lnTo>
                    <a:pt x="2735" y="1021"/>
                  </a:lnTo>
                  <a:lnTo>
                    <a:pt x="2741" y="1027"/>
                  </a:lnTo>
                  <a:lnTo>
                    <a:pt x="2748" y="1034"/>
                  </a:lnTo>
                  <a:lnTo>
                    <a:pt x="2754" y="1042"/>
                  </a:lnTo>
                  <a:lnTo>
                    <a:pt x="2760" y="1048"/>
                  </a:lnTo>
                  <a:lnTo>
                    <a:pt x="2766" y="1055"/>
                  </a:lnTo>
                  <a:lnTo>
                    <a:pt x="2771" y="1062"/>
                  </a:lnTo>
                  <a:lnTo>
                    <a:pt x="2777" y="1069"/>
                  </a:lnTo>
                  <a:lnTo>
                    <a:pt x="2783" y="1075"/>
                  </a:lnTo>
                  <a:lnTo>
                    <a:pt x="2788" y="1082"/>
                  </a:lnTo>
                  <a:lnTo>
                    <a:pt x="2794" y="1088"/>
                  </a:lnTo>
                  <a:lnTo>
                    <a:pt x="2800" y="1096"/>
                  </a:lnTo>
                  <a:lnTo>
                    <a:pt x="2806" y="1103"/>
                  </a:lnTo>
                  <a:lnTo>
                    <a:pt x="2812" y="1108"/>
                  </a:lnTo>
                  <a:lnTo>
                    <a:pt x="2818" y="1114"/>
                  </a:lnTo>
                  <a:lnTo>
                    <a:pt x="2825" y="1120"/>
                  </a:lnTo>
                  <a:lnTo>
                    <a:pt x="2831" y="1126"/>
                  </a:lnTo>
                  <a:lnTo>
                    <a:pt x="2837" y="1131"/>
                  </a:lnTo>
                  <a:lnTo>
                    <a:pt x="2843" y="1138"/>
                  </a:lnTo>
                  <a:lnTo>
                    <a:pt x="2849" y="1144"/>
                  </a:lnTo>
                  <a:lnTo>
                    <a:pt x="2855" y="1149"/>
                  </a:lnTo>
                  <a:lnTo>
                    <a:pt x="2861" y="1156"/>
                  </a:lnTo>
                  <a:lnTo>
                    <a:pt x="2868" y="1161"/>
                  </a:lnTo>
                  <a:lnTo>
                    <a:pt x="2874" y="1168"/>
                  </a:lnTo>
                  <a:lnTo>
                    <a:pt x="2880" y="1173"/>
                  </a:lnTo>
                  <a:lnTo>
                    <a:pt x="2886" y="1178"/>
                  </a:lnTo>
                  <a:lnTo>
                    <a:pt x="2892" y="1184"/>
                  </a:lnTo>
                  <a:lnTo>
                    <a:pt x="2898" y="1190"/>
                  </a:lnTo>
                  <a:lnTo>
                    <a:pt x="2905" y="1195"/>
                  </a:lnTo>
                  <a:lnTo>
                    <a:pt x="2911" y="1200"/>
                  </a:lnTo>
                  <a:lnTo>
                    <a:pt x="2915" y="1205"/>
                  </a:lnTo>
                  <a:lnTo>
                    <a:pt x="2922" y="1210"/>
                  </a:lnTo>
                  <a:lnTo>
                    <a:pt x="2928" y="1216"/>
                  </a:lnTo>
                  <a:lnTo>
                    <a:pt x="2934" y="1221"/>
                  </a:lnTo>
                  <a:lnTo>
                    <a:pt x="2940" y="1225"/>
                  </a:lnTo>
                  <a:lnTo>
                    <a:pt x="2946" y="1230"/>
                  </a:lnTo>
                  <a:lnTo>
                    <a:pt x="2952" y="1235"/>
                  </a:lnTo>
                  <a:lnTo>
                    <a:pt x="2958" y="1240"/>
                  </a:lnTo>
                  <a:lnTo>
                    <a:pt x="2965" y="1244"/>
                  </a:lnTo>
                  <a:lnTo>
                    <a:pt x="2971" y="1249"/>
                  </a:lnTo>
                  <a:lnTo>
                    <a:pt x="2977" y="1255"/>
                  </a:lnTo>
                  <a:lnTo>
                    <a:pt x="2983" y="1258"/>
                  </a:lnTo>
                  <a:lnTo>
                    <a:pt x="2989" y="1264"/>
                  </a:lnTo>
                  <a:lnTo>
                    <a:pt x="2995" y="1268"/>
                  </a:lnTo>
                  <a:lnTo>
                    <a:pt x="3002" y="1271"/>
                  </a:lnTo>
                  <a:lnTo>
                    <a:pt x="3008" y="1275"/>
                  </a:lnTo>
                  <a:lnTo>
                    <a:pt x="3012" y="1281"/>
                  </a:lnTo>
                  <a:lnTo>
                    <a:pt x="3019" y="1284"/>
                  </a:lnTo>
                  <a:lnTo>
                    <a:pt x="3019" y="1490"/>
                  </a:lnTo>
                  <a:lnTo>
                    <a:pt x="3012" y="1490"/>
                  </a:lnTo>
                  <a:lnTo>
                    <a:pt x="3008" y="1490"/>
                  </a:lnTo>
                  <a:lnTo>
                    <a:pt x="3002" y="1490"/>
                  </a:lnTo>
                  <a:lnTo>
                    <a:pt x="2995" y="1490"/>
                  </a:lnTo>
                  <a:lnTo>
                    <a:pt x="2989" y="1490"/>
                  </a:lnTo>
                  <a:lnTo>
                    <a:pt x="2983" y="1490"/>
                  </a:lnTo>
                  <a:lnTo>
                    <a:pt x="2977" y="1490"/>
                  </a:lnTo>
                  <a:lnTo>
                    <a:pt x="2971" y="1490"/>
                  </a:lnTo>
                  <a:lnTo>
                    <a:pt x="2965" y="1490"/>
                  </a:lnTo>
                  <a:lnTo>
                    <a:pt x="2958" y="1490"/>
                  </a:lnTo>
                  <a:lnTo>
                    <a:pt x="2952" y="1490"/>
                  </a:lnTo>
                  <a:lnTo>
                    <a:pt x="2946" y="1490"/>
                  </a:lnTo>
                  <a:lnTo>
                    <a:pt x="2940" y="1490"/>
                  </a:lnTo>
                  <a:lnTo>
                    <a:pt x="2934" y="1490"/>
                  </a:lnTo>
                  <a:lnTo>
                    <a:pt x="2928" y="1490"/>
                  </a:lnTo>
                  <a:lnTo>
                    <a:pt x="2922" y="1490"/>
                  </a:lnTo>
                  <a:lnTo>
                    <a:pt x="2915" y="1490"/>
                  </a:lnTo>
                  <a:lnTo>
                    <a:pt x="2911" y="1490"/>
                  </a:lnTo>
                  <a:lnTo>
                    <a:pt x="2905" y="1490"/>
                  </a:lnTo>
                  <a:lnTo>
                    <a:pt x="2898" y="1490"/>
                  </a:lnTo>
                  <a:lnTo>
                    <a:pt x="2892" y="1490"/>
                  </a:lnTo>
                  <a:lnTo>
                    <a:pt x="2886" y="1490"/>
                  </a:lnTo>
                  <a:lnTo>
                    <a:pt x="2880" y="1490"/>
                  </a:lnTo>
                  <a:lnTo>
                    <a:pt x="2874" y="1490"/>
                  </a:lnTo>
                  <a:lnTo>
                    <a:pt x="2868" y="1490"/>
                  </a:lnTo>
                  <a:lnTo>
                    <a:pt x="2861" y="1490"/>
                  </a:lnTo>
                  <a:lnTo>
                    <a:pt x="2855" y="1490"/>
                  </a:lnTo>
                  <a:lnTo>
                    <a:pt x="2849" y="1490"/>
                  </a:lnTo>
                  <a:lnTo>
                    <a:pt x="2843" y="1490"/>
                  </a:lnTo>
                  <a:lnTo>
                    <a:pt x="2837" y="1490"/>
                  </a:lnTo>
                  <a:lnTo>
                    <a:pt x="2831" y="1490"/>
                  </a:lnTo>
                  <a:lnTo>
                    <a:pt x="2825" y="1490"/>
                  </a:lnTo>
                  <a:lnTo>
                    <a:pt x="2818" y="1490"/>
                  </a:lnTo>
                  <a:lnTo>
                    <a:pt x="2812" y="1490"/>
                  </a:lnTo>
                  <a:lnTo>
                    <a:pt x="2806" y="1490"/>
                  </a:lnTo>
                  <a:lnTo>
                    <a:pt x="2800" y="1490"/>
                  </a:lnTo>
                  <a:lnTo>
                    <a:pt x="2794" y="1490"/>
                  </a:lnTo>
                  <a:lnTo>
                    <a:pt x="2788" y="1490"/>
                  </a:lnTo>
                  <a:lnTo>
                    <a:pt x="2783" y="1490"/>
                  </a:lnTo>
                  <a:lnTo>
                    <a:pt x="2777" y="1490"/>
                  </a:lnTo>
                  <a:lnTo>
                    <a:pt x="2771" y="1490"/>
                  </a:lnTo>
                  <a:lnTo>
                    <a:pt x="2766" y="1490"/>
                  </a:lnTo>
                  <a:lnTo>
                    <a:pt x="2760" y="1490"/>
                  </a:lnTo>
                  <a:lnTo>
                    <a:pt x="2754" y="1490"/>
                  </a:lnTo>
                  <a:lnTo>
                    <a:pt x="2748" y="1490"/>
                  </a:lnTo>
                  <a:lnTo>
                    <a:pt x="2741" y="1490"/>
                  </a:lnTo>
                  <a:lnTo>
                    <a:pt x="2735" y="1490"/>
                  </a:lnTo>
                  <a:lnTo>
                    <a:pt x="2729" y="1490"/>
                  </a:lnTo>
                  <a:lnTo>
                    <a:pt x="2723" y="1490"/>
                  </a:lnTo>
                  <a:lnTo>
                    <a:pt x="2717" y="1490"/>
                  </a:lnTo>
                  <a:lnTo>
                    <a:pt x="2711" y="1490"/>
                  </a:lnTo>
                  <a:lnTo>
                    <a:pt x="2704" y="1490"/>
                  </a:lnTo>
                  <a:lnTo>
                    <a:pt x="2698" y="1490"/>
                  </a:lnTo>
                  <a:lnTo>
                    <a:pt x="2692" y="1490"/>
                  </a:lnTo>
                  <a:lnTo>
                    <a:pt x="2686" y="1490"/>
                  </a:lnTo>
                  <a:lnTo>
                    <a:pt x="2681" y="1490"/>
                  </a:lnTo>
                  <a:lnTo>
                    <a:pt x="2675" y="1490"/>
                  </a:lnTo>
                  <a:lnTo>
                    <a:pt x="2669" y="1490"/>
                  </a:lnTo>
                  <a:lnTo>
                    <a:pt x="2663" y="1490"/>
                  </a:lnTo>
                  <a:lnTo>
                    <a:pt x="2657" y="1490"/>
                  </a:lnTo>
                  <a:lnTo>
                    <a:pt x="2651" y="1490"/>
                  </a:lnTo>
                  <a:lnTo>
                    <a:pt x="2644" y="1490"/>
                  </a:lnTo>
                  <a:lnTo>
                    <a:pt x="2638" y="1490"/>
                  </a:lnTo>
                  <a:lnTo>
                    <a:pt x="2632" y="1490"/>
                  </a:lnTo>
                  <a:lnTo>
                    <a:pt x="2626" y="1490"/>
                  </a:lnTo>
                  <a:lnTo>
                    <a:pt x="2620" y="1490"/>
                  </a:lnTo>
                  <a:lnTo>
                    <a:pt x="2614" y="1490"/>
                  </a:lnTo>
                  <a:lnTo>
                    <a:pt x="2607" y="1490"/>
                  </a:lnTo>
                  <a:lnTo>
                    <a:pt x="2601" y="1490"/>
                  </a:lnTo>
                  <a:lnTo>
                    <a:pt x="2595" y="1490"/>
                  </a:lnTo>
                  <a:lnTo>
                    <a:pt x="2589" y="1490"/>
                  </a:lnTo>
                  <a:lnTo>
                    <a:pt x="2584" y="1490"/>
                  </a:lnTo>
                  <a:lnTo>
                    <a:pt x="2578" y="1490"/>
                  </a:lnTo>
                  <a:lnTo>
                    <a:pt x="2572" y="1490"/>
                  </a:lnTo>
                  <a:lnTo>
                    <a:pt x="2566" y="1490"/>
                  </a:lnTo>
                  <a:lnTo>
                    <a:pt x="2560" y="1490"/>
                  </a:lnTo>
                  <a:lnTo>
                    <a:pt x="2554" y="1490"/>
                  </a:lnTo>
                  <a:lnTo>
                    <a:pt x="2547" y="1490"/>
                  </a:lnTo>
                  <a:lnTo>
                    <a:pt x="2541" y="1490"/>
                  </a:lnTo>
                  <a:lnTo>
                    <a:pt x="2535" y="1490"/>
                  </a:lnTo>
                  <a:lnTo>
                    <a:pt x="2529" y="1490"/>
                  </a:lnTo>
                  <a:lnTo>
                    <a:pt x="2523" y="1490"/>
                  </a:lnTo>
                  <a:lnTo>
                    <a:pt x="2517" y="1490"/>
                  </a:lnTo>
                  <a:lnTo>
                    <a:pt x="2510" y="1490"/>
                  </a:lnTo>
                  <a:lnTo>
                    <a:pt x="2504" y="1490"/>
                  </a:lnTo>
                  <a:lnTo>
                    <a:pt x="2498" y="1490"/>
                  </a:lnTo>
                  <a:lnTo>
                    <a:pt x="2492" y="1490"/>
                  </a:lnTo>
                  <a:lnTo>
                    <a:pt x="2486" y="1490"/>
                  </a:lnTo>
                  <a:lnTo>
                    <a:pt x="2480" y="1490"/>
                  </a:lnTo>
                  <a:lnTo>
                    <a:pt x="2474" y="1490"/>
                  </a:lnTo>
                  <a:lnTo>
                    <a:pt x="2469" y="1490"/>
                  </a:lnTo>
                  <a:lnTo>
                    <a:pt x="2463" y="1490"/>
                  </a:lnTo>
                  <a:lnTo>
                    <a:pt x="2457" y="1490"/>
                  </a:lnTo>
                  <a:lnTo>
                    <a:pt x="2450" y="1490"/>
                  </a:lnTo>
                  <a:lnTo>
                    <a:pt x="2444" y="1490"/>
                  </a:lnTo>
                  <a:lnTo>
                    <a:pt x="2438" y="1490"/>
                  </a:lnTo>
                  <a:lnTo>
                    <a:pt x="2432" y="1490"/>
                  </a:lnTo>
                  <a:lnTo>
                    <a:pt x="2426" y="1490"/>
                  </a:lnTo>
                  <a:lnTo>
                    <a:pt x="2420" y="1490"/>
                  </a:lnTo>
                  <a:lnTo>
                    <a:pt x="2413" y="1490"/>
                  </a:lnTo>
                  <a:lnTo>
                    <a:pt x="2407" y="1490"/>
                  </a:lnTo>
                  <a:lnTo>
                    <a:pt x="2401" y="1490"/>
                  </a:lnTo>
                  <a:lnTo>
                    <a:pt x="2395" y="1490"/>
                  </a:lnTo>
                  <a:lnTo>
                    <a:pt x="2389" y="1490"/>
                  </a:lnTo>
                  <a:lnTo>
                    <a:pt x="2383" y="1490"/>
                  </a:lnTo>
                  <a:lnTo>
                    <a:pt x="2377" y="1490"/>
                  </a:lnTo>
                  <a:lnTo>
                    <a:pt x="2370" y="1490"/>
                  </a:lnTo>
                  <a:lnTo>
                    <a:pt x="2364" y="1490"/>
                  </a:lnTo>
                  <a:lnTo>
                    <a:pt x="2358" y="1490"/>
                  </a:lnTo>
                  <a:lnTo>
                    <a:pt x="2353" y="1490"/>
                  </a:lnTo>
                  <a:lnTo>
                    <a:pt x="2347" y="1490"/>
                  </a:lnTo>
                  <a:lnTo>
                    <a:pt x="2341" y="1490"/>
                  </a:lnTo>
                  <a:lnTo>
                    <a:pt x="2335" y="1490"/>
                  </a:lnTo>
                  <a:lnTo>
                    <a:pt x="2329" y="1490"/>
                  </a:lnTo>
                  <a:lnTo>
                    <a:pt x="2323" y="1490"/>
                  </a:lnTo>
                  <a:lnTo>
                    <a:pt x="2316" y="1490"/>
                  </a:lnTo>
                  <a:lnTo>
                    <a:pt x="2310" y="1490"/>
                  </a:lnTo>
                  <a:lnTo>
                    <a:pt x="2304" y="1490"/>
                  </a:lnTo>
                  <a:lnTo>
                    <a:pt x="2298" y="1490"/>
                  </a:lnTo>
                  <a:lnTo>
                    <a:pt x="2292" y="1490"/>
                  </a:lnTo>
                  <a:lnTo>
                    <a:pt x="2286" y="1490"/>
                  </a:lnTo>
                  <a:lnTo>
                    <a:pt x="2280" y="1490"/>
                  </a:lnTo>
                  <a:lnTo>
                    <a:pt x="2273" y="1490"/>
                  </a:lnTo>
                  <a:lnTo>
                    <a:pt x="2267" y="1490"/>
                  </a:lnTo>
                  <a:lnTo>
                    <a:pt x="2263" y="1490"/>
                  </a:lnTo>
                  <a:lnTo>
                    <a:pt x="2258" y="1490"/>
                  </a:lnTo>
                  <a:lnTo>
                    <a:pt x="2252" y="1490"/>
                  </a:lnTo>
                  <a:lnTo>
                    <a:pt x="2246" y="1490"/>
                  </a:lnTo>
                  <a:lnTo>
                    <a:pt x="2240" y="1490"/>
                  </a:lnTo>
                  <a:lnTo>
                    <a:pt x="2233" y="1490"/>
                  </a:lnTo>
                  <a:lnTo>
                    <a:pt x="2227" y="1490"/>
                  </a:lnTo>
                  <a:lnTo>
                    <a:pt x="2221" y="1490"/>
                  </a:lnTo>
                  <a:lnTo>
                    <a:pt x="2215" y="1490"/>
                  </a:lnTo>
                  <a:lnTo>
                    <a:pt x="2209" y="1490"/>
                  </a:lnTo>
                  <a:lnTo>
                    <a:pt x="2203" y="1490"/>
                  </a:lnTo>
                  <a:lnTo>
                    <a:pt x="2196" y="1490"/>
                  </a:lnTo>
                  <a:lnTo>
                    <a:pt x="2190" y="1490"/>
                  </a:lnTo>
                  <a:lnTo>
                    <a:pt x="2184" y="1490"/>
                  </a:lnTo>
                  <a:lnTo>
                    <a:pt x="2178" y="1490"/>
                  </a:lnTo>
                  <a:lnTo>
                    <a:pt x="2172" y="1490"/>
                  </a:lnTo>
                  <a:lnTo>
                    <a:pt x="2166" y="1490"/>
                  </a:lnTo>
                  <a:lnTo>
                    <a:pt x="2159" y="1490"/>
                  </a:lnTo>
                  <a:lnTo>
                    <a:pt x="2155" y="1490"/>
                  </a:lnTo>
                  <a:lnTo>
                    <a:pt x="2149" y="1490"/>
                  </a:lnTo>
                  <a:lnTo>
                    <a:pt x="2143" y="1490"/>
                  </a:lnTo>
                  <a:lnTo>
                    <a:pt x="2136" y="1490"/>
                  </a:lnTo>
                  <a:lnTo>
                    <a:pt x="2130" y="1490"/>
                  </a:lnTo>
                  <a:lnTo>
                    <a:pt x="2124" y="1490"/>
                  </a:lnTo>
                  <a:lnTo>
                    <a:pt x="2118" y="1490"/>
                  </a:lnTo>
                  <a:lnTo>
                    <a:pt x="2112" y="1490"/>
                  </a:lnTo>
                  <a:lnTo>
                    <a:pt x="2106" y="1490"/>
                  </a:lnTo>
                  <a:lnTo>
                    <a:pt x="2099" y="1490"/>
                  </a:lnTo>
                  <a:lnTo>
                    <a:pt x="2093" y="1490"/>
                  </a:lnTo>
                  <a:lnTo>
                    <a:pt x="2087" y="1490"/>
                  </a:lnTo>
                  <a:lnTo>
                    <a:pt x="2081" y="1490"/>
                  </a:lnTo>
                  <a:lnTo>
                    <a:pt x="2075" y="1490"/>
                  </a:lnTo>
                  <a:lnTo>
                    <a:pt x="2069" y="1490"/>
                  </a:lnTo>
                  <a:lnTo>
                    <a:pt x="2062" y="1490"/>
                  </a:lnTo>
                  <a:lnTo>
                    <a:pt x="2056" y="1490"/>
                  </a:lnTo>
                  <a:lnTo>
                    <a:pt x="2050" y="1490"/>
                  </a:lnTo>
                  <a:lnTo>
                    <a:pt x="2044" y="1490"/>
                  </a:lnTo>
                  <a:lnTo>
                    <a:pt x="2038" y="1490"/>
                  </a:lnTo>
                  <a:lnTo>
                    <a:pt x="2033" y="1490"/>
                  </a:lnTo>
                  <a:lnTo>
                    <a:pt x="2027" y="1490"/>
                  </a:lnTo>
                  <a:lnTo>
                    <a:pt x="2021" y="1490"/>
                  </a:lnTo>
                  <a:lnTo>
                    <a:pt x="2015" y="1490"/>
                  </a:lnTo>
                  <a:lnTo>
                    <a:pt x="2009" y="1490"/>
                  </a:lnTo>
                  <a:lnTo>
                    <a:pt x="2002" y="1490"/>
                  </a:lnTo>
                  <a:lnTo>
                    <a:pt x="1996" y="1490"/>
                  </a:lnTo>
                  <a:lnTo>
                    <a:pt x="1990" y="1490"/>
                  </a:lnTo>
                  <a:lnTo>
                    <a:pt x="1984" y="1490"/>
                  </a:lnTo>
                  <a:lnTo>
                    <a:pt x="1978" y="1490"/>
                  </a:lnTo>
                  <a:lnTo>
                    <a:pt x="1972" y="1490"/>
                  </a:lnTo>
                  <a:lnTo>
                    <a:pt x="1965" y="1490"/>
                  </a:lnTo>
                  <a:lnTo>
                    <a:pt x="1959" y="1490"/>
                  </a:lnTo>
                  <a:lnTo>
                    <a:pt x="1953" y="1490"/>
                  </a:lnTo>
                  <a:lnTo>
                    <a:pt x="1947" y="1490"/>
                  </a:lnTo>
                  <a:lnTo>
                    <a:pt x="1941" y="1490"/>
                  </a:lnTo>
                  <a:lnTo>
                    <a:pt x="1935" y="1490"/>
                  </a:lnTo>
                  <a:lnTo>
                    <a:pt x="1930" y="1490"/>
                  </a:lnTo>
                  <a:lnTo>
                    <a:pt x="1924" y="1490"/>
                  </a:lnTo>
                  <a:lnTo>
                    <a:pt x="1918" y="1490"/>
                  </a:lnTo>
                  <a:lnTo>
                    <a:pt x="1912" y="1490"/>
                  </a:lnTo>
                  <a:lnTo>
                    <a:pt x="1905" y="1490"/>
                  </a:lnTo>
                  <a:lnTo>
                    <a:pt x="1899" y="1490"/>
                  </a:lnTo>
                  <a:lnTo>
                    <a:pt x="1893" y="1490"/>
                  </a:lnTo>
                  <a:lnTo>
                    <a:pt x="1887" y="1490"/>
                  </a:lnTo>
                  <a:lnTo>
                    <a:pt x="1881" y="1490"/>
                  </a:lnTo>
                  <a:lnTo>
                    <a:pt x="1875" y="1490"/>
                  </a:lnTo>
                  <a:lnTo>
                    <a:pt x="1868" y="1490"/>
                  </a:lnTo>
                  <a:lnTo>
                    <a:pt x="1862" y="1490"/>
                  </a:lnTo>
                  <a:lnTo>
                    <a:pt x="1856" y="1490"/>
                  </a:lnTo>
                  <a:lnTo>
                    <a:pt x="1850" y="1490"/>
                  </a:lnTo>
                  <a:lnTo>
                    <a:pt x="1844" y="1490"/>
                  </a:lnTo>
                  <a:lnTo>
                    <a:pt x="1838" y="1490"/>
                  </a:lnTo>
                  <a:lnTo>
                    <a:pt x="1833" y="1490"/>
                  </a:lnTo>
                  <a:lnTo>
                    <a:pt x="1827" y="1490"/>
                  </a:lnTo>
                  <a:lnTo>
                    <a:pt x="1821" y="1490"/>
                  </a:lnTo>
                  <a:lnTo>
                    <a:pt x="1815" y="1490"/>
                  </a:lnTo>
                  <a:lnTo>
                    <a:pt x="1808" y="1490"/>
                  </a:lnTo>
                  <a:lnTo>
                    <a:pt x="1802" y="1490"/>
                  </a:lnTo>
                  <a:lnTo>
                    <a:pt x="1796" y="1490"/>
                  </a:lnTo>
                  <a:lnTo>
                    <a:pt x="1790" y="1490"/>
                  </a:lnTo>
                  <a:lnTo>
                    <a:pt x="1784" y="1490"/>
                  </a:lnTo>
                  <a:lnTo>
                    <a:pt x="1778" y="1490"/>
                  </a:lnTo>
                  <a:lnTo>
                    <a:pt x="1771" y="1490"/>
                  </a:lnTo>
                  <a:lnTo>
                    <a:pt x="1765" y="1490"/>
                  </a:lnTo>
                  <a:lnTo>
                    <a:pt x="1761" y="1490"/>
                  </a:lnTo>
                  <a:lnTo>
                    <a:pt x="1755" y="1490"/>
                  </a:lnTo>
                  <a:lnTo>
                    <a:pt x="1748" y="1490"/>
                  </a:lnTo>
                  <a:lnTo>
                    <a:pt x="1742" y="1490"/>
                  </a:lnTo>
                  <a:lnTo>
                    <a:pt x="1736" y="1490"/>
                  </a:lnTo>
                  <a:lnTo>
                    <a:pt x="1730" y="1490"/>
                  </a:lnTo>
                  <a:lnTo>
                    <a:pt x="1724" y="1490"/>
                  </a:lnTo>
                  <a:lnTo>
                    <a:pt x="1719" y="1490"/>
                  </a:lnTo>
                  <a:lnTo>
                    <a:pt x="1713" y="1490"/>
                  </a:lnTo>
                  <a:lnTo>
                    <a:pt x="1707" y="1490"/>
                  </a:lnTo>
                  <a:lnTo>
                    <a:pt x="1701" y="1490"/>
                  </a:lnTo>
                  <a:lnTo>
                    <a:pt x="1695" y="1490"/>
                  </a:lnTo>
                  <a:lnTo>
                    <a:pt x="1688" y="1490"/>
                  </a:lnTo>
                  <a:lnTo>
                    <a:pt x="1682" y="1490"/>
                  </a:lnTo>
                  <a:lnTo>
                    <a:pt x="1676" y="1490"/>
                  </a:lnTo>
                  <a:lnTo>
                    <a:pt x="1670" y="1490"/>
                  </a:lnTo>
                  <a:lnTo>
                    <a:pt x="1664" y="1490"/>
                  </a:lnTo>
                  <a:lnTo>
                    <a:pt x="1658" y="1490"/>
                  </a:lnTo>
                  <a:lnTo>
                    <a:pt x="1651" y="1490"/>
                  </a:lnTo>
                  <a:lnTo>
                    <a:pt x="1645" y="1490"/>
                  </a:lnTo>
                  <a:lnTo>
                    <a:pt x="1639" y="1490"/>
                  </a:lnTo>
                  <a:lnTo>
                    <a:pt x="1633" y="1490"/>
                  </a:lnTo>
                  <a:lnTo>
                    <a:pt x="1627" y="1490"/>
                  </a:lnTo>
                  <a:lnTo>
                    <a:pt x="1621" y="1490"/>
                  </a:lnTo>
                  <a:lnTo>
                    <a:pt x="1614" y="1490"/>
                  </a:lnTo>
                  <a:lnTo>
                    <a:pt x="1608" y="1490"/>
                  </a:lnTo>
                  <a:lnTo>
                    <a:pt x="1604" y="1490"/>
                  </a:lnTo>
                  <a:lnTo>
                    <a:pt x="1598" y="1490"/>
                  </a:lnTo>
                  <a:lnTo>
                    <a:pt x="1591" y="1490"/>
                  </a:lnTo>
                  <a:lnTo>
                    <a:pt x="1585" y="1490"/>
                  </a:lnTo>
                  <a:lnTo>
                    <a:pt x="1579" y="1490"/>
                  </a:lnTo>
                  <a:lnTo>
                    <a:pt x="1573" y="1490"/>
                  </a:lnTo>
                  <a:lnTo>
                    <a:pt x="1567" y="1490"/>
                  </a:lnTo>
                  <a:lnTo>
                    <a:pt x="1561" y="1490"/>
                  </a:lnTo>
                  <a:lnTo>
                    <a:pt x="1554" y="1490"/>
                  </a:lnTo>
                  <a:lnTo>
                    <a:pt x="1548" y="1490"/>
                  </a:lnTo>
                  <a:lnTo>
                    <a:pt x="1542" y="1490"/>
                  </a:lnTo>
                  <a:lnTo>
                    <a:pt x="1536" y="1490"/>
                  </a:lnTo>
                  <a:lnTo>
                    <a:pt x="1530" y="1490"/>
                  </a:lnTo>
                  <a:lnTo>
                    <a:pt x="1524" y="1490"/>
                  </a:lnTo>
                  <a:lnTo>
                    <a:pt x="1517" y="1490"/>
                  </a:lnTo>
                  <a:lnTo>
                    <a:pt x="1511" y="1490"/>
                  </a:lnTo>
                  <a:lnTo>
                    <a:pt x="1507" y="1490"/>
                  </a:lnTo>
                  <a:lnTo>
                    <a:pt x="1501" y="1490"/>
                  </a:lnTo>
                  <a:lnTo>
                    <a:pt x="1494" y="1490"/>
                  </a:lnTo>
                  <a:lnTo>
                    <a:pt x="1488" y="1490"/>
                  </a:lnTo>
                  <a:lnTo>
                    <a:pt x="1482" y="1490"/>
                  </a:lnTo>
                  <a:lnTo>
                    <a:pt x="1476" y="1490"/>
                  </a:lnTo>
                  <a:lnTo>
                    <a:pt x="1470" y="1490"/>
                  </a:lnTo>
                  <a:lnTo>
                    <a:pt x="1464" y="1490"/>
                  </a:lnTo>
                  <a:lnTo>
                    <a:pt x="1457" y="1490"/>
                  </a:lnTo>
                  <a:lnTo>
                    <a:pt x="1451" y="1490"/>
                  </a:lnTo>
                  <a:lnTo>
                    <a:pt x="1445" y="1490"/>
                  </a:lnTo>
                  <a:lnTo>
                    <a:pt x="1439" y="1490"/>
                  </a:lnTo>
                  <a:lnTo>
                    <a:pt x="1433" y="1490"/>
                  </a:lnTo>
                  <a:lnTo>
                    <a:pt x="1427" y="1490"/>
                  </a:lnTo>
                  <a:lnTo>
                    <a:pt x="1420" y="1490"/>
                  </a:lnTo>
                  <a:lnTo>
                    <a:pt x="1414" y="1490"/>
                  </a:lnTo>
                  <a:lnTo>
                    <a:pt x="1408" y="1490"/>
                  </a:lnTo>
                  <a:lnTo>
                    <a:pt x="1404" y="1490"/>
                  </a:lnTo>
                  <a:lnTo>
                    <a:pt x="1397" y="1490"/>
                  </a:lnTo>
                  <a:lnTo>
                    <a:pt x="1391" y="1490"/>
                  </a:lnTo>
                  <a:lnTo>
                    <a:pt x="1385" y="1490"/>
                  </a:lnTo>
                  <a:lnTo>
                    <a:pt x="1379" y="1490"/>
                  </a:lnTo>
                  <a:lnTo>
                    <a:pt x="1373" y="1490"/>
                  </a:lnTo>
                  <a:lnTo>
                    <a:pt x="1367" y="1490"/>
                  </a:lnTo>
                  <a:lnTo>
                    <a:pt x="1360" y="1490"/>
                  </a:lnTo>
                  <a:lnTo>
                    <a:pt x="1354" y="1490"/>
                  </a:lnTo>
                  <a:lnTo>
                    <a:pt x="1348" y="1490"/>
                  </a:lnTo>
                  <a:lnTo>
                    <a:pt x="1342" y="1490"/>
                  </a:lnTo>
                  <a:lnTo>
                    <a:pt x="1336" y="1490"/>
                  </a:lnTo>
                  <a:lnTo>
                    <a:pt x="1330" y="1490"/>
                  </a:lnTo>
                  <a:lnTo>
                    <a:pt x="1323" y="1490"/>
                  </a:lnTo>
                  <a:lnTo>
                    <a:pt x="1317" y="1490"/>
                  </a:lnTo>
                  <a:lnTo>
                    <a:pt x="1311" y="1490"/>
                  </a:lnTo>
                  <a:lnTo>
                    <a:pt x="1305" y="1490"/>
                  </a:lnTo>
                  <a:lnTo>
                    <a:pt x="1299" y="1490"/>
                  </a:lnTo>
                  <a:lnTo>
                    <a:pt x="1293" y="1490"/>
                  </a:lnTo>
                  <a:lnTo>
                    <a:pt x="1287" y="1490"/>
                  </a:lnTo>
                  <a:lnTo>
                    <a:pt x="1282" y="1490"/>
                  </a:lnTo>
                  <a:lnTo>
                    <a:pt x="1276" y="1490"/>
                  </a:lnTo>
                  <a:lnTo>
                    <a:pt x="1270" y="1490"/>
                  </a:lnTo>
                  <a:lnTo>
                    <a:pt x="1263" y="1490"/>
                  </a:lnTo>
                  <a:lnTo>
                    <a:pt x="1257" y="1490"/>
                  </a:lnTo>
                  <a:lnTo>
                    <a:pt x="1253" y="1490"/>
                  </a:lnTo>
                  <a:lnTo>
                    <a:pt x="1247" y="1490"/>
                  </a:lnTo>
                  <a:lnTo>
                    <a:pt x="1240" y="1490"/>
                  </a:lnTo>
                  <a:lnTo>
                    <a:pt x="1234" y="1490"/>
                  </a:lnTo>
                  <a:lnTo>
                    <a:pt x="1228" y="1490"/>
                  </a:lnTo>
                  <a:lnTo>
                    <a:pt x="1222" y="1490"/>
                  </a:lnTo>
                  <a:lnTo>
                    <a:pt x="1216" y="1490"/>
                  </a:lnTo>
                  <a:lnTo>
                    <a:pt x="1210" y="1490"/>
                  </a:lnTo>
                  <a:lnTo>
                    <a:pt x="1203" y="1490"/>
                  </a:lnTo>
                  <a:lnTo>
                    <a:pt x="1197" y="1490"/>
                  </a:lnTo>
                  <a:lnTo>
                    <a:pt x="1191" y="1490"/>
                  </a:lnTo>
                  <a:lnTo>
                    <a:pt x="1185" y="1490"/>
                  </a:lnTo>
                  <a:lnTo>
                    <a:pt x="1180" y="1490"/>
                  </a:lnTo>
                  <a:lnTo>
                    <a:pt x="1174" y="1490"/>
                  </a:lnTo>
                  <a:lnTo>
                    <a:pt x="1168" y="1490"/>
                  </a:lnTo>
                  <a:lnTo>
                    <a:pt x="1162" y="1490"/>
                  </a:lnTo>
                  <a:lnTo>
                    <a:pt x="1156" y="1490"/>
                  </a:lnTo>
                  <a:lnTo>
                    <a:pt x="1150" y="1490"/>
                  </a:lnTo>
                  <a:lnTo>
                    <a:pt x="1143" y="1490"/>
                  </a:lnTo>
                  <a:lnTo>
                    <a:pt x="1137" y="1490"/>
                  </a:lnTo>
                  <a:lnTo>
                    <a:pt x="1131" y="1490"/>
                  </a:lnTo>
                  <a:lnTo>
                    <a:pt x="1125" y="1490"/>
                  </a:lnTo>
                  <a:lnTo>
                    <a:pt x="1119" y="1490"/>
                  </a:lnTo>
                  <a:lnTo>
                    <a:pt x="1113" y="1490"/>
                  </a:lnTo>
                  <a:lnTo>
                    <a:pt x="1106" y="1490"/>
                  </a:lnTo>
                  <a:lnTo>
                    <a:pt x="1100" y="1490"/>
                  </a:lnTo>
                  <a:lnTo>
                    <a:pt x="1094" y="1490"/>
                  </a:lnTo>
                  <a:lnTo>
                    <a:pt x="1088" y="1490"/>
                  </a:lnTo>
                  <a:lnTo>
                    <a:pt x="1083" y="1490"/>
                  </a:lnTo>
                  <a:lnTo>
                    <a:pt x="1077" y="1490"/>
                  </a:lnTo>
                  <a:lnTo>
                    <a:pt x="1071" y="1490"/>
                  </a:lnTo>
                  <a:lnTo>
                    <a:pt x="1065" y="1490"/>
                  </a:lnTo>
                  <a:lnTo>
                    <a:pt x="1059" y="1490"/>
                  </a:lnTo>
                  <a:lnTo>
                    <a:pt x="1053" y="1490"/>
                  </a:lnTo>
                  <a:lnTo>
                    <a:pt x="1046" y="1490"/>
                  </a:lnTo>
                  <a:lnTo>
                    <a:pt x="1040" y="1490"/>
                  </a:lnTo>
                  <a:lnTo>
                    <a:pt x="1034" y="1490"/>
                  </a:lnTo>
                  <a:lnTo>
                    <a:pt x="1028" y="1490"/>
                  </a:lnTo>
                  <a:lnTo>
                    <a:pt x="1022" y="1490"/>
                  </a:lnTo>
                  <a:lnTo>
                    <a:pt x="1016" y="1490"/>
                  </a:lnTo>
                  <a:lnTo>
                    <a:pt x="1009" y="1490"/>
                  </a:lnTo>
                  <a:lnTo>
                    <a:pt x="1003" y="1490"/>
                  </a:lnTo>
                  <a:lnTo>
                    <a:pt x="997" y="1490"/>
                  </a:lnTo>
                  <a:lnTo>
                    <a:pt x="991" y="1490"/>
                  </a:lnTo>
                  <a:lnTo>
                    <a:pt x="985" y="1490"/>
                  </a:lnTo>
                  <a:lnTo>
                    <a:pt x="979" y="1490"/>
                  </a:lnTo>
                  <a:lnTo>
                    <a:pt x="972" y="1490"/>
                  </a:lnTo>
                  <a:lnTo>
                    <a:pt x="968" y="1490"/>
                  </a:lnTo>
                  <a:lnTo>
                    <a:pt x="962" y="1490"/>
                  </a:lnTo>
                  <a:lnTo>
                    <a:pt x="956" y="1490"/>
                  </a:lnTo>
                  <a:lnTo>
                    <a:pt x="949" y="1490"/>
                  </a:lnTo>
                  <a:lnTo>
                    <a:pt x="943" y="1490"/>
                  </a:lnTo>
                  <a:lnTo>
                    <a:pt x="937" y="1490"/>
                  </a:lnTo>
                  <a:lnTo>
                    <a:pt x="931" y="1490"/>
                  </a:lnTo>
                  <a:lnTo>
                    <a:pt x="925" y="1490"/>
                  </a:lnTo>
                  <a:lnTo>
                    <a:pt x="919" y="1490"/>
                  </a:lnTo>
                  <a:lnTo>
                    <a:pt x="912" y="1490"/>
                  </a:lnTo>
                  <a:lnTo>
                    <a:pt x="906" y="1490"/>
                  </a:lnTo>
                  <a:lnTo>
                    <a:pt x="900" y="1490"/>
                  </a:lnTo>
                  <a:lnTo>
                    <a:pt x="894" y="1490"/>
                  </a:lnTo>
                  <a:lnTo>
                    <a:pt x="888" y="1490"/>
                  </a:lnTo>
                  <a:lnTo>
                    <a:pt x="882" y="1490"/>
                  </a:lnTo>
                  <a:lnTo>
                    <a:pt x="875" y="1490"/>
                  </a:lnTo>
                  <a:lnTo>
                    <a:pt x="869" y="1490"/>
                  </a:lnTo>
                  <a:lnTo>
                    <a:pt x="863" y="1490"/>
                  </a:lnTo>
                  <a:lnTo>
                    <a:pt x="857" y="1490"/>
                  </a:lnTo>
                  <a:lnTo>
                    <a:pt x="852" y="1490"/>
                  </a:lnTo>
                  <a:lnTo>
                    <a:pt x="846" y="1490"/>
                  </a:lnTo>
                  <a:lnTo>
                    <a:pt x="840" y="1490"/>
                  </a:lnTo>
                  <a:lnTo>
                    <a:pt x="834" y="1490"/>
                  </a:lnTo>
                  <a:lnTo>
                    <a:pt x="828" y="1490"/>
                  </a:lnTo>
                  <a:lnTo>
                    <a:pt x="822" y="1490"/>
                  </a:lnTo>
                  <a:lnTo>
                    <a:pt x="815" y="1490"/>
                  </a:lnTo>
                  <a:lnTo>
                    <a:pt x="809" y="1490"/>
                  </a:lnTo>
                  <a:lnTo>
                    <a:pt x="803" y="1490"/>
                  </a:lnTo>
                  <a:lnTo>
                    <a:pt x="797" y="1490"/>
                  </a:lnTo>
                  <a:lnTo>
                    <a:pt x="791" y="1490"/>
                  </a:lnTo>
                  <a:lnTo>
                    <a:pt x="785" y="1490"/>
                  </a:lnTo>
                  <a:lnTo>
                    <a:pt x="778" y="1490"/>
                  </a:lnTo>
                  <a:lnTo>
                    <a:pt x="772" y="1490"/>
                  </a:lnTo>
                  <a:lnTo>
                    <a:pt x="766" y="1490"/>
                  </a:lnTo>
                  <a:lnTo>
                    <a:pt x="760" y="1490"/>
                  </a:lnTo>
                  <a:lnTo>
                    <a:pt x="755" y="1490"/>
                  </a:lnTo>
                  <a:lnTo>
                    <a:pt x="751" y="1490"/>
                  </a:lnTo>
                  <a:lnTo>
                    <a:pt x="745" y="1490"/>
                  </a:lnTo>
                  <a:lnTo>
                    <a:pt x="738" y="1490"/>
                  </a:lnTo>
                  <a:lnTo>
                    <a:pt x="732" y="1490"/>
                  </a:lnTo>
                  <a:lnTo>
                    <a:pt x="726" y="1490"/>
                  </a:lnTo>
                  <a:lnTo>
                    <a:pt x="720" y="1490"/>
                  </a:lnTo>
                  <a:lnTo>
                    <a:pt x="714" y="1490"/>
                  </a:lnTo>
                  <a:lnTo>
                    <a:pt x="708" y="1490"/>
                  </a:lnTo>
                  <a:lnTo>
                    <a:pt x="702" y="1490"/>
                  </a:lnTo>
                  <a:lnTo>
                    <a:pt x="695" y="1490"/>
                  </a:lnTo>
                  <a:lnTo>
                    <a:pt x="689" y="1490"/>
                  </a:lnTo>
                  <a:lnTo>
                    <a:pt x="683" y="1490"/>
                  </a:lnTo>
                  <a:lnTo>
                    <a:pt x="677" y="1490"/>
                  </a:lnTo>
                  <a:lnTo>
                    <a:pt x="671" y="1490"/>
                  </a:lnTo>
                  <a:lnTo>
                    <a:pt x="665" y="1490"/>
                  </a:lnTo>
                  <a:lnTo>
                    <a:pt x="658" y="1490"/>
                  </a:lnTo>
                  <a:lnTo>
                    <a:pt x="654" y="1490"/>
                  </a:lnTo>
                  <a:lnTo>
                    <a:pt x="648" y="1490"/>
                  </a:lnTo>
                  <a:lnTo>
                    <a:pt x="641" y="1490"/>
                  </a:lnTo>
                  <a:lnTo>
                    <a:pt x="635" y="1490"/>
                  </a:lnTo>
                  <a:lnTo>
                    <a:pt x="629" y="1490"/>
                  </a:lnTo>
                  <a:lnTo>
                    <a:pt x="623" y="1490"/>
                  </a:lnTo>
                  <a:lnTo>
                    <a:pt x="617" y="1490"/>
                  </a:lnTo>
                  <a:lnTo>
                    <a:pt x="611" y="1490"/>
                  </a:lnTo>
                  <a:lnTo>
                    <a:pt x="605" y="1490"/>
                  </a:lnTo>
                  <a:lnTo>
                    <a:pt x="598" y="1490"/>
                  </a:lnTo>
                  <a:lnTo>
                    <a:pt x="592" y="1490"/>
                  </a:lnTo>
                  <a:lnTo>
                    <a:pt x="586" y="1490"/>
                  </a:lnTo>
                  <a:lnTo>
                    <a:pt x="580" y="1490"/>
                  </a:lnTo>
                  <a:lnTo>
                    <a:pt x="574" y="1490"/>
                  </a:lnTo>
                  <a:lnTo>
                    <a:pt x="568" y="1490"/>
                  </a:lnTo>
                  <a:lnTo>
                    <a:pt x="561" y="1490"/>
                  </a:lnTo>
                  <a:lnTo>
                    <a:pt x="555" y="1490"/>
                  </a:lnTo>
                  <a:lnTo>
                    <a:pt x="549" y="1490"/>
                  </a:lnTo>
                  <a:lnTo>
                    <a:pt x="543" y="1490"/>
                  </a:lnTo>
                  <a:lnTo>
                    <a:pt x="537" y="1490"/>
                  </a:lnTo>
                  <a:lnTo>
                    <a:pt x="531" y="1490"/>
                  </a:lnTo>
                  <a:lnTo>
                    <a:pt x="526" y="1490"/>
                  </a:lnTo>
                  <a:lnTo>
                    <a:pt x="520" y="1490"/>
                  </a:lnTo>
                  <a:lnTo>
                    <a:pt x="514" y="1490"/>
                  </a:lnTo>
                  <a:lnTo>
                    <a:pt x="508" y="1490"/>
                  </a:lnTo>
                  <a:lnTo>
                    <a:pt x="501" y="1490"/>
                  </a:lnTo>
                  <a:lnTo>
                    <a:pt x="495" y="1490"/>
                  </a:lnTo>
                  <a:lnTo>
                    <a:pt x="489" y="1490"/>
                  </a:lnTo>
                  <a:lnTo>
                    <a:pt x="483" y="1490"/>
                  </a:lnTo>
                  <a:lnTo>
                    <a:pt x="477" y="1490"/>
                  </a:lnTo>
                  <a:lnTo>
                    <a:pt x="471" y="1490"/>
                  </a:lnTo>
                  <a:lnTo>
                    <a:pt x="464" y="1490"/>
                  </a:lnTo>
                  <a:lnTo>
                    <a:pt x="458" y="1490"/>
                  </a:lnTo>
                  <a:lnTo>
                    <a:pt x="452" y="1490"/>
                  </a:lnTo>
                  <a:lnTo>
                    <a:pt x="446" y="1490"/>
                  </a:lnTo>
                  <a:lnTo>
                    <a:pt x="440" y="1490"/>
                  </a:lnTo>
                  <a:lnTo>
                    <a:pt x="434" y="1490"/>
                  </a:lnTo>
                  <a:lnTo>
                    <a:pt x="429" y="1490"/>
                  </a:lnTo>
                  <a:lnTo>
                    <a:pt x="423" y="1490"/>
                  </a:lnTo>
                  <a:lnTo>
                    <a:pt x="417" y="1490"/>
                  </a:lnTo>
                  <a:lnTo>
                    <a:pt x="411" y="1490"/>
                  </a:lnTo>
                  <a:lnTo>
                    <a:pt x="404" y="1490"/>
                  </a:lnTo>
                  <a:lnTo>
                    <a:pt x="398" y="1490"/>
                  </a:lnTo>
                  <a:lnTo>
                    <a:pt x="392" y="1490"/>
                  </a:lnTo>
                  <a:lnTo>
                    <a:pt x="386" y="1490"/>
                  </a:lnTo>
                  <a:lnTo>
                    <a:pt x="380" y="1490"/>
                  </a:lnTo>
                  <a:lnTo>
                    <a:pt x="374" y="1490"/>
                  </a:lnTo>
                  <a:lnTo>
                    <a:pt x="367" y="1490"/>
                  </a:lnTo>
                  <a:lnTo>
                    <a:pt x="361" y="1490"/>
                  </a:lnTo>
                  <a:lnTo>
                    <a:pt x="355" y="1490"/>
                  </a:lnTo>
                  <a:lnTo>
                    <a:pt x="349" y="1490"/>
                  </a:lnTo>
                  <a:lnTo>
                    <a:pt x="343" y="1490"/>
                  </a:lnTo>
                  <a:lnTo>
                    <a:pt x="337" y="1490"/>
                  </a:lnTo>
                  <a:lnTo>
                    <a:pt x="332" y="1490"/>
                  </a:lnTo>
                  <a:lnTo>
                    <a:pt x="326" y="1490"/>
                  </a:lnTo>
                  <a:lnTo>
                    <a:pt x="320" y="1490"/>
                  </a:lnTo>
                  <a:lnTo>
                    <a:pt x="314" y="1490"/>
                  </a:lnTo>
                  <a:lnTo>
                    <a:pt x="307" y="1490"/>
                  </a:lnTo>
                  <a:lnTo>
                    <a:pt x="301" y="1490"/>
                  </a:lnTo>
                  <a:lnTo>
                    <a:pt x="295" y="1490"/>
                  </a:lnTo>
                  <a:lnTo>
                    <a:pt x="289" y="1490"/>
                  </a:lnTo>
                  <a:lnTo>
                    <a:pt x="283" y="1490"/>
                  </a:lnTo>
                  <a:lnTo>
                    <a:pt x="277" y="1490"/>
                  </a:lnTo>
                  <a:lnTo>
                    <a:pt x="270" y="1490"/>
                  </a:lnTo>
                  <a:lnTo>
                    <a:pt x="264" y="1490"/>
                  </a:lnTo>
                  <a:lnTo>
                    <a:pt x="258" y="1490"/>
                  </a:lnTo>
                  <a:lnTo>
                    <a:pt x="252" y="1490"/>
                  </a:lnTo>
                  <a:lnTo>
                    <a:pt x="247" y="1490"/>
                  </a:lnTo>
                  <a:lnTo>
                    <a:pt x="241" y="1490"/>
                  </a:lnTo>
                  <a:lnTo>
                    <a:pt x="235" y="1490"/>
                  </a:lnTo>
                  <a:lnTo>
                    <a:pt x="229" y="1490"/>
                  </a:lnTo>
                  <a:lnTo>
                    <a:pt x="223" y="1490"/>
                  </a:lnTo>
                  <a:lnTo>
                    <a:pt x="218" y="1490"/>
                  </a:lnTo>
                  <a:lnTo>
                    <a:pt x="212" y="1490"/>
                  </a:lnTo>
                  <a:lnTo>
                    <a:pt x="206" y="1490"/>
                  </a:lnTo>
                  <a:lnTo>
                    <a:pt x="200" y="1490"/>
                  </a:lnTo>
                  <a:lnTo>
                    <a:pt x="193" y="1490"/>
                  </a:lnTo>
                  <a:lnTo>
                    <a:pt x="187" y="1490"/>
                  </a:lnTo>
                  <a:lnTo>
                    <a:pt x="181" y="1490"/>
                  </a:lnTo>
                  <a:lnTo>
                    <a:pt x="175" y="1490"/>
                  </a:lnTo>
                  <a:lnTo>
                    <a:pt x="169" y="1490"/>
                  </a:lnTo>
                  <a:lnTo>
                    <a:pt x="163" y="1490"/>
                  </a:lnTo>
                  <a:lnTo>
                    <a:pt x="157" y="1490"/>
                  </a:lnTo>
                  <a:lnTo>
                    <a:pt x="150" y="1490"/>
                  </a:lnTo>
                  <a:lnTo>
                    <a:pt x="144" y="1490"/>
                  </a:lnTo>
                  <a:lnTo>
                    <a:pt x="138" y="1490"/>
                  </a:lnTo>
                  <a:lnTo>
                    <a:pt x="132" y="1490"/>
                  </a:lnTo>
                  <a:lnTo>
                    <a:pt x="126" y="1490"/>
                  </a:lnTo>
                  <a:lnTo>
                    <a:pt x="120" y="1490"/>
                  </a:lnTo>
                  <a:lnTo>
                    <a:pt x="113" y="1490"/>
                  </a:lnTo>
                  <a:lnTo>
                    <a:pt x="107" y="1490"/>
                  </a:lnTo>
                  <a:lnTo>
                    <a:pt x="101" y="1490"/>
                  </a:lnTo>
                  <a:lnTo>
                    <a:pt x="96" y="1490"/>
                  </a:lnTo>
                  <a:lnTo>
                    <a:pt x="90" y="1490"/>
                  </a:lnTo>
                  <a:lnTo>
                    <a:pt x="84" y="1490"/>
                  </a:lnTo>
                  <a:lnTo>
                    <a:pt x="78" y="1490"/>
                  </a:lnTo>
                  <a:lnTo>
                    <a:pt x="72" y="1490"/>
                  </a:lnTo>
                  <a:lnTo>
                    <a:pt x="66" y="1490"/>
                  </a:lnTo>
                  <a:lnTo>
                    <a:pt x="60" y="1490"/>
                  </a:lnTo>
                  <a:lnTo>
                    <a:pt x="53" y="1490"/>
                  </a:lnTo>
                  <a:lnTo>
                    <a:pt x="47" y="1490"/>
                  </a:lnTo>
                  <a:lnTo>
                    <a:pt x="41" y="1490"/>
                  </a:lnTo>
                  <a:lnTo>
                    <a:pt x="35" y="1490"/>
                  </a:lnTo>
                  <a:lnTo>
                    <a:pt x="29" y="1490"/>
                  </a:lnTo>
                  <a:lnTo>
                    <a:pt x="23" y="1490"/>
                  </a:lnTo>
                  <a:lnTo>
                    <a:pt x="16" y="1490"/>
                  </a:lnTo>
                  <a:lnTo>
                    <a:pt x="10" y="1490"/>
                  </a:lnTo>
                  <a:lnTo>
                    <a:pt x="6" y="1490"/>
                  </a:lnTo>
                  <a:lnTo>
                    <a:pt x="0" y="1490"/>
                  </a:lnTo>
                  <a:lnTo>
                    <a:pt x="0" y="1474"/>
                  </a:lnTo>
                </a:path>
              </a:pathLst>
            </a:custGeom>
            <a:solidFill>
              <a:srgbClr val="C0C0C0"/>
            </a:solidFill>
            <a:ln w="12700" cap="rnd">
              <a:noFill/>
              <a:round/>
              <a:headEnd/>
              <a:tailEnd/>
            </a:ln>
            <a:effectLst/>
          </p:spPr>
          <p:txBody>
            <a:bodyPr/>
            <a:lstStyle/>
            <a:p>
              <a:endParaRPr lang="en-US"/>
            </a:p>
          </p:txBody>
        </p:sp>
        <p:sp>
          <p:nvSpPr>
            <p:cNvPr id="136200" name="Freeform 8"/>
            <p:cNvSpPr>
              <a:spLocks/>
            </p:cNvSpPr>
            <p:nvPr/>
          </p:nvSpPr>
          <p:spPr bwMode="auto">
            <a:xfrm>
              <a:off x="3476" y="2544"/>
              <a:ext cx="1207" cy="200"/>
            </a:xfrm>
            <a:custGeom>
              <a:avLst/>
              <a:gdLst/>
              <a:ahLst/>
              <a:cxnLst>
                <a:cxn ang="0">
                  <a:pos x="36" y="199"/>
                </a:cxn>
                <a:cxn ang="0">
                  <a:pos x="78" y="199"/>
                </a:cxn>
                <a:cxn ang="0">
                  <a:pos x="120" y="199"/>
                </a:cxn>
                <a:cxn ang="0">
                  <a:pos x="163" y="199"/>
                </a:cxn>
                <a:cxn ang="0">
                  <a:pos x="204" y="199"/>
                </a:cxn>
                <a:cxn ang="0">
                  <a:pos x="247" y="199"/>
                </a:cxn>
                <a:cxn ang="0">
                  <a:pos x="289" y="199"/>
                </a:cxn>
                <a:cxn ang="0">
                  <a:pos x="331" y="199"/>
                </a:cxn>
                <a:cxn ang="0">
                  <a:pos x="372" y="199"/>
                </a:cxn>
                <a:cxn ang="0">
                  <a:pos x="415" y="199"/>
                </a:cxn>
                <a:cxn ang="0">
                  <a:pos x="458" y="199"/>
                </a:cxn>
                <a:cxn ang="0">
                  <a:pos x="500" y="199"/>
                </a:cxn>
                <a:cxn ang="0">
                  <a:pos x="542" y="199"/>
                </a:cxn>
                <a:cxn ang="0">
                  <a:pos x="585" y="199"/>
                </a:cxn>
                <a:cxn ang="0">
                  <a:pos x="626" y="0"/>
                </a:cxn>
                <a:cxn ang="0">
                  <a:pos x="670" y="27"/>
                </a:cxn>
                <a:cxn ang="0">
                  <a:pos x="710" y="50"/>
                </a:cxn>
                <a:cxn ang="0">
                  <a:pos x="753" y="73"/>
                </a:cxn>
                <a:cxn ang="0">
                  <a:pos x="796" y="90"/>
                </a:cxn>
                <a:cxn ang="0">
                  <a:pos x="837" y="108"/>
                </a:cxn>
                <a:cxn ang="0">
                  <a:pos x="881" y="122"/>
                </a:cxn>
                <a:cxn ang="0">
                  <a:pos x="921" y="134"/>
                </a:cxn>
                <a:cxn ang="0">
                  <a:pos x="964" y="145"/>
                </a:cxn>
                <a:cxn ang="0">
                  <a:pos x="1007" y="152"/>
                </a:cxn>
                <a:cxn ang="0">
                  <a:pos x="1048" y="161"/>
                </a:cxn>
                <a:cxn ang="0">
                  <a:pos x="1092" y="168"/>
                </a:cxn>
                <a:cxn ang="0">
                  <a:pos x="1132" y="174"/>
                </a:cxn>
                <a:cxn ang="0">
                  <a:pos x="1175" y="180"/>
                </a:cxn>
                <a:cxn ang="0">
                  <a:pos x="1199" y="199"/>
                </a:cxn>
                <a:cxn ang="0">
                  <a:pos x="1156" y="199"/>
                </a:cxn>
                <a:cxn ang="0">
                  <a:pos x="1113" y="199"/>
                </a:cxn>
                <a:cxn ang="0">
                  <a:pos x="1073" y="199"/>
                </a:cxn>
                <a:cxn ang="0">
                  <a:pos x="1030" y="199"/>
                </a:cxn>
                <a:cxn ang="0">
                  <a:pos x="988" y="199"/>
                </a:cxn>
                <a:cxn ang="0">
                  <a:pos x="945" y="199"/>
                </a:cxn>
                <a:cxn ang="0">
                  <a:pos x="904" y="199"/>
                </a:cxn>
                <a:cxn ang="0">
                  <a:pos x="862" y="199"/>
                </a:cxn>
                <a:cxn ang="0">
                  <a:pos x="819" y="199"/>
                </a:cxn>
                <a:cxn ang="0">
                  <a:pos x="777" y="199"/>
                </a:cxn>
                <a:cxn ang="0">
                  <a:pos x="734" y="199"/>
                </a:cxn>
                <a:cxn ang="0">
                  <a:pos x="693" y="199"/>
                </a:cxn>
                <a:cxn ang="0">
                  <a:pos x="651" y="199"/>
                </a:cxn>
                <a:cxn ang="0">
                  <a:pos x="608" y="199"/>
                </a:cxn>
                <a:cxn ang="0">
                  <a:pos x="566" y="199"/>
                </a:cxn>
                <a:cxn ang="0">
                  <a:pos x="523" y="199"/>
                </a:cxn>
                <a:cxn ang="0">
                  <a:pos x="483" y="199"/>
                </a:cxn>
                <a:cxn ang="0">
                  <a:pos x="440" y="199"/>
                </a:cxn>
                <a:cxn ang="0">
                  <a:pos x="397" y="199"/>
                </a:cxn>
                <a:cxn ang="0">
                  <a:pos x="355" y="199"/>
                </a:cxn>
                <a:cxn ang="0">
                  <a:pos x="312" y="199"/>
                </a:cxn>
                <a:cxn ang="0">
                  <a:pos x="271" y="199"/>
                </a:cxn>
                <a:cxn ang="0">
                  <a:pos x="229" y="199"/>
                </a:cxn>
                <a:cxn ang="0">
                  <a:pos x="186" y="199"/>
                </a:cxn>
                <a:cxn ang="0">
                  <a:pos x="144" y="199"/>
                </a:cxn>
                <a:cxn ang="0">
                  <a:pos x="101" y="199"/>
                </a:cxn>
                <a:cxn ang="0">
                  <a:pos x="60" y="199"/>
                </a:cxn>
                <a:cxn ang="0">
                  <a:pos x="18" y="199"/>
                </a:cxn>
              </a:cxnLst>
              <a:rect l="0" t="0" r="r" b="b"/>
              <a:pathLst>
                <a:path w="1207" h="200">
                  <a:moveTo>
                    <a:pt x="0" y="199"/>
                  </a:moveTo>
                  <a:lnTo>
                    <a:pt x="6" y="199"/>
                  </a:lnTo>
                  <a:lnTo>
                    <a:pt x="12" y="199"/>
                  </a:lnTo>
                  <a:lnTo>
                    <a:pt x="18" y="199"/>
                  </a:lnTo>
                  <a:lnTo>
                    <a:pt x="24" y="199"/>
                  </a:lnTo>
                  <a:lnTo>
                    <a:pt x="30" y="199"/>
                  </a:lnTo>
                  <a:lnTo>
                    <a:pt x="36" y="199"/>
                  </a:lnTo>
                  <a:lnTo>
                    <a:pt x="43" y="199"/>
                  </a:lnTo>
                  <a:lnTo>
                    <a:pt x="49" y="199"/>
                  </a:lnTo>
                  <a:lnTo>
                    <a:pt x="53" y="199"/>
                  </a:lnTo>
                  <a:lnTo>
                    <a:pt x="60" y="199"/>
                  </a:lnTo>
                  <a:lnTo>
                    <a:pt x="66" y="199"/>
                  </a:lnTo>
                  <a:lnTo>
                    <a:pt x="72" y="199"/>
                  </a:lnTo>
                  <a:lnTo>
                    <a:pt x="78" y="199"/>
                  </a:lnTo>
                  <a:lnTo>
                    <a:pt x="84" y="199"/>
                  </a:lnTo>
                  <a:lnTo>
                    <a:pt x="90" y="199"/>
                  </a:lnTo>
                  <a:lnTo>
                    <a:pt x="97" y="199"/>
                  </a:lnTo>
                  <a:lnTo>
                    <a:pt x="101" y="199"/>
                  </a:lnTo>
                  <a:lnTo>
                    <a:pt x="107" y="199"/>
                  </a:lnTo>
                  <a:lnTo>
                    <a:pt x="113" y="199"/>
                  </a:lnTo>
                  <a:lnTo>
                    <a:pt x="120" y="199"/>
                  </a:lnTo>
                  <a:lnTo>
                    <a:pt x="126" y="199"/>
                  </a:lnTo>
                  <a:lnTo>
                    <a:pt x="132" y="199"/>
                  </a:lnTo>
                  <a:lnTo>
                    <a:pt x="138" y="199"/>
                  </a:lnTo>
                  <a:lnTo>
                    <a:pt x="144" y="199"/>
                  </a:lnTo>
                  <a:lnTo>
                    <a:pt x="150" y="199"/>
                  </a:lnTo>
                  <a:lnTo>
                    <a:pt x="157" y="199"/>
                  </a:lnTo>
                  <a:lnTo>
                    <a:pt x="163" y="199"/>
                  </a:lnTo>
                  <a:lnTo>
                    <a:pt x="167" y="199"/>
                  </a:lnTo>
                  <a:lnTo>
                    <a:pt x="174" y="199"/>
                  </a:lnTo>
                  <a:lnTo>
                    <a:pt x="180" y="199"/>
                  </a:lnTo>
                  <a:lnTo>
                    <a:pt x="186" y="199"/>
                  </a:lnTo>
                  <a:lnTo>
                    <a:pt x="192" y="199"/>
                  </a:lnTo>
                  <a:lnTo>
                    <a:pt x="198" y="199"/>
                  </a:lnTo>
                  <a:lnTo>
                    <a:pt x="204" y="199"/>
                  </a:lnTo>
                  <a:lnTo>
                    <a:pt x="211" y="199"/>
                  </a:lnTo>
                  <a:lnTo>
                    <a:pt x="217" y="199"/>
                  </a:lnTo>
                  <a:lnTo>
                    <a:pt x="223" y="199"/>
                  </a:lnTo>
                  <a:lnTo>
                    <a:pt x="229" y="199"/>
                  </a:lnTo>
                  <a:lnTo>
                    <a:pt x="235" y="199"/>
                  </a:lnTo>
                  <a:lnTo>
                    <a:pt x="241" y="199"/>
                  </a:lnTo>
                  <a:lnTo>
                    <a:pt x="247" y="199"/>
                  </a:lnTo>
                  <a:lnTo>
                    <a:pt x="254" y="199"/>
                  </a:lnTo>
                  <a:lnTo>
                    <a:pt x="260" y="199"/>
                  </a:lnTo>
                  <a:lnTo>
                    <a:pt x="264" y="199"/>
                  </a:lnTo>
                  <a:lnTo>
                    <a:pt x="271" y="199"/>
                  </a:lnTo>
                  <a:lnTo>
                    <a:pt x="277" y="199"/>
                  </a:lnTo>
                  <a:lnTo>
                    <a:pt x="283" y="199"/>
                  </a:lnTo>
                  <a:lnTo>
                    <a:pt x="289" y="199"/>
                  </a:lnTo>
                  <a:lnTo>
                    <a:pt x="295" y="199"/>
                  </a:lnTo>
                  <a:lnTo>
                    <a:pt x="301" y="199"/>
                  </a:lnTo>
                  <a:lnTo>
                    <a:pt x="306" y="199"/>
                  </a:lnTo>
                  <a:lnTo>
                    <a:pt x="312" y="199"/>
                  </a:lnTo>
                  <a:lnTo>
                    <a:pt x="318" y="199"/>
                  </a:lnTo>
                  <a:lnTo>
                    <a:pt x="324" y="199"/>
                  </a:lnTo>
                  <a:lnTo>
                    <a:pt x="331" y="199"/>
                  </a:lnTo>
                  <a:lnTo>
                    <a:pt x="337" y="199"/>
                  </a:lnTo>
                  <a:lnTo>
                    <a:pt x="343" y="199"/>
                  </a:lnTo>
                  <a:lnTo>
                    <a:pt x="349" y="199"/>
                  </a:lnTo>
                  <a:lnTo>
                    <a:pt x="355" y="199"/>
                  </a:lnTo>
                  <a:lnTo>
                    <a:pt x="361" y="199"/>
                  </a:lnTo>
                  <a:lnTo>
                    <a:pt x="366" y="199"/>
                  </a:lnTo>
                  <a:lnTo>
                    <a:pt x="372" y="199"/>
                  </a:lnTo>
                  <a:lnTo>
                    <a:pt x="378" y="199"/>
                  </a:lnTo>
                  <a:lnTo>
                    <a:pt x="385" y="199"/>
                  </a:lnTo>
                  <a:lnTo>
                    <a:pt x="391" y="199"/>
                  </a:lnTo>
                  <a:lnTo>
                    <a:pt x="397" y="199"/>
                  </a:lnTo>
                  <a:lnTo>
                    <a:pt x="403" y="199"/>
                  </a:lnTo>
                  <a:lnTo>
                    <a:pt x="409" y="199"/>
                  </a:lnTo>
                  <a:lnTo>
                    <a:pt x="415" y="199"/>
                  </a:lnTo>
                  <a:lnTo>
                    <a:pt x="422" y="199"/>
                  </a:lnTo>
                  <a:lnTo>
                    <a:pt x="428" y="199"/>
                  </a:lnTo>
                  <a:lnTo>
                    <a:pt x="434" y="199"/>
                  </a:lnTo>
                  <a:lnTo>
                    <a:pt x="440" y="199"/>
                  </a:lnTo>
                  <a:lnTo>
                    <a:pt x="446" y="199"/>
                  </a:lnTo>
                  <a:lnTo>
                    <a:pt x="452" y="199"/>
                  </a:lnTo>
                  <a:lnTo>
                    <a:pt x="458" y="199"/>
                  </a:lnTo>
                  <a:lnTo>
                    <a:pt x="465" y="199"/>
                  </a:lnTo>
                  <a:lnTo>
                    <a:pt x="471" y="199"/>
                  </a:lnTo>
                  <a:lnTo>
                    <a:pt x="477" y="199"/>
                  </a:lnTo>
                  <a:lnTo>
                    <a:pt x="483" y="199"/>
                  </a:lnTo>
                  <a:lnTo>
                    <a:pt x="489" y="199"/>
                  </a:lnTo>
                  <a:lnTo>
                    <a:pt x="494" y="199"/>
                  </a:lnTo>
                  <a:lnTo>
                    <a:pt x="500" y="199"/>
                  </a:lnTo>
                  <a:lnTo>
                    <a:pt x="505" y="199"/>
                  </a:lnTo>
                  <a:lnTo>
                    <a:pt x="511" y="199"/>
                  </a:lnTo>
                  <a:lnTo>
                    <a:pt x="517" y="199"/>
                  </a:lnTo>
                  <a:lnTo>
                    <a:pt x="523" y="199"/>
                  </a:lnTo>
                  <a:lnTo>
                    <a:pt x="529" y="199"/>
                  </a:lnTo>
                  <a:lnTo>
                    <a:pt x="536" y="199"/>
                  </a:lnTo>
                  <a:lnTo>
                    <a:pt x="542" y="199"/>
                  </a:lnTo>
                  <a:lnTo>
                    <a:pt x="548" y="199"/>
                  </a:lnTo>
                  <a:lnTo>
                    <a:pt x="554" y="199"/>
                  </a:lnTo>
                  <a:lnTo>
                    <a:pt x="560" y="199"/>
                  </a:lnTo>
                  <a:lnTo>
                    <a:pt x="566" y="199"/>
                  </a:lnTo>
                  <a:lnTo>
                    <a:pt x="572" y="199"/>
                  </a:lnTo>
                  <a:lnTo>
                    <a:pt x="579" y="199"/>
                  </a:lnTo>
                  <a:lnTo>
                    <a:pt x="585" y="199"/>
                  </a:lnTo>
                  <a:lnTo>
                    <a:pt x="589" y="199"/>
                  </a:lnTo>
                  <a:lnTo>
                    <a:pt x="596" y="199"/>
                  </a:lnTo>
                  <a:lnTo>
                    <a:pt x="602" y="199"/>
                  </a:lnTo>
                  <a:lnTo>
                    <a:pt x="608" y="199"/>
                  </a:lnTo>
                  <a:lnTo>
                    <a:pt x="614" y="199"/>
                  </a:lnTo>
                  <a:lnTo>
                    <a:pt x="620" y="199"/>
                  </a:lnTo>
                  <a:lnTo>
                    <a:pt x="626" y="0"/>
                  </a:lnTo>
                  <a:lnTo>
                    <a:pt x="633" y="4"/>
                  </a:lnTo>
                  <a:lnTo>
                    <a:pt x="639" y="8"/>
                  </a:lnTo>
                  <a:lnTo>
                    <a:pt x="645" y="12"/>
                  </a:lnTo>
                  <a:lnTo>
                    <a:pt x="651" y="17"/>
                  </a:lnTo>
                  <a:lnTo>
                    <a:pt x="657" y="18"/>
                  </a:lnTo>
                  <a:lnTo>
                    <a:pt x="663" y="23"/>
                  </a:lnTo>
                  <a:lnTo>
                    <a:pt x="670" y="27"/>
                  </a:lnTo>
                  <a:lnTo>
                    <a:pt x="676" y="30"/>
                  </a:lnTo>
                  <a:lnTo>
                    <a:pt x="682" y="34"/>
                  </a:lnTo>
                  <a:lnTo>
                    <a:pt x="686" y="37"/>
                  </a:lnTo>
                  <a:lnTo>
                    <a:pt x="693" y="41"/>
                  </a:lnTo>
                  <a:lnTo>
                    <a:pt x="699" y="44"/>
                  </a:lnTo>
                  <a:lnTo>
                    <a:pt x="703" y="47"/>
                  </a:lnTo>
                  <a:lnTo>
                    <a:pt x="710" y="50"/>
                  </a:lnTo>
                  <a:lnTo>
                    <a:pt x="716" y="53"/>
                  </a:lnTo>
                  <a:lnTo>
                    <a:pt x="722" y="57"/>
                  </a:lnTo>
                  <a:lnTo>
                    <a:pt x="728" y="60"/>
                  </a:lnTo>
                  <a:lnTo>
                    <a:pt x="734" y="63"/>
                  </a:lnTo>
                  <a:lnTo>
                    <a:pt x="740" y="66"/>
                  </a:lnTo>
                  <a:lnTo>
                    <a:pt x="747" y="69"/>
                  </a:lnTo>
                  <a:lnTo>
                    <a:pt x="753" y="73"/>
                  </a:lnTo>
                  <a:lnTo>
                    <a:pt x="759" y="74"/>
                  </a:lnTo>
                  <a:lnTo>
                    <a:pt x="765" y="77"/>
                  </a:lnTo>
                  <a:lnTo>
                    <a:pt x="771" y="82"/>
                  </a:lnTo>
                  <a:lnTo>
                    <a:pt x="777" y="83"/>
                  </a:lnTo>
                  <a:lnTo>
                    <a:pt x="783" y="85"/>
                  </a:lnTo>
                  <a:lnTo>
                    <a:pt x="790" y="87"/>
                  </a:lnTo>
                  <a:lnTo>
                    <a:pt x="796" y="90"/>
                  </a:lnTo>
                  <a:lnTo>
                    <a:pt x="800" y="93"/>
                  </a:lnTo>
                  <a:lnTo>
                    <a:pt x="807" y="96"/>
                  </a:lnTo>
                  <a:lnTo>
                    <a:pt x="813" y="98"/>
                  </a:lnTo>
                  <a:lnTo>
                    <a:pt x="819" y="100"/>
                  </a:lnTo>
                  <a:lnTo>
                    <a:pt x="825" y="103"/>
                  </a:lnTo>
                  <a:lnTo>
                    <a:pt x="831" y="105"/>
                  </a:lnTo>
                  <a:lnTo>
                    <a:pt x="837" y="108"/>
                  </a:lnTo>
                  <a:lnTo>
                    <a:pt x="844" y="111"/>
                  </a:lnTo>
                  <a:lnTo>
                    <a:pt x="850" y="112"/>
                  </a:lnTo>
                  <a:lnTo>
                    <a:pt x="856" y="115"/>
                  </a:lnTo>
                  <a:lnTo>
                    <a:pt x="862" y="116"/>
                  </a:lnTo>
                  <a:lnTo>
                    <a:pt x="868" y="118"/>
                  </a:lnTo>
                  <a:lnTo>
                    <a:pt x="874" y="119"/>
                  </a:lnTo>
                  <a:lnTo>
                    <a:pt x="881" y="122"/>
                  </a:lnTo>
                  <a:lnTo>
                    <a:pt x="887" y="124"/>
                  </a:lnTo>
                  <a:lnTo>
                    <a:pt x="893" y="125"/>
                  </a:lnTo>
                  <a:lnTo>
                    <a:pt x="899" y="128"/>
                  </a:lnTo>
                  <a:lnTo>
                    <a:pt x="904" y="128"/>
                  </a:lnTo>
                  <a:lnTo>
                    <a:pt x="910" y="131"/>
                  </a:lnTo>
                  <a:lnTo>
                    <a:pt x="914" y="132"/>
                  </a:lnTo>
                  <a:lnTo>
                    <a:pt x="921" y="134"/>
                  </a:lnTo>
                  <a:lnTo>
                    <a:pt x="927" y="135"/>
                  </a:lnTo>
                  <a:lnTo>
                    <a:pt x="933" y="138"/>
                  </a:lnTo>
                  <a:lnTo>
                    <a:pt x="939" y="139"/>
                  </a:lnTo>
                  <a:lnTo>
                    <a:pt x="945" y="141"/>
                  </a:lnTo>
                  <a:lnTo>
                    <a:pt x="951" y="142"/>
                  </a:lnTo>
                  <a:lnTo>
                    <a:pt x="958" y="144"/>
                  </a:lnTo>
                  <a:lnTo>
                    <a:pt x="964" y="145"/>
                  </a:lnTo>
                  <a:lnTo>
                    <a:pt x="970" y="147"/>
                  </a:lnTo>
                  <a:lnTo>
                    <a:pt x="976" y="148"/>
                  </a:lnTo>
                  <a:lnTo>
                    <a:pt x="982" y="149"/>
                  </a:lnTo>
                  <a:lnTo>
                    <a:pt x="988" y="149"/>
                  </a:lnTo>
                  <a:lnTo>
                    <a:pt x="994" y="151"/>
                  </a:lnTo>
                  <a:lnTo>
                    <a:pt x="1001" y="152"/>
                  </a:lnTo>
                  <a:lnTo>
                    <a:pt x="1007" y="152"/>
                  </a:lnTo>
                  <a:lnTo>
                    <a:pt x="1011" y="154"/>
                  </a:lnTo>
                  <a:lnTo>
                    <a:pt x="1018" y="155"/>
                  </a:lnTo>
                  <a:lnTo>
                    <a:pt x="1024" y="157"/>
                  </a:lnTo>
                  <a:lnTo>
                    <a:pt x="1030" y="158"/>
                  </a:lnTo>
                  <a:lnTo>
                    <a:pt x="1036" y="160"/>
                  </a:lnTo>
                  <a:lnTo>
                    <a:pt x="1042" y="161"/>
                  </a:lnTo>
                  <a:lnTo>
                    <a:pt x="1048" y="161"/>
                  </a:lnTo>
                  <a:lnTo>
                    <a:pt x="1055" y="162"/>
                  </a:lnTo>
                  <a:lnTo>
                    <a:pt x="1061" y="164"/>
                  </a:lnTo>
                  <a:lnTo>
                    <a:pt x="1067" y="164"/>
                  </a:lnTo>
                  <a:lnTo>
                    <a:pt x="1073" y="165"/>
                  </a:lnTo>
                  <a:lnTo>
                    <a:pt x="1079" y="167"/>
                  </a:lnTo>
                  <a:lnTo>
                    <a:pt x="1085" y="167"/>
                  </a:lnTo>
                  <a:lnTo>
                    <a:pt x="1092" y="168"/>
                  </a:lnTo>
                  <a:lnTo>
                    <a:pt x="1098" y="170"/>
                  </a:lnTo>
                  <a:lnTo>
                    <a:pt x="1104" y="170"/>
                  </a:lnTo>
                  <a:lnTo>
                    <a:pt x="1108" y="171"/>
                  </a:lnTo>
                  <a:lnTo>
                    <a:pt x="1113" y="171"/>
                  </a:lnTo>
                  <a:lnTo>
                    <a:pt x="1119" y="173"/>
                  </a:lnTo>
                  <a:lnTo>
                    <a:pt x="1125" y="174"/>
                  </a:lnTo>
                  <a:lnTo>
                    <a:pt x="1132" y="174"/>
                  </a:lnTo>
                  <a:lnTo>
                    <a:pt x="1138" y="175"/>
                  </a:lnTo>
                  <a:lnTo>
                    <a:pt x="1144" y="175"/>
                  </a:lnTo>
                  <a:lnTo>
                    <a:pt x="1150" y="177"/>
                  </a:lnTo>
                  <a:lnTo>
                    <a:pt x="1156" y="177"/>
                  </a:lnTo>
                  <a:lnTo>
                    <a:pt x="1162" y="178"/>
                  </a:lnTo>
                  <a:lnTo>
                    <a:pt x="1169" y="178"/>
                  </a:lnTo>
                  <a:lnTo>
                    <a:pt x="1175" y="180"/>
                  </a:lnTo>
                  <a:lnTo>
                    <a:pt x="1181" y="180"/>
                  </a:lnTo>
                  <a:lnTo>
                    <a:pt x="1187" y="180"/>
                  </a:lnTo>
                  <a:lnTo>
                    <a:pt x="1193" y="181"/>
                  </a:lnTo>
                  <a:lnTo>
                    <a:pt x="1199" y="181"/>
                  </a:lnTo>
                  <a:lnTo>
                    <a:pt x="1206" y="183"/>
                  </a:lnTo>
                  <a:lnTo>
                    <a:pt x="1206" y="199"/>
                  </a:lnTo>
                  <a:lnTo>
                    <a:pt x="1199" y="199"/>
                  </a:lnTo>
                  <a:lnTo>
                    <a:pt x="1193" y="199"/>
                  </a:lnTo>
                  <a:lnTo>
                    <a:pt x="1187" y="199"/>
                  </a:lnTo>
                  <a:lnTo>
                    <a:pt x="1181" y="199"/>
                  </a:lnTo>
                  <a:lnTo>
                    <a:pt x="1175" y="199"/>
                  </a:lnTo>
                  <a:lnTo>
                    <a:pt x="1169" y="199"/>
                  </a:lnTo>
                  <a:lnTo>
                    <a:pt x="1162" y="199"/>
                  </a:lnTo>
                  <a:lnTo>
                    <a:pt x="1156" y="199"/>
                  </a:lnTo>
                  <a:lnTo>
                    <a:pt x="1150" y="199"/>
                  </a:lnTo>
                  <a:lnTo>
                    <a:pt x="1144" y="199"/>
                  </a:lnTo>
                  <a:lnTo>
                    <a:pt x="1138" y="199"/>
                  </a:lnTo>
                  <a:lnTo>
                    <a:pt x="1132" y="199"/>
                  </a:lnTo>
                  <a:lnTo>
                    <a:pt x="1125" y="199"/>
                  </a:lnTo>
                  <a:lnTo>
                    <a:pt x="1119" y="199"/>
                  </a:lnTo>
                  <a:lnTo>
                    <a:pt x="1113" y="199"/>
                  </a:lnTo>
                  <a:lnTo>
                    <a:pt x="1108" y="199"/>
                  </a:lnTo>
                  <a:lnTo>
                    <a:pt x="1104" y="199"/>
                  </a:lnTo>
                  <a:lnTo>
                    <a:pt x="1098" y="199"/>
                  </a:lnTo>
                  <a:lnTo>
                    <a:pt x="1092" y="199"/>
                  </a:lnTo>
                  <a:lnTo>
                    <a:pt x="1085" y="199"/>
                  </a:lnTo>
                  <a:lnTo>
                    <a:pt x="1079" y="199"/>
                  </a:lnTo>
                  <a:lnTo>
                    <a:pt x="1073" y="199"/>
                  </a:lnTo>
                  <a:lnTo>
                    <a:pt x="1067" y="199"/>
                  </a:lnTo>
                  <a:lnTo>
                    <a:pt x="1061" y="199"/>
                  </a:lnTo>
                  <a:lnTo>
                    <a:pt x="1055" y="199"/>
                  </a:lnTo>
                  <a:lnTo>
                    <a:pt x="1048" y="199"/>
                  </a:lnTo>
                  <a:lnTo>
                    <a:pt x="1042" y="199"/>
                  </a:lnTo>
                  <a:lnTo>
                    <a:pt x="1036" y="199"/>
                  </a:lnTo>
                  <a:lnTo>
                    <a:pt x="1030" y="199"/>
                  </a:lnTo>
                  <a:lnTo>
                    <a:pt x="1024" y="199"/>
                  </a:lnTo>
                  <a:lnTo>
                    <a:pt x="1018" y="199"/>
                  </a:lnTo>
                  <a:lnTo>
                    <a:pt x="1011" y="199"/>
                  </a:lnTo>
                  <a:lnTo>
                    <a:pt x="1007" y="199"/>
                  </a:lnTo>
                  <a:lnTo>
                    <a:pt x="1001" y="199"/>
                  </a:lnTo>
                  <a:lnTo>
                    <a:pt x="994" y="199"/>
                  </a:lnTo>
                  <a:lnTo>
                    <a:pt x="988" y="199"/>
                  </a:lnTo>
                  <a:lnTo>
                    <a:pt x="982" y="199"/>
                  </a:lnTo>
                  <a:lnTo>
                    <a:pt x="976" y="199"/>
                  </a:lnTo>
                  <a:lnTo>
                    <a:pt x="970" y="199"/>
                  </a:lnTo>
                  <a:lnTo>
                    <a:pt x="964" y="199"/>
                  </a:lnTo>
                  <a:lnTo>
                    <a:pt x="958" y="199"/>
                  </a:lnTo>
                  <a:lnTo>
                    <a:pt x="951" y="199"/>
                  </a:lnTo>
                  <a:lnTo>
                    <a:pt x="945" y="199"/>
                  </a:lnTo>
                  <a:lnTo>
                    <a:pt x="939" y="199"/>
                  </a:lnTo>
                  <a:lnTo>
                    <a:pt x="933" y="199"/>
                  </a:lnTo>
                  <a:lnTo>
                    <a:pt x="927" y="199"/>
                  </a:lnTo>
                  <a:lnTo>
                    <a:pt x="921" y="199"/>
                  </a:lnTo>
                  <a:lnTo>
                    <a:pt x="914" y="199"/>
                  </a:lnTo>
                  <a:lnTo>
                    <a:pt x="910" y="199"/>
                  </a:lnTo>
                  <a:lnTo>
                    <a:pt x="904" y="199"/>
                  </a:lnTo>
                  <a:lnTo>
                    <a:pt x="899" y="199"/>
                  </a:lnTo>
                  <a:lnTo>
                    <a:pt x="893" y="199"/>
                  </a:lnTo>
                  <a:lnTo>
                    <a:pt x="887" y="199"/>
                  </a:lnTo>
                  <a:lnTo>
                    <a:pt x="881" y="199"/>
                  </a:lnTo>
                  <a:lnTo>
                    <a:pt x="874" y="199"/>
                  </a:lnTo>
                  <a:lnTo>
                    <a:pt x="868" y="199"/>
                  </a:lnTo>
                  <a:lnTo>
                    <a:pt x="862" y="199"/>
                  </a:lnTo>
                  <a:lnTo>
                    <a:pt x="856" y="199"/>
                  </a:lnTo>
                  <a:lnTo>
                    <a:pt x="850" y="199"/>
                  </a:lnTo>
                  <a:lnTo>
                    <a:pt x="844" y="199"/>
                  </a:lnTo>
                  <a:lnTo>
                    <a:pt x="837" y="199"/>
                  </a:lnTo>
                  <a:lnTo>
                    <a:pt x="831" y="199"/>
                  </a:lnTo>
                  <a:lnTo>
                    <a:pt x="825" y="199"/>
                  </a:lnTo>
                  <a:lnTo>
                    <a:pt x="819" y="199"/>
                  </a:lnTo>
                  <a:lnTo>
                    <a:pt x="813" y="199"/>
                  </a:lnTo>
                  <a:lnTo>
                    <a:pt x="807" y="199"/>
                  </a:lnTo>
                  <a:lnTo>
                    <a:pt x="800" y="199"/>
                  </a:lnTo>
                  <a:lnTo>
                    <a:pt x="796" y="199"/>
                  </a:lnTo>
                  <a:lnTo>
                    <a:pt x="790" y="199"/>
                  </a:lnTo>
                  <a:lnTo>
                    <a:pt x="783" y="199"/>
                  </a:lnTo>
                  <a:lnTo>
                    <a:pt x="777" y="199"/>
                  </a:lnTo>
                  <a:lnTo>
                    <a:pt x="771" y="199"/>
                  </a:lnTo>
                  <a:lnTo>
                    <a:pt x="765" y="199"/>
                  </a:lnTo>
                  <a:lnTo>
                    <a:pt x="759" y="199"/>
                  </a:lnTo>
                  <a:lnTo>
                    <a:pt x="753" y="199"/>
                  </a:lnTo>
                  <a:lnTo>
                    <a:pt x="747" y="199"/>
                  </a:lnTo>
                  <a:lnTo>
                    <a:pt x="740" y="199"/>
                  </a:lnTo>
                  <a:lnTo>
                    <a:pt x="734" y="199"/>
                  </a:lnTo>
                  <a:lnTo>
                    <a:pt x="728" y="199"/>
                  </a:lnTo>
                  <a:lnTo>
                    <a:pt x="722" y="199"/>
                  </a:lnTo>
                  <a:lnTo>
                    <a:pt x="716" y="199"/>
                  </a:lnTo>
                  <a:lnTo>
                    <a:pt x="710" y="199"/>
                  </a:lnTo>
                  <a:lnTo>
                    <a:pt x="703" y="199"/>
                  </a:lnTo>
                  <a:lnTo>
                    <a:pt x="699" y="199"/>
                  </a:lnTo>
                  <a:lnTo>
                    <a:pt x="693" y="199"/>
                  </a:lnTo>
                  <a:lnTo>
                    <a:pt x="686" y="199"/>
                  </a:lnTo>
                  <a:lnTo>
                    <a:pt x="682" y="199"/>
                  </a:lnTo>
                  <a:lnTo>
                    <a:pt x="676" y="199"/>
                  </a:lnTo>
                  <a:lnTo>
                    <a:pt x="670" y="199"/>
                  </a:lnTo>
                  <a:lnTo>
                    <a:pt x="663" y="199"/>
                  </a:lnTo>
                  <a:lnTo>
                    <a:pt x="657" y="199"/>
                  </a:lnTo>
                  <a:lnTo>
                    <a:pt x="651" y="199"/>
                  </a:lnTo>
                  <a:lnTo>
                    <a:pt x="645" y="199"/>
                  </a:lnTo>
                  <a:lnTo>
                    <a:pt x="639" y="199"/>
                  </a:lnTo>
                  <a:lnTo>
                    <a:pt x="633" y="199"/>
                  </a:lnTo>
                  <a:lnTo>
                    <a:pt x="626" y="199"/>
                  </a:lnTo>
                  <a:lnTo>
                    <a:pt x="620" y="199"/>
                  </a:lnTo>
                  <a:lnTo>
                    <a:pt x="614" y="199"/>
                  </a:lnTo>
                  <a:lnTo>
                    <a:pt x="608" y="199"/>
                  </a:lnTo>
                  <a:lnTo>
                    <a:pt x="602" y="199"/>
                  </a:lnTo>
                  <a:lnTo>
                    <a:pt x="596" y="199"/>
                  </a:lnTo>
                  <a:lnTo>
                    <a:pt x="589" y="199"/>
                  </a:lnTo>
                  <a:lnTo>
                    <a:pt x="585" y="199"/>
                  </a:lnTo>
                  <a:lnTo>
                    <a:pt x="579" y="199"/>
                  </a:lnTo>
                  <a:lnTo>
                    <a:pt x="572" y="199"/>
                  </a:lnTo>
                  <a:lnTo>
                    <a:pt x="566" y="199"/>
                  </a:lnTo>
                  <a:lnTo>
                    <a:pt x="560" y="199"/>
                  </a:lnTo>
                  <a:lnTo>
                    <a:pt x="554" y="199"/>
                  </a:lnTo>
                  <a:lnTo>
                    <a:pt x="548" y="199"/>
                  </a:lnTo>
                  <a:lnTo>
                    <a:pt x="542" y="199"/>
                  </a:lnTo>
                  <a:lnTo>
                    <a:pt x="536" y="199"/>
                  </a:lnTo>
                  <a:lnTo>
                    <a:pt x="529" y="199"/>
                  </a:lnTo>
                  <a:lnTo>
                    <a:pt x="523" y="199"/>
                  </a:lnTo>
                  <a:lnTo>
                    <a:pt x="517" y="199"/>
                  </a:lnTo>
                  <a:lnTo>
                    <a:pt x="511" y="199"/>
                  </a:lnTo>
                  <a:lnTo>
                    <a:pt x="505" y="199"/>
                  </a:lnTo>
                  <a:lnTo>
                    <a:pt x="500" y="199"/>
                  </a:lnTo>
                  <a:lnTo>
                    <a:pt x="494" y="199"/>
                  </a:lnTo>
                  <a:lnTo>
                    <a:pt x="489" y="199"/>
                  </a:lnTo>
                  <a:lnTo>
                    <a:pt x="483" y="199"/>
                  </a:lnTo>
                  <a:lnTo>
                    <a:pt x="477" y="199"/>
                  </a:lnTo>
                  <a:lnTo>
                    <a:pt x="471" y="199"/>
                  </a:lnTo>
                  <a:lnTo>
                    <a:pt x="465" y="199"/>
                  </a:lnTo>
                  <a:lnTo>
                    <a:pt x="458" y="199"/>
                  </a:lnTo>
                  <a:lnTo>
                    <a:pt x="452" y="199"/>
                  </a:lnTo>
                  <a:lnTo>
                    <a:pt x="446" y="199"/>
                  </a:lnTo>
                  <a:lnTo>
                    <a:pt x="440" y="199"/>
                  </a:lnTo>
                  <a:lnTo>
                    <a:pt x="434" y="199"/>
                  </a:lnTo>
                  <a:lnTo>
                    <a:pt x="428" y="199"/>
                  </a:lnTo>
                  <a:lnTo>
                    <a:pt x="422" y="199"/>
                  </a:lnTo>
                  <a:lnTo>
                    <a:pt x="415" y="199"/>
                  </a:lnTo>
                  <a:lnTo>
                    <a:pt x="409" y="199"/>
                  </a:lnTo>
                  <a:lnTo>
                    <a:pt x="403" y="199"/>
                  </a:lnTo>
                  <a:lnTo>
                    <a:pt x="397" y="199"/>
                  </a:lnTo>
                  <a:lnTo>
                    <a:pt x="391" y="199"/>
                  </a:lnTo>
                  <a:lnTo>
                    <a:pt x="385" y="199"/>
                  </a:lnTo>
                  <a:lnTo>
                    <a:pt x="378" y="199"/>
                  </a:lnTo>
                  <a:lnTo>
                    <a:pt x="372" y="199"/>
                  </a:lnTo>
                  <a:lnTo>
                    <a:pt x="366" y="199"/>
                  </a:lnTo>
                  <a:lnTo>
                    <a:pt x="361" y="199"/>
                  </a:lnTo>
                  <a:lnTo>
                    <a:pt x="355" y="199"/>
                  </a:lnTo>
                  <a:lnTo>
                    <a:pt x="349" y="199"/>
                  </a:lnTo>
                  <a:lnTo>
                    <a:pt x="343" y="199"/>
                  </a:lnTo>
                  <a:lnTo>
                    <a:pt x="337" y="199"/>
                  </a:lnTo>
                  <a:lnTo>
                    <a:pt x="331" y="199"/>
                  </a:lnTo>
                  <a:lnTo>
                    <a:pt x="324" y="199"/>
                  </a:lnTo>
                  <a:lnTo>
                    <a:pt x="318" y="199"/>
                  </a:lnTo>
                  <a:lnTo>
                    <a:pt x="312" y="199"/>
                  </a:lnTo>
                  <a:lnTo>
                    <a:pt x="306" y="199"/>
                  </a:lnTo>
                  <a:lnTo>
                    <a:pt x="301" y="199"/>
                  </a:lnTo>
                  <a:lnTo>
                    <a:pt x="295" y="199"/>
                  </a:lnTo>
                  <a:lnTo>
                    <a:pt x="289" y="199"/>
                  </a:lnTo>
                  <a:lnTo>
                    <a:pt x="283" y="199"/>
                  </a:lnTo>
                  <a:lnTo>
                    <a:pt x="277" y="199"/>
                  </a:lnTo>
                  <a:lnTo>
                    <a:pt x="271" y="199"/>
                  </a:lnTo>
                  <a:lnTo>
                    <a:pt x="264" y="199"/>
                  </a:lnTo>
                  <a:lnTo>
                    <a:pt x="260" y="199"/>
                  </a:lnTo>
                  <a:lnTo>
                    <a:pt x="254" y="199"/>
                  </a:lnTo>
                  <a:lnTo>
                    <a:pt x="247" y="199"/>
                  </a:lnTo>
                  <a:lnTo>
                    <a:pt x="241" y="199"/>
                  </a:lnTo>
                  <a:lnTo>
                    <a:pt x="235" y="199"/>
                  </a:lnTo>
                  <a:lnTo>
                    <a:pt x="229" y="199"/>
                  </a:lnTo>
                  <a:lnTo>
                    <a:pt x="223" y="199"/>
                  </a:lnTo>
                  <a:lnTo>
                    <a:pt x="217" y="199"/>
                  </a:lnTo>
                  <a:lnTo>
                    <a:pt x="211" y="199"/>
                  </a:lnTo>
                  <a:lnTo>
                    <a:pt x="204" y="199"/>
                  </a:lnTo>
                  <a:lnTo>
                    <a:pt x="198" y="199"/>
                  </a:lnTo>
                  <a:lnTo>
                    <a:pt x="192" y="199"/>
                  </a:lnTo>
                  <a:lnTo>
                    <a:pt x="186" y="199"/>
                  </a:lnTo>
                  <a:lnTo>
                    <a:pt x="180" y="199"/>
                  </a:lnTo>
                  <a:lnTo>
                    <a:pt x="174" y="199"/>
                  </a:lnTo>
                  <a:lnTo>
                    <a:pt x="167" y="199"/>
                  </a:lnTo>
                  <a:lnTo>
                    <a:pt x="163" y="199"/>
                  </a:lnTo>
                  <a:lnTo>
                    <a:pt x="157" y="199"/>
                  </a:lnTo>
                  <a:lnTo>
                    <a:pt x="150" y="199"/>
                  </a:lnTo>
                  <a:lnTo>
                    <a:pt x="144" y="199"/>
                  </a:lnTo>
                  <a:lnTo>
                    <a:pt x="138" y="199"/>
                  </a:lnTo>
                  <a:lnTo>
                    <a:pt x="132" y="199"/>
                  </a:lnTo>
                  <a:lnTo>
                    <a:pt x="126" y="199"/>
                  </a:lnTo>
                  <a:lnTo>
                    <a:pt x="120" y="199"/>
                  </a:lnTo>
                  <a:lnTo>
                    <a:pt x="113" y="199"/>
                  </a:lnTo>
                  <a:lnTo>
                    <a:pt x="107" y="199"/>
                  </a:lnTo>
                  <a:lnTo>
                    <a:pt x="101" y="199"/>
                  </a:lnTo>
                  <a:lnTo>
                    <a:pt x="97" y="199"/>
                  </a:lnTo>
                  <a:lnTo>
                    <a:pt x="90" y="199"/>
                  </a:lnTo>
                  <a:lnTo>
                    <a:pt x="84" y="199"/>
                  </a:lnTo>
                  <a:lnTo>
                    <a:pt x="78" y="199"/>
                  </a:lnTo>
                  <a:lnTo>
                    <a:pt x="72" y="199"/>
                  </a:lnTo>
                  <a:lnTo>
                    <a:pt x="66" y="199"/>
                  </a:lnTo>
                  <a:lnTo>
                    <a:pt x="60" y="199"/>
                  </a:lnTo>
                  <a:lnTo>
                    <a:pt x="53" y="199"/>
                  </a:lnTo>
                  <a:lnTo>
                    <a:pt x="49" y="199"/>
                  </a:lnTo>
                  <a:lnTo>
                    <a:pt x="43" y="199"/>
                  </a:lnTo>
                  <a:lnTo>
                    <a:pt x="36" y="199"/>
                  </a:lnTo>
                  <a:lnTo>
                    <a:pt x="30" y="199"/>
                  </a:lnTo>
                  <a:lnTo>
                    <a:pt x="24" y="199"/>
                  </a:lnTo>
                  <a:lnTo>
                    <a:pt x="18" y="199"/>
                  </a:lnTo>
                  <a:lnTo>
                    <a:pt x="12" y="199"/>
                  </a:lnTo>
                  <a:lnTo>
                    <a:pt x="6" y="199"/>
                  </a:lnTo>
                  <a:lnTo>
                    <a:pt x="0" y="199"/>
                  </a:lnTo>
                </a:path>
              </a:pathLst>
            </a:custGeom>
            <a:solidFill>
              <a:srgbClr val="CC0000"/>
            </a:solidFill>
            <a:ln w="12700" cap="rnd">
              <a:noFill/>
              <a:round/>
              <a:headEnd/>
              <a:tailEnd/>
            </a:ln>
            <a:effectLst/>
          </p:spPr>
          <p:txBody>
            <a:bodyPr/>
            <a:lstStyle/>
            <a:p>
              <a:endParaRPr lang="en-US"/>
            </a:p>
          </p:txBody>
        </p:sp>
        <p:sp>
          <p:nvSpPr>
            <p:cNvPr id="136201" name="Freeform 9"/>
            <p:cNvSpPr>
              <a:spLocks/>
            </p:cNvSpPr>
            <p:nvPr/>
          </p:nvSpPr>
          <p:spPr bwMode="auto">
            <a:xfrm>
              <a:off x="3514" y="1842"/>
              <a:ext cx="1207" cy="902"/>
            </a:xfrm>
            <a:custGeom>
              <a:avLst/>
              <a:gdLst/>
              <a:ahLst/>
              <a:cxnLst>
                <a:cxn ang="0">
                  <a:pos x="36" y="54"/>
                </a:cxn>
                <a:cxn ang="0">
                  <a:pos x="78" y="115"/>
                </a:cxn>
                <a:cxn ang="0">
                  <a:pos x="120" y="177"/>
                </a:cxn>
                <a:cxn ang="0">
                  <a:pos x="163" y="237"/>
                </a:cxn>
                <a:cxn ang="0">
                  <a:pos x="204" y="296"/>
                </a:cxn>
                <a:cxn ang="0">
                  <a:pos x="247" y="351"/>
                </a:cxn>
                <a:cxn ang="0">
                  <a:pos x="289" y="403"/>
                </a:cxn>
                <a:cxn ang="0">
                  <a:pos x="331" y="454"/>
                </a:cxn>
                <a:cxn ang="0">
                  <a:pos x="372" y="501"/>
                </a:cxn>
                <a:cxn ang="0">
                  <a:pos x="415" y="543"/>
                </a:cxn>
                <a:cxn ang="0">
                  <a:pos x="458" y="585"/>
                </a:cxn>
                <a:cxn ang="0">
                  <a:pos x="500" y="623"/>
                </a:cxn>
                <a:cxn ang="0">
                  <a:pos x="542" y="656"/>
                </a:cxn>
                <a:cxn ang="0">
                  <a:pos x="585" y="686"/>
                </a:cxn>
                <a:cxn ang="0">
                  <a:pos x="626" y="901"/>
                </a:cxn>
                <a:cxn ang="0">
                  <a:pos x="670" y="901"/>
                </a:cxn>
                <a:cxn ang="0">
                  <a:pos x="710" y="901"/>
                </a:cxn>
                <a:cxn ang="0">
                  <a:pos x="753" y="901"/>
                </a:cxn>
                <a:cxn ang="0">
                  <a:pos x="796" y="901"/>
                </a:cxn>
                <a:cxn ang="0">
                  <a:pos x="837" y="901"/>
                </a:cxn>
                <a:cxn ang="0">
                  <a:pos x="881" y="901"/>
                </a:cxn>
                <a:cxn ang="0">
                  <a:pos x="921" y="901"/>
                </a:cxn>
                <a:cxn ang="0">
                  <a:pos x="964" y="901"/>
                </a:cxn>
                <a:cxn ang="0">
                  <a:pos x="1007" y="901"/>
                </a:cxn>
                <a:cxn ang="0">
                  <a:pos x="1048" y="901"/>
                </a:cxn>
                <a:cxn ang="0">
                  <a:pos x="1092" y="901"/>
                </a:cxn>
                <a:cxn ang="0">
                  <a:pos x="1132" y="901"/>
                </a:cxn>
                <a:cxn ang="0">
                  <a:pos x="1175" y="901"/>
                </a:cxn>
                <a:cxn ang="0">
                  <a:pos x="1193" y="901"/>
                </a:cxn>
                <a:cxn ang="0">
                  <a:pos x="1150" y="901"/>
                </a:cxn>
                <a:cxn ang="0">
                  <a:pos x="1108" y="901"/>
                </a:cxn>
                <a:cxn ang="0">
                  <a:pos x="1067" y="901"/>
                </a:cxn>
                <a:cxn ang="0">
                  <a:pos x="1024" y="901"/>
                </a:cxn>
                <a:cxn ang="0">
                  <a:pos x="982" y="901"/>
                </a:cxn>
                <a:cxn ang="0">
                  <a:pos x="939" y="901"/>
                </a:cxn>
                <a:cxn ang="0">
                  <a:pos x="899" y="901"/>
                </a:cxn>
                <a:cxn ang="0">
                  <a:pos x="856" y="901"/>
                </a:cxn>
                <a:cxn ang="0">
                  <a:pos x="813" y="901"/>
                </a:cxn>
                <a:cxn ang="0">
                  <a:pos x="771" y="901"/>
                </a:cxn>
                <a:cxn ang="0">
                  <a:pos x="728" y="901"/>
                </a:cxn>
                <a:cxn ang="0">
                  <a:pos x="686" y="901"/>
                </a:cxn>
                <a:cxn ang="0">
                  <a:pos x="645" y="901"/>
                </a:cxn>
                <a:cxn ang="0">
                  <a:pos x="602" y="901"/>
                </a:cxn>
                <a:cxn ang="0">
                  <a:pos x="560" y="901"/>
                </a:cxn>
                <a:cxn ang="0">
                  <a:pos x="517" y="901"/>
                </a:cxn>
                <a:cxn ang="0">
                  <a:pos x="477" y="901"/>
                </a:cxn>
                <a:cxn ang="0">
                  <a:pos x="434" y="901"/>
                </a:cxn>
                <a:cxn ang="0">
                  <a:pos x="391" y="901"/>
                </a:cxn>
                <a:cxn ang="0">
                  <a:pos x="349" y="901"/>
                </a:cxn>
                <a:cxn ang="0">
                  <a:pos x="306" y="901"/>
                </a:cxn>
                <a:cxn ang="0">
                  <a:pos x="264" y="901"/>
                </a:cxn>
                <a:cxn ang="0">
                  <a:pos x="223" y="901"/>
                </a:cxn>
                <a:cxn ang="0">
                  <a:pos x="180" y="901"/>
                </a:cxn>
                <a:cxn ang="0">
                  <a:pos x="138" y="901"/>
                </a:cxn>
                <a:cxn ang="0">
                  <a:pos x="97" y="901"/>
                </a:cxn>
                <a:cxn ang="0">
                  <a:pos x="53" y="901"/>
                </a:cxn>
                <a:cxn ang="0">
                  <a:pos x="12" y="901"/>
                </a:cxn>
              </a:cxnLst>
              <a:rect l="0" t="0" r="r" b="b"/>
              <a:pathLst>
                <a:path w="1207" h="902">
                  <a:moveTo>
                    <a:pt x="0" y="0"/>
                  </a:moveTo>
                  <a:lnTo>
                    <a:pt x="6" y="9"/>
                  </a:lnTo>
                  <a:lnTo>
                    <a:pt x="12" y="18"/>
                  </a:lnTo>
                  <a:lnTo>
                    <a:pt x="18" y="27"/>
                  </a:lnTo>
                  <a:lnTo>
                    <a:pt x="24" y="36"/>
                  </a:lnTo>
                  <a:lnTo>
                    <a:pt x="30" y="45"/>
                  </a:lnTo>
                  <a:lnTo>
                    <a:pt x="36" y="54"/>
                  </a:lnTo>
                  <a:lnTo>
                    <a:pt x="43" y="63"/>
                  </a:lnTo>
                  <a:lnTo>
                    <a:pt x="49" y="72"/>
                  </a:lnTo>
                  <a:lnTo>
                    <a:pt x="53" y="80"/>
                  </a:lnTo>
                  <a:lnTo>
                    <a:pt x="60" y="89"/>
                  </a:lnTo>
                  <a:lnTo>
                    <a:pt x="66" y="98"/>
                  </a:lnTo>
                  <a:lnTo>
                    <a:pt x="72" y="107"/>
                  </a:lnTo>
                  <a:lnTo>
                    <a:pt x="78" y="115"/>
                  </a:lnTo>
                  <a:lnTo>
                    <a:pt x="84" y="124"/>
                  </a:lnTo>
                  <a:lnTo>
                    <a:pt x="90" y="133"/>
                  </a:lnTo>
                  <a:lnTo>
                    <a:pt x="97" y="142"/>
                  </a:lnTo>
                  <a:lnTo>
                    <a:pt x="101" y="151"/>
                  </a:lnTo>
                  <a:lnTo>
                    <a:pt x="107" y="160"/>
                  </a:lnTo>
                  <a:lnTo>
                    <a:pt x="113" y="168"/>
                  </a:lnTo>
                  <a:lnTo>
                    <a:pt x="120" y="177"/>
                  </a:lnTo>
                  <a:lnTo>
                    <a:pt x="126" y="186"/>
                  </a:lnTo>
                  <a:lnTo>
                    <a:pt x="132" y="196"/>
                  </a:lnTo>
                  <a:lnTo>
                    <a:pt x="138" y="203"/>
                  </a:lnTo>
                  <a:lnTo>
                    <a:pt x="144" y="212"/>
                  </a:lnTo>
                  <a:lnTo>
                    <a:pt x="150" y="220"/>
                  </a:lnTo>
                  <a:lnTo>
                    <a:pt x="157" y="228"/>
                  </a:lnTo>
                  <a:lnTo>
                    <a:pt x="163" y="237"/>
                  </a:lnTo>
                  <a:lnTo>
                    <a:pt x="167" y="245"/>
                  </a:lnTo>
                  <a:lnTo>
                    <a:pt x="174" y="254"/>
                  </a:lnTo>
                  <a:lnTo>
                    <a:pt x="180" y="262"/>
                  </a:lnTo>
                  <a:lnTo>
                    <a:pt x="186" y="271"/>
                  </a:lnTo>
                  <a:lnTo>
                    <a:pt x="192" y="279"/>
                  </a:lnTo>
                  <a:lnTo>
                    <a:pt x="198" y="288"/>
                  </a:lnTo>
                  <a:lnTo>
                    <a:pt x="204" y="296"/>
                  </a:lnTo>
                  <a:lnTo>
                    <a:pt x="211" y="303"/>
                  </a:lnTo>
                  <a:lnTo>
                    <a:pt x="217" y="311"/>
                  </a:lnTo>
                  <a:lnTo>
                    <a:pt x="223" y="320"/>
                  </a:lnTo>
                  <a:lnTo>
                    <a:pt x="229" y="328"/>
                  </a:lnTo>
                  <a:lnTo>
                    <a:pt x="235" y="336"/>
                  </a:lnTo>
                  <a:lnTo>
                    <a:pt x="241" y="344"/>
                  </a:lnTo>
                  <a:lnTo>
                    <a:pt x="247" y="351"/>
                  </a:lnTo>
                  <a:lnTo>
                    <a:pt x="254" y="359"/>
                  </a:lnTo>
                  <a:lnTo>
                    <a:pt x="260" y="367"/>
                  </a:lnTo>
                  <a:lnTo>
                    <a:pt x="264" y="375"/>
                  </a:lnTo>
                  <a:lnTo>
                    <a:pt x="271" y="381"/>
                  </a:lnTo>
                  <a:lnTo>
                    <a:pt x="277" y="388"/>
                  </a:lnTo>
                  <a:lnTo>
                    <a:pt x="283" y="395"/>
                  </a:lnTo>
                  <a:lnTo>
                    <a:pt x="289" y="403"/>
                  </a:lnTo>
                  <a:lnTo>
                    <a:pt x="295" y="411"/>
                  </a:lnTo>
                  <a:lnTo>
                    <a:pt x="301" y="418"/>
                  </a:lnTo>
                  <a:lnTo>
                    <a:pt x="306" y="425"/>
                  </a:lnTo>
                  <a:lnTo>
                    <a:pt x="312" y="433"/>
                  </a:lnTo>
                  <a:lnTo>
                    <a:pt x="318" y="440"/>
                  </a:lnTo>
                  <a:lnTo>
                    <a:pt x="324" y="446"/>
                  </a:lnTo>
                  <a:lnTo>
                    <a:pt x="331" y="454"/>
                  </a:lnTo>
                  <a:lnTo>
                    <a:pt x="337" y="460"/>
                  </a:lnTo>
                  <a:lnTo>
                    <a:pt x="343" y="467"/>
                  </a:lnTo>
                  <a:lnTo>
                    <a:pt x="349" y="475"/>
                  </a:lnTo>
                  <a:lnTo>
                    <a:pt x="355" y="481"/>
                  </a:lnTo>
                  <a:lnTo>
                    <a:pt x="361" y="488"/>
                  </a:lnTo>
                  <a:lnTo>
                    <a:pt x="366" y="494"/>
                  </a:lnTo>
                  <a:lnTo>
                    <a:pt x="372" y="501"/>
                  </a:lnTo>
                  <a:lnTo>
                    <a:pt x="378" y="508"/>
                  </a:lnTo>
                  <a:lnTo>
                    <a:pt x="385" y="515"/>
                  </a:lnTo>
                  <a:lnTo>
                    <a:pt x="391" y="520"/>
                  </a:lnTo>
                  <a:lnTo>
                    <a:pt x="397" y="525"/>
                  </a:lnTo>
                  <a:lnTo>
                    <a:pt x="403" y="532"/>
                  </a:lnTo>
                  <a:lnTo>
                    <a:pt x="409" y="538"/>
                  </a:lnTo>
                  <a:lnTo>
                    <a:pt x="415" y="543"/>
                  </a:lnTo>
                  <a:lnTo>
                    <a:pt x="422" y="550"/>
                  </a:lnTo>
                  <a:lnTo>
                    <a:pt x="428" y="556"/>
                  </a:lnTo>
                  <a:lnTo>
                    <a:pt x="434" y="562"/>
                  </a:lnTo>
                  <a:lnTo>
                    <a:pt x="440" y="568"/>
                  </a:lnTo>
                  <a:lnTo>
                    <a:pt x="446" y="573"/>
                  </a:lnTo>
                  <a:lnTo>
                    <a:pt x="452" y="580"/>
                  </a:lnTo>
                  <a:lnTo>
                    <a:pt x="458" y="585"/>
                  </a:lnTo>
                  <a:lnTo>
                    <a:pt x="465" y="590"/>
                  </a:lnTo>
                  <a:lnTo>
                    <a:pt x="471" y="597"/>
                  </a:lnTo>
                  <a:lnTo>
                    <a:pt x="477" y="602"/>
                  </a:lnTo>
                  <a:lnTo>
                    <a:pt x="483" y="607"/>
                  </a:lnTo>
                  <a:lnTo>
                    <a:pt x="489" y="612"/>
                  </a:lnTo>
                  <a:lnTo>
                    <a:pt x="494" y="617"/>
                  </a:lnTo>
                  <a:lnTo>
                    <a:pt x="500" y="623"/>
                  </a:lnTo>
                  <a:lnTo>
                    <a:pt x="505" y="628"/>
                  </a:lnTo>
                  <a:lnTo>
                    <a:pt x="511" y="633"/>
                  </a:lnTo>
                  <a:lnTo>
                    <a:pt x="517" y="637"/>
                  </a:lnTo>
                  <a:lnTo>
                    <a:pt x="523" y="642"/>
                  </a:lnTo>
                  <a:lnTo>
                    <a:pt x="529" y="647"/>
                  </a:lnTo>
                  <a:lnTo>
                    <a:pt x="536" y="653"/>
                  </a:lnTo>
                  <a:lnTo>
                    <a:pt x="542" y="656"/>
                  </a:lnTo>
                  <a:lnTo>
                    <a:pt x="548" y="662"/>
                  </a:lnTo>
                  <a:lnTo>
                    <a:pt x="554" y="667"/>
                  </a:lnTo>
                  <a:lnTo>
                    <a:pt x="560" y="671"/>
                  </a:lnTo>
                  <a:lnTo>
                    <a:pt x="566" y="676"/>
                  </a:lnTo>
                  <a:lnTo>
                    <a:pt x="572" y="678"/>
                  </a:lnTo>
                  <a:lnTo>
                    <a:pt x="579" y="682"/>
                  </a:lnTo>
                  <a:lnTo>
                    <a:pt x="585" y="686"/>
                  </a:lnTo>
                  <a:lnTo>
                    <a:pt x="589" y="691"/>
                  </a:lnTo>
                  <a:lnTo>
                    <a:pt x="596" y="695"/>
                  </a:lnTo>
                  <a:lnTo>
                    <a:pt x="602" y="699"/>
                  </a:lnTo>
                  <a:lnTo>
                    <a:pt x="608" y="703"/>
                  </a:lnTo>
                  <a:lnTo>
                    <a:pt x="614" y="707"/>
                  </a:lnTo>
                  <a:lnTo>
                    <a:pt x="620" y="711"/>
                  </a:lnTo>
                  <a:lnTo>
                    <a:pt x="626" y="901"/>
                  </a:lnTo>
                  <a:lnTo>
                    <a:pt x="633" y="901"/>
                  </a:lnTo>
                  <a:lnTo>
                    <a:pt x="639" y="901"/>
                  </a:lnTo>
                  <a:lnTo>
                    <a:pt x="645" y="901"/>
                  </a:lnTo>
                  <a:lnTo>
                    <a:pt x="651" y="901"/>
                  </a:lnTo>
                  <a:lnTo>
                    <a:pt x="657" y="901"/>
                  </a:lnTo>
                  <a:lnTo>
                    <a:pt x="663" y="901"/>
                  </a:lnTo>
                  <a:lnTo>
                    <a:pt x="670" y="901"/>
                  </a:lnTo>
                  <a:lnTo>
                    <a:pt x="676" y="901"/>
                  </a:lnTo>
                  <a:lnTo>
                    <a:pt x="682" y="901"/>
                  </a:lnTo>
                  <a:lnTo>
                    <a:pt x="686" y="901"/>
                  </a:lnTo>
                  <a:lnTo>
                    <a:pt x="693" y="901"/>
                  </a:lnTo>
                  <a:lnTo>
                    <a:pt x="699" y="901"/>
                  </a:lnTo>
                  <a:lnTo>
                    <a:pt x="703" y="901"/>
                  </a:lnTo>
                  <a:lnTo>
                    <a:pt x="710" y="901"/>
                  </a:lnTo>
                  <a:lnTo>
                    <a:pt x="716" y="901"/>
                  </a:lnTo>
                  <a:lnTo>
                    <a:pt x="722" y="901"/>
                  </a:lnTo>
                  <a:lnTo>
                    <a:pt x="728" y="901"/>
                  </a:lnTo>
                  <a:lnTo>
                    <a:pt x="734" y="901"/>
                  </a:lnTo>
                  <a:lnTo>
                    <a:pt x="740" y="901"/>
                  </a:lnTo>
                  <a:lnTo>
                    <a:pt x="747" y="901"/>
                  </a:lnTo>
                  <a:lnTo>
                    <a:pt x="753" y="901"/>
                  </a:lnTo>
                  <a:lnTo>
                    <a:pt x="759" y="901"/>
                  </a:lnTo>
                  <a:lnTo>
                    <a:pt x="765" y="901"/>
                  </a:lnTo>
                  <a:lnTo>
                    <a:pt x="771" y="901"/>
                  </a:lnTo>
                  <a:lnTo>
                    <a:pt x="777" y="901"/>
                  </a:lnTo>
                  <a:lnTo>
                    <a:pt x="783" y="901"/>
                  </a:lnTo>
                  <a:lnTo>
                    <a:pt x="790" y="901"/>
                  </a:lnTo>
                  <a:lnTo>
                    <a:pt x="796" y="901"/>
                  </a:lnTo>
                  <a:lnTo>
                    <a:pt x="800" y="901"/>
                  </a:lnTo>
                  <a:lnTo>
                    <a:pt x="807" y="901"/>
                  </a:lnTo>
                  <a:lnTo>
                    <a:pt x="813" y="901"/>
                  </a:lnTo>
                  <a:lnTo>
                    <a:pt x="819" y="901"/>
                  </a:lnTo>
                  <a:lnTo>
                    <a:pt x="825" y="901"/>
                  </a:lnTo>
                  <a:lnTo>
                    <a:pt x="831" y="901"/>
                  </a:lnTo>
                  <a:lnTo>
                    <a:pt x="837" y="901"/>
                  </a:lnTo>
                  <a:lnTo>
                    <a:pt x="844" y="901"/>
                  </a:lnTo>
                  <a:lnTo>
                    <a:pt x="850" y="901"/>
                  </a:lnTo>
                  <a:lnTo>
                    <a:pt x="856" y="901"/>
                  </a:lnTo>
                  <a:lnTo>
                    <a:pt x="862" y="901"/>
                  </a:lnTo>
                  <a:lnTo>
                    <a:pt x="868" y="901"/>
                  </a:lnTo>
                  <a:lnTo>
                    <a:pt x="874" y="901"/>
                  </a:lnTo>
                  <a:lnTo>
                    <a:pt x="881" y="901"/>
                  </a:lnTo>
                  <a:lnTo>
                    <a:pt x="887" y="901"/>
                  </a:lnTo>
                  <a:lnTo>
                    <a:pt x="893" y="901"/>
                  </a:lnTo>
                  <a:lnTo>
                    <a:pt x="899" y="901"/>
                  </a:lnTo>
                  <a:lnTo>
                    <a:pt x="904" y="901"/>
                  </a:lnTo>
                  <a:lnTo>
                    <a:pt x="910" y="901"/>
                  </a:lnTo>
                  <a:lnTo>
                    <a:pt x="914" y="901"/>
                  </a:lnTo>
                  <a:lnTo>
                    <a:pt x="921" y="901"/>
                  </a:lnTo>
                  <a:lnTo>
                    <a:pt x="927" y="901"/>
                  </a:lnTo>
                  <a:lnTo>
                    <a:pt x="933" y="901"/>
                  </a:lnTo>
                  <a:lnTo>
                    <a:pt x="939" y="901"/>
                  </a:lnTo>
                  <a:lnTo>
                    <a:pt x="945" y="901"/>
                  </a:lnTo>
                  <a:lnTo>
                    <a:pt x="951" y="901"/>
                  </a:lnTo>
                  <a:lnTo>
                    <a:pt x="958" y="901"/>
                  </a:lnTo>
                  <a:lnTo>
                    <a:pt x="964" y="901"/>
                  </a:lnTo>
                  <a:lnTo>
                    <a:pt x="970" y="901"/>
                  </a:lnTo>
                  <a:lnTo>
                    <a:pt x="976" y="901"/>
                  </a:lnTo>
                  <a:lnTo>
                    <a:pt x="982" y="901"/>
                  </a:lnTo>
                  <a:lnTo>
                    <a:pt x="988" y="901"/>
                  </a:lnTo>
                  <a:lnTo>
                    <a:pt x="994" y="901"/>
                  </a:lnTo>
                  <a:lnTo>
                    <a:pt x="1001" y="901"/>
                  </a:lnTo>
                  <a:lnTo>
                    <a:pt x="1007" y="901"/>
                  </a:lnTo>
                  <a:lnTo>
                    <a:pt x="1011" y="901"/>
                  </a:lnTo>
                  <a:lnTo>
                    <a:pt x="1018" y="901"/>
                  </a:lnTo>
                  <a:lnTo>
                    <a:pt x="1024" y="901"/>
                  </a:lnTo>
                  <a:lnTo>
                    <a:pt x="1030" y="901"/>
                  </a:lnTo>
                  <a:lnTo>
                    <a:pt x="1036" y="901"/>
                  </a:lnTo>
                  <a:lnTo>
                    <a:pt x="1042" y="901"/>
                  </a:lnTo>
                  <a:lnTo>
                    <a:pt x="1048" y="901"/>
                  </a:lnTo>
                  <a:lnTo>
                    <a:pt x="1055" y="901"/>
                  </a:lnTo>
                  <a:lnTo>
                    <a:pt x="1061" y="901"/>
                  </a:lnTo>
                  <a:lnTo>
                    <a:pt x="1067" y="901"/>
                  </a:lnTo>
                  <a:lnTo>
                    <a:pt x="1073" y="901"/>
                  </a:lnTo>
                  <a:lnTo>
                    <a:pt x="1079" y="901"/>
                  </a:lnTo>
                  <a:lnTo>
                    <a:pt x="1085" y="901"/>
                  </a:lnTo>
                  <a:lnTo>
                    <a:pt x="1092" y="901"/>
                  </a:lnTo>
                  <a:lnTo>
                    <a:pt x="1098" y="901"/>
                  </a:lnTo>
                  <a:lnTo>
                    <a:pt x="1104" y="901"/>
                  </a:lnTo>
                  <a:lnTo>
                    <a:pt x="1108" y="901"/>
                  </a:lnTo>
                  <a:lnTo>
                    <a:pt x="1113" y="901"/>
                  </a:lnTo>
                  <a:lnTo>
                    <a:pt x="1119" y="901"/>
                  </a:lnTo>
                  <a:lnTo>
                    <a:pt x="1125" y="901"/>
                  </a:lnTo>
                  <a:lnTo>
                    <a:pt x="1132" y="901"/>
                  </a:lnTo>
                  <a:lnTo>
                    <a:pt x="1138" y="901"/>
                  </a:lnTo>
                  <a:lnTo>
                    <a:pt x="1144" y="901"/>
                  </a:lnTo>
                  <a:lnTo>
                    <a:pt x="1150" y="901"/>
                  </a:lnTo>
                  <a:lnTo>
                    <a:pt x="1156" y="901"/>
                  </a:lnTo>
                  <a:lnTo>
                    <a:pt x="1162" y="901"/>
                  </a:lnTo>
                  <a:lnTo>
                    <a:pt x="1169" y="901"/>
                  </a:lnTo>
                  <a:lnTo>
                    <a:pt x="1175" y="901"/>
                  </a:lnTo>
                  <a:lnTo>
                    <a:pt x="1181" y="901"/>
                  </a:lnTo>
                  <a:lnTo>
                    <a:pt x="1187" y="901"/>
                  </a:lnTo>
                  <a:lnTo>
                    <a:pt x="1193" y="901"/>
                  </a:lnTo>
                  <a:lnTo>
                    <a:pt x="1199" y="901"/>
                  </a:lnTo>
                  <a:lnTo>
                    <a:pt x="1206" y="901"/>
                  </a:lnTo>
                  <a:lnTo>
                    <a:pt x="1199" y="901"/>
                  </a:lnTo>
                  <a:lnTo>
                    <a:pt x="1193" y="901"/>
                  </a:lnTo>
                  <a:lnTo>
                    <a:pt x="1187" y="901"/>
                  </a:lnTo>
                  <a:lnTo>
                    <a:pt x="1181" y="901"/>
                  </a:lnTo>
                  <a:lnTo>
                    <a:pt x="1175" y="901"/>
                  </a:lnTo>
                  <a:lnTo>
                    <a:pt x="1169" y="901"/>
                  </a:lnTo>
                  <a:lnTo>
                    <a:pt x="1162" y="901"/>
                  </a:lnTo>
                  <a:lnTo>
                    <a:pt x="1156" y="901"/>
                  </a:lnTo>
                  <a:lnTo>
                    <a:pt x="1150" y="901"/>
                  </a:lnTo>
                  <a:lnTo>
                    <a:pt x="1144" y="901"/>
                  </a:lnTo>
                  <a:lnTo>
                    <a:pt x="1138" y="901"/>
                  </a:lnTo>
                  <a:lnTo>
                    <a:pt x="1132" y="901"/>
                  </a:lnTo>
                  <a:lnTo>
                    <a:pt x="1125" y="901"/>
                  </a:lnTo>
                  <a:lnTo>
                    <a:pt x="1119" y="901"/>
                  </a:lnTo>
                  <a:lnTo>
                    <a:pt x="1113" y="901"/>
                  </a:lnTo>
                  <a:lnTo>
                    <a:pt x="1108" y="901"/>
                  </a:lnTo>
                  <a:lnTo>
                    <a:pt x="1104" y="901"/>
                  </a:lnTo>
                  <a:lnTo>
                    <a:pt x="1098" y="901"/>
                  </a:lnTo>
                  <a:lnTo>
                    <a:pt x="1092" y="901"/>
                  </a:lnTo>
                  <a:lnTo>
                    <a:pt x="1085" y="901"/>
                  </a:lnTo>
                  <a:lnTo>
                    <a:pt x="1079" y="901"/>
                  </a:lnTo>
                  <a:lnTo>
                    <a:pt x="1073" y="901"/>
                  </a:lnTo>
                  <a:lnTo>
                    <a:pt x="1067" y="901"/>
                  </a:lnTo>
                  <a:lnTo>
                    <a:pt x="1061" y="901"/>
                  </a:lnTo>
                  <a:lnTo>
                    <a:pt x="1055" y="901"/>
                  </a:lnTo>
                  <a:lnTo>
                    <a:pt x="1048" y="901"/>
                  </a:lnTo>
                  <a:lnTo>
                    <a:pt x="1042" y="901"/>
                  </a:lnTo>
                  <a:lnTo>
                    <a:pt x="1036" y="901"/>
                  </a:lnTo>
                  <a:lnTo>
                    <a:pt x="1030" y="901"/>
                  </a:lnTo>
                  <a:lnTo>
                    <a:pt x="1024" y="901"/>
                  </a:lnTo>
                  <a:lnTo>
                    <a:pt x="1018" y="901"/>
                  </a:lnTo>
                  <a:lnTo>
                    <a:pt x="1011" y="901"/>
                  </a:lnTo>
                  <a:lnTo>
                    <a:pt x="1007" y="901"/>
                  </a:lnTo>
                  <a:lnTo>
                    <a:pt x="1001" y="901"/>
                  </a:lnTo>
                  <a:lnTo>
                    <a:pt x="994" y="901"/>
                  </a:lnTo>
                  <a:lnTo>
                    <a:pt x="988" y="901"/>
                  </a:lnTo>
                  <a:lnTo>
                    <a:pt x="982" y="901"/>
                  </a:lnTo>
                  <a:lnTo>
                    <a:pt x="976" y="901"/>
                  </a:lnTo>
                  <a:lnTo>
                    <a:pt x="970" y="901"/>
                  </a:lnTo>
                  <a:lnTo>
                    <a:pt x="964" y="901"/>
                  </a:lnTo>
                  <a:lnTo>
                    <a:pt x="958" y="901"/>
                  </a:lnTo>
                  <a:lnTo>
                    <a:pt x="951" y="901"/>
                  </a:lnTo>
                  <a:lnTo>
                    <a:pt x="945" y="901"/>
                  </a:lnTo>
                  <a:lnTo>
                    <a:pt x="939" y="901"/>
                  </a:lnTo>
                  <a:lnTo>
                    <a:pt x="933" y="901"/>
                  </a:lnTo>
                  <a:lnTo>
                    <a:pt x="927" y="901"/>
                  </a:lnTo>
                  <a:lnTo>
                    <a:pt x="921" y="901"/>
                  </a:lnTo>
                  <a:lnTo>
                    <a:pt x="914" y="901"/>
                  </a:lnTo>
                  <a:lnTo>
                    <a:pt x="910" y="901"/>
                  </a:lnTo>
                  <a:lnTo>
                    <a:pt x="904" y="901"/>
                  </a:lnTo>
                  <a:lnTo>
                    <a:pt x="899" y="901"/>
                  </a:lnTo>
                  <a:lnTo>
                    <a:pt x="893" y="901"/>
                  </a:lnTo>
                  <a:lnTo>
                    <a:pt x="887" y="901"/>
                  </a:lnTo>
                  <a:lnTo>
                    <a:pt x="881" y="901"/>
                  </a:lnTo>
                  <a:lnTo>
                    <a:pt x="874" y="901"/>
                  </a:lnTo>
                  <a:lnTo>
                    <a:pt x="868" y="901"/>
                  </a:lnTo>
                  <a:lnTo>
                    <a:pt x="862" y="901"/>
                  </a:lnTo>
                  <a:lnTo>
                    <a:pt x="856" y="901"/>
                  </a:lnTo>
                  <a:lnTo>
                    <a:pt x="850" y="901"/>
                  </a:lnTo>
                  <a:lnTo>
                    <a:pt x="844" y="901"/>
                  </a:lnTo>
                  <a:lnTo>
                    <a:pt x="837" y="901"/>
                  </a:lnTo>
                  <a:lnTo>
                    <a:pt x="831" y="901"/>
                  </a:lnTo>
                  <a:lnTo>
                    <a:pt x="825" y="901"/>
                  </a:lnTo>
                  <a:lnTo>
                    <a:pt x="819" y="901"/>
                  </a:lnTo>
                  <a:lnTo>
                    <a:pt x="813" y="901"/>
                  </a:lnTo>
                  <a:lnTo>
                    <a:pt x="807" y="901"/>
                  </a:lnTo>
                  <a:lnTo>
                    <a:pt x="800" y="901"/>
                  </a:lnTo>
                  <a:lnTo>
                    <a:pt x="796" y="901"/>
                  </a:lnTo>
                  <a:lnTo>
                    <a:pt x="790" y="901"/>
                  </a:lnTo>
                  <a:lnTo>
                    <a:pt x="783" y="901"/>
                  </a:lnTo>
                  <a:lnTo>
                    <a:pt x="777" y="901"/>
                  </a:lnTo>
                  <a:lnTo>
                    <a:pt x="771" y="901"/>
                  </a:lnTo>
                  <a:lnTo>
                    <a:pt x="765" y="901"/>
                  </a:lnTo>
                  <a:lnTo>
                    <a:pt x="759" y="901"/>
                  </a:lnTo>
                  <a:lnTo>
                    <a:pt x="753" y="901"/>
                  </a:lnTo>
                  <a:lnTo>
                    <a:pt x="747" y="901"/>
                  </a:lnTo>
                  <a:lnTo>
                    <a:pt x="740" y="901"/>
                  </a:lnTo>
                  <a:lnTo>
                    <a:pt x="734" y="901"/>
                  </a:lnTo>
                  <a:lnTo>
                    <a:pt x="728" y="901"/>
                  </a:lnTo>
                  <a:lnTo>
                    <a:pt x="722" y="901"/>
                  </a:lnTo>
                  <a:lnTo>
                    <a:pt x="716" y="901"/>
                  </a:lnTo>
                  <a:lnTo>
                    <a:pt x="710" y="901"/>
                  </a:lnTo>
                  <a:lnTo>
                    <a:pt x="703" y="901"/>
                  </a:lnTo>
                  <a:lnTo>
                    <a:pt x="699" y="901"/>
                  </a:lnTo>
                  <a:lnTo>
                    <a:pt x="693" y="901"/>
                  </a:lnTo>
                  <a:lnTo>
                    <a:pt x="686" y="901"/>
                  </a:lnTo>
                  <a:lnTo>
                    <a:pt x="682" y="901"/>
                  </a:lnTo>
                  <a:lnTo>
                    <a:pt x="676" y="901"/>
                  </a:lnTo>
                  <a:lnTo>
                    <a:pt x="670" y="901"/>
                  </a:lnTo>
                  <a:lnTo>
                    <a:pt x="663" y="901"/>
                  </a:lnTo>
                  <a:lnTo>
                    <a:pt x="657" y="901"/>
                  </a:lnTo>
                  <a:lnTo>
                    <a:pt x="651" y="901"/>
                  </a:lnTo>
                  <a:lnTo>
                    <a:pt x="645" y="901"/>
                  </a:lnTo>
                  <a:lnTo>
                    <a:pt x="639" y="901"/>
                  </a:lnTo>
                  <a:lnTo>
                    <a:pt x="633" y="901"/>
                  </a:lnTo>
                  <a:lnTo>
                    <a:pt x="626" y="901"/>
                  </a:lnTo>
                  <a:lnTo>
                    <a:pt x="620" y="901"/>
                  </a:lnTo>
                  <a:lnTo>
                    <a:pt x="614" y="901"/>
                  </a:lnTo>
                  <a:lnTo>
                    <a:pt x="608" y="901"/>
                  </a:lnTo>
                  <a:lnTo>
                    <a:pt x="602" y="901"/>
                  </a:lnTo>
                  <a:lnTo>
                    <a:pt x="596" y="901"/>
                  </a:lnTo>
                  <a:lnTo>
                    <a:pt x="589" y="901"/>
                  </a:lnTo>
                  <a:lnTo>
                    <a:pt x="585" y="901"/>
                  </a:lnTo>
                  <a:lnTo>
                    <a:pt x="579" y="901"/>
                  </a:lnTo>
                  <a:lnTo>
                    <a:pt x="572" y="901"/>
                  </a:lnTo>
                  <a:lnTo>
                    <a:pt x="566" y="901"/>
                  </a:lnTo>
                  <a:lnTo>
                    <a:pt x="560" y="901"/>
                  </a:lnTo>
                  <a:lnTo>
                    <a:pt x="554" y="901"/>
                  </a:lnTo>
                  <a:lnTo>
                    <a:pt x="548" y="901"/>
                  </a:lnTo>
                  <a:lnTo>
                    <a:pt x="542" y="901"/>
                  </a:lnTo>
                  <a:lnTo>
                    <a:pt x="536" y="901"/>
                  </a:lnTo>
                  <a:lnTo>
                    <a:pt x="529" y="901"/>
                  </a:lnTo>
                  <a:lnTo>
                    <a:pt x="523" y="901"/>
                  </a:lnTo>
                  <a:lnTo>
                    <a:pt x="517" y="901"/>
                  </a:lnTo>
                  <a:lnTo>
                    <a:pt x="511" y="901"/>
                  </a:lnTo>
                  <a:lnTo>
                    <a:pt x="505" y="901"/>
                  </a:lnTo>
                  <a:lnTo>
                    <a:pt x="500" y="901"/>
                  </a:lnTo>
                  <a:lnTo>
                    <a:pt x="494" y="901"/>
                  </a:lnTo>
                  <a:lnTo>
                    <a:pt x="489" y="901"/>
                  </a:lnTo>
                  <a:lnTo>
                    <a:pt x="483" y="901"/>
                  </a:lnTo>
                  <a:lnTo>
                    <a:pt x="477" y="901"/>
                  </a:lnTo>
                  <a:lnTo>
                    <a:pt x="471" y="901"/>
                  </a:lnTo>
                  <a:lnTo>
                    <a:pt x="465" y="901"/>
                  </a:lnTo>
                  <a:lnTo>
                    <a:pt x="458" y="901"/>
                  </a:lnTo>
                  <a:lnTo>
                    <a:pt x="452" y="901"/>
                  </a:lnTo>
                  <a:lnTo>
                    <a:pt x="446" y="901"/>
                  </a:lnTo>
                  <a:lnTo>
                    <a:pt x="440" y="901"/>
                  </a:lnTo>
                  <a:lnTo>
                    <a:pt x="434" y="901"/>
                  </a:lnTo>
                  <a:lnTo>
                    <a:pt x="428" y="901"/>
                  </a:lnTo>
                  <a:lnTo>
                    <a:pt x="422" y="901"/>
                  </a:lnTo>
                  <a:lnTo>
                    <a:pt x="415" y="901"/>
                  </a:lnTo>
                  <a:lnTo>
                    <a:pt x="409" y="901"/>
                  </a:lnTo>
                  <a:lnTo>
                    <a:pt x="403" y="901"/>
                  </a:lnTo>
                  <a:lnTo>
                    <a:pt x="397" y="901"/>
                  </a:lnTo>
                  <a:lnTo>
                    <a:pt x="391" y="901"/>
                  </a:lnTo>
                  <a:lnTo>
                    <a:pt x="385" y="901"/>
                  </a:lnTo>
                  <a:lnTo>
                    <a:pt x="378" y="901"/>
                  </a:lnTo>
                  <a:lnTo>
                    <a:pt x="372" y="901"/>
                  </a:lnTo>
                  <a:lnTo>
                    <a:pt x="366" y="901"/>
                  </a:lnTo>
                  <a:lnTo>
                    <a:pt x="361" y="901"/>
                  </a:lnTo>
                  <a:lnTo>
                    <a:pt x="355" y="901"/>
                  </a:lnTo>
                  <a:lnTo>
                    <a:pt x="349" y="901"/>
                  </a:lnTo>
                  <a:lnTo>
                    <a:pt x="343" y="901"/>
                  </a:lnTo>
                  <a:lnTo>
                    <a:pt x="337" y="901"/>
                  </a:lnTo>
                  <a:lnTo>
                    <a:pt x="331" y="901"/>
                  </a:lnTo>
                  <a:lnTo>
                    <a:pt x="324" y="901"/>
                  </a:lnTo>
                  <a:lnTo>
                    <a:pt x="318" y="901"/>
                  </a:lnTo>
                  <a:lnTo>
                    <a:pt x="312" y="901"/>
                  </a:lnTo>
                  <a:lnTo>
                    <a:pt x="306" y="901"/>
                  </a:lnTo>
                  <a:lnTo>
                    <a:pt x="301" y="901"/>
                  </a:lnTo>
                  <a:lnTo>
                    <a:pt x="295" y="901"/>
                  </a:lnTo>
                  <a:lnTo>
                    <a:pt x="289" y="901"/>
                  </a:lnTo>
                  <a:lnTo>
                    <a:pt x="283" y="901"/>
                  </a:lnTo>
                  <a:lnTo>
                    <a:pt x="277" y="901"/>
                  </a:lnTo>
                  <a:lnTo>
                    <a:pt x="271" y="901"/>
                  </a:lnTo>
                  <a:lnTo>
                    <a:pt x="264" y="901"/>
                  </a:lnTo>
                  <a:lnTo>
                    <a:pt x="260" y="901"/>
                  </a:lnTo>
                  <a:lnTo>
                    <a:pt x="254" y="901"/>
                  </a:lnTo>
                  <a:lnTo>
                    <a:pt x="247" y="901"/>
                  </a:lnTo>
                  <a:lnTo>
                    <a:pt x="241" y="901"/>
                  </a:lnTo>
                  <a:lnTo>
                    <a:pt x="235" y="901"/>
                  </a:lnTo>
                  <a:lnTo>
                    <a:pt x="229" y="901"/>
                  </a:lnTo>
                  <a:lnTo>
                    <a:pt x="223" y="901"/>
                  </a:lnTo>
                  <a:lnTo>
                    <a:pt x="217" y="901"/>
                  </a:lnTo>
                  <a:lnTo>
                    <a:pt x="211" y="901"/>
                  </a:lnTo>
                  <a:lnTo>
                    <a:pt x="204" y="901"/>
                  </a:lnTo>
                  <a:lnTo>
                    <a:pt x="198" y="901"/>
                  </a:lnTo>
                  <a:lnTo>
                    <a:pt x="192" y="901"/>
                  </a:lnTo>
                  <a:lnTo>
                    <a:pt x="186" y="901"/>
                  </a:lnTo>
                  <a:lnTo>
                    <a:pt x="180" y="901"/>
                  </a:lnTo>
                  <a:lnTo>
                    <a:pt x="174" y="901"/>
                  </a:lnTo>
                  <a:lnTo>
                    <a:pt x="167" y="901"/>
                  </a:lnTo>
                  <a:lnTo>
                    <a:pt x="163" y="901"/>
                  </a:lnTo>
                  <a:lnTo>
                    <a:pt x="157" y="901"/>
                  </a:lnTo>
                  <a:lnTo>
                    <a:pt x="150" y="901"/>
                  </a:lnTo>
                  <a:lnTo>
                    <a:pt x="144" y="901"/>
                  </a:lnTo>
                  <a:lnTo>
                    <a:pt x="138" y="901"/>
                  </a:lnTo>
                  <a:lnTo>
                    <a:pt x="132" y="901"/>
                  </a:lnTo>
                  <a:lnTo>
                    <a:pt x="126" y="901"/>
                  </a:lnTo>
                  <a:lnTo>
                    <a:pt x="120" y="901"/>
                  </a:lnTo>
                  <a:lnTo>
                    <a:pt x="113" y="901"/>
                  </a:lnTo>
                  <a:lnTo>
                    <a:pt x="107" y="901"/>
                  </a:lnTo>
                  <a:lnTo>
                    <a:pt x="101" y="901"/>
                  </a:lnTo>
                  <a:lnTo>
                    <a:pt x="97" y="901"/>
                  </a:lnTo>
                  <a:lnTo>
                    <a:pt x="90" y="901"/>
                  </a:lnTo>
                  <a:lnTo>
                    <a:pt x="84" y="901"/>
                  </a:lnTo>
                  <a:lnTo>
                    <a:pt x="78" y="901"/>
                  </a:lnTo>
                  <a:lnTo>
                    <a:pt x="72" y="901"/>
                  </a:lnTo>
                  <a:lnTo>
                    <a:pt x="66" y="901"/>
                  </a:lnTo>
                  <a:lnTo>
                    <a:pt x="60" y="901"/>
                  </a:lnTo>
                  <a:lnTo>
                    <a:pt x="53" y="901"/>
                  </a:lnTo>
                  <a:lnTo>
                    <a:pt x="49" y="901"/>
                  </a:lnTo>
                  <a:lnTo>
                    <a:pt x="43" y="901"/>
                  </a:lnTo>
                  <a:lnTo>
                    <a:pt x="36" y="901"/>
                  </a:lnTo>
                  <a:lnTo>
                    <a:pt x="30" y="901"/>
                  </a:lnTo>
                  <a:lnTo>
                    <a:pt x="24" y="901"/>
                  </a:lnTo>
                  <a:lnTo>
                    <a:pt x="18" y="901"/>
                  </a:lnTo>
                  <a:lnTo>
                    <a:pt x="12" y="901"/>
                  </a:lnTo>
                  <a:lnTo>
                    <a:pt x="6" y="901"/>
                  </a:lnTo>
                  <a:lnTo>
                    <a:pt x="0" y="901"/>
                  </a:lnTo>
                  <a:lnTo>
                    <a:pt x="0" y="0"/>
                  </a:lnTo>
                </a:path>
              </a:pathLst>
            </a:custGeom>
            <a:solidFill>
              <a:srgbClr val="C0C0C0"/>
            </a:solidFill>
            <a:ln w="12700" cap="rnd">
              <a:noFill/>
              <a:round/>
              <a:headEnd/>
              <a:tailEnd/>
            </a:ln>
            <a:effectLst/>
          </p:spPr>
          <p:txBody>
            <a:bodyPr/>
            <a:lstStyle/>
            <a:p>
              <a:endParaRPr lang="en-US"/>
            </a:p>
          </p:txBody>
        </p:sp>
        <p:sp>
          <p:nvSpPr>
            <p:cNvPr id="136202" name="Rectangle 10"/>
            <p:cNvSpPr>
              <a:spLocks noChangeArrowheads="1"/>
            </p:cNvSpPr>
            <p:nvPr/>
          </p:nvSpPr>
          <p:spPr bwMode="auto">
            <a:xfrm>
              <a:off x="2751" y="2823"/>
              <a:ext cx="349" cy="144"/>
            </a:xfrm>
            <a:prstGeom prst="rect">
              <a:avLst/>
            </a:prstGeom>
            <a:noFill/>
            <a:ln w="12700">
              <a:noFill/>
              <a:miter lim="800000"/>
              <a:headEnd/>
              <a:tailEnd/>
            </a:ln>
            <a:effectLst/>
          </p:spPr>
          <p:txBody>
            <a:bodyPr wrap="none" lIns="90488" tIns="44450" rIns="90488" bIns="44450" anchor="ctr"/>
            <a:lstStyle/>
            <a:p>
              <a:pPr algn="ctr"/>
              <a:r>
                <a:rPr lang="en-US" b="1" i="0">
                  <a:solidFill>
                    <a:schemeClr val="bg2"/>
                  </a:solidFill>
                  <a:latin typeface="Symbol" pitchFamily="18" charset="2"/>
                </a:rPr>
                <a:t></a:t>
              </a:r>
            </a:p>
          </p:txBody>
        </p:sp>
        <p:sp>
          <p:nvSpPr>
            <p:cNvPr id="136203" name="Line 11"/>
            <p:cNvSpPr>
              <a:spLocks noChangeShapeType="1"/>
            </p:cNvSpPr>
            <p:nvPr/>
          </p:nvSpPr>
          <p:spPr bwMode="auto">
            <a:xfrm>
              <a:off x="2902" y="1244"/>
              <a:ext cx="0" cy="1479"/>
            </a:xfrm>
            <a:prstGeom prst="line">
              <a:avLst/>
            </a:prstGeom>
            <a:noFill/>
            <a:ln w="25400">
              <a:solidFill>
                <a:schemeClr val="bg2"/>
              </a:solidFill>
              <a:round/>
              <a:headEnd/>
              <a:tailEnd/>
            </a:ln>
            <a:effectLst/>
          </p:spPr>
          <p:txBody>
            <a:bodyPr wrap="none" anchor="ctr"/>
            <a:lstStyle/>
            <a:p>
              <a:endParaRPr lang="en-US"/>
            </a:p>
          </p:txBody>
        </p:sp>
        <p:sp>
          <p:nvSpPr>
            <p:cNvPr id="136204" name="Line 12"/>
            <p:cNvSpPr>
              <a:spLocks noChangeShapeType="1"/>
            </p:cNvSpPr>
            <p:nvPr/>
          </p:nvSpPr>
          <p:spPr bwMode="auto">
            <a:xfrm flipH="1">
              <a:off x="1711" y="2606"/>
              <a:ext cx="1180" cy="0"/>
            </a:xfrm>
            <a:prstGeom prst="line">
              <a:avLst/>
            </a:prstGeom>
            <a:noFill/>
            <a:ln w="25400">
              <a:solidFill>
                <a:schemeClr val="bg2"/>
              </a:solidFill>
              <a:round/>
              <a:headEnd type="triangle" w="med" len="med"/>
              <a:tailEnd type="triangle" w="med" len="med"/>
            </a:ln>
            <a:effectLst/>
          </p:spPr>
          <p:txBody>
            <a:bodyPr wrap="none" anchor="ctr"/>
            <a:lstStyle/>
            <a:p>
              <a:endParaRPr lang="en-US"/>
            </a:p>
          </p:txBody>
        </p:sp>
        <p:sp>
          <p:nvSpPr>
            <p:cNvPr id="136205" name="Line 13"/>
            <p:cNvSpPr>
              <a:spLocks noChangeShapeType="1"/>
            </p:cNvSpPr>
            <p:nvPr/>
          </p:nvSpPr>
          <p:spPr bwMode="auto">
            <a:xfrm>
              <a:off x="2910" y="2606"/>
              <a:ext cx="1166" cy="0"/>
            </a:xfrm>
            <a:prstGeom prst="line">
              <a:avLst/>
            </a:prstGeom>
            <a:noFill/>
            <a:ln w="25400">
              <a:solidFill>
                <a:schemeClr val="bg2"/>
              </a:solidFill>
              <a:round/>
              <a:headEnd type="triangle" w="med" len="med"/>
              <a:tailEnd type="triangle" w="med" len="med"/>
            </a:ln>
            <a:effectLst/>
          </p:spPr>
          <p:txBody>
            <a:bodyPr wrap="none" anchor="ctr"/>
            <a:lstStyle/>
            <a:p>
              <a:endParaRPr lang="en-US"/>
            </a:p>
          </p:txBody>
        </p:sp>
        <p:sp>
          <p:nvSpPr>
            <p:cNvPr id="136206" name="Freeform 14"/>
            <p:cNvSpPr>
              <a:spLocks/>
            </p:cNvSpPr>
            <p:nvPr/>
          </p:nvSpPr>
          <p:spPr bwMode="auto">
            <a:xfrm>
              <a:off x="1095" y="2739"/>
              <a:ext cx="3021" cy="1"/>
            </a:xfrm>
            <a:custGeom>
              <a:avLst/>
              <a:gdLst/>
              <a:ahLst/>
              <a:cxnLst>
                <a:cxn ang="0">
                  <a:pos x="90" y="0"/>
                </a:cxn>
                <a:cxn ang="0">
                  <a:pos x="187" y="0"/>
                </a:cxn>
                <a:cxn ang="0">
                  <a:pos x="283" y="0"/>
                </a:cxn>
                <a:cxn ang="0">
                  <a:pos x="380" y="0"/>
                </a:cxn>
                <a:cxn ang="0">
                  <a:pos x="477" y="0"/>
                </a:cxn>
                <a:cxn ang="0">
                  <a:pos x="574" y="0"/>
                </a:cxn>
                <a:cxn ang="0">
                  <a:pos x="671" y="0"/>
                </a:cxn>
                <a:cxn ang="0">
                  <a:pos x="766" y="0"/>
                </a:cxn>
                <a:cxn ang="0">
                  <a:pos x="863" y="0"/>
                </a:cxn>
                <a:cxn ang="0">
                  <a:pos x="962" y="0"/>
                </a:cxn>
                <a:cxn ang="0">
                  <a:pos x="1059" y="0"/>
                </a:cxn>
                <a:cxn ang="0">
                  <a:pos x="1156" y="0"/>
                </a:cxn>
                <a:cxn ang="0">
                  <a:pos x="1253" y="0"/>
                </a:cxn>
                <a:cxn ang="0">
                  <a:pos x="1349" y="0"/>
                </a:cxn>
                <a:cxn ang="0">
                  <a:pos x="1446" y="0"/>
                </a:cxn>
                <a:cxn ang="0">
                  <a:pos x="1543" y="0"/>
                </a:cxn>
                <a:cxn ang="0">
                  <a:pos x="1640" y="0"/>
                </a:cxn>
                <a:cxn ang="0">
                  <a:pos x="1737" y="0"/>
                </a:cxn>
                <a:cxn ang="0">
                  <a:pos x="1834" y="0"/>
                </a:cxn>
                <a:cxn ang="0">
                  <a:pos x="1931" y="0"/>
                </a:cxn>
                <a:cxn ang="0">
                  <a:pos x="2028" y="0"/>
                </a:cxn>
                <a:cxn ang="0">
                  <a:pos x="2125" y="0"/>
                </a:cxn>
                <a:cxn ang="0">
                  <a:pos x="2222" y="0"/>
                </a:cxn>
                <a:cxn ang="0">
                  <a:pos x="2317" y="0"/>
                </a:cxn>
                <a:cxn ang="0">
                  <a:pos x="2414" y="0"/>
                </a:cxn>
                <a:cxn ang="0">
                  <a:pos x="2511" y="0"/>
                </a:cxn>
                <a:cxn ang="0">
                  <a:pos x="2608" y="0"/>
                </a:cxn>
                <a:cxn ang="0">
                  <a:pos x="2705" y="0"/>
                </a:cxn>
                <a:cxn ang="0">
                  <a:pos x="2801" y="0"/>
                </a:cxn>
                <a:cxn ang="0">
                  <a:pos x="2899" y="0"/>
                </a:cxn>
                <a:cxn ang="0">
                  <a:pos x="2996" y="0"/>
                </a:cxn>
                <a:cxn ang="0">
                  <a:pos x="2947" y="0"/>
                </a:cxn>
                <a:cxn ang="0">
                  <a:pos x="2850" y="0"/>
                </a:cxn>
                <a:cxn ang="0">
                  <a:pos x="2755" y="0"/>
                </a:cxn>
                <a:cxn ang="0">
                  <a:pos x="2658" y="0"/>
                </a:cxn>
                <a:cxn ang="0">
                  <a:pos x="2561" y="0"/>
                </a:cxn>
                <a:cxn ang="0">
                  <a:pos x="2464" y="0"/>
                </a:cxn>
                <a:cxn ang="0">
                  <a:pos x="2365" y="0"/>
                </a:cxn>
                <a:cxn ang="0">
                  <a:pos x="2268" y="0"/>
                </a:cxn>
                <a:cxn ang="0">
                  <a:pos x="2172" y="0"/>
                </a:cxn>
                <a:cxn ang="0">
                  <a:pos x="2075" y="0"/>
                </a:cxn>
                <a:cxn ang="0">
                  <a:pos x="1978" y="0"/>
                </a:cxn>
                <a:cxn ang="0">
                  <a:pos x="1881" y="0"/>
                </a:cxn>
                <a:cxn ang="0">
                  <a:pos x="1784" y="0"/>
                </a:cxn>
                <a:cxn ang="0">
                  <a:pos x="1689" y="0"/>
                </a:cxn>
                <a:cxn ang="0">
                  <a:pos x="1592" y="0"/>
                </a:cxn>
                <a:cxn ang="0">
                  <a:pos x="1495" y="0"/>
                </a:cxn>
                <a:cxn ang="0">
                  <a:pos x="1398" y="0"/>
                </a:cxn>
                <a:cxn ang="0">
                  <a:pos x="1299" y="0"/>
                </a:cxn>
                <a:cxn ang="0">
                  <a:pos x="1204" y="0"/>
                </a:cxn>
                <a:cxn ang="0">
                  <a:pos x="1107" y="0"/>
                </a:cxn>
                <a:cxn ang="0">
                  <a:pos x="1010" y="0"/>
                </a:cxn>
                <a:cxn ang="0">
                  <a:pos x="913" y="0"/>
                </a:cxn>
                <a:cxn ang="0">
                  <a:pos x="816" y="0"/>
                </a:cxn>
                <a:cxn ang="0">
                  <a:pos x="720" y="0"/>
                </a:cxn>
                <a:cxn ang="0">
                  <a:pos x="623" y="0"/>
                </a:cxn>
                <a:cxn ang="0">
                  <a:pos x="526" y="0"/>
                </a:cxn>
                <a:cxn ang="0">
                  <a:pos x="429" y="0"/>
                </a:cxn>
                <a:cxn ang="0">
                  <a:pos x="332" y="0"/>
                </a:cxn>
                <a:cxn ang="0">
                  <a:pos x="235" y="0"/>
                </a:cxn>
                <a:cxn ang="0">
                  <a:pos x="138" y="0"/>
                </a:cxn>
                <a:cxn ang="0">
                  <a:pos x="41" y="0"/>
                </a:cxn>
              </a:cxnLst>
              <a:rect l="0" t="0" r="r" b="b"/>
              <a:pathLst>
                <a:path w="3021" h="1">
                  <a:moveTo>
                    <a:pt x="0" y="0"/>
                  </a:moveTo>
                  <a:lnTo>
                    <a:pt x="6" y="0"/>
                  </a:lnTo>
                  <a:lnTo>
                    <a:pt x="10" y="0"/>
                  </a:lnTo>
                  <a:lnTo>
                    <a:pt x="16" y="0"/>
                  </a:lnTo>
                  <a:lnTo>
                    <a:pt x="23" y="0"/>
                  </a:lnTo>
                  <a:lnTo>
                    <a:pt x="29" y="0"/>
                  </a:lnTo>
                  <a:lnTo>
                    <a:pt x="35" y="0"/>
                  </a:lnTo>
                  <a:lnTo>
                    <a:pt x="41" y="0"/>
                  </a:lnTo>
                  <a:lnTo>
                    <a:pt x="47" y="0"/>
                  </a:lnTo>
                  <a:lnTo>
                    <a:pt x="53" y="0"/>
                  </a:lnTo>
                  <a:lnTo>
                    <a:pt x="60" y="0"/>
                  </a:lnTo>
                  <a:lnTo>
                    <a:pt x="66" y="0"/>
                  </a:lnTo>
                  <a:lnTo>
                    <a:pt x="72" y="0"/>
                  </a:lnTo>
                  <a:lnTo>
                    <a:pt x="78" y="0"/>
                  </a:lnTo>
                  <a:lnTo>
                    <a:pt x="84" y="0"/>
                  </a:lnTo>
                  <a:lnTo>
                    <a:pt x="90" y="0"/>
                  </a:lnTo>
                  <a:lnTo>
                    <a:pt x="97" y="0"/>
                  </a:lnTo>
                  <a:lnTo>
                    <a:pt x="101" y="0"/>
                  </a:lnTo>
                  <a:lnTo>
                    <a:pt x="107" y="0"/>
                  </a:lnTo>
                  <a:lnTo>
                    <a:pt x="113" y="0"/>
                  </a:lnTo>
                  <a:lnTo>
                    <a:pt x="120" y="0"/>
                  </a:lnTo>
                  <a:lnTo>
                    <a:pt x="126" y="0"/>
                  </a:lnTo>
                  <a:lnTo>
                    <a:pt x="132" y="0"/>
                  </a:lnTo>
                  <a:lnTo>
                    <a:pt x="138" y="0"/>
                  </a:lnTo>
                  <a:lnTo>
                    <a:pt x="144" y="0"/>
                  </a:lnTo>
                  <a:lnTo>
                    <a:pt x="150" y="0"/>
                  </a:lnTo>
                  <a:lnTo>
                    <a:pt x="157" y="0"/>
                  </a:lnTo>
                  <a:lnTo>
                    <a:pt x="163" y="0"/>
                  </a:lnTo>
                  <a:lnTo>
                    <a:pt x="169" y="0"/>
                  </a:lnTo>
                  <a:lnTo>
                    <a:pt x="175" y="0"/>
                  </a:lnTo>
                  <a:lnTo>
                    <a:pt x="181" y="0"/>
                  </a:lnTo>
                  <a:lnTo>
                    <a:pt x="187" y="0"/>
                  </a:lnTo>
                  <a:lnTo>
                    <a:pt x="194" y="0"/>
                  </a:lnTo>
                  <a:lnTo>
                    <a:pt x="200" y="0"/>
                  </a:lnTo>
                  <a:lnTo>
                    <a:pt x="206" y="0"/>
                  </a:lnTo>
                  <a:lnTo>
                    <a:pt x="212" y="0"/>
                  </a:lnTo>
                  <a:lnTo>
                    <a:pt x="218" y="0"/>
                  </a:lnTo>
                  <a:lnTo>
                    <a:pt x="223" y="0"/>
                  </a:lnTo>
                  <a:lnTo>
                    <a:pt x="229" y="0"/>
                  </a:lnTo>
                  <a:lnTo>
                    <a:pt x="235" y="0"/>
                  </a:lnTo>
                  <a:lnTo>
                    <a:pt x="241" y="0"/>
                  </a:lnTo>
                  <a:lnTo>
                    <a:pt x="247" y="0"/>
                  </a:lnTo>
                  <a:lnTo>
                    <a:pt x="252" y="0"/>
                  </a:lnTo>
                  <a:lnTo>
                    <a:pt x="258" y="0"/>
                  </a:lnTo>
                  <a:lnTo>
                    <a:pt x="264" y="0"/>
                  </a:lnTo>
                  <a:lnTo>
                    <a:pt x="271" y="0"/>
                  </a:lnTo>
                  <a:lnTo>
                    <a:pt x="277" y="0"/>
                  </a:lnTo>
                  <a:lnTo>
                    <a:pt x="283" y="0"/>
                  </a:lnTo>
                  <a:lnTo>
                    <a:pt x="289" y="0"/>
                  </a:lnTo>
                  <a:lnTo>
                    <a:pt x="295" y="0"/>
                  </a:lnTo>
                  <a:lnTo>
                    <a:pt x="301" y="0"/>
                  </a:lnTo>
                  <a:lnTo>
                    <a:pt x="308" y="0"/>
                  </a:lnTo>
                  <a:lnTo>
                    <a:pt x="314" y="0"/>
                  </a:lnTo>
                  <a:lnTo>
                    <a:pt x="320" y="0"/>
                  </a:lnTo>
                  <a:lnTo>
                    <a:pt x="326" y="0"/>
                  </a:lnTo>
                  <a:lnTo>
                    <a:pt x="332" y="0"/>
                  </a:lnTo>
                  <a:lnTo>
                    <a:pt x="337" y="0"/>
                  </a:lnTo>
                  <a:lnTo>
                    <a:pt x="343" y="0"/>
                  </a:lnTo>
                  <a:lnTo>
                    <a:pt x="349" y="0"/>
                  </a:lnTo>
                  <a:lnTo>
                    <a:pt x="355" y="0"/>
                  </a:lnTo>
                  <a:lnTo>
                    <a:pt x="361" y="0"/>
                  </a:lnTo>
                  <a:lnTo>
                    <a:pt x="368" y="0"/>
                  </a:lnTo>
                  <a:lnTo>
                    <a:pt x="374" y="0"/>
                  </a:lnTo>
                  <a:lnTo>
                    <a:pt x="380" y="0"/>
                  </a:lnTo>
                  <a:lnTo>
                    <a:pt x="386" y="0"/>
                  </a:lnTo>
                  <a:lnTo>
                    <a:pt x="392" y="0"/>
                  </a:lnTo>
                  <a:lnTo>
                    <a:pt x="398" y="0"/>
                  </a:lnTo>
                  <a:lnTo>
                    <a:pt x="405" y="0"/>
                  </a:lnTo>
                  <a:lnTo>
                    <a:pt x="411" y="0"/>
                  </a:lnTo>
                  <a:lnTo>
                    <a:pt x="417" y="0"/>
                  </a:lnTo>
                  <a:lnTo>
                    <a:pt x="423" y="0"/>
                  </a:lnTo>
                  <a:lnTo>
                    <a:pt x="429" y="0"/>
                  </a:lnTo>
                  <a:lnTo>
                    <a:pt x="434" y="0"/>
                  </a:lnTo>
                  <a:lnTo>
                    <a:pt x="440" y="0"/>
                  </a:lnTo>
                  <a:lnTo>
                    <a:pt x="446" y="0"/>
                  </a:lnTo>
                  <a:lnTo>
                    <a:pt x="452" y="0"/>
                  </a:lnTo>
                  <a:lnTo>
                    <a:pt x="458" y="0"/>
                  </a:lnTo>
                  <a:lnTo>
                    <a:pt x="465" y="0"/>
                  </a:lnTo>
                  <a:lnTo>
                    <a:pt x="471" y="0"/>
                  </a:lnTo>
                  <a:lnTo>
                    <a:pt x="477" y="0"/>
                  </a:lnTo>
                  <a:lnTo>
                    <a:pt x="483" y="0"/>
                  </a:lnTo>
                  <a:lnTo>
                    <a:pt x="489" y="0"/>
                  </a:lnTo>
                  <a:lnTo>
                    <a:pt x="495" y="0"/>
                  </a:lnTo>
                  <a:lnTo>
                    <a:pt x="502" y="0"/>
                  </a:lnTo>
                  <a:lnTo>
                    <a:pt x="508" y="0"/>
                  </a:lnTo>
                  <a:lnTo>
                    <a:pt x="514" y="0"/>
                  </a:lnTo>
                  <a:lnTo>
                    <a:pt x="520" y="0"/>
                  </a:lnTo>
                  <a:lnTo>
                    <a:pt x="526" y="0"/>
                  </a:lnTo>
                  <a:lnTo>
                    <a:pt x="531" y="0"/>
                  </a:lnTo>
                  <a:lnTo>
                    <a:pt x="537" y="0"/>
                  </a:lnTo>
                  <a:lnTo>
                    <a:pt x="543" y="0"/>
                  </a:lnTo>
                  <a:lnTo>
                    <a:pt x="549" y="0"/>
                  </a:lnTo>
                  <a:lnTo>
                    <a:pt x="555" y="0"/>
                  </a:lnTo>
                  <a:lnTo>
                    <a:pt x="562" y="0"/>
                  </a:lnTo>
                  <a:lnTo>
                    <a:pt x="568" y="0"/>
                  </a:lnTo>
                  <a:lnTo>
                    <a:pt x="574" y="0"/>
                  </a:lnTo>
                  <a:lnTo>
                    <a:pt x="580" y="0"/>
                  </a:lnTo>
                  <a:lnTo>
                    <a:pt x="586" y="0"/>
                  </a:lnTo>
                  <a:lnTo>
                    <a:pt x="592" y="0"/>
                  </a:lnTo>
                  <a:lnTo>
                    <a:pt x="599" y="0"/>
                  </a:lnTo>
                  <a:lnTo>
                    <a:pt x="605" y="0"/>
                  </a:lnTo>
                  <a:lnTo>
                    <a:pt x="611" y="0"/>
                  </a:lnTo>
                  <a:lnTo>
                    <a:pt x="617" y="0"/>
                  </a:lnTo>
                  <a:lnTo>
                    <a:pt x="623" y="0"/>
                  </a:lnTo>
                  <a:lnTo>
                    <a:pt x="629" y="0"/>
                  </a:lnTo>
                  <a:lnTo>
                    <a:pt x="636" y="0"/>
                  </a:lnTo>
                  <a:lnTo>
                    <a:pt x="642" y="0"/>
                  </a:lnTo>
                  <a:lnTo>
                    <a:pt x="648" y="0"/>
                  </a:lnTo>
                  <a:lnTo>
                    <a:pt x="654" y="0"/>
                  </a:lnTo>
                  <a:lnTo>
                    <a:pt x="659" y="0"/>
                  </a:lnTo>
                  <a:lnTo>
                    <a:pt x="665" y="0"/>
                  </a:lnTo>
                  <a:lnTo>
                    <a:pt x="671" y="0"/>
                  </a:lnTo>
                  <a:lnTo>
                    <a:pt x="677" y="0"/>
                  </a:lnTo>
                  <a:lnTo>
                    <a:pt x="683" y="0"/>
                  </a:lnTo>
                  <a:lnTo>
                    <a:pt x="689" y="0"/>
                  </a:lnTo>
                  <a:lnTo>
                    <a:pt x="696" y="0"/>
                  </a:lnTo>
                  <a:lnTo>
                    <a:pt x="702" y="0"/>
                  </a:lnTo>
                  <a:lnTo>
                    <a:pt x="708" y="0"/>
                  </a:lnTo>
                  <a:lnTo>
                    <a:pt x="714" y="0"/>
                  </a:lnTo>
                  <a:lnTo>
                    <a:pt x="720" y="0"/>
                  </a:lnTo>
                  <a:lnTo>
                    <a:pt x="726" y="0"/>
                  </a:lnTo>
                  <a:lnTo>
                    <a:pt x="733" y="0"/>
                  </a:lnTo>
                  <a:lnTo>
                    <a:pt x="739" y="0"/>
                  </a:lnTo>
                  <a:lnTo>
                    <a:pt x="745" y="0"/>
                  </a:lnTo>
                  <a:lnTo>
                    <a:pt x="751" y="0"/>
                  </a:lnTo>
                  <a:lnTo>
                    <a:pt x="756" y="0"/>
                  </a:lnTo>
                  <a:lnTo>
                    <a:pt x="760" y="0"/>
                  </a:lnTo>
                  <a:lnTo>
                    <a:pt x="766" y="0"/>
                  </a:lnTo>
                  <a:lnTo>
                    <a:pt x="773" y="0"/>
                  </a:lnTo>
                  <a:lnTo>
                    <a:pt x="779" y="0"/>
                  </a:lnTo>
                  <a:lnTo>
                    <a:pt x="785" y="0"/>
                  </a:lnTo>
                  <a:lnTo>
                    <a:pt x="791" y="0"/>
                  </a:lnTo>
                  <a:lnTo>
                    <a:pt x="797" y="0"/>
                  </a:lnTo>
                  <a:lnTo>
                    <a:pt x="803" y="0"/>
                  </a:lnTo>
                  <a:lnTo>
                    <a:pt x="810" y="0"/>
                  </a:lnTo>
                  <a:lnTo>
                    <a:pt x="816" y="0"/>
                  </a:lnTo>
                  <a:lnTo>
                    <a:pt x="822" y="0"/>
                  </a:lnTo>
                  <a:lnTo>
                    <a:pt x="828" y="0"/>
                  </a:lnTo>
                  <a:lnTo>
                    <a:pt x="834" y="0"/>
                  </a:lnTo>
                  <a:lnTo>
                    <a:pt x="840" y="0"/>
                  </a:lnTo>
                  <a:lnTo>
                    <a:pt x="847" y="0"/>
                  </a:lnTo>
                  <a:lnTo>
                    <a:pt x="853" y="0"/>
                  </a:lnTo>
                  <a:lnTo>
                    <a:pt x="857" y="0"/>
                  </a:lnTo>
                  <a:lnTo>
                    <a:pt x="863" y="0"/>
                  </a:lnTo>
                  <a:lnTo>
                    <a:pt x="870" y="0"/>
                  </a:lnTo>
                  <a:lnTo>
                    <a:pt x="876" y="0"/>
                  </a:lnTo>
                  <a:lnTo>
                    <a:pt x="882" y="0"/>
                  </a:lnTo>
                  <a:lnTo>
                    <a:pt x="888" y="0"/>
                  </a:lnTo>
                  <a:lnTo>
                    <a:pt x="894" y="0"/>
                  </a:lnTo>
                  <a:lnTo>
                    <a:pt x="900" y="0"/>
                  </a:lnTo>
                  <a:lnTo>
                    <a:pt x="907" y="0"/>
                  </a:lnTo>
                  <a:lnTo>
                    <a:pt x="913" y="0"/>
                  </a:lnTo>
                  <a:lnTo>
                    <a:pt x="919" y="0"/>
                  </a:lnTo>
                  <a:lnTo>
                    <a:pt x="925" y="0"/>
                  </a:lnTo>
                  <a:lnTo>
                    <a:pt x="931" y="0"/>
                  </a:lnTo>
                  <a:lnTo>
                    <a:pt x="937" y="0"/>
                  </a:lnTo>
                  <a:lnTo>
                    <a:pt x="944" y="0"/>
                  </a:lnTo>
                  <a:lnTo>
                    <a:pt x="950" y="0"/>
                  </a:lnTo>
                  <a:lnTo>
                    <a:pt x="956" y="0"/>
                  </a:lnTo>
                  <a:lnTo>
                    <a:pt x="962" y="0"/>
                  </a:lnTo>
                  <a:lnTo>
                    <a:pt x="968" y="0"/>
                  </a:lnTo>
                  <a:lnTo>
                    <a:pt x="973" y="0"/>
                  </a:lnTo>
                  <a:lnTo>
                    <a:pt x="979" y="0"/>
                  </a:lnTo>
                  <a:lnTo>
                    <a:pt x="985" y="0"/>
                  </a:lnTo>
                  <a:lnTo>
                    <a:pt x="991" y="0"/>
                  </a:lnTo>
                  <a:lnTo>
                    <a:pt x="997" y="0"/>
                  </a:lnTo>
                  <a:lnTo>
                    <a:pt x="1004" y="0"/>
                  </a:lnTo>
                  <a:lnTo>
                    <a:pt x="1010" y="0"/>
                  </a:lnTo>
                  <a:lnTo>
                    <a:pt x="1016" y="0"/>
                  </a:lnTo>
                  <a:lnTo>
                    <a:pt x="1022" y="0"/>
                  </a:lnTo>
                  <a:lnTo>
                    <a:pt x="1028" y="0"/>
                  </a:lnTo>
                  <a:lnTo>
                    <a:pt x="1034" y="0"/>
                  </a:lnTo>
                  <a:lnTo>
                    <a:pt x="1041" y="0"/>
                  </a:lnTo>
                  <a:lnTo>
                    <a:pt x="1047" y="0"/>
                  </a:lnTo>
                  <a:lnTo>
                    <a:pt x="1053" y="0"/>
                  </a:lnTo>
                  <a:lnTo>
                    <a:pt x="1059" y="0"/>
                  </a:lnTo>
                  <a:lnTo>
                    <a:pt x="1065" y="0"/>
                  </a:lnTo>
                  <a:lnTo>
                    <a:pt x="1071" y="0"/>
                  </a:lnTo>
                  <a:lnTo>
                    <a:pt x="1078" y="0"/>
                  </a:lnTo>
                  <a:lnTo>
                    <a:pt x="1084" y="0"/>
                  </a:lnTo>
                  <a:lnTo>
                    <a:pt x="1088" y="0"/>
                  </a:lnTo>
                  <a:lnTo>
                    <a:pt x="1094" y="0"/>
                  </a:lnTo>
                  <a:lnTo>
                    <a:pt x="1101" y="0"/>
                  </a:lnTo>
                  <a:lnTo>
                    <a:pt x="1107" y="0"/>
                  </a:lnTo>
                  <a:lnTo>
                    <a:pt x="1113" y="0"/>
                  </a:lnTo>
                  <a:lnTo>
                    <a:pt x="1119" y="0"/>
                  </a:lnTo>
                  <a:lnTo>
                    <a:pt x="1125" y="0"/>
                  </a:lnTo>
                  <a:lnTo>
                    <a:pt x="1131" y="0"/>
                  </a:lnTo>
                  <a:lnTo>
                    <a:pt x="1138" y="0"/>
                  </a:lnTo>
                  <a:lnTo>
                    <a:pt x="1144" y="0"/>
                  </a:lnTo>
                  <a:lnTo>
                    <a:pt x="1150" y="0"/>
                  </a:lnTo>
                  <a:lnTo>
                    <a:pt x="1156" y="0"/>
                  </a:lnTo>
                  <a:lnTo>
                    <a:pt x="1162" y="0"/>
                  </a:lnTo>
                  <a:lnTo>
                    <a:pt x="1168" y="0"/>
                  </a:lnTo>
                  <a:lnTo>
                    <a:pt x="1175" y="0"/>
                  </a:lnTo>
                  <a:lnTo>
                    <a:pt x="1181" y="0"/>
                  </a:lnTo>
                  <a:lnTo>
                    <a:pt x="1185" y="0"/>
                  </a:lnTo>
                  <a:lnTo>
                    <a:pt x="1191" y="0"/>
                  </a:lnTo>
                  <a:lnTo>
                    <a:pt x="1198" y="0"/>
                  </a:lnTo>
                  <a:lnTo>
                    <a:pt x="1204" y="0"/>
                  </a:lnTo>
                  <a:lnTo>
                    <a:pt x="1210" y="0"/>
                  </a:lnTo>
                  <a:lnTo>
                    <a:pt x="1216" y="0"/>
                  </a:lnTo>
                  <a:lnTo>
                    <a:pt x="1222" y="0"/>
                  </a:lnTo>
                  <a:lnTo>
                    <a:pt x="1228" y="0"/>
                  </a:lnTo>
                  <a:lnTo>
                    <a:pt x="1235" y="0"/>
                  </a:lnTo>
                  <a:lnTo>
                    <a:pt x="1241" y="0"/>
                  </a:lnTo>
                  <a:lnTo>
                    <a:pt x="1247" y="0"/>
                  </a:lnTo>
                  <a:lnTo>
                    <a:pt x="1253" y="0"/>
                  </a:lnTo>
                  <a:lnTo>
                    <a:pt x="1258" y="0"/>
                  </a:lnTo>
                  <a:lnTo>
                    <a:pt x="1264" y="0"/>
                  </a:lnTo>
                  <a:lnTo>
                    <a:pt x="1270" y="0"/>
                  </a:lnTo>
                  <a:lnTo>
                    <a:pt x="1276" y="0"/>
                  </a:lnTo>
                  <a:lnTo>
                    <a:pt x="1282" y="0"/>
                  </a:lnTo>
                  <a:lnTo>
                    <a:pt x="1287" y="0"/>
                  </a:lnTo>
                  <a:lnTo>
                    <a:pt x="1293" y="0"/>
                  </a:lnTo>
                  <a:lnTo>
                    <a:pt x="1299" y="0"/>
                  </a:lnTo>
                  <a:lnTo>
                    <a:pt x="1305" y="0"/>
                  </a:lnTo>
                  <a:lnTo>
                    <a:pt x="1312" y="0"/>
                  </a:lnTo>
                  <a:lnTo>
                    <a:pt x="1318" y="0"/>
                  </a:lnTo>
                  <a:lnTo>
                    <a:pt x="1324" y="0"/>
                  </a:lnTo>
                  <a:lnTo>
                    <a:pt x="1330" y="0"/>
                  </a:lnTo>
                  <a:lnTo>
                    <a:pt x="1336" y="0"/>
                  </a:lnTo>
                  <a:lnTo>
                    <a:pt x="1342" y="0"/>
                  </a:lnTo>
                  <a:lnTo>
                    <a:pt x="1349" y="0"/>
                  </a:lnTo>
                  <a:lnTo>
                    <a:pt x="1355" y="0"/>
                  </a:lnTo>
                  <a:lnTo>
                    <a:pt x="1361" y="0"/>
                  </a:lnTo>
                  <a:lnTo>
                    <a:pt x="1367" y="0"/>
                  </a:lnTo>
                  <a:lnTo>
                    <a:pt x="1373" y="0"/>
                  </a:lnTo>
                  <a:lnTo>
                    <a:pt x="1379" y="0"/>
                  </a:lnTo>
                  <a:lnTo>
                    <a:pt x="1386" y="0"/>
                  </a:lnTo>
                  <a:lnTo>
                    <a:pt x="1392" y="0"/>
                  </a:lnTo>
                  <a:lnTo>
                    <a:pt x="1398" y="0"/>
                  </a:lnTo>
                  <a:lnTo>
                    <a:pt x="1404" y="0"/>
                  </a:lnTo>
                  <a:lnTo>
                    <a:pt x="1409" y="0"/>
                  </a:lnTo>
                  <a:lnTo>
                    <a:pt x="1415" y="0"/>
                  </a:lnTo>
                  <a:lnTo>
                    <a:pt x="1421" y="0"/>
                  </a:lnTo>
                  <a:lnTo>
                    <a:pt x="1427" y="0"/>
                  </a:lnTo>
                  <a:lnTo>
                    <a:pt x="1433" y="0"/>
                  </a:lnTo>
                  <a:lnTo>
                    <a:pt x="1439" y="0"/>
                  </a:lnTo>
                  <a:lnTo>
                    <a:pt x="1446" y="0"/>
                  </a:lnTo>
                  <a:lnTo>
                    <a:pt x="1452" y="0"/>
                  </a:lnTo>
                  <a:lnTo>
                    <a:pt x="1458" y="0"/>
                  </a:lnTo>
                  <a:lnTo>
                    <a:pt x="1464" y="0"/>
                  </a:lnTo>
                  <a:lnTo>
                    <a:pt x="1470" y="0"/>
                  </a:lnTo>
                  <a:lnTo>
                    <a:pt x="1476" y="0"/>
                  </a:lnTo>
                  <a:lnTo>
                    <a:pt x="1483" y="0"/>
                  </a:lnTo>
                  <a:lnTo>
                    <a:pt x="1489" y="0"/>
                  </a:lnTo>
                  <a:lnTo>
                    <a:pt x="1495" y="0"/>
                  </a:lnTo>
                  <a:lnTo>
                    <a:pt x="1501" y="0"/>
                  </a:lnTo>
                  <a:lnTo>
                    <a:pt x="1507" y="0"/>
                  </a:lnTo>
                  <a:lnTo>
                    <a:pt x="1512" y="0"/>
                  </a:lnTo>
                  <a:lnTo>
                    <a:pt x="1518" y="0"/>
                  </a:lnTo>
                  <a:lnTo>
                    <a:pt x="1524" y="0"/>
                  </a:lnTo>
                  <a:lnTo>
                    <a:pt x="1530" y="0"/>
                  </a:lnTo>
                  <a:lnTo>
                    <a:pt x="1536" y="0"/>
                  </a:lnTo>
                  <a:lnTo>
                    <a:pt x="1543" y="0"/>
                  </a:lnTo>
                  <a:lnTo>
                    <a:pt x="1549" y="0"/>
                  </a:lnTo>
                  <a:lnTo>
                    <a:pt x="1555" y="0"/>
                  </a:lnTo>
                  <a:lnTo>
                    <a:pt x="1561" y="0"/>
                  </a:lnTo>
                  <a:lnTo>
                    <a:pt x="1567" y="0"/>
                  </a:lnTo>
                  <a:lnTo>
                    <a:pt x="1573" y="0"/>
                  </a:lnTo>
                  <a:lnTo>
                    <a:pt x="1580" y="0"/>
                  </a:lnTo>
                  <a:lnTo>
                    <a:pt x="1586" y="0"/>
                  </a:lnTo>
                  <a:lnTo>
                    <a:pt x="1592" y="0"/>
                  </a:lnTo>
                  <a:lnTo>
                    <a:pt x="1598" y="0"/>
                  </a:lnTo>
                  <a:lnTo>
                    <a:pt x="1604" y="0"/>
                  </a:lnTo>
                  <a:lnTo>
                    <a:pt x="1609" y="0"/>
                  </a:lnTo>
                  <a:lnTo>
                    <a:pt x="1615" y="0"/>
                  </a:lnTo>
                  <a:lnTo>
                    <a:pt x="1621" y="0"/>
                  </a:lnTo>
                  <a:lnTo>
                    <a:pt x="1627" y="0"/>
                  </a:lnTo>
                  <a:lnTo>
                    <a:pt x="1633" y="0"/>
                  </a:lnTo>
                  <a:lnTo>
                    <a:pt x="1640" y="0"/>
                  </a:lnTo>
                  <a:lnTo>
                    <a:pt x="1646" y="0"/>
                  </a:lnTo>
                  <a:lnTo>
                    <a:pt x="1652" y="0"/>
                  </a:lnTo>
                  <a:lnTo>
                    <a:pt x="1658" y="0"/>
                  </a:lnTo>
                  <a:lnTo>
                    <a:pt x="1664" y="0"/>
                  </a:lnTo>
                  <a:lnTo>
                    <a:pt x="1670" y="0"/>
                  </a:lnTo>
                  <a:lnTo>
                    <a:pt x="1677" y="0"/>
                  </a:lnTo>
                  <a:lnTo>
                    <a:pt x="1683" y="0"/>
                  </a:lnTo>
                  <a:lnTo>
                    <a:pt x="1689" y="0"/>
                  </a:lnTo>
                  <a:lnTo>
                    <a:pt x="1695" y="0"/>
                  </a:lnTo>
                  <a:lnTo>
                    <a:pt x="1701" y="0"/>
                  </a:lnTo>
                  <a:lnTo>
                    <a:pt x="1707" y="0"/>
                  </a:lnTo>
                  <a:lnTo>
                    <a:pt x="1714" y="0"/>
                  </a:lnTo>
                  <a:lnTo>
                    <a:pt x="1720" y="0"/>
                  </a:lnTo>
                  <a:lnTo>
                    <a:pt x="1724" y="0"/>
                  </a:lnTo>
                  <a:lnTo>
                    <a:pt x="1730" y="0"/>
                  </a:lnTo>
                  <a:lnTo>
                    <a:pt x="1737" y="0"/>
                  </a:lnTo>
                  <a:lnTo>
                    <a:pt x="1743" y="0"/>
                  </a:lnTo>
                  <a:lnTo>
                    <a:pt x="1749" y="0"/>
                  </a:lnTo>
                  <a:lnTo>
                    <a:pt x="1755" y="0"/>
                  </a:lnTo>
                  <a:lnTo>
                    <a:pt x="1761" y="0"/>
                  </a:lnTo>
                  <a:lnTo>
                    <a:pt x="1766" y="0"/>
                  </a:lnTo>
                  <a:lnTo>
                    <a:pt x="1772" y="0"/>
                  </a:lnTo>
                  <a:lnTo>
                    <a:pt x="1778" y="0"/>
                  </a:lnTo>
                  <a:lnTo>
                    <a:pt x="1784" y="0"/>
                  </a:lnTo>
                  <a:lnTo>
                    <a:pt x="1791" y="0"/>
                  </a:lnTo>
                  <a:lnTo>
                    <a:pt x="1797" y="0"/>
                  </a:lnTo>
                  <a:lnTo>
                    <a:pt x="1803" y="0"/>
                  </a:lnTo>
                  <a:lnTo>
                    <a:pt x="1809" y="0"/>
                  </a:lnTo>
                  <a:lnTo>
                    <a:pt x="1815" y="0"/>
                  </a:lnTo>
                  <a:lnTo>
                    <a:pt x="1821" y="0"/>
                  </a:lnTo>
                  <a:lnTo>
                    <a:pt x="1828" y="0"/>
                  </a:lnTo>
                  <a:lnTo>
                    <a:pt x="1834" y="0"/>
                  </a:lnTo>
                  <a:lnTo>
                    <a:pt x="1838" y="0"/>
                  </a:lnTo>
                  <a:lnTo>
                    <a:pt x="1844" y="0"/>
                  </a:lnTo>
                  <a:lnTo>
                    <a:pt x="1851" y="0"/>
                  </a:lnTo>
                  <a:lnTo>
                    <a:pt x="1857" y="0"/>
                  </a:lnTo>
                  <a:lnTo>
                    <a:pt x="1863" y="0"/>
                  </a:lnTo>
                  <a:lnTo>
                    <a:pt x="1869" y="0"/>
                  </a:lnTo>
                  <a:lnTo>
                    <a:pt x="1875" y="0"/>
                  </a:lnTo>
                  <a:lnTo>
                    <a:pt x="1881" y="0"/>
                  </a:lnTo>
                  <a:lnTo>
                    <a:pt x="1888" y="0"/>
                  </a:lnTo>
                  <a:lnTo>
                    <a:pt x="1894" y="0"/>
                  </a:lnTo>
                  <a:lnTo>
                    <a:pt x="1900" y="0"/>
                  </a:lnTo>
                  <a:lnTo>
                    <a:pt x="1906" y="0"/>
                  </a:lnTo>
                  <a:lnTo>
                    <a:pt x="1912" y="0"/>
                  </a:lnTo>
                  <a:lnTo>
                    <a:pt x="1918" y="0"/>
                  </a:lnTo>
                  <a:lnTo>
                    <a:pt x="1925" y="0"/>
                  </a:lnTo>
                  <a:lnTo>
                    <a:pt x="1931" y="0"/>
                  </a:lnTo>
                  <a:lnTo>
                    <a:pt x="1935" y="0"/>
                  </a:lnTo>
                  <a:lnTo>
                    <a:pt x="1941" y="0"/>
                  </a:lnTo>
                  <a:lnTo>
                    <a:pt x="1948" y="0"/>
                  </a:lnTo>
                  <a:lnTo>
                    <a:pt x="1954" y="0"/>
                  </a:lnTo>
                  <a:lnTo>
                    <a:pt x="1960" y="0"/>
                  </a:lnTo>
                  <a:lnTo>
                    <a:pt x="1966" y="0"/>
                  </a:lnTo>
                  <a:lnTo>
                    <a:pt x="1972" y="0"/>
                  </a:lnTo>
                  <a:lnTo>
                    <a:pt x="1978" y="0"/>
                  </a:lnTo>
                  <a:lnTo>
                    <a:pt x="1985" y="0"/>
                  </a:lnTo>
                  <a:lnTo>
                    <a:pt x="1991" y="0"/>
                  </a:lnTo>
                  <a:lnTo>
                    <a:pt x="1997" y="0"/>
                  </a:lnTo>
                  <a:lnTo>
                    <a:pt x="2003" y="0"/>
                  </a:lnTo>
                  <a:lnTo>
                    <a:pt x="2009" y="0"/>
                  </a:lnTo>
                  <a:lnTo>
                    <a:pt x="2015" y="0"/>
                  </a:lnTo>
                  <a:lnTo>
                    <a:pt x="2022" y="0"/>
                  </a:lnTo>
                  <a:lnTo>
                    <a:pt x="2028" y="0"/>
                  </a:lnTo>
                  <a:lnTo>
                    <a:pt x="2034" y="0"/>
                  </a:lnTo>
                  <a:lnTo>
                    <a:pt x="2039" y="0"/>
                  </a:lnTo>
                  <a:lnTo>
                    <a:pt x="2045" y="0"/>
                  </a:lnTo>
                  <a:lnTo>
                    <a:pt x="2051" y="0"/>
                  </a:lnTo>
                  <a:lnTo>
                    <a:pt x="2057" y="0"/>
                  </a:lnTo>
                  <a:lnTo>
                    <a:pt x="2063" y="0"/>
                  </a:lnTo>
                  <a:lnTo>
                    <a:pt x="2069" y="0"/>
                  </a:lnTo>
                  <a:lnTo>
                    <a:pt x="2075" y="0"/>
                  </a:lnTo>
                  <a:lnTo>
                    <a:pt x="2082" y="0"/>
                  </a:lnTo>
                  <a:lnTo>
                    <a:pt x="2088" y="0"/>
                  </a:lnTo>
                  <a:lnTo>
                    <a:pt x="2094" y="0"/>
                  </a:lnTo>
                  <a:lnTo>
                    <a:pt x="2100" y="0"/>
                  </a:lnTo>
                  <a:lnTo>
                    <a:pt x="2106" y="0"/>
                  </a:lnTo>
                  <a:lnTo>
                    <a:pt x="2112" y="0"/>
                  </a:lnTo>
                  <a:lnTo>
                    <a:pt x="2119" y="0"/>
                  </a:lnTo>
                  <a:lnTo>
                    <a:pt x="2125" y="0"/>
                  </a:lnTo>
                  <a:lnTo>
                    <a:pt x="2131" y="0"/>
                  </a:lnTo>
                  <a:lnTo>
                    <a:pt x="2137" y="0"/>
                  </a:lnTo>
                  <a:lnTo>
                    <a:pt x="2143" y="0"/>
                  </a:lnTo>
                  <a:lnTo>
                    <a:pt x="2149" y="0"/>
                  </a:lnTo>
                  <a:lnTo>
                    <a:pt x="2156" y="0"/>
                  </a:lnTo>
                  <a:lnTo>
                    <a:pt x="2160" y="0"/>
                  </a:lnTo>
                  <a:lnTo>
                    <a:pt x="2166" y="0"/>
                  </a:lnTo>
                  <a:lnTo>
                    <a:pt x="2172" y="0"/>
                  </a:lnTo>
                  <a:lnTo>
                    <a:pt x="2179" y="0"/>
                  </a:lnTo>
                  <a:lnTo>
                    <a:pt x="2185" y="0"/>
                  </a:lnTo>
                  <a:lnTo>
                    <a:pt x="2191" y="0"/>
                  </a:lnTo>
                  <a:lnTo>
                    <a:pt x="2197" y="0"/>
                  </a:lnTo>
                  <a:lnTo>
                    <a:pt x="2203" y="0"/>
                  </a:lnTo>
                  <a:lnTo>
                    <a:pt x="2209" y="0"/>
                  </a:lnTo>
                  <a:lnTo>
                    <a:pt x="2216" y="0"/>
                  </a:lnTo>
                  <a:lnTo>
                    <a:pt x="2222" y="0"/>
                  </a:lnTo>
                  <a:lnTo>
                    <a:pt x="2228" y="0"/>
                  </a:lnTo>
                  <a:lnTo>
                    <a:pt x="2234" y="0"/>
                  </a:lnTo>
                  <a:lnTo>
                    <a:pt x="2240" y="0"/>
                  </a:lnTo>
                  <a:lnTo>
                    <a:pt x="2246" y="0"/>
                  </a:lnTo>
                  <a:lnTo>
                    <a:pt x="2253" y="0"/>
                  </a:lnTo>
                  <a:lnTo>
                    <a:pt x="2259" y="0"/>
                  </a:lnTo>
                  <a:lnTo>
                    <a:pt x="2263" y="0"/>
                  </a:lnTo>
                  <a:lnTo>
                    <a:pt x="2268" y="0"/>
                  </a:lnTo>
                  <a:lnTo>
                    <a:pt x="2274" y="0"/>
                  </a:lnTo>
                  <a:lnTo>
                    <a:pt x="2280" y="0"/>
                  </a:lnTo>
                  <a:lnTo>
                    <a:pt x="2286" y="0"/>
                  </a:lnTo>
                  <a:lnTo>
                    <a:pt x="2293" y="0"/>
                  </a:lnTo>
                  <a:lnTo>
                    <a:pt x="2299" y="0"/>
                  </a:lnTo>
                  <a:lnTo>
                    <a:pt x="2305" y="0"/>
                  </a:lnTo>
                  <a:lnTo>
                    <a:pt x="2311" y="0"/>
                  </a:lnTo>
                  <a:lnTo>
                    <a:pt x="2317" y="0"/>
                  </a:lnTo>
                  <a:lnTo>
                    <a:pt x="2323" y="0"/>
                  </a:lnTo>
                  <a:lnTo>
                    <a:pt x="2330" y="0"/>
                  </a:lnTo>
                  <a:lnTo>
                    <a:pt x="2336" y="0"/>
                  </a:lnTo>
                  <a:lnTo>
                    <a:pt x="2342" y="0"/>
                  </a:lnTo>
                  <a:lnTo>
                    <a:pt x="2348" y="0"/>
                  </a:lnTo>
                  <a:lnTo>
                    <a:pt x="2354" y="0"/>
                  </a:lnTo>
                  <a:lnTo>
                    <a:pt x="2359" y="0"/>
                  </a:lnTo>
                  <a:lnTo>
                    <a:pt x="2365" y="0"/>
                  </a:lnTo>
                  <a:lnTo>
                    <a:pt x="2371" y="0"/>
                  </a:lnTo>
                  <a:lnTo>
                    <a:pt x="2377" y="0"/>
                  </a:lnTo>
                  <a:lnTo>
                    <a:pt x="2383" y="0"/>
                  </a:lnTo>
                  <a:lnTo>
                    <a:pt x="2390" y="0"/>
                  </a:lnTo>
                  <a:lnTo>
                    <a:pt x="2396" y="0"/>
                  </a:lnTo>
                  <a:lnTo>
                    <a:pt x="2402" y="0"/>
                  </a:lnTo>
                  <a:lnTo>
                    <a:pt x="2408" y="0"/>
                  </a:lnTo>
                  <a:lnTo>
                    <a:pt x="2414" y="0"/>
                  </a:lnTo>
                  <a:lnTo>
                    <a:pt x="2420" y="0"/>
                  </a:lnTo>
                  <a:lnTo>
                    <a:pt x="2427" y="0"/>
                  </a:lnTo>
                  <a:lnTo>
                    <a:pt x="2433" y="0"/>
                  </a:lnTo>
                  <a:lnTo>
                    <a:pt x="2439" y="0"/>
                  </a:lnTo>
                  <a:lnTo>
                    <a:pt x="2445" y="0"/>
                  </a:lnTo>
                  <a:lnTo>
                    <a:pt x="2451" y="0"/>
                  </a:lnTo>
                  <a:lnTo>
                    <a:pt x="2457" y="0"/>
                  </a:lnTo>
                  <a:lnTo>
                    <a:pt x="2464" y="0"/>
                  </a:lnTo>
                  <a:lnTo>
                    <a:pt x="2470" y="0"/>
                  </a:lnTo>
                  <a:lnTo>
                    <a:pt x="2474" y="0"/>
                  </a:lnTo>
                  <a:lnTo>
                    <a:pt x="2480" y="0"/>
                  </a:lnTo>
                  <a:lnTo>
                    <a:pt x="2487" y="0"/>
                  </a:lnTo>
                  <a:lnTo>
                    <a:pt x="2493" y="0"/>
                  </a:lnTo>
                  <a:lnTo>
                    <a:pt x="2499" y="0"/>
                  </a:lnTo>
                  <a:lnTo>
                    <a:pt x="2505" y="0"/>
                  </a:lnTo>
                  <a:lnTo>
                    <a:pt x="2511" y="0"/>
                  </a:lnTo>
                  <a:lnTo>
                    <a:pt x="2517" y="0"/>
                  </a:lnTo>
                  <a:lnTo>
                    <a:pt x="2524" y="0"/>
                  </a:lnTo>
                  <a:lnTo>
                    <a:pt x="2530" y="0"/>
                  </a:lnTo>
                  <a:lnTo>
                    <a:pt x="2536" y="0"/>
                  </a:lnTo>
                  <a:lnTo>
                    <a:pt x="2542" y="0"/>
                  </a:lnTo>
                  <a:lnTo>
                    <a:pt x="2548" y="0"/>
                  </a:lnTo>
                  <a:lnTo>
                    <a:pt x="2554" y="0"/>
                  </a:lnTo>
                  <a:lnTo>
                    <a:pt x="2561" y="0"/>
                  </a:lnTo>
                  <a:lnTo>
                    <a:pt x="2567" y="0"/>
                  </a:lnTo>
                  <a:lnTo>
                    <a:pt x="2573" y="0"/>
                  </a:lnTo>
                  <a:lnTo>
                    <a:pt x="2579" y="0"/>
                  </a:lnTo>
                  <a:lnTo>
                    <a:pt x="2585" y="0"/>
                  </a:lnTo>
                  <a:lnTo>
                    <a:pt x="2590" y="0"/>
                  </a:lnTo>
                  <a:lnTo>
                    <a:pt x="2596" y="0"/>
                  </a:lnTo>
                  <a:lnTo>
                    <a:pt x="2602" y="0"/>
                  </a:lnTo>
                  <a:lnTo>
                    <a:pt x="2608" y="0"/>
                  </a:lnTo>
                  <a:lnTo>
                    <a:pt x="2614" y="0"/>
                  </a:lnTo>
                  <a:lnTo>
                    <a:pt x="2621" y="0"/>
                  </a:lnTo>
                  <a:lnTo>
                    <a:pt x="2627" y="0"/>
                  </a:lnTo>
                  <a:lnTo>
                    <a:pt x="2633" y="0"/>
                  </a:lnTo>
                  <a:lnTo>
                    <a:pt x="2639" y="0"/>
                  </a:lnTo>
                  <a:lnTo>
                    <a:pt x="2645" y="0"/>
                  </a:lnTo>
                  <a:lnTo>
                    <a:pt x="2651" y="0"/>
                  </a:lnTo>
                  <a:lnTo>
                    <a:pt x="2658" y="0"/>
                  </a:lnTo>
                  <a:lnTo>
                    <a:pt x="2664" y="0"/>
                  </a:lnTo>
                  <a:lnTo>
                    <a:pt x="2670" y="0"/>
                  </a:lnTo>
                  <a:lnTo>
                    <a:pt x="2676" y="0"/>
                  </a:lnTo>
                  <a:lnTo>
                    <a:pt x="2682" y="0"/>
                  </a:lnTo>
                  <a:lnTo>
                    <a:pt x="2687" y="0"/>
                  </a:lnTo>
                  <a:lnTo>
                    <a:pt x="2693" y="0"/>
                  </a:lnTo>
                  <a:lnTo>
                    <a:pt x="2699" y="0"/>
                  </a:lnTo>
                  <a:lnTo>
                    <a:pt x="2705" y="0"/>
                  </a:lnTo>
                  <a:lnTo>
                    <a:pt x="2711" y="0"/>
                  </a:lnTo>
                  <a:lnTo>
                    <a:pt x="2718" y="0"/>
                  </a:lnTo>
                  <a:lnTo>
                    <a:pt x="2724" y="0"/>
                  </a:lnTo>
                  <a:lnTo>
                    <a:pt x="2730" y="0"/>
                  </a:lnTo>
                  <a:lnTo>
                    <a:pt x="2736" y="0"/>
                  </a:lnTo>
                  <a:lnTo>
                    <a:pt x="2742" y="0"/>
                  </a:lnTo>
                  <a:lnTo>
                    <a:pt x="2748" y="0"/>
                  </a:lnTo>
                  <a:lnTo>
                    <a:pt x="2755" y="0"/>
                  </a:lnTo>
                  <a:lnTo>
                    <a:pt x="2761" y="0"/>
                  </a:lnTo>
                  <a:lnTo>
                    <a:pt x="2767" y="0"/>
                  </a:lnTo>
                  <a:lnTo>
                    <a:pt x="2772" y="0"/>
                  </a:lnTo>
                  <a:lnTo>
                    <a:pt x="2778" y="0"/>
                  </a:lnTo>
                  <a:lnTo>
                    <a:pt x="2784" y="0"/>
                  </a:lnTo>
                  <a:lnTo>
                    <a:pt x="2788" y="0"/>
                  </a:lnTo>
                  <a:lnTo>
                    <a:pt x="2795" y="0"/>
                  </a:lnTo>
                  <a:lnTo>
                    <a:pt x="2801" y="0"/>
                  </a:lnTo>
                  <a:lnTo>
                    <a:pt x="2807" y="0"/>
                  </a:lnTo>
                  <a:lnTo>
                    <a:pt x="2813" y="0"/>
                  </a:lnTo>
                  <a:lnTo>
                    <a:pt x="2819" y="0"/>
                  </a:lnTo>
                  <a:lnTo>
                    <a:pt x="2825" y="0"/>
                  </a:lnTo>
                  <a:lnTo>
                    <a:pt x="2832" y="0"/>
                  </a:lnTo>
                  <a:lnTo>
                    <a:pt x="2838" y="0"/>
                  </a:lnTo>
                  <a:lnTo>
                    <a:pt x="2844" y="0"/>
                  </a:lnTo>
                  <a:lnTo>
                    <a:pt x="2850" y="0"/>
                  </a:lnTo>
                  <a:lnTo>
                    <a:pt x="2856" y="0"/>
                  </a:lnTo>
                  <a:lnTo>
                    <a:pt x="2862" y="0"/>
                  </a:lnTo>
                  <a:lnTo>
                    <a:pt x="2869" y="0"/>
                  </a:lnTo>
                  <a:lnTo>
                    <a:pt x="2875" y="0"/>
                  </a:lnTo>
                  <a:lnTo>
                    <a:pt x="2881" y="0"/>
                  </a:lnTo>
                  <a:lnTo>
                    <a:pt x="2887" y="0"/>
                  </a:lnTo>
                  <a:lnTo>
                    <a:pt x="2893" y="0"/>
                  </a:lnTo>
                  <a:lnTo>
                    <a:pt x="2899" y="0"/>
                  </a:lnTo>
                  <a:lnTo>
                    <a:pt x="2906" y="0"/>
                  </a:lnTo>
                  <a:lnTo>
                    <a:pt x="2912" y="0"/>
                  </a:lnTo>
                  <a:lnTo>
                    <a:pt x="2916" y="0"/>
                  </a:lnTo>
                  <a:lnTo>
                    <a:pt x="2922" y="0"/>
                  </a:lnTo>
                  <a:lnTo>
                    <a:pt x="2929" y="0"/>
                  </a:lnTo>
                  <a:lnTo>
                    <a:pt x="2935" y="0"/>
                  </a:lnTo>
                  <a:lnTo>
                    <a:pt x="2941" y="0"/>
                  </a:lnTo>
                  <a:lnTo>
                    <a:pt x="2947" y="0"/>
                  </a:lnTo>
                  <a:lnTo>
                    <a:pt x="2953" y="0"/>
                  </a:lnTo>
                  <a:lnTo>
                    <a:pt x="2959" y="0"/>
                  </a:lnTo>
                  <a:lnTo>
                    <a:pt x="2966" y="0"/>
                  </a:lnTo>
                  <a:lnTo>
                    <a:pt x="2972" y="0"/>
                  </a:lnTo>
                  <a:lnTo>
                    <a:pt x="2978" y="0"/>
                  </a:lnTo>
                  <a:lnTo>
                    <a:pt x="2984" y="0"/>
                  </a:lnTo>
                  <a:lnTo>
                    <a:pt x="2990" y="0"/>
                  </a:lnTo>
                  <a:lnTo>
                    <a:pt x="2996" y="0"/>
                  </a:lnTo>
                  <a:lnTo>
                    <a:pt x="3003" y="0"/>
                  </a:lnTo>
                  <a:lnTo>
                    <a:pt x="3009" y="0"/>
                  </a:lnTo>
                  <a:lnTo>
                    <a:pt x="3013" y="0"/>
                  </a:lnTo>
                  <a:lnTo>
                    <a:pt x="3020" y="0"/>
                  </a:lnTo>
                  <a:lnTo>
                    <a:pt x="3013" y="0"/>
                  </a:lnTo>
                  <a:lnTo>
                    <a:pt x="3009" y="0"/>
                  </a:lnTo>
                  <a:lnTo>
                    <a:pt x="3003" y="0"/>
                  </a:lnTo>
                  <a:lnTo>
                    <a:pt x="2996" y="0"/>
                  </a:lnTo>
                  <a:lnTo>
                    <a:pt x="2990" y="0"/>
                  </a:lnTo>
                  <a:lnTo>
                    <a:pt x="2984" y="0"/>
                  </a:lnTo>
                  <a:lnTo>
                    <a:pt x="2978" y="0"/>
                  </a:lnTo>
                  <a:lnTo>
                    <a:pt x="2972" y="0"/>
                  </a:lnTo>
                  <a:lnTo>
                    <a:pt x="2966" y="0"/>
                  </a:lnTo>
                  <a:lnTo>
                    <a:pt x="2959" y="0"/>
                  </a:lnTo>
                  <a:lnTo>
                    <a:pt x="2953" y="0"/>
                  </a:lnTo>
                  <a:lnTo>
                    <a:pt x="2947" y="0"/>
                  </a:lnTo>
                  <a:lnTo>
                    <a:pt x="2941" y="0"/>
                  </a:lnTo>
                  <a:lnTo>
                    <a:pt x="2935" y="0"/>
                  </a:lnTo>
                  <a:lnTo>
                    <a:pt x="2929" y="0"/>
                  </a:lnTo>
                  <a:lnTo>
                    <a:pt x="2922" y="0"/>
                  </a:lnTo>
                  <a:lnTo>
                    <a:pt x="2916" y="0"/>
                  </a:lnTo>
                  <a:lnTo>
                    <a:pt x="2912" y="0"/>
                  </a:lnTo>
                  <a:lnTo>
                    <a:pt x="2906" y="0"/>
                  </a:lnTo>
                  <a:lnTo>
                    <a:pt x="2899" y="0"/>
                  </a:lnTo>
                  <a:lnTo>
                    <a:pt x="2893" y="0"/>
                  </a:lnTo>
                  <a:lnTo>
                    <a:pt x="2887" y="0"/>
                  </a:lnTo>
                  <a:lnTo>
                    <a:pt x="2881" y="0"/>
                  </a:lnTo>
                  <a:lnTo>
                    <a:pt x="2875" y="0"/>
                  </a:lnTo>
                  <a:lnTo>
                    <a:pt x="2869" y="0"/>
                  </a:lnTo>
                  <a:lnTo>
                    <a:pt x="2862" y="0"/>
                  </a:lnTo>
                  <a:lnTo>
                    <a:pt x="2856" y="0"/>
                  </a:lnTo>
                  <a:lnTo>
                    <a:pt x="2850" y="0"/>
                  </a:lnTo>
                  <a:lnTo>
                    <a:pt x="2844" y="0"/>
                  </a:lnTo>
                  <a:lnTo>
                    <a:pt x="2838" y="0"/>
                  </a:lnTo>
                  <a:lnTo>
                    <a:pt x="2832" y="0"/>
                  </a:lnTo>
                  <a:lnTo>
                    <a:pt x="2825" y="0"/>
                  </a:lnTo>
                  <a:lnTo>
                    <a:pt x="2819" y="0"/>
                  </a:lnTo>
                  <a:lnTo>
                    <a:pt x="2813" y="0"/>
                  </a:lnTo>
                  <a:lnTo>
                    <a:pt x="2807" y="0"/>
                  </a:lnTo>
                  <a:lnTo>
                    <a:pt x="2801" y="0"/>
                  </a:lnTo>
                  <a:lnTo>
                    <a:pt x="2795" y="0"/>
                  </a:lnTo>
                  <a:lnTo>
                    <a:pt x="2788" y="0"/>
                  </a:lnTo>
                  <a:lnTo>
                    <a:pt x="2784" y="0"/>
                  </a:lnTo>
                  <a:lnTo>
                    <a:pt x="2778" y="0"/>
                  </a:lnTo>
                  <a:lnTo>
                    <a:pt x="2772" y="0"/>
                  </a:lnTo>
                  <a:lnTo>
                    <a:pt x="2767" y="0"/>
                  </a:lnTo>
                  <a:lnTo>
                    <a:pt x="2761" y="0"/>
                  </a:lnTo>
                  <a:lnTo>
                    <a:pt x="2755" y="0"/>
                  </a:lnTo>
                  <a:lnTo>
                    <a:pt x="2748" y="0"/>
                  </a:lnTo>
                  <a:lnTo>
                    <a:pt x="2742" y="0"/>
                  </a:lnTo>
                  <a:lnTo>
                    <a:pt x="2736" y="0"/>
                  </a:lnTo>
                  <a:lnTo>
                    <a:pt x="2730" y="0"/>
                  </a:lnTo>
                  <a:lnTo>
                    <a:pt x="2724" y="0"/>
                  </a:lnTo>
                  <a:lnTo>
                    <a:pt x="2718" y="0"/>
                  </a:lnTo>
                  <a:lnTo>
                    <a:pt x="2711" y="0"/>
                  </a:lnTo>
                  <a:lnTo>
                    <a:pt x="2705" y="0"/>
                  </a:lnTo>
                  <a:lnTo>
                    <a:pt x="2699" y="0"/>
                  </a:lnTo>
                  <a:lnTo>
                    <a:pt x="2693" y="0"/>
                  </a:lnTo>
                  <a:lnTo>
                    <a:pt x="2687" y="0"/>
                  </a:lnTo>
                  <a:lnTo>
                    <a:pt x="2682" y="0"/>
                  </a:lnTo>
                  <a:lnTo>
                    <a:pt x="2676" y="0"/>
                  </a:lnTo>
                  <a:lnTo>
                    <a:pt x="2670" y="0"/>
                  </a:lnTo>
                  <a:lnTo>
                    <a:pt x="2664" y="0"/>
                  </a:lnTo>
                  <a:lnTo>
                    <a:pt x="2658" y="0"/>
                  </a:lnTo>
                  <a:lnTo>
                    <a:pt x="2651" y="0"/>
                  </a:lnTo>
                  <a:lnTo>
                    <a:pt x="2645" y="0"/>
                  </a:lnTo>
                  <a:lnTo>
                    <a:pt x="2639" y="0"/>
                  </a:lnTo>
                  <a:lnTo>
                    <a:pt x="2633" y="0"/>
                  </a:lnTo>
                  <a:lnTo>
                    <a:pt x="2627" y="0"/>
                  </a:lnTo>
                  <a:lnTo>
                    <a:pt x="2621" y="0"/>
                  </a:lnTo>
                  <a:lnTo>
                    <a:pt x="2614" y="0"/>
                  </a:lnTo>
                  <a:lnTo>
                    <a:pt x="2608" y="0"/>
                  </a:lnTo>
                  <a:lnTo>
                    <a:pt x="2602" y="0"/>
                  </a:lnTo>
                  <a:lnTo>
                    <a:pt x="2596" y="0"/>
                  </a:lnTo>
                  <a:lnTo>
                    <a:pt x="2590" y="0"/>
                  </a:lnTo>
                  <a:lnTo>
                    <a:pt x="2585" y="0"/>
                  </a:lnTo>
                  <a:lnTo>
                    <a:pt x="2579" y="0"/>
                  </a:lnTo>
                  <a:lnTo>
                    <a:pt x="2573" y="0"/>
                  </a:lnTo>
                  <a:lnTo>
                    <a:pt x="2567" y="0"/>
                  </a:lnTo>
                  <a:lnTo>
                    <a:pt x="2561" y="0"/>
                  </a:lnTo>
                  <a:lnTo>
                    <a:pt x="2554" y="0"/>
                  </a:lnTo>
                  <a:lnTo>
                    <a:pt x="2548" y="0"/>
                  </a:lnTo>
                  <a:lnTo>
                    <a:pt x="2542" y="0"/>
                  </a:lnTo>
                  <a:lnTo>
                    <a:pt x="2536" y="0"/>
                  </a:lnTo>
                  <a:lnTo>
                    <a:pt x="2530" y="0"/>
                  </a:lnTo>
                  <a:lnTo>
                    <a:pt x="2524" y="0"/>
                  </a:lnTo>
                  <a:lnTo>
                    <a:pt x="2517" y="0"/>
                  </a:lnTo>
                  <a:lnTo>
                    <a:pt x="2511" y="0"/>
                  </a:lnTo>
                  <a:lnTo>
                    <a:pt x="2505" y="0"/>
                  </a:lnTo>
                  <a:lnTo>
                    <a:pt x="2499" y="0"/>
                  </a:lnTo>
                  <a:lnTo>
                    <a:pt x="2493" y="0"/>
                  </a:lnTo>
                  <a:lnTo>
                    <a:pt x="2487" y="0"/>
                  </a:lnTo>
                  <a:lnTo>
                    <a:pt x="2480" y="0"/>
                  </a:lnTo>
                  <a:lnTo>
                    <a:pt x="2474" y="0"/>
                  </a:lnTo>
                  <a:lnTo>
                    <a:pt x="2470" y="0"/>
                  </a:lnTo>
                  <a:lnTo>
                    <a:pt x="2464" y="0"/>
                  </a:lnTo>
                  <a:lnTo>
                    <a:pt x="2457" y="0"/>
                  </a:lnTo>
                  <a:lnTo>
                    <a:pt x="2451" y="0"/>
                  </a:lnTo>
                  <a:lnTo>
                    <a:pt x="2445" y="0"/>
                  </a:lnTo>
                  <a:lnTo>
                    <a:pt x="2439" y="0"/>
                  </a:lnTo>
                  <a:lnTo>
                    <a:pt x="2433" y="0"/>
                  </a:lnTo>
                  <a:lnTo>
                    <a:pt x="2427" y="0"/>
                  </a:lnTo>
                  <a:lnTo>
                    <a:pt x="2420" y="0"/>
                  </a:lnTo>
                  <a:lnTo>
                    <a:pt x="2414" y="0"/>
                  </a:lnTo>
                  <a:lnTo>
                    <a:pt x="2408" y="0"/>
                  </a:lnTo>
                  <a:lnTo>
                    <a:pt x="2402" y="0"/>
                  </a:lnTo>
                  <a:lnTo>
                    <a:pt x="2396" y="0"/>
                  </a:lnTo>
                  <a:lnTo>
                    <a:pt x="2390" y="0"/>
                  </a:lnTo>
                  <a:lnTo>
                    <a:pt x="2383" y="0"/>
                  </a:lnTo>
                  <a:lnTo>
                    <a:pt x="2377" y="0"/>
                  </a:lnTo>
                  <a:lnTo>
                    <a:pt x="2371" y="0"/>
                  </a:lnTo>
                  <a:lnTo>
                    <a:pt x="2365" y="0"/>
                  </a:lnTo>
                  <a:lnTo>
                    <a:pt x="2359" y="0"/>
                  </a:lnTo>
                  <a:lnTo>
                    <a:pt x="2354" y="0"/>
                  </a:lnTo>
                  <a:lnTo>
                    <a:pt x="2348" y="0"/>
                  </a:lnTo>
                  <a:lnTo>
                    <a:pt x="2342" y="0"/>
                  </a:lnTo>
                  <a:lnTo>
                    <a:pt x="2336" y="0"/>
                  </a:lnTo>
                  <a:lnTo>
                    <a:pt x="2330" y="0"/>
                  </a:lnTo>
                  <a:lnTo>
                    <a:pt x="2323" y="0"/>
                  </a:lnTo>
                  <a:lnTo>
                    <a:pt x="2317" y="0"/>
                  </a:lnTo>
                  <a:lnTo>
                    <a:pt x="2311" y="0"/>
                  </a:lnTo>
                  <a:lnTo>
                    <a:pt x="2305" y="0"/>
                  </a:lnTo>
                  <a:lnTo>
                    <a:pt x="2299" y="0"/>
                  </a:lnTo>
                  <a:lnTo>
                    <a:pt x="2293" y="0"/>
                  </a:lnTo>
                  <a:lnTo>
                    <a:pt x="2286" y="0"/>
                  </a:lnTo>
                  <a:lnTo>
                    <a:pt x="2280" y="0"/>
                  </a:lnTo>
                  <a:lnTo>
                    <a:pt x="2274" y="0"/>
                  </a:lnTo>
                  <a:lnTo>
                    <a:pt x="2268" y="0"/>
                  </a:lnTo>
                  <a:lnTo>
                    <a:pt x="2263" y="0"/>
                  </a:lnTo>
                  <a:lnTo>
                    <a:pt x="2259" y="0"/>
                  </a:lnTo>
                  <a:lnTo>
                    <a:pt x="2253" y="0"/>
                  </a:lnTo>
                  <a:lnTo>
                    <a:pt x="2246" y="0"/>
                  </a:lnTo>
                  <a:lnTo>
                    <a:pt x="2240" y="0"/>
                  </a:lnTo>
                  <a:lnTo>
                    <a:pt x="2234" y="0"/>
                  </a:lnTo>
                  <a:lnTo>
                    <a:pt x="2228" y="0"/>
                  </a:lnTo>
                  <a:lnTo>
                    <a:pt x="2222" y="0"/>
                  </a:lnTo>
                  <a:lnTo>
                    <a:pt x="2216" y="0"/>
                  </a:lnTo>
                  <a:lnTo>
                    <a:pt x="2209" y="0"/>
                  </a:lnTo>
                  <a:lnTo>
                    <a:pt x="2203" y="0"/>
                  </a:lnTo>
                  <a:lnTo>
                    <a:pt x="2197" y="0"/>
                  </a:lnTo>
                  <a:lnTo>
                    <a:pt x="2191" y="0"/>
                  </a:lnTo>
                  <a:lnTo>
                    <a:pt x="2185" y="0"/>
                  </a:lnTo>
                  <a:lnTo>
                    <a:pt x="2179" y="0"/>
                  </a:lnTo>
                  <a:lnTo>
                    <a:pt x="2172" y="0"/>
                  </a:lnTo>
                  <a:lnTo>
                    <a:pt x="2166" y="0"/>
                  </a:lnTo>
                  <a:lnTo>
                    <a:pt x="2160" y="0"/>
                  </a:lnTo>
                  <a:lnTo>
                    <a:pt x="2156" y="0"/>
                  </a:lnTo>
                  <a:lnTo>
                    <a:pt x="2149" y="0"/>
                  </a:lnTo>
                  <a:lnTo>
                    <a:pt x="2143" y="0"/>
                  </a:lnTo>
                  <a:lnTo>
                    <a:pt x="2137" y="0"/>
                  </a:lnTo>
                  <a:lnTo>
                    <a:pt x="2131" y="0"/>
                  </a:lnTo>
                  <a:lnTo>
                    <a:pt x="2125" y="0"/>
                  </a:lnTo>
                  <a:lnTo>
                    <a:pt x="2119" y="0"/>
                  </a:lnTo>
                  <a:lnTo>
                    <a:pt x="2112" y="0"/>
                  </a:lnTo>
                  <a:lnTo>
                    <a:pt x="2106" y="0"/>
                  </a:lnTo>
                  <a:lnTo>
                    <a:pt x="2100" y="0"/>
                  </a:lnTo>
                  <a:lnTo>
                    <a:pt x="2094" y="0"/>
                  </a:lnTo>
                  <a:lnTo>
                    <a:pt x="2088" y="0"/>
                  </a:lnTo>
                  <a:lnTo>
                    <a:pt x="2082" y="0"/>
                  </a:lnTo>
                  <a:lnTo>
                    <a:pt x="2075" y="0"/>
                  </a:lnTo>
                  <a:lnTo>
                    <a:pt x="2069" y="0"/>
                  </a:lnTo>
                  <a:lnTo>
                    <a:pt x="2063" y="0"/>
                  </a:lnTo>
                  <a:lnTo>
                    <a:pt x="2057" y="0"/>
                  </a:lnTo>
                  <a:lnTo>
                    <a:pt x="2051" y="0"/>
                  </a:lnTo>
                  <a:lnTo>
                    <a:pt x="2045" y="0"/>
                  </a:lnTo>
                  <a:lnTo>
                    <a:pt x="2039" y="0"/>
                  </a:lnTo>
                  <a:lnTo>
                    <a:pt x="2034" y="0"/>
                  </a:lnTo>
                  <a:lnTo>
                    <a:pt x="2028" y="0"/>
                  </a:lnTo>
                  <a:lnTo>
                    <a:pt x="2022" y="0"/>
                  </a:lnTo>
                  <a:lnTo>
                    <a:pt x="2015" y="0"/>
                  </a:lnTo>
                  <a:lnTo>
                    <a:pt x="2009" y="0"/>
                  </a:lnTo>
                  <a:lnTo>
                    <a:pt x="2003" y="0"/>
                  </a:lnTo>
                  <a:lnTo>
                    <a:pt x="1997" y="0"/>
                  </a:lnTo>
                  <a:lnTo>
                    <a:pt x="1991" y="0"/>
                  </a:lnTo>
                  <a:lnTo>
                    <a:pt x="1985" y="0"/>
                  </a:lnTo>
                  <a:lnTo>
                    <a:pt x="1978" y="0"/>
                  </a:lnTo>
                  <a:lnTo>
                    <a:pt x="1972" y="0"/>
                  </a:lnTo>
                  <a:lnTo>
                    <a:pt x="1966" y="0"/>
                  </a:lnTo>
                  <a:lnTo>
                    <a:pt x="1960" y="0"/>
                  </a:lnTo>
                  <a:lnTo>
                    <a:pt x="1954" y="0"/>
                  </a:lnTo>
                  <a:lnTo>
                    <a:pt x="1948" y="0"/>
                  </a:lnTo>
                  <a:lnTo>
                    <a:pt x="1941" y="0"/>
                  </a:lnTo>
                  <a:lnTo>
                    <a:pt x="1935" y="0"/>
                  </a:lnTo>
                  <a:lnTo>
                    <a:pt x="1931" y="0"/>
                  </a:lnTo>
                  <a:lnTo>
                    <a:pt x="1925" y="0"/>
                  </a:lnTo>
                  <a:lnTo>
                    <a:pt x="1918" y="0"/>
                  </a:lnTo>
                  <a:lnTo>
                    <a:pt x="1912" y="0"/>
                  </a:lnTo>
                  <a:lnTo>
                    <a:pt x="1906" y="0"/>
                  </a:lnTo>
                  <a:lnTo>
                    <a:pt x="1900" y="0"/>
                  </a:lnTo>
                  <a:lnTo>
                    <a:pt x="1894" y="0"/>
                  </a:lnTo>
                  <a:lnTo>
                    <a:pt x="1888" y="0"/>
                  </a:lnTo>
                  <a:lnTo>
                    <a:pt x="1881" y="0"/>
                  </a:lnTo>
                  <a:lnTo>
                    <a:pt x="1875" y="0"/>
                  </a:lnTo>
                  <a:lnTo>
                    <a:pt x="1869" y="0"/>
                  </a:lnTo>
                  <a:lnTo>
                    <a:pt x="1863" y="0"/>
                  </a:lnTo>
                  <a:lnTo>
                    <a:pt x="1857" y="0"/>
                  </a:lnTo>
                  <a:lnTo>
                    <a:pt x="1851" y="0"/>
                  </a:lnTo>
                  <a:lnTo>
                    <a:pt x="1844" y="0"/>
                  </a:lnTo>
                  <a:lnTo>
                    <a:pt x="1838" y="0"/>
                  </a:lnTo>
                  <a:lnTo>
                    <a:pt x="1834" y="0"/>
                  </a:lnTo>
                  <a:lnTo>
                    <a:pt x="1828" y="0"/>
                  </a:lnTo>
                  <a:lnTo>
                    <a:pt x="1821" y="0"/>
                  </a:lnTo>
                  <a:lnTo>
                    <a:pt x="1815" y="0"/>
                  </a:lnTo>
                  <a:lnTo>
                    <a:pt x="1809" y="0"/>
                  </a:lnTo>
                  <a:lnTo>
                    <a:pt x="1803" y="0"/>
                  </a:lnTo>
                  <a:lnTo>
                    <a:pt x="1797" y="0"/>
                  </a:lnTo>
                  <a:lnTo>
                    <a:pt x="1791" y="0"/>
                  </a:lnTo>
                  <a:lnTo>
                    <a:pt x="1784" y="0"/>
                  </a:lnTo>
                  <a:lnTo>
                    <a:pt x="1778" y="0"/>
                  </a:lnTo>
                  <a:lnTo>
                    <a:pt x="1772" y="0"/>
                  </a:lnTo>
                  <a:lnTo>
                    <a:pt x="1766" y="0"/>
                  </a:lnTo>
                  <a:lnTo>
                    <a:pt x="1761" y="0"/>
                  </a:lnTo>
                  <a:lnTo>
                    <a:pt x="1755" y="0"/>
                  </a:lnTo>
                  <a:lnTo>
                    <a:pt x="1749" y="0"/>
                  </a:lnTo>
                  <a:lnTo>
                    <a:pt x="1743" y="0"/>
                  </a:lnTo>
                  <a:lnTo>
                    <a:pt x="1737" y="0"/>
                  </a:lnTo>
                  <a:lnTo>
                    <a:pt x="1730" y="0"/>
                  </a:lnTo>
                  <a:lnTo>
                    <a:pt x="1724" y="0"/>
                  </a:lnTo>
                  <a:lnTo>
                    <a:pt x="1720" y="0"/>
                  </a:lnTo>
                  <a:lnTo>
                    <a:pt x="1714" y="0"/>
                  </a:lnTo>
                  <a:lnTo>
                    <a:pt x="1707" y="0"/>
                  </a:lnTo>
                  <a:lnTo>
                    <a:pt x="1701" y="0"/>
                  </a:lnTo>
                  <a:lnTo>
                    <a:pt x="1695" y="0"/>
                  </a:lnTo>
                  <a:lnTo>
                    <a:pt x="1689" y="0"/>
                  </a:lnTo>
                  <a:lnTo>
                    <a:pt x="1683" y="0"/>
                  </a:lnTo>
                  <a:lnTo>
                    <a:pt x="1677" y="0"/>
                  </a:lnTo>
                  <a:lnTo>
                    <a:pt x="1670" y="0"/>
                  </a:lnTo>
                  <a:lnTo>
                    <a:pt x="1664" y="0"/>
                  </a:lnTo>
                  <a:lnTo>
                    <a:pt x="1658" y="0"/>
                  </a:lnTo>
                  <a:lnTo>
                    <a:pt x="1652" y="0"/>
                  </a:lnTo>
                  <a:lnTo>
                    <a:pt x="1646" y="0"/>
                  </a:lnTo>
                  <a:lnTo>
                    <a:pt x="1640" y="0"/>
                  </a:lnTo>
                  <a:lnTo>
                    <a:pt x="1633" y="0"/>
                  </a:lnTo>
                  <a:lnTo>
                    <a:pt x="1627" y="0"/>
                  </a:lnTo>
                  <a:lnTo>
                    <a:pt x="1621" y="0"/>
                  </a:lnTo>
                  <a:lnTo>
                    <a:pt x="1615" y="0"/>
                  </a:lnTo>
                  <a:lnTo>
                    <a:pt x="1609" y="0"/>
                  </a:lnTo>
                  <a:lnTo>
                    <a:pt x="1604" y="0"/>
                  </a:lnTo>
                  <a:lnTo>
                    <a:pt x="1598" y="0"/>
                  </a:lnTo>
                  <a:lnTo>
                    <a:pt x="1592" y="0"/>
                  </a:lnTo>
                  <a:lnTo>
                    <a:pt x="1586" y="0"/>
                  </a:lnTo>
                  <a:lnTo>
                    <a:pt x="1580" y="0"/>
                  </a:lnTo>
                  <a:lnTo>
                    <a:pt x="1573" y="0"/>
                  </a:lnTo>
                  <a:lnTo>
                    <a:pt x="1567" y="0"/>
                  </a:lnTo>
                  <a:lnTo>
                    <a:pt x="1561" y="0"/>
                  </a:lnTo>
                  <a:lnTo>
                    <a:pt x="1555" y="0"/>
                  </a:lnTo>
                  <a:lnTo>
                    <a:pt x="1549" y="0"/>
                  </a:lnTo>
                  <a:lnTo>
                    <a:pt x="1543" y="0"/>
                  </a:lnTo>
                  <a:lnTo>
                    <a:pt x="1536" y="0"/>
                  </a:lnTo>
                  <a:lnTo>
                    <a:pt x="1530" y="0"/>
                  </a:lnTo>
                  <a:lnTo>
                    <a:pt x="1524" y="0"/>
                  </a:lnTo>
                  <a:lnTo>
                    <a:pt x="1518" y="0"/>
                  </a:lnTo>
                  <a:lnTo>
                    <a:pt x="1512" y="0"/>
                  </a:lnTo>
                  <a:lnTo>
                    <a:pt x="1507" y="0"/>
                  </a:lnTo>
                  <a:lnTo>
                    <a:pt x="1501" y="0"/>
                  </a:lnTo>
                  <a:lnTo>
                    <a:pt x="1495" y="0"/>
                  </a:lnTo>
                  <a:lnTo>
                    <a:pt x="1489" y="0"/>
                  </a:lnTo>
                  <a:lnTo>
                    <a:pt x="1483" y="0"/>
                  </a:lnTo>
                  <a:lnTo>
                    <a:pt x="1476" y="0"/>
                  </a:lnTo>
                  <a:lnTo>
                    <a:pt x="1470" y="0"/>
                  </a:lnTo>
                  <a:lnTo>
                    <a:pt x="1464" y="0"/>
                  </a:lnTo>
                  <a:lnTo>
                    <a:pt x="1458" y="0"/>
                  </a:lnTo>
                  <a:lnTo>
                    <a:pt x="1452" y="0"/>
                  </a:lnTo>
                  <a:lnTo>
                    <a:pt x="1446" y="0"/>
                  </a:lnTo>
                  <a:lnTo>
                    <a:pt x="1439" y="0"/>
                  </a:lnTo>
                  <a:lnTo>
                    <a:pt x="1433" y="0"/>
                  </a:lnTo>
                  <a:lnTo>
                    <a:pt x="1427" y="0"/>
                  </a:lnTo>
                  <a:lnTo>
                    <a:pt x="1421" y="0"/>
                  </a:lnTo>
                  <a:lnTo>
                    <a:pt x="1415" y="0"/>
                  </a:lnTo>
                  <a:lnTo>
                    <a:pt x="1409" y="0"/>
                  </a:lnTo>
                  <a:lnTo>
                    <a:pt x="1404" y="0"/>
                  </a:lnTo>
                  <a:lnTo>
                    <a:pt x="1398" y="0"/>
                  </a:lnTo>
                  <a:lnTo>
                    <a:pt x="1392" y="0"/>
                  </a:lnTo>
                  <a:lnTo>
                    <a:pt x="1386" y="0"/>
                  </a:lnTo>
                  <a:lnTo>
                    <a:pt x="1379" y="0"/>
                  </a:lnTo>
                  <a:lnTo>
                    <a:pt x="1373" y="0"/>
                  </a:lnTo>
                  <a:lnTo>
                    <a:pt x="1367" y="0"/>
                  </a:lnTo>
                  <a:lnTo>
                    <a:pt x="1361" y="0"/>
                  </a:lnTo>
                  <a:lnTo>
                    <a:pt x="1355" y="0"/>
                  </a:lnTo>
                  <a:lnTo>
                    <a:pt x="1349" y="0"/>
                  </a:lnTo>
                  <a:lnTo>
                    <a:pt x="1342" y="0"/>
                  </a:lnTo>
                  <a:lnTo>
                    <a:pt x="1336" y="0"/>
                  </a:lnTo>
                  <a:lnTo>
                    <a:pt x="1330" y="0"/>
                  </a:lnTo>
                  <a:lnTo>
                    <a:pt x="1324" y="0"/>
                  </a:lnTo>
                  <a:lnTo>
                    <a:pt x="1318" y="0"/>
                  </a:lnTo>
                  <a:lnTo>
                    <a:pt x="1312" y="0"/>
                  </a:lnTo>
                  <a:lnTo>
                    <a:pt x="1305" y="0"/>
                  </a:lnTo>
                  <a:lnTo>
                    <a:pt x="1299" y="0"/>
                  </a:lnTo>
                  <a:lnTo>
                    <a:pt x="1293" y="0"/>
                  </a:lnTo>
                  <a:lnTo>
                    <a:pt x="1287" y="0"/>
                  </a:lnTo>
                  <a:lnTo>
                    <a:pt x="1282" y="0"/>
                  </a:lnTo>
                  <a:lnTo>
                    <a:pt x="1276" y="0"/>
                  </a:lnTo>
                  <a:lnTo>
                    <a:pt x="1270" y="0"/>
                  </a:lnTo>
                  <a:lnTo>
                    <a:pt x="1264" y="0"/>
                  </a:lnTo>
                  <a:lnTo>
                    <a:pt x="1258" y="0"/>
                  </a:lnTo>
                  <a:lnTo>
                    <a:pt x="1253" y="0"/>
                  </a:lnTo>
                  <a:lnTo>
                    <a:pt x="1247" y="0"/>
                  </a:lnTo>
                  <a:lnTo>
                    <a:pt x="1241" y="0"/>
                  </a:lnTo>
                  <a:lnTo>
                    <a:pt x="1235" y="0"/>
                  </a:lnTo>
                  <a:lnTo>
                    <a:pt x="1228" y="0"/>
                  </a:lnTo>
                  <a:lnTo>
                    <a:pt x="1222" y="0"/>
                  </a:lnTo>
                  <a:lnTo>
                    <a:pt x="1216" y="0"/>
                  </a:lnTo>
                  <a:lnTo>
                    <a:pt x="1210" y="0"/>
                  </a:lnTo>
                  <a:lnTo>
                    <a:pt x="1204" y="0"/>
                  </a:lnTo>
                  <a:lnTo>
                    <a:pt x="1198" y="0"/>
                  </a:lnTo>
                  <a:lnTo>
                    <a:pt x="1191" y="0"/>
                  </a:lnTo>
                  <a:lnTo>
                    <a:pt x="1185" y="0"/>
                  </a:lnTo>
                  <a:lnTo>
                    <a:pt x="1181" y="0"/>
                  </a:lnTo>
                  <a:lnTo>
                    <a:pt x="1175" y="0"/>
                  </a:lnTo>
                  <a:lnTo>
                    <a:pt x="1168" y="0"/>
                  </a:lnTo>
                  <a:lnTo>
                    <a:pt x="1162" y="0"/>
                  </a:lnTo>
                  <a:lnTo>
                    <a:pt x="1156" y="0"/>
                  </a:lnTo>
                  <a:lnTo>
                    <a:pt x="1150" y="0"/>
                  </a:lnTo>
                  <a:lnTo>
                    <a:pt x="1144" y="0"/>
                  </a:lnTo>
                  <a:lnTo>
                    <a:pt x="1138" y="0"/>
                  </a:lnTo>
                  <a:lnTo>
                    <a:pt x="1131" y="0"/>
                  </a:lnTo>
                  <a:lnTo>
                    <a:pt x="1125" y="0"/>
                  </a:lnTo>
                  <a:lnTo>
                    <a:pt x="1119" y="0"/>
                  </a:lnTo>
                  <a:lnTo>
                    <a:pt x="1113" y="0"/>
                  </a:lnTo>
                  <a:lnTo>
                    <a:pt x="1107" y="0"/>
                  </a:lnTo>
                  <a:lnTo>
                    <a:pt x="1101" y="0"/>
                  </a:lnTo>
                  <a:lnTo>
                    <a:pt x="1094" y="0"/>
                  </a:lnTo>
                  <a:lnTo>
                    <a:pt x="1088" y="0"/>
                  </a:lnTo>
                  <a:lnTo>
                    <a:pt x="1084" y="0"/>
                  </a:lnTo>
                  <a:lnTo>
                    <a:pt x="1078" y="0"/>
                  </a:lnTo>
                  <a:lnTo>
                    <a:pt x="1071" y="0"/>
                  </a:lnTo>
                  <a:lnTo>
                    <a:pt x="1065" y="0"/>
                  </a:lnTo>
                  <a:lnTo>
                    <a:pt x="1059" y="0"/>
                  </a:lnTo>
                  <a:lnTo>
                    <a:pt x="1053" y="0"/>
                  </a:lnTo>
                  <a:lnTo>
                    <a:pt x="1047" y="0"/>
                  </a:lnTo>
                  <a:lnTo>
                    <a:pt x="1041" y="0"/>
                  </a:lnTo>
                  <a:lnTo>
                    <a:pt x="1034" y="0"/>
                  </a:lnTo>
                  <a:lnTo>
                    <a:pt x="1028" y="0"/>
                  </a:lnTo>
                  <a:lnTo>
                    <a:pt x="1022" y="0"/>
                  </a:lnTo>
                  <a:lnTo>
                    <a:pt x="1016" y="0"/>
                  </a:lnTo>
                  <a:lnTo>
                    <a:pt x="1010" y="0"/>
                  </a:lnTo>
                  <a:lnTo>
                    <a:pt x="1004" y="0"/>
                  </a:lnTo>
                  <a:lnTo>
                    <a:pt x="997" y="0"/>
                  </a:lnTo>
                  <a:lnTo>
                    <a:pt x="991" y="0"/>
                  </a:lnTo>
                  <a:lnTo>
                    <a:pt x="985" y="0"/>
                  </a:lnTo>
                  <a:lnTo>
                    <a:pt x="979" y="0"/>
                  </a:lnTo>
                  <a:lnTo>
                    <a:pt x="973" y="0"/>
                  </a:lnTo>
                  <a:lnTo>
                    <a:pt x="968" y="0"/>
                  </a:lnTo>
                  <a:lnTo>
                    <a:pt x="962" y="0"/>
                  </a:lnTo>
                  <a:lnTo>
                    <a:pt x="956" y="0"/>
                  </a:lnTo>
                  <a:lnTo>
                    <a:pt x="950" y="0"/>
                  </a:lnTo>
                  <a:lnTo>
                    <a:pt x="944" y="0"/>
                  </a:lnTo>
                  <a:lnTo>
                    <a:pt x="937" y="0"/>
                  </a:lnTo>
                  <a:lnTo>
                    <a:pt x="931" y="0"/>
                  </a:lnTo>
                  <a:lnTo>
                    <a:pt x="925" y="0"/>
                  </a:lnTo>
                  <a:lnTo>
                    <a:pt x="919" y="0"/>
                  </a:lnTo>
                  <a:lnTo>
                    <a:pt x="913" y="0"/>
                  </a:lnTo>
                  <a:lnTo>
                    <a:pt x="907" y="0"/>
                  </a:lnTo>
                  <a:lnTo>
                    <a:pt x="900" y="0"/>
                  </a:lnTo>
                  <a:lnTo>
                    <a:pt x="894" y="0"/>
                  </a:lnTo>
                  <a:lnTo>
                    <a:pt x="888" y="0"/>
                  </a:lnTo>
                  <a:lnTo>
                    <a:pt x="882" y="0"/>
                  </a:lnTo>
                  <a:lnTo>
                    <a:pt x="876" y="0"/>
                  </a:lnTo>
                  <a:lnTo>
                    <a:pt x="870" y="0"/>
                  </a:lnTo>
                  <a:lnTo>
                    <a:pt x="863" y="0"/>
                  </a:lnTo>
                  <a:lnTo>
                    <a:pt x="857" y="0"/>
                  </a:lnTo>
                  <a:lnTo>
                    <a:pt x="853" y="0"/>
                  </a:lnTo>
                  <a:lnTo>
                    <a:pt x="847" y="0"/>
                  </a:lnTo>
                  <a:lnTo>
                    <a:pt x="840" y="0"/>
                  </a:lnTo>
                  <a:lnTo>
                    <a:pt x="834" y="0"/>
                  </a:lnTo>
                  <a:lnTo>
                    <a:pt x="828" y="0"/>
                  </a:lnTo>
                  <a:lnTo>
                    <a:pt x="822" y="0"/>
                  </a:lnTo>
                  <a:lnTo>
                    <a:pt x="816" y="0"/>
                  </a:lnTo>
                  <a:lnTo>
                    <a:pt x="810" y="0"/>
                  </a:lnTo>
                  <a:lnTo>
                    <a:pt x="803" y="0"/>
                  </a:lnTo>
                  <a:lnTo>
                    <a:pt x="797" y="0"/>
                  </a:lnTo>
                  <a:lnTo>
                    <a:pt x="791" y="0"/>
                  </a:lnTo>
                  <a:lnTo>
                    <a:pt x="785" y="0"/>
                  </a:lnTo>
                  <a:lnTo>
                    <a:pt x="779" y="0"/>
                  </a:lnTo>
                  <a:lnTo>
                    <a:pt x="773" y="0"/>
                  </a:lnTo>
                  <a:lnTo>
                    <a:pt x="766" y="0"/>
                  </a:lnTo>
                  <a:lnTo>
                    <a:pt x="760" y="0"/>
                  </a:lnTo>
                  <a:lnTo>
                    <a:pt x="756" y="0"/>
                  </a:lnTo>
                  <a:lnTo>
                    <a:pt x="751" y="0"/>
                  </a:lnTo>
                  <a:lnTo>
                    <a:pt x="745" y="0"/>
                  </a:lnTo>
                  <a:lnTo>
                    <a:pt x="739" y="0"/>
                  </a:lnTo>
                  <a:lnTo>
                    <a:pt x="733" y="0"/>
                  </a:lnTo>
                  <a:lnTo>
                    <a:pt x="726" y="0"/>
                  </a:lnTo>
                  <a:lnTo>
                    <a:pt x="720" y="0"/>
                  </a:lnTo>
                  <a:lnTo>
                    <a:pt x="714" y="0"/>
                  </a:lnTo>
                  <a:lnTo>
                    <a:pt x="708" y="0"/>
                  </a:lnTo>
                  <a:lnTo>
                    <a:pt x="702" y="0"/>
                  </a:lnTo>
                  <a:lnTo>
                    <a:pt x="696" y="0"/>
                  </a:lnTo>
                  <a:lnTo>
                    <a:pt x="689" y="0"/>
                  </a:lnTo>
                  <a:lnTo>
                    <a:pt x="683" y="0"/>
                  </a:lnTo>
                  <a:lnTo>
                    <a:pt x="677" y="0"/>
                  </a:lnTo>
                  <a:lnTo>
                    <a:pt x="671" y="0"/>
                  </a:lnTo>
                  <a:lnTo>
                    <a:pt x="665" y="0"/>
                  </a:lnTo>
                  <a:lnTo>
                    <a:pt x="659" y="0"/>
                  </a:lnTo>
                  <a:lnTo>
                    <a:pt x="654" y="0"/>
                  </a:lnTo>
                  <a:lnTo>
                    <a:pt x="648" y="0"/>
                  </a:lnTo>
                  <a:lnTo>
                    <a:pt x="642" y="0"/>
                  </a:lnTo>
                  <a:lnTo>
                    <a:pt x="636" y="0"/>
                  </a:lnTo>
                  <a:lnTo>
                    <a:pt x="629" y="0"/>
                  </a:lnTo>
                  <a:lnTo>
                    <a:pt x="623" y="0"/>
                  </a:lnTo>
                  <a:lnTo>
                    <a:pt x="617" y="0"/>
                  </a:lnTo>
                  <a:lnTo>
                    <a:pt x="611" y="0"/>
                  </a:lnTo>
                  <a:lnTo>
                    <a:pt x="605" y="0"/>
                  </a:lnTo>
                  <a:lnTo>
                    <a:pt x="599" y="0"/>
                  </a:lnTo>
                  <a:lnTo>
                    <a:pt x="592" y="0"/>
                  </a:lnTo>
                  <a:lnTo>
                    <a:pt x="586" y="0"/>
                  </a:lnTo>
                  <a:lnTo>
                    <a:pt x="580" y="0"/>
                  </a:lnTo>
                  <a:lnTo>
                    <a:pt x="574" y="0"/>
                  </a:lnTo>
                  <a:lnTo>
                    <a:pt x="568" y="0"/>
                  </a:lnTo>
                  <a:lnTo>
                    <a:pt x="562" y="0"/>
                  </a:lnTo>
                  <a:lnTo>
                    <a:pt x="555" y="0"/>
                  </a:lnTo>
                  <a:lnTo>
                    <a:pt x="549" y="0"/>
                  </a:lnTo>
                  <a:lnTo>
                    <a:pt x="543" y="0"/>
                  </a:lnTo>
                  <a:lnTo>
                    <a:pt x="537" y="0"/>
                  </a:lnTo>
                  <a:lnTo>
                    <a:pt x="531" y="0"/>
                  </a:lnTo>
                  <a:lnTo>
                    <a:pt x="526" y="0"/>
                  </a:lnTo>
                  <a:lnTo>
                    <a:pt x="520" y="0"/>
                  </a:lnTo>
                  <a:lnTo>
                    <a:pt x="514" y="0"/>
                  </a:lnTo>
                  <a:lnTo>
                    <a:pt x="508" y="0"/>
                  </a:lnTo>
                  <a:lnTo>
                    <a:pt x="502" y="0"/>
                  </a:lnTo>
                  <a:lnTo>
                    <a:pt x="495" y="0"/>
                  </a:lnTo>
                  <a:lnTo>
                    <a:pt x="489" y="0"/>
                  </a:lnTo>
                  <a:lnTo>
                    <a:pt x="483" y="0"/>
                  </a:lnTo>
                  <a:lnTo>
                    <a:pt x="477" y="0"/>
                  </a:lnTo>
                  <a:lnTo>
                    <a:pt x="471" y="0"/>
                  </a:lnTo>
                  <a:lnTo>
                    <a:pt x="465" y="0"/>
                  </a:lnTo>
                  <a:lnTo>
                    <a:pt x="458" y="0"/>
                  </a:lnTo>
                  <a:lnTo>
                    <a:pt x="452" y="0"/>
                  </a:lnTo>
                  <a:lnTo>
                    <a:pt x="446" y="0"/>
                  </a:lnTo>
                  <a:lnTo>
                    <a:pt x="440" y="0"/>
                  </a:lnTo>
                  <a:lnTo>
                    <a:pt x="434" y="0"/>
                  </a:lnTo>
                  <a:lnTo>
                    <a:pt x="429" y="0"/>
                  </a:lnTo>
                  <a:lnTo>
                    <a:pt x="423" y="0"/>
                  </a:lnTo>
                  <a:lnTo>
                    <a:pt x="417" y="0"/>
                  </a:lnTo>
                  <a:lnTo>
                    <a:pt x="411" y="0"/>
                  </a:lnTo>
                  <a:lnTo>
                    <a:pt x="405" y="0"/>
                  </a:lnTo>
                  <a:lnTo>
                    <a:pt x="398" y="0"/>
                  </a:lnTo>
                  <a:lnTo>
                    <a:pt x="392" y="0"/>
                  </a:lnTo>
                  <a:lnTo>
                    <a:pt x="386" y="0"/>
                  </a:lnTo>
                  <a:lnTo>
                    <a:pt x="380" y="0"/>
                  </a:lnTo>
                  <a:lnTo>
                    <a:pt x="374" y="0"/>
                  </a:lnTo>
                  <a:lnTo>
                    <a:pt x="368" y="0"/>
                  </a:lnTo>
                  <a:lnTo>
                    <a:pt x="361" y="0"/>
                  </a:lnTo>
                  <a:lnTo>
                    <a:pt x="355" y="0"/>
                  </a:lnTo>
                  <a:lnTo>
                    <a:pt x="349" y="0"/>
                  </a:lnTo>
                  <a:lnTo>
                    <a:pt x="343" y="0"/>
                  </a:lnTo>
                  <a:lnTo>
                    <a:pt x="337" y="0"/>
                  </a:lnTo>
                  <a:lnTo>
                    <a:pt x="332" y="0"/>
                  </a:lnTo>
                  <a:lnTo>
                    <a:pt x="326" y="0"/>
                  </a:lnTo>
                  <a:lnTo>
                    <a:pt x="320" y="0"/>
                  </a:lnTo>
                  <a:lnTo>
                    <a:pt x="314" y="0"/>
                  </a:lnTo>
                  <a:lnTo>
                    <a:pt x="308" y="0"/>
                  </a:lnTo>
                  <a:lnTo>
                    <a:pt x="301" y="0"/>
                  </a:lnTo>
                  <a:lnTo>
                    <a:pt x="295" y="0"/>
                  </a:lnTo>
                  <a:lnTo>
                    <a:pt x="289" y="0"/>
                  </a:lnTo>
                  <a:lnTo>
                    <a:pt x="283" y="0"/>
                  </a:lnTo>
                  <a:lnTo>
                    <a:pt x="277" y="0"/>
                  </a:lnTo>
                  <a:lnTo>
                    <a:pt x="271" y="0"/>
                  </a:lnTo>
                  <a:lnTo>
                    <a:pt x="264" y="0"/>
                  </a:lnTo>
                  <a:lnTo>
                    <a:pt x="258" y="0"/>
                  </a:lnTo>
                  <a:lnTo>
                    <a:pt x="252" y="0"/>
                  </a:lnTo>
                  <a:lnTo>
                    <a:pt x="247" y="0"/>
                  </a:lnTo>
                  <a:lnTo>
                    <a:pt x="241" y="0"/>
                  </a:lnTo>
                  <a:lnTo>
                    <a:pt x="235" y="0"/>
                  </a:lnTo>
                  <a:lnTo>
                    <a:pt x="229" y="0"/>
                  </a:lnTo>
                  <a:lnTo>
                    <a:pt x="223" y="0"/>
                  </a:lnTo>
                  <a:lnTo>
                    <a:pt x="218" y="0"/>
                  </a:lnTo>
                  <a:lnTo>
                    <a:pt x="212" y="0"/>
                  </a:lnTo>
                  <a:lnTo>
                    <a:pt x="206" y="0"/>
                  </a:lnTo>
                  <a:lnTo>
                    <a:pt x="200" y="0"/>
                  </a:lnTo>
                  <a:lnTo>
                    <a:pt x="194" y="0"/>
                  </a:lnTo>
                  <a:lnTo>
                    <a:pt x="187" y="0"/>
                  </a:lnTo>
                  <a:lnTo>
                    <a:pt x="181" y="0"/>
                  </a:lnTo>
                  <a:lnTo>
                    <a:pt x="175" y="0"/>
                  </a:lnTo>
                  <a:lnTo>
                    <a:pt x="169" y="0"/>
                  </a:lnTo>
                  <a:lnTo>
                    <a:pt x="163" y="0"/>
                  </a:lnTo>
                  <a:lnTo>
                    <a:pt x="157" y="0"/>
                  </a:lnTo>
                  <a:lnTo>
                    <a:pt x="150" y="0"/>
                  </a:lnTo>
                  <a:lnTo>
                    <a:pt x="144" y="0"/>
                  </a:lnTo>
                  <a:lnTo>
                    <a:pt x="138" y="0"/>
                  </a:lnTo>
                  <a:lnTo>
                    <a:pt x="132" y="0"/>
                  </a:lnTo>
                  <a:lnTo>
                    <a:pt x="126" y="0"/>
                  </a:lnTo>
                  <a:lnTo>
                    <a:pt x="120" y="0"/>
                  </a:lnTo>
                  <a:lnTo>
                    <a:pt x="113" y="0"/>
                  </a:lnTo>
                  <a:lnTo>
                    <a:pt x="107" y="0"/>
                  </a:lnTo>
                  <a:lnTo>
                    <a:pt x="101" y="0"/>
                  </a:lnTo>
                  <a:lnTo>
                    <a:pt x="97" y="0"/>
                  </a:lnTo>
                  <a:lnTo>
                    <a:pt x="90" y="0"/>
                  </a:lnTo>
                  <a:lnTo>
                    <a:pt x="84" y="0"/>
                  </a:lnTo>
                  <a:lnTo>
                    <a:pt x="78" y="0"/>
                  </a:lnTo>
                  <a:lnTo>
                    <a:pt x="72" y="0"/>
                  </a:lnTo>
                  <a:lnTo>
                    <a:pt x="66" y="0"/>
                  </a:lnTo>
                  <a:lnTo>
                    <a:pt x="60" y="0"/>
                  </a:lnTo>
                  <a:lnTo>
                    <a:pt x="53" y="0"/>
                  </a:lnTo>
                  <a:lnTo>
                    <a:pt x="47" y="0"/>
                  </a:lnTo>
                  <a:lnTo>
                    <a:pt x="41" y="0"/>
                  </a:lnTo>
                  <a:lnTo>
                    <a:pt x="35" y="0"/>
                  </a:lnTo>
                  <a:lnTo>
                    <a:pt x="29" y="0"/>
                  </a:lnTo>
                  <a:lnTo>
                    <a:pt x="23" y="0"/>
                  </a:lnTo>
                  <a:lnTo>
                    <a:pt x="16" y="0"/>
                  </a:lnTo>
                  <a:lnTo>
                    <a:pt x="10" y="0"/>
                  </a:lnTo>
                  <a:lnTo>
                    <a:pt x="6" y="0"/>
                  </a:lnTo>
                  <a:lnTo>
                    <a:pt x="0" y="0"/>
                  </a:lnTo>
                </a:path>
              </a:pathLst>
            </a:custGeom>
            <a:solidFill>
              <a:srgbClr val="C03000"/>
            </a:solidFill>
            <a:ln w="12700" cap="rnd">
              <a:noFill/>
              <a:round/>
              <a:headEnd/>
              <a:tailEnd/>
            </a:ln>
            <a:effectLst/>
          </p:spPr>
          <p:txBody>
            <a:bodyPr/>
            <a:lstStyle/>
            <a:p>
              <a:endParaRPr lang="en-US"/>
            </a:p>
          </p:txBody>
        </p:sp>
        <p:sp>
          <p:nvSpPr>
            <p:cNvPr id="136207" name="Rectangle 15"/>
            <p:cNvSpPr>
              <a:spLocks noChangeArrowheads="1"/>
            </p:cNvSpPr>
            <p:nvPr/>
          </p:nvSpPr>
          <p:spPr bwMode="auto">
            <a:xfrm>
              <a:off x="4505" y="2870"/>
              <a:ext cx="348" cy="144"/>
            </a:xfrm>
            <a:prstGeom prst="rect">
              <a:avLst/>
            </a:prstGeom>
            <a:noFill/>
            <a:ln w="12700">
              <a:noFill/>
              <a:miter lim="800000"/>
              <a:headEnd/>
              <a:tailEnd/>
            </a:ln>
            <a:effectLst/>
          </p:spPr>
          <p:txBody>
            <a:bodyPr wrap="none" lIns="90488" tIns="44450" rIns="90488" bIns="44450" anchor="ctr"/>
            <a:lstStyle/>
            <a:p>
              <a:pPr algn="ctr"/>
              <a:r>
                <a:rPr lang="en-US" sz="1800" b="1" i="0">
                  <a:solidFill>
                    <a:srgbClr val="000000"/>
                  </a:solidFill>
                  <a:latin typeface="Arial" pitchFamily="34" charset="0"/>
                </a:rPr>
                <a:t>X</a:t>
              </a:r>
            </a:p>
          </p:txBody>
        </p:sp>
        <p:sp>
          <p:nvSpPr>
            <p:cNvPr id="136208" name="Line 16"/>
            <p:cNvSpPr>
              <a:spLocks noChangeShapeType="1"/>
            </p:cNvSpPr>
            <p:nvPr/>
          </p:nvSpPr>
          <p:spPr bwMode="auto">
            <a:xfrm>
              <a:off x="4596" y="2828"/>
              <a:ext cx="136" cy="0"/>
            </a:xfrm>
            <a:prstGeom prst="line">
              <a:avLst/>
            </a:prstGeom>
            <a:noFill/>
            <a:ln w="25400">
              <a:solidFill>
                <a:schemeClr val="bg2"/>
              </a:solidFill>
              <a:round/>
              <a:headEnd/>
              <a:tailEnd/>
            </a:ln>
            <a:effectLst/>
          </p:spPr>
          <p:txBody>
            <a:bodyPr wrap="none" anchor="ctr"/>
            <a:lstStyle/>
            <a:p>
              <a:endParaRPr lang="en-US"/>
            </a:p>
          </p:txBody>
        </p:sp>
        <p:sp>
          <p:nvSpPr>
            <p:cNvPr id="136209" name="Freeform 17"/>
            <p:cNvSpPr>
              <a:spLocks/>
            </p:cNvSpPr>
            <p:nvPr/>
          </p:nvSpPr>
          <p:spPr bwMode="auto">
            <a:xfrm>
              <a:off x="1086" y="2560"/>
              <a:ext cx="1207" cy="180"/>
            </a:xfrm>
            <a:custGeom>
              <a:avLst/>
              <a:gdLst/>
              <a:ahLst/>
              <a:cxnLst>
                <a:cxn ang="0">
                  <a:pos x="1169" y="179"/>
                </a:cxn>
                <a:cxn ang="0">
                  <a:pos x="1127" y="179"/>
                </a:cxn>
                <a:cxn ang="0">
                  <a:pos x="1085" y="179"/>
                </a:cxn>
                <a:cxn ang="0">
                  <a:pos x="1042" y="179"/>
                </a:cxn>
                <a:cxn ang="0">
                  <a:pos x="1001" y="179"/>
                </a:cxn>
                <a:cxn ang="0">
                  <a:pos x="958" y="179"/>
                </a:cxn>
                <a:cxn ang="0">
                  <a:pos x="916" y="179"/>
                </a:cxn>
                <a:cxn ang="0">
                  <a:pos x="874" y="179"/>
                </a:cxn>
                <a:cxn ang="0">
                  <a:pos x="833" y="179"/>
                </a:cxn>
                <a:cxn ang="0">
                  <a:pos x="790" y="179"/>
                </a:cxn>
                <a:cxn ang="0">
                  <a:pos x="747" y="179"/>
                </a:cxn>
                <a:cxn ang="0">
                  <a:pos x="705" y="179"/>
                </a:cxn>
                <a:cxn ang="0">
                  <a:pos x="663" y="179"/>
                </a:cxn>
                <a:cxn ang="0">
                  <a:pos x="620" y="179"/>
                </a:cxn>
                <a:cxn ang="0">
                  <a:pos x="579" y="0"/>
                </a:cxn>
                <a:cxn ang="0">
                  <a:pos x="536" y="24"/>
                </a:cxn>
                <a:cxn ang="0">
                  <a:pos x="495" y="45"/>
                </a:cxn>
                <a:cxn ang="0">
                  <a:pos x="452" y="66"/>
                </a:cxn>
                <a:cxn ang="0">
                  <a:pos x="409" y="81"/>
                </a:cxn>
                <a:cxn ang="0">
                  <a:pos x="368" y="97"/>
                </a:cxn>
                <a:cxn ang="0">
                  <a:pos x="324" y="110"/>
                </a:cxn>
                <a:cxn ang="0">
                  <a:pos x="284" y="120"/>
                </a:cxn>
                <a:cxn ang="0">
                  <a:pos x="241" y="131"/>
                </a:cxn>
                <a:cxn ang="0">
                  <a:pos x="198" y="137"/>
                </a:cxn>
                <a:cxn ang="0">
                  <a:pos x="157" y="145"/>
                </a:cxn>
                <a:cxn ang="0">
                  <a:pos x="113" y="151"/>
                </a:cxn>
                <a:cxn ang="0">
                  <a:pos x="73" y="156"/>
                </a:cxn>
                <a:cxn ang="0">
                  <a:pos x="30" y="162"/>
                </a:cxn>
                <a:cxn ang="0">
                  <a:pos x="6" y="179"/>
                </a:cxn>
                <a:cxn ang="0">
                  <a:pos x="49" y="179"/>
                </a:cxn>
                <a:cxn ang="0">
                  <a:pos x="92" y="179"/>
                </a:cxn>
                <a:cxn ang="0">
                  <a:pos x="132" y="179"/>
                </a:cxn>
                <a:cxn ang="0">
                  <a:pos x="175" y="179"/>
                </a:cxn>
                <a:cxn ang="0">
                  <a:pos x="217" y="179"/>
                </a:cxn>
                <a:cxn ang="0">
                  <a:pos x="260" y="179"/>
                </a:cxn>
                <a:cxn ang="0">
                  <a:pos x="301" y="179"/>
                </a:cxn>
                <a:cxn ang="0">
                  <a:pos x="343" y="179"/>
                </a:cxn>
                <a:cxn ang="0">
                  <a:pos x="386" y="179"/>
                </a:cxn>
                <a:cxn ang="0">
                  <a:pos x="428" y="179"/>
                </a:cxn>
                <a:cxn ang="0">
                  <a:pos x="471" y="179"/>
                </a:cxn>
                <a:cxn ang="0">
                  <a:pos x="512" y="179"/>
                </a:cxn>
                <a:cxn ang="0">
                  <a:pos x="554" y="179"/>
                </a:cxn>
                <a:cxn ang="0">
                  <a:pos x="597" y="179"/>
                </a:cxn>
                <a:cxn ang="0">
                  <a:pos x="639" y="179"/>
                </a:cxn>
                <a:cxn ang="0">
                  <a:pos x="682" y="179"/>
                </a:cxn>
                <a:cxn ang="0">
                  <a:pos x="722" y="179"/>
                </a:cxn>
                <a:cxn ang="0">
                  <a:pos x="765" y="179"/>
                </a:cxn>
                <a:cxn ang="0">
                  <a:pos x="808" y="179"/>
                </a:cxn>
                <a:cxn ang="0">
                  <a:pos x="850" y="179"/>
                </a:cxn>
                <a:cxn ang="0">
                  <a:pos x="893" y="179"/>
                </a:cxn>
                <a:cxn ang="0">
                  <a:pos x="934" y="179"/>
                </a:cxn>
                <a:cxn ang="0">
                  <a:pos x="976" y="179"/>
                </a:cxn>
                <a:cxn ang="0">
                  <a:pos x="1019" y="179"/>
                </a:cxn>
                <a:cxn ang="0">
                  <a:pos x="1061" y="179"/>
                </a:cxn>
                <a:cxn ang="0">
                  <a:pos x="1104" y="179"/>
                </a:cxn>
                <a:cxn ang="0">
                  <a:pos x="1145" y="179"/>
                </a:cxn>
                <a:cxn ang="0">
                  <a:pos x="1187" y="179"/>
                </a:cxn>
              </a:cxnLst>
              <a:rect l="0" t="0" r="r" b="b"/>
              <a:pathLst>
                <a:path w="1207" h="180">
                  <a:moveTo>
                    <a:pt x="1206" y="179"/>
                  </a:moveTo>
                  <a:lnTo>
                    <a:pt x="1199" y="179"/>
                  </a:lnTo>
                  <a:lnTo>
                    <a:pt x="1193" y="179"/>
                  </a:lnTo>
                  <a:lnTo>
                    <a:pt x="1187" y="179"/>
                  </a:lnTo>
                  <a:lnTo>
                    <a:pt x="1181" y="179"/>
                  </a:lnTo>
                  <a:lnTo>
                    <a:pt x="1175" y="179"/>
                  </a:lnTo>
                  <a:lnTo>
                    <a:pt x="1169" y="179"/>
                  </a:lnTo>
                  <a:lnTo>
                    <a:pt x="1162" y="179"/>
                  </a:lnTo>
                  <a:lnTo>
                    <a:pt x="1156" y="179"/>
                  </a:lnTo>
                  <a:lnTo>
                    <a:pt x="1152" y="179"/>
                  </a:lnTo>
                  <a:lnTo>
                    <a:pt x="1145" y="179"/>
                  </a:lnTo>
                  <a:lnTo>
                    <a:pt x="1139" y="179"/>
                  </a:lnTo>
                  <a:lnTo>
                    <a:pt x="1133" y="179"/>
                  </a:lnTo>
                  <a:lnTo>
                    <a:pt x="1127" y="179"/>
                  </a:lnTo>
                  <a:lnTo>
                    <a:pt x="1121" y="179"/>
                  </a:lnTo>
                  <a:lnTo>
                    <a:pt x="1115" y="179"/>
                  </a:lnTo>
                  <a:lnTo>
                    <a:pt x="1108" y="179"/>
                  </a:lnTo>
                  <a:lnTo>
                    <a:pt x="1104" y="179"/>
                  </a:lnTo>
                  <a:lnTo>
                    <a:pt x="1098" y="179"/>
                  </a:lnTo>
                  <a:lnTo>
                    <a:pt x="1092" y="179"/>
                  </a:lnTo>
                  <a:lnTo>
                    <a:pt x="1085" y="179"/>
                  </a:lnTo>
                  <a:lnTo>
                    <a:pt x="1079" y="179"/>
                  </a:lnTo>
                  <a:lnTo>
                    <a:pt x="1073" y="179"/>
                  </a:lnTo>
                  <a:lnTo>
                    <a:pt x="1067" y="179"/>
                  </a:lnTo>
                  <a:lnTo>
                    <a:pt x="1061" y="179"/>
                  </a:lnTo>
                  <a:lnTo>
                    <a:pt x="1055" y="179"/>
                  </a:lnTo>
                  <a:lnTo>
                    <a:pt x="1048" y="179"/>
                  </a:lnTo>
                  <a:lnTo>
                    <a:pt x="1042" y="179"/>
                  </a:lnTo>
                  <a:lnTo>
                    <a:pt x="1038" y="179"/>
                  </a:lnTo>
                  <a:lnTo>
                    <a:pt x="1031" y="179"/>
                  </a:lnTo>
                  <a:lnTo>
                    <a:pt x="1025" y="179"/>
                  </a:lnTo>
                  <a:lnTo>
                    <a:pt x="1019" y="179"/>
                  </a:lnTo>
                  <a:lnTo>
                    <a:pt x="1013" y="179"/>
                  </a:lnTo>
                  <a:lnTo>
                    <a:pt x="1007" y="179"/>
                  </a:lnTo>
                  <a:lnTo>
                    <a:pt x="1001" y="179"/>
                  </a:lnTo>
                  <a:lnTo>
                    <a:pt x="994" y="179"/>
                  </a:lnTo>
                  <a:lnTo>
                    <a:pt x="988" y="179"/>
                  </a:lnTo>
                  <a:lnTo>
                    <a:pt x="982" y="179"/>
                  </a:lnTo>
                  <a:lnTo>
                    <a:pt x="976" y="179"/>
                  </a:lnTo>
                  <a:lnTo>
                    <a:pt x="970" y="179"/>
                  </a:lnTo>
                  <a:lnTo>
                    <a:pt x="964" y="179"/>
                  </a:lnTo>
                  <a:lnTo>
                    <a:pt x="958" y="179"/>
                  </a:lnTo>
                  <a:lnTo>
                    <a:pt x="951" y="179"/>
                  </a:lnTo>
                  <a:lnTo>
                    <a:pt x="945" y="179"/>
                  </a:lnTo>
                  <a:lnTo>
                    <a:pt x="941" y="179"/>
                  </a:lnTo>
                  <a:lnTo>
                    <a:pt x="934" y="179"/>
                  </a:lnTo>
                  <a:lnTo>
                    <a:pt x="928" y="179"/>
                  </a:lnTo>
                  <a:lnTo>
                    <a:pt x="922" y="179"/>
                  </a:lnTo>
                  <a:lnTo>
                    <a:pt x="916" y="179"/>
                  </a:lnTo>
                  <a:lnTo>
                    <a:pt x="910" y="179"/>
                  </a:lnTo>
                  <a:lnTo>
                    <a:pt x="904" y="179"/>
                  </a:lnTo>
                  <a:lnTo>
                    <a:pt x="899" y="179"/>
                  </a:lnTo>
                  <a:lnTo>
                    <a:pt x="893" y="179"/>
                  </a:lnTo>
                  <a:lnTo>
                    <a:pt x="887" y="179"/>
                  </a:lnTo>
                  <a:lnTo>
                    <a:pt x="881" y="179"/>
                  </a:lnTo>
                  <a:lnTo>
                    <a:pt x="874" y="179"/>
                  </a:lnTo>
                  <a:lnTo>
                    <a:pt x="868" y="179"/>
                  </a:lnTo>
                  <a:lnTo>
                    <a:pt x="862" y="179"/>
                  </a:lnTo>
                  <a:lnTo>
                    <a:pt x="856" y="179"/>
                  </a:lnTo>
                  <a:lnTo>
                    <a:pt x="850" y="179"/>
                  </a:lnTo>
                  <a:lnTo>
                    <a:pt x="844" y="179"/>
                  </a:lnTo>
                  <a:lnTo>
                    <a:pt x="839" y="179"/>
                  </a:lnTo>
                  <a:lnTo>
                    <a:pt x="833" y="179"/>
                  </a:lnTo>
                  <a:lnTo>
                    <a:pt x="827" y="179"/>
                  </a:lnTo>
                  <a:lnTo>
                    <a:pt x="820" y="179"/>
                  </a:lnTo>
                  <a:lnTo>
                    <a:pt x="814" y="179"/>
                  </a:lnTo>
                  <a:lnTo>
                    <a:pt x="808" y="179"/>
                  </a:lnTo>
                  <a:lnTo>
                    <a:pt x="802" y="179"/>
                  </a:lnTo>
                  <a:lnTo>
                    <a:pt x="796" y="179"/>
                  </a:lnTo>
                  <a:lnTo>
                    <a:pt x="790" y="179"/>
                  </a:lnTo>
                  <a:lnTo>
                    <a:pt x="783" y="179"/>
                  </a:lnTo>
                  <a:lnTo>
                    <a:pt x="777" y="179"/>
                  </a:lnTo>
                  <a:lnTo>
                    <a:pt x="771" y="179"/>
                  </a:lnTo>
                  <a:lnTo>
                    <a:pt x="765" y="179"/>
                  </a:lnTo>
                  <a:lnTo>
                    <a:pt x="759" y="179"/>
                  </a:lnTo>
                  <a:lnTo>
                    <a:pt x="753" y="179"/>
                  </a:lnTo>
                  <a:lnTo>
                    <a:pt x="747" y="179"/>
                  </a:lnTo>
                  <a:lnTo>
                    <a:pt x="740" y="179"/>
                  </a:lnTo>
                  <a:lnTo>
                    <a:pt x="734" y="179"/>
                  </a:lnTo>
                  <a:lnTo>
                    <a:pt x="728" y="179"/>
                  </a:lnTo>
                  <a:lnTo>
                    <a:pt x="722" y="179"/>
                  </a:lnTo>
                  <a:lnTo>
                    <a:pt x="716" y="179"/>
                  </a:lnTo>
                  <a:lnTo>
                    <a:pt x="711" y="179"/>
                  </a:lnTo>
                  <a:lnTo>
                    <a:pt x="705" y="179"/>
                  </a:lnTo>
                  <a:lnTo>
                    <a:pt x="700" y="179"/>
                  </a:lnTo>
                  <a:lnTo>
                    <a:pt x="694" y="179"/>
                  </a:lnTo>
                  <a:lnTo>
                    <a:pt x="688" y="179"/>
                  </a:lnTo>
                  <a:lnTo>
                    <a:pt x="682" y="179"/>
                  </a:lnTo>
                  <a:lnTo>
                    <a:pt x="676" y="179"/>
                  </a:lnTo>
                  <a:lnTo>
                    <a:pt x="670" y="179"/>
                  </a:lnTo>
                  <a:lnTo>
                    <a:pt x="663" y="179"/>
                  </a:lnTo>
                  <a:lnTo>
                    <a:pt x="657" y="179"/>
                  </a:lnTo>
                  <a:lnTo>
                    <a:pt x="651" y="179"/>
                  </a:lnTo>
                  <a:lnTo>
                    <a:pt x="645" y="179"/>
                  </a:lnTo>
                  <a:lnTo>
                    <a:pt x="639" y="179"/>
                  </a:lnTo>
                  <a:lnTo>
                    <a:pt x="633" y="179"/>
                  </a:lnTo>
                  <a:lnTo>
                    <a:pt x="626" y="179"/>
                  </a:lnTo>
                  <a:lnTo>
                    <a:pt x="620" y="179"/>
                  </a:lnTo>
                  <a:lnTo>
                    <a:pt x="616" y="179"/>
                  </a:lnTo>
                  <a:lnTo>
                    <a:pt x="609" y="179"/>
                  </a:lnTo>
                  <a:lnTo>
                    <a:pt x="603" y="179"/>
                  </a:lnTo>
                  <a:lnTo>
                    <a:pt x="597" y="179"/>
                  </a:lnTo>
                  <a:lnTo>
                    <a:pt x="591" y="179"/>
                  </a:lnTo>
                  <a:lnTo>
                    <a:pt x="585" y="179"/>
                  </a:lnTo>
                  <a:lnTo>
                    <a:pt x="579" y="0"/>
                  </a:lnTo>
                  <a:lnTo>
                    <a:pt x="572" y="3"/>
                  </a:lnTo>
                  <a:lnTo>
                    <a:pt x="566" y="7"/>
                  </a:lnTo>
                  <a:lnTo>
                    <a:pt x="560" y="11"/>
                  </a:lnTo>
                  <a:lnTo>
                    <a:pt x="554" y="15"/>
                  </a:lnTo>
                  <a:lnTo>
                    <a:pt x="548" y="16"/>
                  </a:lnTo>
                  <a:lnTo>
                    <a:pt x="542" y="20"/>
                  </a:lnTo>
                  <a:lnTo>
                    <a:pt x="536" y="24"/>
                  </a:lnTo>
                  <a:lnTo>
                    <a:pt x="529" y="27"/>
                  </a:lnTo>
                  <a:lnTo>
                    <a:pt x="523" y="31"/>
                  </a:lnTo>
                  <a:lnTo>
                    <a:pt x="519" y="33"/>
                  </a:lnTo>
                  <a:lnTo>
                    <a:pt x="512" y="37"/>
                  </a:lnTo>
                  <a:lnTo>
                    <a:pt x="506" y="40"/>
                  </a:lnTo>
                  <a:lnTo>
                    <a:pt x="502" y="42"/>
                  </a:lnTo>
                  <a:lnTo>
                    <a:pt x="495" y="45"/>
                  </a:lnTo>
                  <a:lnTo>
                    <a:pt x="489" y="47"/>
                  </a:lnTo>
                  <a:lnTo>
                    <a:pt x="483" y="51"/>
                  </a:lnTo>
                  <a:lnTo>
                    <a:pt x="477" y="54"/>
                  </a:lnTo>
                  <a:lnTo>
                    <a:pt x="471" y="57"/>
                  </a:lnTo>
                  <a:lnTo>
                    <a:pt x="465" y="59"/>
                  </a:lnTo>
                  <a:lnTo>
                    <a:pt x="458" y="62"/>
                  </a:lnTo>
                  <a:lnTo>
                    <a:pt x="452" y="66"/>
                  </a:lnTo>
                  <a:lnTo>
                    <a:pt x="446" y="67"/>
                  </a:lnTo>
                  <a:lnTo>
                    <a:pt x="440" y="70"/>
                  </a:lnTo>
                  <a:lnTo>
                    <a:pt x="434" y="73"/>
                  </a:lnTo>
                  <a:lnTo>
                    <a:pt x="428" y="75"/>
                  </a:lnTo>
                  <a:lnTo>
                    <a:pt x="422" y="76"/>
                  </a:lnTo>
                  <a:lnTo>
                    <a:pt x="415" y="79"/>
                  </a:lnTo>
                  <a:lnTo>
                    <a:pt x="409" y="81"/>
                  </a:lnTo>
                  <a:lnTo>
                    <a:pt x="405" y="84"/>
                  </a:lnTo>
                  <a:lnTo>
                    <a:pt x="398" y="86"/>
                  </a:lnTo>
                  <a:lnTo>
                    <a:pt x="392" y="88"/>
                  </a:lnTo>
                  <a:lnTo>
                    <a:pt x="386" y="90"/>
                  </a:lnTo>
                  <a:lnTo>
                    <a:pt x="380" y="93"/>
                  </a:lnTo>
                  <a:lnTo>
                    <a:pt x="374" y="94"/>
                  </a:lnTo>
                  <a:lnTo>
                    <a:pt x="368" y="97"/>
                  </a:lnTo>
                  <a:lnTo>
                    <a:pt x="361" y="99"/>
                  </a:lnTo>
                  <a:lnTo>
                    <a:pt x="355" y="101"/>
                  </a:lnTo>
                  <a:lnTo>
                    <a:pt x="349" y="103"/>
                  </a:lnTo>
                  <a:lnTo>
                    <a:pt x="343" y="105"/>
                  </a:lnTo>
                  <a:lnTo>
                    <a:pt x="337" y="106"/>
                  </a:lnTo>
                  <a:lnTo>
                    <a:pt x="331" y="107"/>
                  </a:lnTo>
                  <a:lnTo>
                    <a:pt x="324" y="110"/>
                  </a:lnTo>
                  <a:lnTo>
                    <a:pt x="318" y="111"/>
                  </a:lnTo>
                  <a:lnTo>
                    <a:pt x="312" y="112"/>
                  </a:lnTo>
                  <a:lnTo>
                    <a:pt x="306" y="115"/>
                  </a:lnTo>
                  <a:lnTo>
                    <a:pt x="301" y="115"/>
                  </a:lnTo>
                  <a:lnTo>
                    <a:pt x="295" y="118"/>
                  </a:lnTo>
                  <a:lnTo>
                    <a:pt x="291" y="119"/>
                  </a:lnTo>
                  <a:lnTo>
                    <a:pt x="284" y="120"/>
                  </a:lnTo>
                  <a:lnTo>
                    <a:pt x="278" y="121"/>
                  </a:lnTo>
                  <a:lnTo>
                    <a:pt x="272" y="124"/>
                  </a:lnTo>
                  <a:lnTo>
                    <a:pt x="266" y="125"/>
                  </a:lnTo>
                  <a:lnTo>
                    <a:pt x="260" y="127"/>
                  </a:lnTo>
                  <a:lnTo>
                    <a:pt x="254" y="128"/>
                  </a:lnTo>
                  <a:lnTo>
                    <a:pt x="247" y="129"/>
                  </a:lnTo>
                  <a:lnTo>
                    <a:pt x="241" y="131"/>
                  </a:lnTo>
                  <a:lnTo>
                    <a:pt x="235" y="132"/>
                  </a:lnTo>
                  <a:lnTo>
                    <a:pt x="229" y="133"/>
                  </a:lnTo>
                  <a:lnTo>
                    <a:pt x="223" y="134"/>
                  </a:lnTo>
                  <a:lnTo>
                    <a:pt x="217" y="134"/>
                  </a:lnTo>
                  <a:lnTo>
                    <a:pt x="211" y="136"/>
                  </a:lnTo>
                  <a:lnTo>
                    <a:pt x="204" y="137"/>
                  </a:lnTo>
                  <a:lnTo>
                    <a:pt x="198" y="137"/>
                  </a:lnTo>
                  <a:lnTo>
                    <a:pt x="194" y="138"/>
                  </a:lnTo>
                  <a:lnTo>
                    <a:pt x="187" y="140"/>
                  </a:lnTo>
                  <a:lnTo>
                    <a:pt x="181" y="141"/>
                  </a:lnTo>
                  <a:lnTo>
                    <a:pt x="175" y="142"/>
                  </a:lnTo>
                  <a:lnTo>
                    <a:pt x="169" y="143"/>
                  </a:lnTo>
                  <a:lnTo>
                    <a:pt x="163" y="145"/>
                  </a:lnTo>
                  <a:lnTo>
                    <a:pt x="157" y="145"/>
                  </a:lnTo>
                  <a:lnTo>
                    <a:pt x="150" y="146"/>
                  </a:lnTo>
                  <a:lnTo>
                    <a:pt x="144" y="147"/>
                  </a:lnTo>
                  <a:lnTo>
                    <a:pt x="138" y="147"/>
                  </a:lnTo>
                  <a:lnTo>
                    <a:pt x="132" y="149"/>
                  </a:lnTo>
                  <a:lnTo>
                    <a:pt x="126" y="150"/>
                  </a:lnTo>
                  <a:lnTo>
                    <a:pt x="120" y="150"/>
                  </a:lnTo>
                  <a:lnTo>
                    <a:pt x="113" y="151"/>
                  </a:lnTo>
                  <a:lnTo>
                    <a:pt x="107" y="153"/>
                  </a:lnTo>
                  <a:lnTo>
                    <a:pt x="101" y="153"/>
                  </a:lnTo>
                  <a:lnTo>
                    <a:pt x="97" y="154"/>
                  </a:lnTo>
                  <a:lnTo>
                    <a:pt x="92" y="154"/>
                  </a:lnTo>
                  <a:lnTo>
                    <a:pt x="86" y="155"/>
                  </a:lnTo>
                  <a:lnTo>
                    <a:pt x="80" y="156"/>
                  </a:lnTo>
                  <a:lnTo>
                    <a:pt x="73" y="156"/>
                  </a:lnTo>
                  <a:lnTo>
                    <a:pt x="67" y="158"/>
                  </a:lnTo>
                  <a:lnTo>
                    <a:pt x="61" y="158"/>
                  </a:lnTo>
                  <a:lnTo>
                    <a:pt x="55" y="159"/>
                  </a:lnTo>
                  <a:lnTo>
                    <a:pt x="49" y="159"/>
                  </a:lnTo>
                  <a:lnTo>
                    <a:pt x="43" y="160"/>
                  </a:lnTo>
                  <a:lnTo>
                    <a:pt x="36" y="160"/>
                  </a:lnTo>
                  <a:lnTo>
                    <a:pt x="30" y="162"/>
                  </a:lnTo>
                  <a:lnTo>
                    <a:pt x="24" y="162"/>
                  </a:lnTo>
                  <a:lnTo>
                    <a:pt x="18" y="162"/>
                  </a:lnTo>
                  <a:lnTo>
                    <a:pt x="12" y="163"/>
                  </a:lnTo>
                  <a:lnTo>
                    <a:pt x="6" y="163"/>
                  </a:lnTo>
                  <a:lnTo>
                    <a:pt x="0" y="164"/>
                  </a:lnTo>
                  <a:lnTo>
                    <a:pt x="0" y="179"/>
                  </a:lnTo>
                  <a:lnTo>
                    <a:pt x="6" y="179"/>
                  </a:lnTo>
                  <a:lnTo>
                    <a:pt x="12" y="179"/>
                  </a:lnTo>
                  <a:lnTo>
                    <a:pt x="18" y="179"/>
                  </a:lnTo>
                  <a:lnTo>
                    <a:pt x="24" y="179"/>
                  </a:lnTo>
                  <a:lnTo>
                    <a:pt x="30" y="179"/>
                  </a:lnTo>
                  <a:lnTo>
                    <a:pt x="36" y="179"/>
                  </a:lnTo>
                  <a:lnTo>
                    <a:pt x="43" y="179"/>
                  </a:lnTo>
                  <a:lnTo>
                    <a:pt x="49" y="179"/>
                  </a:lnTo>
                  <a:lnTo>
                    <a:pt x="55" y="179"/>
                  </a:lnTo>
                  <a:lnTo>
                    <a:pt x="61" y="179"/>
                  </a:lnTo>
                  <a:lnTo>
                    <a:pt x="67" y="179"/>
                  </a:lnTo>
                  <a:lnTo>
                    <a:pt x="73" y="179"/>
                  </a:lnTo>
                  <a:lnTo>
                    <a:pt x="80" y="179"/>
                  </a:lnTo>
                  <a:lnTo>
                    <a:pt x="86" y="179"/>
                  </a:lnTo>
                  <a:lnTo>
                    <a:pt x="92" y="179"/>
                  </a:lnTo>
                  <a:lnTo>
                    <a:pt x="97" y="179"/>
                  </a:lnTo>
                  <a:lnTo>
                    <a:pt x="101" y="179"/>
                  </a:lnTo>
                  <a:lnTo>
                    <a:pt x="107" y="179"/>
                  </a:lnTo>
                  <a:lnTo>
                    <a:pt x="113" y="179"/>
                  </a:lnTo>
                  <a:lnTo>
                    <a:pt x="120" y="179"/>
                  </a:lnTo>
                  <a:lnTo>
                    <a:pt x="126" y="179"/>
                  </a:lnTo>
                  <a:lnTo>
                    <a:pt x="132" y="179"/>
                  </a:lnTo>
                  <a:lnTo>
                    <a:pt x="138" y="179"/>
                  </a:lnTo>
                  <a:lnTo>
                    <a:pt x="144" y="179"/>
                  </a:lnTo>
                  <a:lnTo>
                    <a:pt x="150" y="179"/>
                  </a:lnTo>
                  <a:lnTo>
                    <a:pt x="157" y="179"/>
                  </a:lnTo>
                  <a:lnTo>
                    <a:pt x="163" y="179"/>
                  </a:lnTo>
                  <a:lnTo>
                    <a:pt x="169" y="179"/>
                  </a:lnTo>
                  <a:lnTo>
                    <a:pt x="175" y="179"/>
                  </a:lnTo>
                  <a:lnTo>
                    <a:pt x="181" y="179"/>
                  </a:lnTo>
                  <a:lnTo>
                    <a:pt x="187" y="179"/>
                  </a:lnTo>
                  <a:lnTo>
                    <a:pt x="194" y="179"/>
                  </a:lnTo>
                  <a:lnTo>
                    <a:pt x="198" y="179"/>
                  </a:lnTo>
                  <a:lnTo>
                    <a:pt x="204" y="179"/>
                  </a:lnTo>
                  <a:lnTo>
                    <a:pt x="211" y="179"/>
                  </a:lnTo>
                  <a:lnTo>
                    <a:pt x="217" y="179"/>
                  </a:lnTo>
                  <a:lnTo>
                    <a:pt x="223" y="179"/>
                  </a:lnTo>
                  <a:lnTo>
                    <a:pt x="229" y="179"/>
                  </a:lnTo>
                  <a:lnTo>
                    <a:pt x="235" y="179"/>
                  </a:lnTo>
                  <a:lnTo>
                    <a:pt x="241" y="179"/>
                  </a:lnTo>
                  <a:lnTo>
                    <a:pt x="247" y="179"/>
                  </a:lnTo>
                  <a:lnTo>
                    <a:pt x="254" y="179"/>
                  </a:lnTo>
                  <a:lnTo>
                    <a:pt x="260" y="179"/>
                  </a:lnTo>
                  <a:lnTo>
                    <a:pt x="266" y="179"/>
                  </a:lnTo>
                  <a:lnTo>
                    <a:pt x="272" y="179"/>
                  </a:lnTo>
                  <a:lnTo>
                    <a:pt x="278" y="179"/>
                  </a:lnTo>
                  <a:lnTo>
                    <a:pt x="284" y="179"/>
                  </a:lnTo>
                  <a:lnTo>
                    <a:pt x="291" y="179"/>
                  </a:lnTo>
                  <a:lnTo>
                    <a:pt x="295" y="179"/>
                  </a:lnTo>
                  <a:lnTo>
                    <a:pt x="301" y="179"/>
                  </a:lnTo>
                  <a:lnTo>
                    <a:pt x="306" y="179"/>
                  </a:lnTo>
                  <a:lnTo>
                    <a:pt x="312" y="179"/>
                  </a:lnTo>
                  <a:lnTo>
                    <a:pt x="318" y="179"/>
                  </a:lnTo>
                  <a:lnTo>
                    <a:pt x="324" y="179"/>
                  </a:lnTo>
                  <a:lnTo>
                    <a:pt x="331" y="179"/>
                  </a:lnTo>
                  <a:lnTo>
                    <a:pt x="337" y="179"/>
                  </a:lnTo>
                  <a:lnTo>
                    <a:pt x="343" y="179"/>
                  </a:lnTo>
                  <a:lnTo>
                    <a:pt x="349" y="179"/>
                  </a:lnTo>
                  <a:lnTo>
                    <a:pt x="355" y="179"/>
                  </a:lnTo>
                  <a:lnTo>
                    <a:pt x="361" y="179"/>
                  </a:lnTo>
                  <a:lnTo>
                    <a:pt x="368" y="179"/>
                  </a:lnTo>
                  <a:lnTo>
                    <a:pt x="374" y="179"/>
                  </a:lnTo>
                  <a:lnTo>
                    <a:pt x="380" y="179"/>
                  </a:lnTo>
                  <a:lnTo>
                    <a:pt x="386" y="179"/>
                  </a:lnTo>
                  <a:lnTo>
                    <a:pt x="392" y="179"/>
                  </a:lnTo>
                  <a:lnTo>
                    <a:pt x="398" y="179"/>
                  </a:lnTo>
                  <a:lnTo>
                    <a:pt x="405" y="179"/>
                  </a:lnTo>
                  <a:lnTo>
                    <a:pt x="409" y="179"/>
                  </a:lnTo>
                  <a:lnTo>
                    <a:pt x="415" y="179"/>
                  </a:lnTo>
                  <a:lnTo>
                    <a:pt x="422" y="179"/>
                  </a:lnTo>
                  <a:lnTo>
                    <a:pt x="428" y="179"/>
                  </a:lnTo>
                  <a:lnTo>
                    <a:pt x="434" y="179"/>
                  </a:lnTo>
                  <a:lnTo>
                    <a:pt x="440" y="179"/>
                  </a:lnTo>
                  <a:lnTo>
                    <a:pt x="446" y="179"/>
                  </a:lnTo>
                  <a:lnTo>
                    <a:pt x="452" y="179"/>
                  </a:lnTo>
                  <a:lnTo>
                    <a:pt x="458" y="179"/>
                  </a:lnTo>
                  <a:lnTo>
                    <a:pt x="465" y="179"/>
                  </a:lnTo>
                  <a:lnTo>
                    <a:pt x="471" y="179"/>
                  </a:lnTo>
                  <a:lnTo>
                    <a:pt x="477" y="179"/>
                  </a:lnTo>
                  <a:lnTo>
                    <a:pt x="483" y="179"/>
                  </a:lnTo>
                  <a:lnTo>
                    <a:pt x="489" y="179"/>
                  </a:lnTo>
                  <a:lnTo>
                    <a:pt x="495" y="179"/>
                  </a:lnTo>
                  <a:lnTo>
                    <a:pt x="502" y="179"/>
                  </a:lnTo>
                  <a:lnTo>
                    <a:pt x="506" y="179"/>
                  </a:lnTo>
                  <a:lnTo>
                    <a:pt x="512" y="179"/>
                  </a:lnTo>
                  <a:lnTo>
                    <a:pt x="519" y="179"/>
                  </a:lnTo>
                  <a:lnTo>
                    <a:pt x="523" y="179"/>
                  </a:lnTo>
                  <a:lnTo>
                    <a:pt x="529" y="179"/>
                  </a:lnTo>
                  <a:lnTo>
                    <a:pt x="536" y="179"/>
                  </a:lnTo>
                  <a:lnTo>
                    <a:pt x="542" y="179"/>
                  </a:lnTo>
                  <a:lnTo>
                    <a:pt x="548" y="179"/>
                  </a:lnTo>
                  <a:lnTo>
                    <a:pt x="554" y="179"/>
                  </a:lnTo>
                  <a:lnTo>
                    <a:pt x="560" y="179"/>
                  </a:lnTo>
                  <a:lnTo>
                    <a:pt x="566" y="179"/>
                  </a:lnTo>
                  <a:lnTo>
                    <a:pt x="572" y="179"/>
                  </a:lnTo>
                  <a:lnTo>
                    <a:pt x="579" y="179"/>
                  </a:lnTo>
                  <a:lnTo>
                    <a:pt x="585" y="179"/>
                  </a:lnTo>
                  <a:lnTo>
                    <a:pt x="591" y="179"/>
                  </a:lnTo>
                  <a:lnTo>
                    <a:pt x="597" y="179"/>
                  </a:lnTo>
                  <a:lnTo>
                    <a:pt x="603" y="179"/>
                  </a:lnTo>
                  <a:lnTo>
                    <a:pt x="609" y="179"/>
                  </a:lnTo>
                  <a:lnTo>
                    <a:pt x="616" y="179"/>
                  </a:lnTo>
                  <a:lnTo>
                    <a:pt x="620" y="179"/>
                  </a:lnTo>
                  <a:lnTo>
                    <a:pt x="626" y="179"/>
                  </a:lnTo>
                  <a:lnTo>
                    <a:pt x="633" y="179"/>
                  </a:lnTo>
                  <a:lnTo>
                    <a:pt x="639" y="179"/>
                  </a:lnTo>
                  <a:lnTo>
                    <a:pt x="645" y="179"/>
                  </a:lnTo>
                  <a:lnTo>
                    <a:pt x="651" y="179"/>
                  </a:lnTo>
                  <a:lnTo>
                    <a:pt x="657" y="179"/>
                  </a:lnTo>
                  <a:lnTo>
                    <a:pt x="663" y="179"/>
                  </a:lnTo>
                  <a:lnTo>
                    <a:pt x="670" y="179"/>
                  </a:lnTo>
                  <a:lnTo>
                    <a:pt x="676" y="179"/>
                  </a:lnTo>
                  <a:lnTo>
                    <a:pt x="682" y="179"/>
                  </a:lnTo>
                  <a:lnTo>
                    <a:pt x="688" y="179"/>
                  </a:lnTo>
                  <a:lnTo>
                    <a:pt x="694" y="179"/>
                  </a:lnTo>
                  <a:lnTo>
                    <a:pt x="700" y="179"/>
                  </a:lnTo>
                  <a:lnTo>
                    <a:pt x="705" y="179"/>
                  </a:lnTo>
                  <a:lnTo>
                    <a:pt x="711" y="179"/>
                  </a:lnTo>
                  <a:lnTo>
                    <a:pt x="716" y="179"/>
                  </a:lnTo>
                  <a:lnTo>
                    <a:pt x="722" y="179"/>
                  </a:lnTo>
                  <a:lnTo>
                    <a:pt x="728" y="179"/>
                  </a:lnTo>
                  <a:lnTo>
                    <a:pt x="734" y="179"/>
                  </a:lnTo>
                  <a:lnTo>
                    <a:pt x="740" y="179"/>
                  </a:lnTo>
                  <a:lnTo>
                    <a:pt x="747" y="179"/>
                  </a:lnTo>
                  <a:lnTo>
                    <a:pt x="753" y="179"/>
                  </a:lnTo>
                  <a:lnTo>
                    <a:pt x="759" y="179"/>
                  </a:lnTo>
                  <a:lnTo>
                    <a:pt x="765" y="179"/>
                  </a:lnTo>
                  <a:lnTo>
                    <a:pt x="771" y="179"/>
                  </a:lnTo>
                  <a:lnTo>
                    <a:pt x="777" y="179"/>
                  </a:lnTo>
                  <a:lnTo>
                    <a:pt x="783" y="179"/>
                  </a:lnTo>
                  <a:lnTo>
                    <a:pt x="790" y="179"/>
                  </a:lnTo>
                  <a:lnTo>
                    <a:pt x="796" y="179"/>
                  </a:lnTo>
                  <a:lnTo>
                    <a:pt x="802" y="179"/>
                  </a:lnTo>
                  <a:lnTo>
                    <a:pt x="808" y="179"/>
                  </a:lnTo>
                  <a:lnTo>
                    <a:pt x="814" y="179"/>
                  </a:lnTo>
                  <a:lnTo>
                    <a:pt x="820" y="179"/>
                  </a:lnTo>
                  <a:lnTo>
                    <a:pt x="827" y="179"/>
                  </a:lnTo>
                  <a:lnTo>
                    <a:pt x="833" y="179"/>
                  </a:lnTo>
                  <a:lnTo>
                    <a:pt x="839" y="179"/>
                  </a:lnTo>
                  <a:lnTo>
                    <a:pt x="844" y="179"/>
                  </a:lnTo>
                  <a:lnTo>
                    <a:pt x="850" y="179"/>
                  </a:lnTo>
                  <a:lnTo>
                    <a:pt x="856" y="179"/>
                  </a:lnTo>
                  <a:lnTo>
                    <a:pt x="862" y="179"/>
                  </a:lnTo>
                  <a:lnTo>
                    <a:pt x="868" y="179"/>
                  </a:lnTo>
                  <a:lnTo>
                    <a:pt x="874" y="179"/>
                  </a:lnTo>
                  <a:lnTo>
                    <a:pt x="881" y="179"/>
                  </a:lnTo>
                  <a:lnTo>
                    <a:pt x="887" y="179"/>
                  </a:lnTo>
                  <a:lnTo>
                    <a:pt x="893" y="179"/>
                  </a:lnTo>
                  <a:lnTo>
                    <a:pt x="899" y="179"/>
                  </a:lnTo>
                  <a:lnTo>
                    <a:pt x="904" y="179"/>
                  </a:lnTo>
                  <a:lnTo>
                    <a:pt x="910" y="179"/>
                  </a:lnTo>
                  <a:lnTo>
                    <a:pt x="916" y="179"/>
                  </a:lnTo>
                  <a:lnTo>
                    <a:pt x="922" y="179"/>
                  </a:lnTo>
                  <a:lnTo>
                    <a:pt x="928" y="179"/>
                  </a:lnTo>
                  <a:lnTo>
                    <a:pt x="934" y="179"/>
                  </a:lnTo>
                  <a:lnTo>
                    <a:pt x="941" y="179"/>
                  </a:lnTo>
                  <a:lnTo>
                    <a:pt x="945" y="179"/>
                  </a:lnTo>
                  <a:lnTo>
                    <a:pt x="951" y="179"/>
                  </a:lnTo>
                  <a:lnTo>
                    <a:pt x="958" y="179"/>
                  </a:lnTo>
                  <a:lnTo>
                    <a:pt x="964" y="179"/>
                  </a:lnTo>
                  <a:lnTo>
                    <a:pt x="970" y="179"/>
                  </a:lnTo>
                  <a:lnTo>
                    <a:pt x="976" y="179"/>
                  </a:lnTo>
                  <a:lnTo>
                    <a:pt x="982" y="179"/>
                  </a:lnTo>
                  <a:lnTo>
                    <a:pt x="988" y="179"/>
                  </a:lnTo>
                  <a:lnTo>
                    <a:pt x="994" y="179"/>
                  </a:lnTo>
                  <a:lnTo>
                    <a:pt x="1001" y="179"/>
                  </a:lnTo>
                  <a:lnTo>
                    <a:pt x="1007" y="179"/>
                  </a:lnTo>
                  <a:lnTo>
                    <a:pt x="1013" y="179"/>
                  </a:lnTo>
                  <a:lnTo>
                    <a:pt x="1019" y="179"/>
                  </a:lnTo>
                  <a:lnTo>
                    <a:pt x="1025" y="179"/>
                  </a:lnTo>
                  <a:lnTo>
                    <a:pt x="1031" y="179"/>
                  </a:lnTo>
                  <a:lnTo>
                    <a:pt x="1038" y="179"/>
                  </a:lnTo>
                  <a:lnTo>
                    <a:pt x="1042" y="179"/>
                  </a:lnTo>
                  <a:lnTo>
                    <a:pt x="1048" y="179"/>
                  </a:lnTo>
                  <a:lnTo>
                    <a:pt x="1055" y="179"/>
                  </a:lnTo>
                  <a:lnTo>
                    <a:pt x="1061" y="179"/>
                  </a:lnTo>
                  <a:lnTo>
                    <a:pt x="1067" y="179"/>
                  </a:lnTo>
                  <a:lnTo>
                    <a:pt x="1073" y="179"/>
                  </a:lnTo>
                  <a:lnTo>
                    <a:pt x="1079" y="179"/>
                  </a:lnTo>
                  <a:lnTo>
                    <a:pt x="1085" y="179"/>
                  </a:lnTo>
                  <a:lnTo>
                    <a:pt x="1092" y="179"/>
                  </a:lnTo>
                  <a:lnTo>
                    <a:pt x="1098" y="179"/>
                  </a:lnTo>
                  <a:lnTo>
                    <a:pt x="1104" y="179"/>
                  </a:lnTo>
                  <a:lnTo>
                    <a:pt x="1108" y="179"/>
                  </a:lnTo>
                  <a:lnTo>
                    <a:pt x="1115" y="179"/>
                  </a:lnTo>
                  <a:lnTo>
                    <a:pt x="1121" y="179"/>
                  </a:lnTo>
                  <a:lnTo>
                    <a:pt x="1127" y="179"/>
                  </a:lnTo>
                  <a:lnTo>
                    <a:pt x="1133" y="179"/>
                  </a:lnTo>
                  <a:lnTo>
                    <a:pt x="1139" y="179"/>
                  </a:lnTo>
                  <a:lnTo>
                    <a:pt x="1145" y="179"/>
                  </a:lnTo>
                  <a:lnTo>
                    <a:pt x="1152" y="179"/>
                  </a:lnTo>
                  <a:lnTo>
                    <a:pt x="1156" y="179"/>
                  </a:lnTo>
                  <a:lnTo>
                    <a:pt x="1162" y="179"/>
                  </a:lnTo>
                  <a:lnTo>
                    <a:pt x="1169" y="179"/>
                  </a:lnTo>
                  <a:lnTo>
                    <a:pt x="1175" y="179"/>
                  </a:lnTo>
                  <a:lnTo>
                    <a:pt x="1181" y="179"/>
                  </a:lnTo>
                  <a:lnTo>
                    <a:pt x="1187" y="179"/>
                  </a:lnTo>
                  <a:lnTo>
                    <a:pt x="1193" y="179"/>
                  </a:lnTo>
                  <a:lnTo>
                    <a:pt x="1199" y="179"/>
                  </a:lnTo>
                  <a:lnTo>
                    <a:pt x="1206" y="179"/>
                  </a:lnTo>
                </a:path>
              </a:pathLst>
            </a:custGeom>
            <a:solidFill>
              <a:srgbClr val="CC0000"/>
            </a:solidFill>
            <a:ln w="12700" cap="rnd">
              <a:noFill/>
              <a:round/>
              <a:headEnd/>
              <a:tailEnd/>
            </a:ln>
            <a:effectLst/>
          </p:spPr>
          <p:txBody>
            <a:bodyPr/>
            <a:lstStyle/>
            <a:p>
              <a:endParaRPr lang="en-US"/>
            </a:p>
          </p:txBody>
        </p:sp>
        <p:sp>
          <p:nvSpPr>
            <p:cNvPr id="136210" name="Line 18"/>
            <p:cNvSpPr>
              <a:spLocks noChangeShapeType="1"/>
            </p:cNvSpPr>
            <p:nvPr/>
          </p:nvSpPr>
          <p:spPr bwMode="auto">
            <a:xfrm>
              <a:off x="1099" y="2739"/>
              <a:ext cx="3636" cy="0"/>
            </a:xfrm>
            <a:prstGeom prst="line">
              <a:avLst/>
            </a:prstGeom>
            <a:noFill/>
            <a:ln w="12700">
              <a:solidFill>
                <a:srgbClr val="000000"/>
              </a:solidFill>
              <a:round/>
              <a:headEnd/>
              <a:tailEnd/>
            </a:ln>
            <a:effectLst/>
          </p:spPr>
          <p:txBody>
            <a:bodyPr wrap="none" anchor="ctr"/>
            <a:lstStyle/>
            <a:p>
              <a:endParaRPr lang="en-US"/>
            </a:p>
          </p:txBody>
        </p:sp>
        <p:sp>
          <p:nvSpPr>
            <p:cNvPr id="136211" name="Line 19"/>
            <p:cNvSpPr>
              <a:spLocks noChangeShapeType="1"/>
            </p:cNvSpPr>
            <p:nvPr/>
          </p:nvSpPr>
          <p:spPr bwMode="auto">
            <a:xfrm flipH="1">
              <a:off x="4263" y="2217"/>
              <a:ext cx="265" cy="381"/>
            </a:xfrm>
            <a:prstGeom prst="line">
              <a:avLst/>
            </a:prstGeom>
            <a:noFill/>
            <a:ln w="25400">
              <a:solidFill>
                <a:srgbClr val="000000"/>
              </a:solidFill>
              <a:round/>
              <a:headEnd/>
              <a:tailEnd type="triangle" w="med" len="med"/>
            </a:ln>
            <a:effectLst/>
          </p:spPr>
          <p:txBody>
            <a:bodyPr wrap="none" anchor="ctr"/>
            <a:lstStyle/>
            <a:p>
              <a:endParaRPr lang="en-US"/>
            </a:p>
          </p:txBody>
        </p:sp>
        <p:sp>
          <p:nvSpPr>
            <p:cNvPr id="136212" name="Line 20"/>
            <p:cNvSpPr>
              <a:spLocks noChangeShapeType="1"/>
            </p:cNvSpPr>
            <p:nvPr/>
          </p:nvSpPr>
          <p:spPr bwMode="auto">
            <a:xfrm>
              <a:off x="1257" y="2225"/>
              <a:ext cx="234" cy="381"/>
            </a:xfrm>
            <a:prstGeom prst="line">
              <a:avLst/>
            </a:prstGeom>
            <a:noFill/>
            <a:ln w="25400">
              <a:solidFill>
                <a:srgbClr val="000000"/>
              </a:solidFill>
              <a:round/>
              <a:headEnd/>
              <a:tailEnd type="triangle" w="med" len="med"/>
            </a:ln>
            <a:effectLst/>
          </p:spPr>
          <p:txBody>
            <a:bodyPr wrap="none" anchor="ctr"/>
            <a:lstStyle/>
            <a:p>
              <a:endParaRPr lang="en-US"/>
            </a:p>
          </p:txBody>
        </p:sp>
        <p:sp>
          <p:nvSpPr>
            <p:cNvPr id="136213" name="Line 21"/>
            <p:cNvSpPr>
              <a:spLocks noChangeShapeType="1"/>
            </p:cNvSpPr>
            <p:nvPr/>
          </p:nvSpPr>
          <p:spPr bwMode="auto">
            <a:xfrm>
              <a:off x="1053" y="3249"/>
              <a:ext cx="3635" cy="0"/>
            </a:xfrm>
            <a:prstGeom prst="line">
              <a:avLst/>
            </a:prstGeom>
            <a:noFill/>
            <a:ln w="12700">
              <a:solidFill>
                <a:srgbClr val="000000"/>
              </a:solidFill>
              <a:round/>
              <a:headEnd/>
              <a:tailEnd/>
            </a:ln>
            <a:effectLst/>
          </p:spPr>
          <p:txBody>
            <a:bodyPr wrap="none" anchor="ctr"/>
            <a:lstStyle/>
            <a:p>
              <a:endParaRPr lang="en-US"/>
            </a:p>
          </p:txBody>
        </p:sp>
        <p:sp>
          <p:nvSpPr>
            <p:cNvPr id="136214" name="Rectangle 22"/>
            <p:cNvSpPr>
              <a:spLocks noChangeArrowheads="1"/>
            </p:cNvSpPr>
            <p:nvPr/>
          </p:nvSpPr>
          <p:spPr bwMode="auto">
            <a:xfrm>
              <a:off x="4539" y="3277"/>
              <a:ext cx="202" cy="229"/>
            </a:xfrm>
            <a:prstGeom prst="rect">
              <a:avLst/>
            </a:prstGeom>
            <a:noFill/>
            <a:ln w="12700">
              <a:noFill/>
              <a:miter lim="800000"/>
              <a:headEnd/>
              <a:tailEnd/>
            </a:ln>
            <a:effectLst/>
          </p:spPr>
          <p:txBody>
            <a:bodyPr wrap="none" lIns="90488" tIns="44450" rIns="90488" bIns="44450">
              <a:spAutoFit/>
            </a:bodyPr>
            <a:lstStyle/>
            <a:p>
              <a:r>
                <a:rPr lang="en-US" sz="1800" b="1" i="0">
                  <a:solidFill>
                    <a:schemeClr val="bg2"/>
                  </a:solidFill>
                  <a:latin typeface="Arial" pitchFamily="34" charset="0"/>
                </a:rPr>
                <a:t>Z</a:t>
              </a:r>
            </a:p>
          </p:txBody>
        </p:sp>
        <p:sp>
          <p:nvSpPr>
            <p:cNvPr id="136215" name="Line 23"/>
            <p:cNvSpPr>
              <a:spLocks noChangeShapeType="1"/>
            </p:cNvSpPr>
            <p:nvPr/>
          </p:nvSpPr>
          <p:spPr bwMode="auto">
            <a:xfrm>
              <a:off x="4137" y="2813"/>
              <a:ext cx="0" cy="552"/>
            </a:xfrm>
            <a:prstGeom prst="line">
              <a:avLst/>
            </a:prstGeom>
            <a:noFill/>
            <a:ln w="12700">
              <a:solidFill>
                <a:srgbClr val="000000"/>
              </a:solidFill>
              <a:round/>
              <a:headEnd/>
              <a:tailEnd/>
            </a:ln>
            <a:effectLst/>
          </p:spPr>
          <p:txBody>
            <a:bodyPr wrap="none" anchor="ctr"/>
            <a:lstStyle/>
            <a:p>
              <a:endParaRPr lang="en-US"/>
            </a:p>
          </p:txBody>
        </p:sp>
        <p:sp>
          <p:nvSpPr>
            <p:cNvPr id="136216" name="Line 24"/>
            <p:cNvSpPr>
              <a:spLocks noChangeShapeType="1"/>
            </p:cNvSpPr>
            <p:nvPr/>
          </p:nvSpPr>
          <p:spPr bwMode="auto">
            <a:xfrm>
              <a:off x="1651" y="2813"/>
              <a:ext cx="0" cy="552"/>
            </a:xfrm>
            <a:prstGeom prst="line">
              <a:avLst/>
            </a:prstGeom>
            <a:noFill/>
            <a:ln w="12700">
              <a:solidFill>
                <a:srgbClr val="000000"/>
              </a:solidFill>
              <a:round/>
              <a:headEnd/>
              <a:tailEnd/>
            </a:ln>
            <a:effectLst/>
          </p:spPr>
          <p:txBody>
            <a:bodyPr wrap="none" anchor="ctr"/>
            <a:lstStyle/>
            <a:p>
              <a:endParaRPr lang="en-US"/>
            </a:p>
          </p:txBody>
        </p:sp>
        <p:sp>
          <p:nvSpPr>
            <p:cNvPr id="136217" name="Line 25"/>
            <p:cNvSpPr>
              <a:spLocks noChangeShapeType="1"/>
            </p:cNvSpPr>
            <p:nvPr/>
          </p:nvSpPr>
          <p:spPr bwMode="auto">
            <a:xfrm>
              <a:off x="2885" y="3081"/>
              <a:ext cx="0" cy="284"/>
            </a:xfrm>
            <a:prstGeom prst="line">
              <a:avLst/>
            </a:prstGeom>
            <a:noFill/>
            <a:ln w="12700">
              <a:solidFill>
                <a:srgbClr val="000000"/>
              </a:solidFill>
              <a:round/>
              <a:headEnd/>
              <a:tailEnd/>
            </a:ln>
            <a:effectLst/>
          </p:spPr>
          <p:txBody>
            <a:bodyPr wrap="none" anchor="ctr"/>
            <a:lstStyle/>
            <a:p>
              <a:endParaRPr lang="en-US"/>
            </a:p>
          </p:txBody>
        </p:sp>
        <p:sp>
          <p:nvSpPr>
            <p:cNvPr id="136218" name="Rectangle 26"/>
            <p:cNvSpPr>
              <a:spLocks noChangeArrowheads="1"/>
            </p:cNvSpPr>
            <p:nvPr/>
          </p:nvSpPr>
          <p:spPr bwMode="auto">
            <a:xfrm>
              <a:off x="2764" y="3413"/>
              <a:ext cx="194" cy="229"/>
            </a:xfrm>
            <a:prstGeom prst="rect">
              <a:avLst/>
            </a:prstGeom>
            <a:noFill/>
            <a:ln w="12700">
              <a:noFill/>
              <a:miter lim="800000"/>
              <a:headEnd/>
              <a:tailEnd/>
            </a:ln>
            <a:effectLst/>
          </p:spPr>
          <p:txBody>
            <a:bodyPr wrap="none" lIns="90488" tIns="44450" rIns="90488" bIns="44450">
              <a:spAutoFit/>
            </a:bodyPr>
            <a:lstStyle/>
            <a:p>
              <a:r>
                <a:rPr lang="en-US" sz="1800" b="1" i="0">
                  <a:solidFill>
                    <a:schemeClr val="bg2"/>
                  </a:solidFill>
                  <a:latin typeface="Arial" pitchFamily="34" charset="0"/>
                </a:rPr>
                <a:t>0</a:t>
              </a:r>
            </a:p>
          </p:txBody>
        </p:sp>
        <p:graphicFrame>
          <p:nvGraphicFramePr>
            <p:cNvPr id="136219" name="Object 27">
              <a:hlinkClick r:id="" action="ppaction://ole?verb=0"/>
            </p:cNvPr>
            <p:cNvGraphicFramePr>
              <a:graphicFrameLocks/>
            </p:cNvGraphicFramePr>
            <p:nvPr/>
          </p:nvGraphicFramePr>
          <p:xfrm>
            <a:off x="3929" y="3412"/>
            <a:ext cx="326" cy="316"/>
          </p:xfrm>
          <a:graphic>
            <a:graphicData uri="http://schemas.openxmlformats.org/presentationml/2006/ole">
              <mc:AlternateContent xmlns:mc="http://schemas.openxmlformats.org/markup-compatibility/2006">
                <mc:Choice xmlns:v="urn:schemas-microsoft-com:vml" Requires="v">
                  <p:oleObj spid="_x0000_s136297" name="Equation" r:id="rId4" imgW="264960" imgH="303120" progId="Equation.2">
                    <p:embed/>
                  </p:oleObj>
                </mc:Choice>
                <mc:Fallback>
                  <p:oleObj name="Equation" r:id="rId4" imgW="264960" imgH="303120" progId="Equation.2">
                    <p:embed/>
                    <p:pic>
                      <p:nvPicPr>
                        <p:cNvPr id="0" name="Picture 2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 y="3412"/>
                          <a:ext cx="32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6220" name="Object 28">
              <a:hlinkClick r:id="" action="ppaction://ole?verb=0"/>
            </p:cNvPr>
            <p:cNvGraphicFramePr>
              <a:graphicFrameLocks/>
            </p:cNvGraphicFramePr>
            <p:nvPr/>
          </p:nvGraphicFramePr>
          <p:xfrm>
            <a:off x="1363" y="3412"/>
            <a:ext cx="482" cy="325"/>
          </p:xfrm>
          <a:graphic>
            <a:graphicData uri="http://schemas.openxmlformats.org/presentationml/2006/ole">
              <mc:AlternateContent xmlns:mc="http://schemas.openxmlformats.org/markup-compatibility/2006">
                <mc:Choice xmlns:v="urn:schemas-microsoft-com:vml" Requires="v">
                  <p:oleObj spid="_x0000_s136298" name="Equation" r:id="rId6" imgW="379080" imgH="303120" progId="Equation.2">
                    <p:embed/>
                  </p:oleObj>
                </mc:Choice>
                <mc:Fallback>
                  <p:oleObj name="Equation" r:id="rId6" imgW="379080" imgH="303120" progId="Equation.2">
                    <p:embed/>
                    <p:pic>
                      <p:nvPicPr>
                        <p:cNvPr id="0" name="Picture 2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3" y="3412"/>
                          <a:ext cx="48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6221" name="Object 29">
              <a:hlinkClick r:id="" action="ppaction://ole?verb=0"/>
            </p:cNvPr>
            <p:cNvGraphicFramePr>
              <a:graphicFrameLocks/>
            </p:cNvGraphicFramePr>
            <p:nvPr/>
          </p:nvGraphicFramePr>
          <p:xfrm>
            <a:off x="4348" y="1423"/>
            <a:ext cx="389" cy="747"/>
          </p:xfrm>
          <a:graphic>
            <a:graphicData uri="http://schemas.openxmlformats.org/presentationml/2006/ole">
              <mc:AlternateContent xmlns:mc="http://schemas.openxmlformats.org/markup-compatibility/2006">
                <mc:Choice xmlns:v="urn:schemas-microsoft-com:vml" Requires="v">
                  <p:oleObj spid="_x0000_s136299" name="Equation" r:id="rId8" imgW="176040" imgH="392040" progId="Equation.2">
                    <p:embed/>
                  </p:oleObj>
                </mc:Choice>
                <mc:Fallback>
                  <p:oleObj name="Equation" r:id="rId8" imgW="176040" imgH="392040" progId="Equation.2">
                    <p:embed/>
                    <p:pic>
                      <p:nvPicPr>
                        <p:cNvPr id="0" name="Picture 2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8" y="1423"/>
                          <a:ext cx="389"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6222" name="Object 30">
              <a:hlinkClick r:id="" action="ppaction://ole?verb=0"/>
            </p:cNvPr>
            <p:cNvGraphicFramePr>
              <a:graphicFrameLocks/>
            </p:cNvGraphicFramePr>
            <p:nvPr/>
          </p:nvGraphicFramePr>
          <p:xfrm>
            <a:off x="1021" y="1423"/>
            <a:ext cx="390" cy="747"/>
          </p:xfrm>
          <a:graphic>
            <a:graphicData uri="http://schemas.openxmlformats.org/presentationml/2006/ole">
              <mc:AlternateContent xmlns:mc="http://schemas.openxmlformats.org/markup-compatibility/2006">
                <mc:Choice xmlns:v="urn:schemas-microsoft-com:vml" Requires="v">
                  <p:oleObj spid="_x0000_s136300" name="Equation" r:id="rId10" imgW="176040" imgH="392040" progId="Equation.2">
                    <p:embed/>
                  </p:oleObj>
                </mc:Choice>
                <mc:Fallback>
                  <p:oleObj name="Equation" r:id="rId10" imgW="176040" imgH="392040" progId="Equation.2">
                    <p:embed/>
                    <p:pic>
                      <p:nvPicPr>
                        <p:cNvPr id="0" name="Picture 3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1" y="1423"/>
                          <a:ext cx="390"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6223" name="Object 31">
              <a:hlinkClick r:id="" action="ppaction://ole?verb=0"/>
            </p:cNvPr>
            <p:cNvGraphicFramePr>
              <a:graphicFrameLocks/>
            </p:cNvGraphicFramePr>
            <p:nvPr/>
          </p:nvGraphicFramePr>
          <p:xfrm>
            <a:off x="3025" y="1959"/>
            <a:ext cx="592" cy="636"/>
          </p:xfrm>
          <a:graphic>
            <a:graphicData uri="http://schemas.openxmlformats.org/presentationml/2006/ole">
              <mc:AlternateContent xmlns:mc="http://schemas.openxmlformats.org/markup-compatibility/2006">
                <mc:Choice xmlns:v="urn:schemas-microsoft-com:vml" Requires="v">
                  <p:oleObj spid="_x0000_s136301" name="Equation" r:id="rId11" imgW="506160" imgH="544320" progId="Equation.2">
                    <p:embed/>
                  </p:oleObj>
                </mc:Choice>
                <mc:Fallback>
                  <p:oleObj name="Equation" r:id="rId11" imgW="506160" imgH="544320" progId="Equation.2">
                    <p:embed/>
                    <p:pic>
                      <p:nvPicPr>
                        <p:cNvPr id="0" name="Picture 3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25" y="1959"/>
                          <a:ext cx="592"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6224" name="Object 32">
              <a:hlinkClick r:id="" action="ppaction://ole?verb=0"/>
            </p:cNvPr>
            <p:cNvGraphicFramePr>
              <a:graphicFrameLocks/>
            </p:cNvGraphicFramePr>
            <p:nvPr/>
          </p:nvGraphicFramePr>
          <p:xfrm>
            <a:off x="2113" y="1959"/>
            <a:ext cx="592" cy="636"/>
          </p:xfrm>
          <a:graphic>
            <a:graphicData uri="http://schemas.openxmlformats.org/presentationml/2006/ole">
              <mc:AlternateContent xmlns:mc="http://schemas.openxmlformats.org/markup-compatibility/2006">
                <mc:Choice xmlns:v="urn:schemas-microsoft-com:vml" Requires="v">
                  <p:oleObj spid="_x0000_s136302" name="Equation" r:id="rId13" imgW="506160" imgH="544320" progId="Equation.2">
                    <p:embed/>
                  </p:oleObj>
                </mc:Choice>
                <mc:Fallback>
                  <p:oleObj name="Equation" r:id="rId13" imgW="506160" imgH="544320" progId="Equation.2">
                    <p:embed/>
                    <p:pic>
                      <p:nvPicPr>
                        <p:cNvPr id="0" name="Picture 3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3" y="1959"/>
                          <a:ext cx="592"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3824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38244" name="Rectangle 4"/>
          <p:cNvSpPr>
            <a:spLocks noGrp="1" noChangeArrowheads="1"/>
          </p:cNvSpPr>
          <p:nvPr>
            <p:ph type="title"/>
          </p:nvPr>
        </p:nvSpPr>
        <p:spPr>
          <a:noFill/>
          <a:ln/>
        </p:spPr>
        <p:txBody>
          <a:bodyPr lIns="90488" tIns="44450" rIns="90488" bIns="44450"/>
          <a:lstStyle/>
          <a:p>
            <a:r>
              <a:rPr lang="en-US"/>
              <a:t>Distribution of Sample Means</a:t>
            </a:r>
            <a:br>
              <a:rPr lang="en-US"/>
            </a:br>
            <a:r>
              <a:rPr lang="en-US"/>
              <a:t>for (1-</a:t>
            </a:r>
            <a:r>
              <a:rPr lang="en-US">
                <a:latin typeface="Symbol" pitchFamily="18" charset="2"/>
              </a:rPr>
              <a:t></a:t>
            </a:r>
            <a:r>
              <a:rPr lang="en-US"/>
              <a:t>)% Confidence</a:t>
            </a:r>
          </a:p>
        </p:txBody>
      </p:sp>
      <p:grpSp>
        <p:nvGrpSpPr>
          <p:cNvPr id="138245" name="Group 5"/>
          <p:cNvGrpSpPr>
            <a:grpSpLocks/>
          </p:cNvGrpSpPr>
          <p:nvPr/>
        </p:nvGrpSpPr>
        <p:grpSpPr bwMode="auto">
          <a:xfrm>
            <a:off x="1409700" y="1562100"/>
            <a:ext cx="6326188" cy="4448175"/>
            <a:chOff x="888" y="984"/>
            <a:chExt cx="3985" cy="2802"/>
          </a:xfrm>
        </p:grpSpPr>
        <p:sp>
          <p:nvSpPr>
            <p:cNvPr id="138246" name="Rectangle 6"/>
            <p:cNvSpPr>
              <a:spLocks noChangeArrowheads="1"/>
            </p:cNvSpPr>
            <p:nvPr/>
          </p:nvSpPr>
          <p:spPr bwMode="auto">
            <a:xfrm>
              <a:off x="888" y="984"/>
              <a:ext cx="3985" cy="2802"/>
            </a:xfrm>
            <a:prstGeom prst="rect">
              <a:avLst/>
            </a:prstGeom>
            <a:solidFill>
              <a:schemeClr val="tx1"/>
            </a:solidFill>
            <a:ln w="76200">
              <a:solidFill>
                <a:srgbClr val="F6BF69"/>
              </a:solidFill>
              <a:miter lim="800000"/>
              <a:headEnd/>
              <a:tailEnd/>
            </a:ln>
            <a:effectLst/>
          </p:spPr>
          <p:txBody>
            <a:bodyPr wrap="none" anchor="ctr"/>
            <a:lstStyle/>
            <a:p>
              <a:endParaRPr lang="en-US"/>
            </a:p>
          </p:txBody>
        </p:sp>
        <p:sp>
          <p:nvSpPr>
            <p:cNvPr id="138247" name="Freeform 7"/>
            <p:cNvSpPr>
              <a:spLocks/>
            </p:cNvSpPr>
            <p:nvPr/>
          </p:nvSpPr>
          <p:spPr bwMode="auto">
            <a:xfrm>
              <a:off x="1088" y="1238"/>
              <a:ext cx="3020" cy="1491"/>
            </a:xfrm>
            <a:custGeom>
              <a:avLst/>
              <a:gdLst/>
              <a:ahLst/>
              <a:cxnLst>
                <a:cxn ang="0">
                  <a:pos x="90" y="1464"/>
                </a:cxn>
                <a:cxn ang="0">
                  <a:pos x="187" y="1449"/>
                </a:cxn>
                <a:cxn ang="0">
                  <a:pos x="283" y="1428"/>
                </a:cxn>
                <a:cxn ang="0">
                  <a:pos x="380" y="1400"/>
                </a:cxn>
                <a:cxn ang="0">
                  <a:pos x="477" y="1361"/>
                </a:cxn>
                <a:cxn ang="0">
                  <a:pos x="574" y="1308"/>
                </a:cxn>
                <a:cxn ang="0">
                  <a:pos x="671" y="1240"/>
                </a:cxn>
                <a:cxn ang="0">
                  <a:pos x="766" y="1156"/>
                </a:cxn>
                <a:cxn ang="0">
                  <a:pos x="863" y="1055"/>
                </a:cxn>
                <a:cxn ang="0">
                  <a:pos x="962" y="938"/>
                </a:cxn>
                <a:cxn ang="0">
                  <a:pos x="1059" y="807"/>
                </a:cxn>
                <a:cxn ang="0">
                  <a:pos x="1156" y="667"/>
                </a:cxn>
                <a:cxn ang="0">
                  <a:pos x="1253" y="523"/>
                </a:cxn>
                <a:cxn ang="0">
                  <a:pos x="1348" y="381"/>
                </a:cxn>
                <a:cxn ang="0">
                  <a:pos x="1445" y="253"/>
                </a:cxn>
                <a:cxn ang="0">
                  <a:pos x="1542" y="142"/>
                </a:cxn>
                <a:cxn ang="0">
                  <a:pos x="1639" y="61"/>
                </a:cxn>
                <a:cxn ang="0">
                  <a:pos x="1736" y="11"/>
                </a:cxn>
                <a:cxn ang="0">
                  <a:pos x="1833" y="0"/>
                </a:cxn>
                <a:cxn ang="0">
                  <a:pos x="1930" y="25"/>
                </a:cxn>
                <a:cxn ang="0">
                  <a:pos x="2027" y="88"/>
                </a:cxn>
                <a:cxn ang="0">
                  <a:pos x="2124" y="180"/>
                </a:cxn>
                <a:cxn ang="0">
                  <a:pos x="2221" y="298"/>
                </a:cxn>
                <a:cxn ang="0">
                  <a:pos x="2316" y="433"/>
                </a:cxn>
                <a:cxn ang="0">
                  <a:pos x="2413" y="577"/>
                </a:cxn>
                <a:cxn ang="0">
                  <a:pos x="2510" y="720"/>
                </a:cxn>
                <a:cxn ang="0">
                  <a:pos x="2607" y="859"/>
                </a:cxn>
                <a:cxn ang="0">
                  <a:pos x="2704" y="983"/>
                </a:cxn>
                <a:cxn ang="0">
                  <a:pos x="2800" y="1096"/>
                </a:cxn>
                <a:cxn ang="0">
                  <a:pos x="2898" y="1190"/>
                </a:cxn>
                <a:cxn ang="0">
                  <a:pos x="2995" y="1268"/>
                </a:cxn>
                <a:cxn ang="0">
                  <a:pos x="2952" y="1490"/>
                </a:cxn>
                <a:cxn ang="0">
                  <a:pos x="2855" y="1490"/>
                </a:cxn>
                <a:cxn ang="0">
                  <a:pos x="2760" y="1490"/>
                </a:cxn>
                <a:cxn ang="0">
                  <a:pos x="2663" y="1490"/>
                </a:cxn>
                <a:cxn ang="0">
                  <a:pos x="2566" y="1490"/>
                </a:cxn>
                <a:cxn ang="0">
                  <a:pos x="2469" y="1490"/>
                </a:cxn>
                <a:cxn ang="0">
                  <a:pos x="2370" y="1490"/>
                </a:cxn>
                <a:cxn ang="0">
                  <a:pos x="2273" y="1490"/>
                </a:cxn>
                <a:cxn ang="0">
                  <a:pos x="2178" y="1490"/>
                </a:cxn>
                <a:cxn ang="0">
                  <a:pos x="2081" y="1490"/>
                </a:cxn>
                <a:cxn ang="0">
                  <a:pos x="1984" y="1490"/>
                </a:cxn>
                <a:cxn ang="0">
                  <a:pos x="1887" y="1490"/>
                </a:cxn>
                <a:cxn ang="0">
                  <a:pos x="1790" y="1490"/>
                </a:cxn>
                <a:cxn ang="0">
                  <a:pos x="1695" y="1490"/>
                </a:cxn>
                <a:cxn ang="0">
                  <a:pos x="1598" y="1490"/>
                </a:cxn>
                <a:cxn ang="0">
                  <a:pos x="1501" y="1490"/>
                </a:cxn>
                <a:cxn ang="0">
                  <a:pos x="1404" y="1490"/>
                </a:cxn>
                <a:cxn ang="0">
                  <a:pos x="1305" y="1490"/>
                </a:cxn>
                <a:cxn ang="0">
                  <a:pos x="1210" y="1490"/>
                </a:cxn>
                <a:cxn ang="0">
                  <a:pos x="1113" y="1490"/>
                </a:cxn>
                <a:cxn ang="0">
                  <a:pos x="1016" y="1490"/>
                </a:cxn>
                <a:cxn ang="0">
                  <a:pos x="919" y="1490"/>
                </a:cxn>
                <a:cxn ang="0">
                  <a:pos x="822" y="1490"/>
                </a:cxn>
                <a:cxn ang="0">
                  <a:pos x="726" y="1490"/>
                </a:cxn>
                <a:cxn ang="0">
                  <a:pos x="629" y="1490"/>
                </a:cxn>
                <a:cxn ang="0">
                  <a:pos x="531" y="1490"/>
                </a:cxn>
                <a:cxn ang="0">
                  <a:pos x="434" y="1490"/>
                </a:cxn>
                <a:cxn ang="0">
                  <a:pos x="337" y="1490"/>
                </a:cxn>
                <a:cxn ang="0">
                  <a:pos x="241" y="1490"/>
                </a:cxn>
                <a:cxn ang="0">
                  <a:pos x="144" y="1490"/>
                </a:cxn>
                <a:cxn ang="0">
                  <a:pos x="47" y="1490"/>
                </a:cxn>
              </a:cxnLst>
              <a:rect l="0" t="0" r="r" b="b"/>
              <a:pathLst>
                <a:path w="3020" h="1491">
                  <a:moveTo>
                    <a:pt x="0" y="1474"/>
                  </a:moveTo>
                  <a:lnTo>
                    <a:pt x="6" y="1473"/>
                  </a:lnTo>
                  <a:lnTo>
                    <a:pt x="10" y="1473"/>
                  </a:lnTo>
                  <a:lnTo>
                    <a:pt x="16" y="1471"/>
                  </a:lnTo>
                  <a:lnTo>
                    <a:pt x="23" y="1471"/>
                  </a:lnTo>
                  <a:lnTo>
                    <a:pt x="29" y="1471"/>
                  </a:lnTo>
                  <a:lnTo>
                    <a:pt x="35" y="1470"/>
                  </a:lnTo>
                  <a:lnTo>
                    <a:pt x="41" y="1470"/>
                  </a:lnTo>
                  <a:lnTo>
                    <a:pt x="47" y="1469"/>
                  </a:lnTo>
                  <a:lnTo>
                    <a:pt x="53" y="1469"/>
                  </a:lnTo>
                  <a:lnTo>
                    <a:pt x="60" y="1467"/>
                  </a:lnTo>
                  <a:lnTo>
                    <a:pt x="66" y="1467"/>
                  </a:lnTo>
                  <a:lnTo>
                    <a:pt x="72" y="1466"/>
                  </a:lnTo>
                  <a:lnTo>
                    <a:pt x="78" y="1466"/>
                  </a:lnTo>
                  <a:lnTo>
                    <a:pt x="84" y="1465"/>
                  </a:lnTo>
                  <a:lnTo>
                    <a:pt x="90" y="1464"/>
                  </a:lnTo>
                  <a:lnTo>
                    <a:pt x="96" y="1464"/>
                  </a:lnTo>
                  <a:lnTo>
                    <a:pt x="101" y="1462"/>
                  </a:lnTo>
                  <a:lnTo>
                    <a:pt x="107" y="1462"/>
                  </a:lnTo>
                  <a:lnTo>
                    <a:pt x="113" y="1461"/>
                  </a:lnTo>
                  <a:lnTo>
                    <a:pt x="120" y="1460"/>
                  </a:lnTo>
                  <a:lnTo>
                    <a:pt x="126" y="1460"/>
                  </a:lnTo>
                  <a:lnTo>
                    <a:pt x="132" y="1458"/>
                  </a:lnTo>
                  <a:lnTo>
                    <a:pt x="138" y="1457"/>
                  </a:lnTo>
                  <a:lnTo>
                    <a:pt x="144" y="1457"/>
                  </a:lnTo>
                  <a:lnTo>
                    <a:pt x="150" y="1456"/>
                  </a:lnTo>
                  <a:lnTo>
                    <a:pt x="157" y="1454"/>
                  </a:lnTo>
                  <a:lnTo>
                    <a:pt x="163" y="1454"/>
                  </a:lnTo>
                  <a:lnTo>
                    <a:pt x="169" y="1453"/>
                  </a:lnTo>
                  <a:lnTo>
                    <a:pt x="175" y="1452"/>
                  </a:lnTo>
                  <a:lnTo>
                    <a:pt x="181" y="1451"/>
                  </a:lnTo>
                  <a:lnTo>
                    <a:pt x="187" y="1449"/>
                  </a:lnTo>
                  <a:lnTo>
                    <a:pt x="193" y="1448"/>
                  </a:lnTo>
                  <a:lnTo>
                    <a:pt x="200" y="1447"/>
                  </a:lnTo>
                  <a:lnTo>
                    <a:pt x="206" y="1447"/>
                  </a:lnTo>
                  <a:lnTo>
                    <a:pt x="212" y="1445"/>
                  </a:lnTo>
                  <a:lnTo>
                    <a:pt x="218" y="1444"/>
                  </a:lnTo>
                  <a:lnTo>
                    <a:pt x="223" y="1443"/>
                  </a:lnTo>
                  <a:lnTo>
                    <a:pt x="229" y="1441"/>
                  </a:lnTo>
                  <a:lnTo>
                    <a:pt x="235" y="1440"/>
                  </a:lnTo>
                  <a:lnTo>
                    <a:pt x="241" y="1439"/>
                  </a:lnTo>
                  <a:lnTo>
                    <a:pt x="247" y="1438"/>
                  </a:lnTo>
                  <a:lnTo>
                    <a:pt x="252" y="1436"/>
                  </a:lnTo>
                  <a:lnTo>
                    <a:pt x="258" y="1435"/>
                  </a:lnTo>
                  <a:lnTo>
                    <a:pt x="264" y="1434"/>
                  </a:lnTo>
                  <a:lnTo>
                    <a:pt x="270" y="1432"/>
                  </a:lnTo>
                  <a:lnTo>
                    <a:pt x="277" y="1430"/>
                  </a:lnTo>
                  <a:lnTo>
                    <a:pt x="283" y="1428"/>
                  </a:lnTo>
                  <a:lnTo>
                    <a:pt x="289" y="1427"/>
                  </a:lnTo>
                  <a:lnTo>
                    <a:pt x="295" y="1426"/>
                  </a:lnTo>
                  <a:lnTo>
                    <a:pt x="301" y="1423"/>
                  </a:lnTo>
                  <a:lnTo>
                    <a:pt x="307" y="1423"/>
                  </a:lnTo>
                  <a:lnTo>
                    <a:pt x="314" y="1421"/>
                  </a:lnTo>
                  <a:lnTo>
                    <a:pt x="320" y="1419"/>
                  </a:lnTo>
                  <a:lnTo>
                    <a:pt x="326" y="1418"/>
                  </a:lnTo>
                  <a:lnTo>
                    <a:pt x="332" y="1416"/>
                  </a:lnTo>
                  <a:lnTo>
                    <a:pt x="337" y="1414"/>
                  </a:lnTo>
                  <a:lnTo>
                    <a:pt x="343" y="1412"/>
                  </a:lnTo>
                  <a:lnTo>
                    <a:pt x="349" y="1410"/>
                  </a:lnTo>
                  <a:lnTo>
                    <a:pt x="355" y="1408"/>
                  </a:lnTo>
                  <a:lnTo>
                    <a:pt x="361" y="1406"/>
                  </a:lnTo>
                  <a:lnTo>
                    <a:pt x="367" y="1404"/>
                  </a:lnTo>
                  <a:lnTo>
                    <a:pt x="374" y="1401"/>
                  </a:lnTo>
                  <a:lnTo>
                    <a:pt x="380" y="1400"/>
                  </a:lnTo>
                  <a:lnTo>
                    <a:pt x="386" y="1397"/>
                  </a:lnTo>
                  <a:lnTo>
                    <a:pt x="392" y="1395"/>
                  </a:lnTo>
                  <a:lnTo>
                    <a:pt x="398" y="1393"/>
                  </a:lnTo>
                  <a:lnTo>
                    <a:pt x="404" y="1391"/>
                  </a:lnTo>
                  <a:lnTo>
                    <a:pt x="411" y="1388"/>
                  </a:lnTo>
                  <a:lnTo>
                    <a:pt x="417" y="1386"/>
                  </a:lnTo>
                  <a:lnTo>
                    <a:pt x="423" y="1383"/>
                  </a:lnTo>
                  <a:lnTo>
                    <a:pt x="429" y="1380"/>
                  </a:lnTo>
                  <a:lnTo>
                    <a:pt x="434" y="1379"/>
                  </a:lnTo>
                  <a:lnTo>
                    <a:pt x="440" y="1375"/>
                  </a:lnTo>
                  <a:lnTo>
                    <a:pt x="446" y="1373"/>
                  </a:lnTo>
                  <a:lnTo>
                    <a:pt x="452" y="1371"/>
                  </a:lnTo>
                  <a:lnTo>
                    <a:pt x="458" y="1367"/>
                  </a:lnTo>
                  <a:lnTo>
                    <a:pt x="464" y="1365"/>
                  </a:lnTo>
                  <a:lnTo>
                    <a:pt x="471" y="1364"/>
                  </a:lnTo>
                  <a:lnTo>
                    <a:pt x="477" y="1361"/>
                  </a:lnTo>
                  <a:lnTo>
                    <a:pt x="483" y="1358"/>
                  </a:lnTo>
                  <a:lnTo>
                    <a:pt x="489" y="1355"/>
                  </a:lnTo>
                  <a:lnTo>
                    <a:pt x="495" y="1352"/>
                  </a:lnTo>
                  <a:lnTo>
                    <a:pt x="501" y="1348"/>
                  </a:lnTo>
                  <a:lnTo>
                    <a:pt x="508" y="1345"/>
                  </a:lnTo>
                  <a:lnTo>
                    <a:pt x="514" y="1343"/>
                  </a:lnTo>
                  <a:lnTo>
                    <a:pt x="520" y="1339"/>
                  </a:lnTo>
                  <a:lnTo>
                    <a:pt x="526" y="1336"/>
                  </a:lnTo>
                  <a:lnTo>
                    <a:pt x="531" y="1332"/>
                  </a:lnTo>
                  <a:lnTo>
                    <a:pt x="537" y="1330"/>
                  </a:lnTo>
                  <a:lnTo>
                    <a:pt x="543" y="1326"/>
                  </a:lnTo>
                  <a:lnTo>
                    <a:pt x="549" y="1322"/>
                  </a:lnTo>
                  <a:lnTo>
                    <a:pt x="555" y="1319"/>
                  </a:lnTo>
                  <a:lnTo>
                    <a:pt x="561" y="1316"/>
                  </a:lnTo>
                  <a:lnTo>
                    <a:pt x="568" y="1312"/>
                  </a:lnTo>
                  <a:lnTo>
                    <a:pt x="574" y="1308"/>
                  </a:lnTo>
                  <a:lnTo>
                    <a:pt x="580" y="1304"/>
                  </a:lnTo>
                  <a:lnTo>
                    <a:pt x="586" y="1300"/>
                  </a:lnTo>
                  <a:lnTo>
                    <a:pt x="592" y="1296"/>
                  </a:lnTo>
                  <a:lnTo>
                    <a:pt x="598" y="1292"/>
                  </a:lnTo>
                  <a:lnTo>
                    <a:pt x="605" y="1288"/>
                  </a:lnTo>
                  <a:lnTo>
                    <a:pt x="611" y="1284"/>
                  </a:lnTo>
                  <a:lnTo>
                    <a:pt x="617" y="1281"/>
                  </a:lnTo>
                  <a:lnTo>
                    <a:pt x="623" y="1275"/>
                  </a:lnTo>
                  <a:lnTo>
                    <a:pt x="629" y="1271"/>
                  </a:lnTo>
                  <a:lnTo>
                    <a:pt x="635" y="1268"/>
                  </a:lnTo>
                  <a:lnTo>
                    <a:pt x="641" y="1264"/>
                  </a:lnTo>
                  <a:lnTo>
                    <a:pt x="648" y="1258"/>
                  </a:lnTo>
                  <a:lnTo>
                    <a:pt x="654" y="1255"/>
                  </a:lnTo>
                  <a:lnTo>
                    <a:pt x="658" y="1249"/>
                  </a:lnTo>
                  <a:lnTo>
                    <a:pt x="665" y="1244"/>
                  </a:lnTo>
                  <a:lnTo>
                    <a:pt x="671" y="1240"/>
                  </a:lnTo>
                  <a:lnTo>
                    <a:pt x="677" y="1235"/>
                  </a:lnTo>
                  <a:lnTo>
                    <a:pt x="683" y="1230"/>
                  </a:lnTo>
                  <a:lnTo>
                    <a:pt x="689" y="1225"/>
                  </a:lnTo>
                  <a:lnTo>
                    <a:pt x="695" y="1221"/>
                  </a:lnTo>
                  <a:lnTo>
                    <a:pt x="702" y="1216"/>
                  </a:lnTo>
                  <a:lnTo>
                    <a:pt x="708" y="1210"/>
                  </a:lnTo>
                  <a:lnTo>
                    <a:pt x="714" y="1205"/>
                  </a:lnTo>
                  <a:lnTo>
                    <a:pt x="720" y="1200"/>
                  </a:lnTo>
                  <a:lnTo>
                    <a:pt x="726" y="1195"/>
                  </a:lnTo>
                  <a:lnTo>
                    <a:pt x="732" y="1190"/>
                  </a:lnTo>
                  <a:lnTo>
                    <a:pt x="738" y="1184"/>
                  </a:lnTo>
                  <a:lnTo>
                    <a:pt x="745" y="1178"/>
                  </a:lnTo>
                  <a:lnTo>
                    <a:pt x="751" y="1173"/>
                  </a:lnTo>
                  <a:lnTo>
                    <a:pt x="755" y="1168"/>
                  </a:lnTo>
                  <a:lnTo>
                    <a:pt x="760" y="1161"/>
                  </a:lnTo>
                  <a:lnTo>
                    <a:pt x="766" y="1156"/>
                  </a:lnTo>
                  <a:lnTo>
                    <a:pt x="772" y="1149"/>
                  </a:lnTo>
                  <a:lnTo>
                    <a:pt x="778" y="1144"/>
                  </a:lnTo>
                  <a:lnTo>
                    <a:pt x="785" y="1138"/>
                  </a:lnTo>
                  <a:lnTo>
                    <a:pt x="791" y="1131"/>
                  </a:lnTo>
                  <a:lnTo>
                    <a:pt x="797" y="1126"/>
                  </a:lnTo>
                  <a:lnTo>
                    <a:pt x="803" y="1120"/>
                  </a:lnTo>
                  <a:lnTo>
                    <a:pt x="809" y="1114"/>
                  </a:lnTo>
                  <a:lnTo>
                    <a:pt x="815" y="1108"/>
                  </a:lnTo>
                  <a:lnTo>
                    <a:pt x="822" y="1103"/>
                  </a:lnTo>
                  <a:lnTo>
                    <a:pt x="828" y="1096"/>
                  </a:lnTo>
                  <a:lnTo>
                    <a:pt x="834" y="1088"/>
                  </a:lnTo>
                  <a:lnTo>
                    <a:pt x="840" y="1082"/>
                  </a:lnTo>
                  <a:lnTo>
                    <a:pt x="846" y="1075"/>
                  </a:lnTo>
                  <a:lnTo>
                    <a:pt x="852" y="1069"/>
                  </a:lnTo>
                  <a:lnTo>
                    <a:pt x="857" y="1062"/>
                  </a:lnTo>
                  <a:lnTo>
                    <a:pt x="863" y="1055"/>
                  </a:lnTo>
                  <a:lnTo>
                    <a:pt x="869" y="1048"/>
                  </a:lnTo>
                  <a:lnTo>
                    <a:pt x="875" y="1042"/>
                  </a:lnTo>
                  <a:lnTo>
                    <a:pt x="882" y="1034"/>
                  </a:lnTo>
                  <a:lnTo>
                    <a:pt x="888" y="1027"/>
                  </a:lnTo>
                  <a:lnTo>
                    <a:pt x="894" y="1021"/>
                  </a:lnTo>
                  <a:lnTo>
                    <a:pt x="900" y="1013"/>
                  </a:lnTo>
                  <a:lnTo>
                    <a:pt x="906" y="1005"/>
                  </a:lnTo>
                  <a:lnTo>
                    <a:pt x="912" y="999"/>
                  </a:lnTo>
                  <a:lnTo>
                    <a:pt x="919" y="991"/>
                  </a:lnTo>
                  <a:lnTo>
                    <a:pt x="925" y="983"/>
                  </a:lnTo>
                  <a:lnTo>
                    <a:pt x="931" y="976"/>
                  </a:lnTo>
                  <a:lnTo>
                    <a:pt x="937" y="969"/>
                  </a:lnTo>
                  <a:lnTo>
                    <a:pt x="943" y="961"/>
                  </a:lnTo>
                  <a:lnTo>
                    <a:pt x="949" y="953"/>
                  </a:lnTo>
                  <a:lnTo>
                    <a:pt x="956" y="946"/>
                  </a:lnTo>
                  <a:lnTo>
                    <a:pt x="962" y="938"/>
                  </a:lnTo>
                  <a:lnTo>
                    <a:pt x="968" y="930"/>
                  </a:lnTo>
                  <a:lnTo>
                    <a:pt x="972" y="922"/>
                  </a:lnTo>
                  <a:lnTo>
                    <a:pt x="979" y="915"/>
                  </a:lnTo>
                  <a:lnTo>
                    <a:pt x="985" y="907"/>
                  </a:lnTo>
                  <a:lnTo>
                    <a:pt x="991" y="898"/>
                  </a:lnTo>
                  <a:lnTo>
                    <a:pt x="997" y="890"/>
                  </a:lnTo>
                  <a:lnTo>
                    <a:pt x="1003" y="882"/>
                  </a:lnTo>
                  <a:lnTo>
                    <a:pt x="1009" y="874"/>
                  </a:lnTo>
                  <a:lnTo>
                    <a:pt x="1016" y="867"/>
                  </a:lnTo>
                  <a:lnTo>
                    <a:pt x="1022" y="859"/>
                  </a:lnTo>
                  <a:lnTo>
                    <a:pt x="1028" y="850"/>
                  </a:lnTo>
                  <a:lnTo>
                    <a:pt x="1034" y="842"/>
                  </a:lnTo>
                  <a:lnTo>
                    <a:pt x="1040" y="833"/>
                  </a:lnTo>
                  <a:lnTo>
                    <a:pt x="1046" y="825"/>
                  </a:lnTo>
                  <a:lnTo>
                    <a:pt x="1053" y="816"/>
                  </a:lnTo>
                  <a:lnTo>
                    <a:pt x="1059" y="807"/>
                  </a:lnTo>
                  <a:lnTo>
                    <a:pt x="1065" y="799"/>
                  </a:lnTo>
                  <a:lnTo>
                    <a:pt x="1071" y="790"/>
                  </a:lnTo>
                  <a:lnTo>
                    <a:pt x="1077" y="782"/>
                  </a:lnTo>
                  <a:lnTo>
                    <a:pt x="1083" y="773"/>
                  </a:lnTo>
                  <a:lnTo>
                    <a:pt x="1088" y="764"/>
                  </a:lnTo>
                  <a:lnTo>
                    <a:pt x="1094" y="755"/>
                  </a:lnTo>
                  <a:lnTo>
                    <a:pt x="1100" y="747"/>
                  </a:lnTo>
                  <a:lnTo>
                    <a:pt x="1106" y="738"/>
                  </a:lnTo>
                  <a:lnTo>
                    <a:pt x="1113" y="729"/>
                  </a:lnTo>
                  <a:lnTo>
                    <a:pt x="1119" y="720"/>
                  </a:lnTo>
                  <a:lnTo>
                    <a:pt x="1125" y="711"/>
                  </a:lnTo>
                  <a:lnTo>
                    <a:pt x="1131" y="702"/>
                  </a:lnTo>
                  <a:lnTo>
                    <a:pt x="1137" y="694"/>
                  </a:lnTo>
                  <a:lnTo>
                    <a:pt x="1143" y="685"/>
                  </a:lnTo>
                  <a:lnTo>
                    <a:pt x="1150" y="676"/>
                  </a:lnTo>
                  <a:lnTo>
                    <a:pt x="1156" y="667"/>
                  </a:lnTo>
                  <a:lnTo>
                    <a:pt x="1162" y="658"/>
                  </a:lnTo>
                  <a:lnTo>
                    <a:pt x="1168" y="648"/>
                  </a:lnTo>
                  <a:lnTo>
                    <a:pt x="1174" y="639"/>
                  </a:lnTo>
                  <a:lnTo>
                    <a:pt x="1180" y="630"/>
                  </a:lnTo>
                  <a:lnTo>
                    <a:pt x="1185" y="621"/>
                  </a:lnTo>
                  <a:lnTo>
                    <a:pt x="1191" y="613"/>
                  </a:lnTo>
                  <a:lnTo>
                    <a:pt x="1197" y="604"/>
                  </a:lnTo>
                  <a:lnTo>
                    <a:pt x="1203" y="595"/>
                  </a:lnTo>
                  <a:lnTo>
                    <a:pt x="1210" y="586"/>
                  </a:lnTo>
                  <a:lnTo>
                    <a:pt x="1216" y="577"/>
                  </a:lnTo>
                  <a:lnTo>
                    <a:pt x="1222" y="568"/>
                  </a:lnTo>
                  <a:lnTo>
                    <a:pt x="1228" y="559"/>
                  </a:lnTo>
                  <a:lnTo>
                    <a:pt x="1234" y="550"/>
                  </a:lnTo>
                  <a:lnTo>
                    <a:pt x="1240" y="541"/>
                  </a:lnTo>
                  <a:lnTo>
                    <a:pt x="1247" y="532"/>
                  </a:lnTo>
                  <a:lnTo>
                    <a:pt x="1253" y="523"/>
                  </a:lnTo>
                  <a:lnTo>
                    <a:pt x="1257" y="513"/>
                  </a:lnTo>
                  <a:lnTo>
                    <a:pt x="1263" y="504"/>
                  </a:lnTo>
                  <a:lnTo>
                    <a:pt x="1270" y="495"/>
                  </a:lnTo>
                  <a:lnTo>
                    <a:pt x="1276" y="486"/>
                  </a:lnTo>
                  <a:lnTo>
                    <a:pt x="1282" y="477"/>
                  </a:lnTo>
                  <a:lnTo>
                    <a:pt x="1287" y="468"/>
                  </a:lnTo>
                  <a:lnTo>
                    <a:pt x="1293" y="459"/>
                  </a:lnTo>
                  <a:lnTo>
                    <a:pt x="1299" y="451"/>
                  </a:lnTo>
                  <a:lnTo>
                    <a:pt x="1305" y="442"/>
                  </a:lnTo>
                  <a:lnTo>
                    <a:pt x="1311" y="433"/>
                  </a:lnTo>
                  <a:lnTo>
                    <a:pt x="1317" y="424"/>
                  </a:lnTo>
                  <a:lnTo>
                    <a:pt x="1323" y="415"/>
                  </a:lnTo>
                  <a:lnTo>
                    <a:pt x="1330" y="407"/>
                  </a:lnTo>
                  <a:lnTo>
                    <a:pt x="1336" y="398"/>
                  </a:lnTo>
                  <a:lnTo>
                    <a:pt x="1342" y="389"/>
                  </a:lnTo>
                  <a:lnTo>
                    <a:pt x="1348" y="381"/>
                  </a:lnTo>
                  <a:lnTo>
                    <a:pt x="1354" y="372"/>
                  </a:lnTo>
                  <a:lnTo>
                    <a:pt x="1360" y="366"/>
                  </a:lnTo>
                  <a:lnTo>
                    <a:pt x="1367" y="356"/>
                  </a:lnTo>
                  <a:lnTo>
                    <a:pt x="1373" y="347"/>
                  </a:lnTo>
                  <a:lnTo>
                    <a:pt x="1379" y="340"/>
                  </a:lnTo>
                  <a:lnTo>
                    <a:pt x="1385" y="332"/>
                  </a:lnTo>
                  <a:lnTo>
                    <a:pt x="1391" y="323"/>
                  </a:lnTo>
                  <a:lnTo>
                    <a:pt x="1397" y="315"/>
                  </a:lnTo>
                  <a:lnTo>
                    <a:pt x="1404" y="307"/>
                  </a:lnTo>
                  <a:lnTo>
                    <a:pt x="1408" y="298"/>
                  </a:lnTo>
                  <a:lnTo>
                    <a:pt x="1414" y="290"/>
                  </a:lnTo>
                  <a:lnTo>
                    <a:pt x="1420" y="282"/>
                  </a:lnTo>
                  <a:lnTo>
                    <a:pt x="1427" y="275"/>
                  </a:lnTo>
                  <a:lnTo>
                    <a:pt x="1433" y="267"/>
                  </a:lnTo>
                  <a:lnTo>
                    <a:pt x="1439" y="259"/>
                  </a:lnTo>
                  <a:lnTo>
                    <a:pt x="1445" y="253"/>
                  </a:lnTo>
                  <a:lnTo>
                    <a:pt x="1451" y="245"/>
                  </a:lnTo>
                  <a:lnTo>
                    <a:pt x="1457" y="237"/>
                  </a:lnTo>
                  <a:lnTo>
                    <a:pt x="1464" y="229"/>
                  </a:lnTo>
                  <a:lnTo>
                    <a:pt x="1470" y="223"/>
                  </a:lnTo>
                  <a:lnTo>
                    <a:pt x="1476" y="215"/>
                  </a:lnTo>
                  <a:lnTo>
                    <a:pt x="1482" y="208"/>
                  </a:lnTo>
                  <a:lnTo>
                    <a:pt x="1488" y="201"/>
                  </a:lnTo>
                  <a:lnTo>
                    <a:pt x="1494" y="194"/>
                  </a:lnTo>
                  <a:lnTo>
                    <a:pt x="1501" y="186"/>
                  </a:lnTo>
                  <a:lnTo>
                    <a:pt x="1507" y="180"/>
                  </a:lnTo>
                  <a:lnTo>
                    <a:pt x="1511" y="173"/>
                  </a:lnTo>
                  <a:lnTo>
                    <a:pt x="1517" y="167"/>
                  </a:lnTo>
                  <a:lnTo>
                    <a:pt x="1524" y="160"/>
                  </a:lnTo>
                  <a:lnTo>
                    <a:pt x="1530" y="154"/>
                  </a:lnTo>
                  <a:lnTo>
                    <a:pt x="1536" y="147"/>
                  </a:lnTo>
                  <a:lnTo>
                    <a:pt x="1542" y="142"/>
                  </a:lnTo>
                  <a:lnTo>
                    <a:pt x="1548" y="136"/>
                  </a:lnTo>
                  <a:lnTo>
                    <a:pt x="1554" y="129"/>
                  </a:lnTo>
                  <a:lnTo>
                    <a:pt x="1561" y="124"/>
                  </a:lnTo>
                  <a:lnTo>
                    <a:pt x="1567" y="119"/>
                  </a:lnTo>
                  <a:lnTo>
                    <a:pt x="1573" y="114"/>
                  </a:lnTo>
                  <a:lnTo>
                    <a:pt x="1579" y="109"/>
                  </a:lnTo>
                  <a:lnTo>
                    <a:pt x="1585" y="103"/>
                  </a:lnTo>
                  <a:lnTo>
                    <a:pt x="1591" y="98"/>
                  </a:lnTo>
                  <a:lnTo>
                    <a:pt x="1598" y="93"/>
                  </a:lnTo>
                  <a:lnTo>
                    <a:pt x="1604" y="88"/>
                  </a:lnTo>
                  <a:lnTo>
                    <a:pt x="1608" y="83"/>
                  </a:lnTo>
                  <a:lnTo>
                    <a:pt x="1614" y="79"/>
                  </a:lnTo>
                  <a:lnTo>
                    <a:pt x="1621" y="73"/>
                  </a:lnTo>
                  <a:lnTo>
                    <a:pt x="1627" y="70"/>
                  </a:lnTo>
                  <a:lnTo>
                    <a:pt x="1633" y="64"/>
                  </a:lnTo>
                  <a:lnTo>
                    <a:pt x="1639" y="61"/>
                  </a:lnTo>
                  <a:lnTo>
                    <a:pt x="1645" y="57"/>
                  </a:lnTo>
                  <a:lnTo>
                    <a:pt x="1651" y="53"/>
                  </a:lnTo>
                  <a:lnTo>
                    <a:pt x="1658" y="49"/>
                  </a:lnTo>
                  <a:lnTo>
                    <a:pt x="1664" y="45"/>
                  </a:lnTo>
                  <a:lnTo>
                    <a:pt x="1670" y="41"/>
                  </a:lnTo>
                  <a:lnTo>
                    <a:pt x="1676" y="38"/>
                  </a:lnTo>
                  <a:lnTo>
                    <a:pt x="1682" y="35"/>
                  </a:lnTo>
                  <a:lnTo>
                    <a:pt x="1688" y="31"/>
                  </a:lnTo>
                  <a:lnTo>
                    <a:pt x="1695" y="28"/>
                  </a:lnTo>
                  <a:lnTo>
                    <a:pt x="1701" y="25"/>
                  </a:lnTo>
                  <a:lnTo>
                    <a:pt x="1707" y="23"/>
                  </a:lnTo>
                  <a:lnTo>
                    <a:pt x="1713" y="20"/>
                  </a:lnTo>
                  <a:lnTo>
                    <a:pt x="1719" y="18"/>
                  </a:lnTo>
                  <a:lnTo>
                    <a:pt x="1724" y="15"/>
                  </a:lnTo>
                  <a:lnTo>
                    <a:pt x="1730" y="14"/>
                  </a:lnTo>
                  <a:lnTo>
                    <a:pt x="1736" y="11"/>
                  </a:lnTo>
                  <a:lnTo>
                    <a:pt x="1742" y="10"/>
                  </a:lnTo>
                  <a:lnTo>
                    <a:pt x="1748" y="7"/>
                  </a:lnTo>
                  <a:lnTo>
                    <a:pt x="1755" y="6"/>
                  </a:lnTo>
                  <a:lnTo>
                    <a:pt x="1761" y="5"/>
                  </a:lnTo>
                  <a:lnTo>
                    <a:pt x="1765" y="3"/>
                  </a:lnTo>
                  <a:lnTo>
                    <a:pt x="1771" y="2"/>
                  </a:lnTo>
                  <a:lnTo>
                    <a:pt x="1778" y="1"/>
                  </a:lnTo>
                  <a:lnTo>
                    <a:pt x="1784" y="1"/>
                  </a:lnTo>
                  <a:lnTo>
                    <a:pt x="1790" y="1"/>
                  </a:lnTo>
                  <a:lnTo>
                    <a:pt x="1796" y="0"/>
                  </a:lnTo>
                  <a:lnTo>
                    <a:pt x="1802" y="0"/>
                  </a:lnTo>
                  <a:lnTo>
                    <a:pt x="1808" y="0"/>
                  </a:lnTo>
                  <a:lnTo>
                    <a:pt x="1815" y="0"/>
                  </a:lnTo>
                  <a:lnTo>
                    <a:pt x="1821" y="0"/>
                  </a:lnTo>
                  <a:lnTo>
                    <a:pt x="1827" y="0"/>
                  </a:lnTo>
                  <a:lnTo>
                    <a:pt x="1833" y="0"/>
                  </a:lnTo>
                  <a:lnTo>
                    <a:pt x="1838" y="1"/>
                  </a:lnTo>
                  <a:lnTo>
                    <a:pt x="1844" y="1"/>
                  </a:lnTo>
                  <a:lnTo>
                    <a:pt x="1850" y="1"/>
                  </a:lnTo>
                  <a:lnTo>
                    <a:pt x="1856" y="2"/>
                  </a:lnTo>
                  <a:lnTo>
                    <a:pt x="1862" y="3"/>
                  </a:lnTo>
                  <a:lnTo>
                    <a:pt x="1868" y="5"/>
                  </a:lnTo>
                  <a:lnTo>
                    <a:pt x="1875" y="6"/>
                  </a:lnTo>
                  <a:lnTo>
                    <a:pt x="1881" y="7"/>
                  </a:lnTo>
                  <a:lnTo>
                    <a:pt x="1887" y="10"/>
                  </a:lnTo>
                  <a:lnTo>
                    <a:pt x="1893" y="11"/>
                  </a:lnTo>
                  <a:lnTo>
                    <a:pt x="1899" y="14"/>
                  </a:lnTo>
                  <a:lnTo>
                    <a:pt x="1905" y="15"/>
                  </a:lnTo>
                  <a:lnTo>
                    <a:pt x="1912" y="18"/>
                  </a:lnTo>
                  <a:lnTo>
                    <a:pt x="1918" y="20"/>
                  </a:lnTo>
                  <a:lnTo>
                    <a:pt x="1924" y="23"/>
                  </a:lnTo>
                  <a:lnTo>
                    <a:pt x="1930" y="25"/>
                  </a:lnTo>
                  <a:lnTo>
                    <a:pt x="1935" y="28"/>
                  </a:lnTo>
                  <a:lnTo>
                    <a:pt x="1941" y="31"/>
                  </a:lnTo>
                  <a:lnTo>
                    <a:pt x="1947" y="35"/>
                  </a:lnTo>
                  <a:lnTo>
                    <a:pt x="1953" y="38"/>
                  </a:lnTo>
                  <a:lnTo>
                    <a:pt x="1959" y="41"/>
                  </a:lnTo>
                  <a:lnTo>
                    <a:pt x="1965" y="45"/>
                  </a:lnTo>
                  <a:lnTo>
                    <a:pt x="1972" y="49"/>
                  </a:lnTo>
                  <a:lnTo>
                    <a:pt x="1978" y="53"/>
                  </a:lnTo>
                  <a:lnTo>
                    <a:pt x="1984" y="57"/>
                  </a:lnTo>
                  <a:lnTo>
                    <a:pt x="1990" y="61"/>
                  </a:lnTo>
                  <a:lnTo>
                    <a:pt x="1996" y="64"/>
                  </a:lnTo>
                  <a:lnTo>
                    <a:pt x="2002" y="70"/>
                  </a:lnTo>
                  <a:lnTo>
                    <a:pt x="2009" y="73"/>
                  </a:lnTo>
                  <a:lnTo>
                    <a:pt x="2015" y="79"/>
                  </a:lnTo>
                  <a:lnTo>
                    <a:pt x="2021" y="83"/>
                  </a:lnTo>
                  <a:lnTo>
                    <a:pt x="2027" y="88"/>
                  </a:lnTo>
                  <a:lnTo>
                    <a:pt x="2033" y="93"/>
                  </a:lnTo>
                  <a:lnTo>
                    <a:pt x="2038" y="98"/>
                  </a:lnTo>
                  <a:lnTo>
                    <a:pt x="2044" y="103"/>
                  </a:lnTo>
                  <a:lnTo>
                    <a:pt x="2050" y="109"/>
                  </a:lnTo>
                  <a:lnTo>
                    <a:pt x="2056" y="114"/>
                  </a:lnTo>
                  <a:lnTo>
                    <a:pt x="2062" y="119"/>
                  </a:lnTo>
                  <a:lnTo>
                    <a:pt x="2069" y="124"/>
                  </a:lnTo>
                  <a:lnTo>
                    <a:pt x="2075" y="129"/>
                  </a:lnTo>
                  <a:lnTo>
                    <a:pt x="2081" y="136"/>
                  </a:lnTo>
                  <a:lnTo>
                    <a:pt x="2087" y="142"/>
                  </a:lnTo>
                  <a:lnTo>
                    <a:pt x="2093" y="147"/>
                  </a:lnTo>
                  <a:lnTo>
                    <a:pt x="2099" y="154"/>
                  </a:lnTo>
                  <a:lnTo>
                    <a:pt x="2106" y="160"/>
                  </a:lnTo>
                  <a:lnTo>
                    <a:pt x="2112" y="167"/>
                  </a:lnTo>
                  <a:lnTo>
                    <a:pt x="2118" y="173"/>
                  </a:lnTo>
                  <a:lnTo>
                    <a:pt x="2124" y="180"/>
                  </a:lnTo>
                  <a:lnTo>
                    <a:pt x="2130" y="186"/>
                  </a:lnTo>
                  <a:lnTo>
                    <a:pt x="2136" y="194"/>
                  </a:lnTo>
                  <a:lnTo>
                    <a:pt x="2143" y="201"/>
                  </a:lnTo>
                  <a:lnTo>
                    <a:pt x="2149" y="208"/>
                  </a:lnTo>
                  <a:lnTo>
                    <a:pt x="2155" y="215"/>
                  </a:lnTo>
                  <a:lnTo>
                    <a:pt x="2159" y="223"/>
                  </a:lnTo>
                  <a:lnTo>
                    <a:pt x="2166" y="229"/>
                  </a:lnTo>
                  <a:lnTo>
                    <a:pt x="2172" y="237"/>
                  </a:lnTo>
                  <a:lnTo>
                    <a:pt x="2178" y="245"/>
                  </a:lnTo>
                  <a:lnTo>
                    <a:pt x="2184" y="253"/>
                  </a:lnTo>
                  <a:lnTo>
                    <a:pt x="2190" y="259"/>
                  </a:lnTo>
                  <a:lnTo>
                    <a:pt x="2196" y="267"/>
                  </a:lnTo>
                  <a:lnTo>
                    <a:pt x="2203" y="275"/>
                  </a:lnTo>
                  <a:lnTo>
                    <a:pt x="2209" y="282"/>
                  </a:lnTo>
                  <a:lnTo>
                    <a:pt x="2215" y="290"/>
                  </a:lnTo>
                  <a:lnTo>
                    <a:pt x="2221" y="298"/>
                  </a:lnTo>
                  <a:lnTo>
                    <a:pt x="2227" y="307"/>
                  </a:lnTo>
                  <a:lnTo>
                    <a:pt x="2233" y="315"/>
                  </a:lnTo>
                  <a:lnTo>
                    <a:pt x="2240" y="323"/>
                  </a:lnTo>
                  <a:lnTo>
                    <a:pt x="2246" y="332"/>
                  </a:lnTo>
                  <a:lnTo>
                    <a:pt x="2252" y="340"/>
                  </a:lnTo>
                  <a:lnTo>
                    <a:pt x="2258" y="347"/>
                  </a:lnTo>
                  <a:lnTo>
                    <a:pt x="2263" y="356"/>
                  </a:lnTo>
                  <a:lnTo>
                    <a:pt x="2267" y="366"/>
                  </a:lnTo>
                  <a:lnTo>
                    <a:pt x="2273" y="372"/>
                  </a:lnTo>
                  <a:lnTo>
                    <a:pt x="2280" y="381"/>
                  </a:lnTo>
                  <a:lnTo>
                    <a:pt x="2286" y="389"/>
                  </a:lnTo>
                  <a:lnTo>
                    <a:pt x="2292" y="398"/>
                  </a:lnTo>
                  <a:lnTo>
                    <a:pt x="2298" y="407"/>
                  </a:lnTo>
                  <a:lnTo>
                    <a:pt x="2304" y="415"/>
                  </a:lnTo>
                  <a:lnTo>
                    <a:pt x="2310" y="424"/>
                  </a:lnTo>
                  <a:lnTo>
                    <a:pt x="2316" y="433"/>
                  </a:lnTo>
                  <a:lnTo>
                    <a:pt x="2323" y="442"/>
                  </a:lnTo>
                  <a:lnTo>
                    <a:pt x="2329" y="451"/>
                  </a:lnTo>
                  <a:lnTo>
                    <a:pt x="2335" y="459"/>
                  </a:lnTo>
                  <a:lnTo>
                    <a:pt x="2341" y="468"/>
                  </a:lnTo>
                  <a:lnTo>
                    <a:pt x="2347" y="477"/>
                  </a:lnTo>
                  <a:lnTo>
                    <a:pt x="2353" y="486"/>
                  </a:lnTo>
                  <a:lnTo>
                    <a:pt x="2358" y="495"/>
                  </a:lnTo>
                  <a:lnTo>
                    <a:pt x="2364" y="504"/>
                  </a:lnTo>
                  <a:lnTo>
                    <a:pt x="2370" y="513"/>
                  </a:lnTo>
                  <a:lnTo>
                    <a:pt x="2377" y="523"/>
                  </a:lnTo>
                  <a:lnTo>
                    <a:pt x="2383" y="532"/>
                  </a:lnTo>
                  <a:lnTo>
                    <a:pt x="2389" y="541"/>
                  </a:lnTo>
                  <a:lnTo>
                    <a:pt x="2395" y="550"/>
                  </a:lnTo>
                  <a:lnTo>
                    <a:pt x="2401" y="559"/>
                  </a:lnTo>
                  <a:lnTo>
                    <a:pt x="2407" y="568"/>
                  </a:lnTo>
                  <a:lnTo>
                    <a:pt x="2413" y="577"/>
                  </a:lnTo>
                  <a:lnTo>
                    <a:pt x="2420" y="586"/>
                  </a:lnTo>
                  <a:lnTo>
                    <a:pt x="2426" y="595"/>
                  </a:lnTo>
                  <a:lnTo>
                    <a:pt x="2432" y="604"/>
                  </a:lnTo>
                  <a:lnTo>
                    <a:pt x="2438" y="613"/>
                  </a:lnTo>
                  <a:lnTo>
                    <a:pt x="2444" y="621"/>
                  </a:lnTo>
                  <a:lnTo>
                    <a:pt x="2450" y="630"/>
                  </a:lnTo>
                  <a:lnTo>
                    <a:pt x="2457" y="639"/>
                  </a:lnTo>
                  <a:lnTo>
                    <a:pt x="2463" y="648"/>
                  </a:lnTo>
                  <a:lnTo>
                    <a:pt x="2469" y="658"/>
                  </a:lnTo>
                  <a:lnTo>
                    <a:pt x="2474" y="667"/>
                  </a:lnTo>
                  <a:lnTo>
                    <a:pt x="2480" y="676"/>
                  </a:lnTo>
                  <a:lnTo>
                    <a:pt x="2486" y="685"/>
                  </a:lnTo>
                  <a:lnTo>
                    <a:pt x="2492" y="694"/>
                  </a:lnTo>
                  <a:lnTo>
                    <a:pt x="2498" y="702"/>
                  </a:lnTo>
                  <a:lnTo>
                    <a:pt x="2504" y="711"/>
                  </a:lnTo>
                  <a:lnTo>
                    <a:pt x="2510" y="720"/>
                  </a:lnTo>
                  <a:lnTo>
                    <a:pt x="2517" y="729"/>
                  </a:lnTo>
                  <a:lnTo>
                    <a:pt x="2523" y="738"/>
                  </a:lnTo>
                  <a:lnTo>
                    <a:pt x="2529" y="747"/>
                  </a:lnTo>
                  <a:lnTo>
                    <a:pt x="2535" y="755"/>
                  </a:lnTo>
                  <a:lnTo>
                    <a:pt x="2541" y="764"/>
                  </a:lnTo>
                  <a:lnTo>
                    <a:pt x="2547" y="773"/>
                  </a:lnTo>
                  <a:lnTo>
                    <a:pt x="2554" y="782"/>
                  </a:lnTo>
                  <a:lnTo>
                    <a:pt x="2560" y="790"/>
                  </a:lnTo>
                  <a:lnTo>
                    <a:pt x="2566" y="799"/>
                  </a:lnTo>
                  <a:lnTo>
                    <a:pt x="2572" y="807"/>
                  </a:lnTo>
                  <a:lnTo>
                    <a:pt x="2578" y="816"/>
                  </a:lnTo>
                  <a:lnTo>
                    <a:pt x="2584" y="825"/>
                  </a:lnTo>
                  <a:lnTo>
                    <a:pt x="2589" y="833"/>
                  </a:lnTo>
                  <a:lnTo>
                    <a:pt x="2595" y="842"/>
                  </a:lnTo>
                  <a:lnTo>
                    <a:pt x="2601" y="850"/>
                  </a:lnTo>
                  <a:lnTo>
                    <a:pt x="2607" y="859"/>
                  </a:lnTo>
                  <a:lnTo>
                    <a:pt x="2614" y="867"/>
                  </a:lnTo>
                  <a:lnTo>
                    <a:pt x="2620" y="874"/>
                  </a:lnTo>
                  <a:lnTo>
                    <a:pt x="2626" y="882"/>
                  </a:lnTo>
                  <a:lnTo>
                    <a:pt x="2632" y="890"/>
                  </a:lnTo>
                  <a:lnTo>
                    <a:pt x="2638" y="898"/>
                  </a:lnTo>
                  <a:lnTo>
                    <a:pt x="2644" y="907"/>
                  </a:lnTo>
                  <a:lnTo>
                    <a:pt x="2651" y="915"/>
                  </a:lnTo>
                  <a:lnTo>
                    <a:pt x="2657" y="922"/>
                  </a:lnTo>
                  <a:lnTo>
                    <a:pt x="2663" y="930"/>
                  </a:lnTo>
                  <a:lnTo>
                    <a:pt x="2669" y="938"/>
                  </a:lnTo>
                  <a:lnTo>
                    <a:pt x="2675" y="946"/>
                  </a:lnTo>
                  <a:lnTo>
                    <a:pt x="2681" y="953"/>
                  </a:lnTo>
                  <a:lnTo>
                    <a:pt x="2686" y="961"/>
                  </a:lnTo>
                  <a:lnTo>
                    <a:pt x="2692" y="969"/>
                  </a:lnTo>
                  <a:lnTo>
                    <a:pt x="2698" y="976"/>
                  </a:lnTo>
                  <a:lnTo>
                    <a:pt x="2704" y="983"/>
                  </a:lnTo>
                  <a:lnTo>
                    <a:pt x="2711" y="991"/>
                  </a:lnTo>
                  <a:lnTo>
                    <a:pt x="2717" y="999"/>
                  </a:lnTo>
                  <a:lnTo>
                    <a:pt x="2723" y="1005"/>
                  </a:lnTo>
                  <a:lnTo>
                    <a:pt x="2729" y="1013"/>
                  </a:lnTo>
                  <a:lnTo>
                    <a:pt x="2735" y="1021"/>
                  </a:lnTo>
                  <a:lnTo>
                    <a:pt x="2741" y="1027"/>
                  </a:lnTo>
                  <a:lnTo>
                    <a:pt x="2748" y="1034"/>
                  </a:lnTo>
                  <a:lnTo>
                    <a:pt x="2754" y="1042"/>
                  </a:lnTo>
                  <a:lnTo>
                    <a:pt x="2760" y="1048"/>
                  </a:lnTo>
                  <a:lnTo>
                    <a:pt x="2766" y="1055"/>
                  </a:lnTo>
                  <a:lnTo>
                    <a:pt x="2771" y="1062"/>
                  </a:lnTo>
                  <a:lnTo>
                    <a:pt x="2777" y="1069"/>
                  </a:lnTo>
                  <a:lnTo>
                    <a:pt x="2783" y="1075"/>
                  </a:lnTo>
                  <a:lnTo>
                    <a:pt x="2788" y="1082"/>
                  </a:lnTo>
                  <a:lnTo>
                    <a:pt x="2794" y="1088"/>
                  </a:lnTo>
                  <a:lnTo>
                    <a:pt x="2800" y="1096"/>
                  </a:lnTo>
                  <a:lnTo>
                    <a:pt x="2806" y="1103"/>
                  </a:lnTo>
                  <a:lnTo>
                    <a:pt x="2812" y="1108"/>
                  </a:lnTo>
                  <a:lnTo>
                    <a:pt x="2818" y="1114"/>
                  </a:lnTo>
                  <a:lnTo>
                    <a:pt x="2825" y="1120"/>
                  </a:lnTo>
                  <a:lnTo>
                    <a:pt x="2831" y="1126"/>
                  </a:lnTo>
                  <a:lnTo>
                    <a:pt x="2837" y="1131"/>
                  </a:lnTo>
                  <a:lnTo>
                    <a:pt x="2843" y="1138"/>
                  </a:lnTo>
                  <a:lnTo>
                    <a:pt x="2849" y="1144"/>
                  </a:lnTo>
                  <a:lnTo>
                    <a:pt x="2855" y="1149"/>
                  </a:lnTo>
                  <a:lnTo>
                    <a:pt x="2861" y="1156"/>
                  </a:lnTo>
                  <a:lnTo>
                    <a:pt x="2868" y="1161"/>
                  </a:lnTo>
                  <a:lnTo>
                    <a:pt x="2874" y="1168"/>
                  </a:lnTo>
                  <a:lnTo>
                    <a:pt x="2880" y="1173"/>
                  </a:lnTo>
                  <a:lnTo>
                    <a:pt x="2886" y="1178"/>
                  </a:lnTo>
                  <a:lnTo>
                    <a:pt x="2892" y="1184"/>
                  </a:lnTo>
                  <a:lnTo>
                    <a:pt x="2898" y="1190"/>
                  </a:lnTo>
                  <a:lnTo>
                    <a:pt x="2905" y="1195"/>
                  </a:lnTo>
                  <a:lnTo>
                    <a:pt x="2911" y="1200"/>
                  </a:lnTo>
                  <a:lnTo>
                    <a:pt x="2915" y="1205"/>
                  </a:lnTo>
                  <a:lnTo>
                    <a:pt x="2922" y="1210"/>
                  </a:lnTo>
                  <a:lnTo>
                    <a:pt x="2928" y="1216"/>
                  </a:lnTo>
                  <a:lnTo>
                    <a:pt x="2934" y="1221"/>
                  </a:lnTo>
                  <a:lnTo>
                    <a:pt x="2940" y="1225"/>
                  </a:lnTo>
                  <a:lnTo>
                    <a:pt x="2946" y="1230"/>
                  </a:lnTo>
                  <a:lnTo>
                    <a:pt x="2952" y="1235"/>
                  </a:lnTo>
                  <a:lnTo>
                    <a:pt x="2958" y="1240"/>
                  </a:lnTo>
                  <a:lnTo>
                    <a:pt x="2965" y="1244"/>
                  </a:lnTo>
                  <a:lnTo>
                    <a:pt x="2971" y="1249"/>
                  </a:lnTo>
                  <a:lnTo>
                    <a:pt x="2977" y="1255"/>
                  </a:lnTo>
                  <a:lnTo>
                    <a:pt x="2983" y="1258"/>
                  </a:lnTo>
                  <a:lnTo>
                    <a:pt x="2989" y="1264"/>
                  </a:lnTo>
                  <a:lnTo>
                    <a:pt x="2995" y="1268"/>
                  </a:lnTo>
                  <a:lnTo>
                    <a:pt x="3002" y="1271"/>
                  </a:lnTo>
                  <a:lnTo>
                    <a:pt x="3008" y="1275"/>
                  </a:lnTo>
                  <a:lnTo>
                    <a:pt x="3012" y="1281"/>
                  </a:lnTo>
                  <a:lnTo>
                    <a:pt x="3019" y="1284"/>
                  </a:lnTo>
                  <a:lnTo>
                    <a:pt x="3019" y="1490"/>
                  </a:lnTo>
                  <a:lnTo>
                    <a:pt x="3012" y="1490"/>
                  </a:lnTo>
                  <a:lnTo>
                    <a:pt x="3008" y="1490"/>
                  </a:lnTo>
                  <a:lnTo>
                    <a:pt x="3002" y="1490"/>
                  </a:lnTo>
                  <a:lnTo>
                    <a:pt x="2995" y="1490"/>
                  </a:lnTo>
                  <a:lnTo>
                    <a:pt x="2989" y="1490"/>
                  </a:lnTo>
                  <a:lnTo>
                    <a:pt x="2983" y="1490"/>
                  </a:lnTo>
                  <a:lnTo>
                    <a:pt x="2977" y="1490"/>
                  </a:lnTo>
                  <a:lnTo>
                    <a:pt x="2971" y="1490"/>
                  </a:lnTo>
                  <a:lnTo>
                    <a:pt x="2965" y="1490"/>
                  </a:lnTo>
                  <a:lnTo>
                    <a:pt x="2958" y="1490"/>
                  </a:lnTo>
                  <a:lnTo>
                    <a:pt x="2952" y="1490"/>
                  </a:lnTo>
                  <a:lnTo>
                    <a:pt x="2946" y="1490"/>
                  </a:lnTo>
                  <a:lnTo>
                    <a:pt x="2940" y="1490"/>
                  </a:lnTo>
                  <a:lnTo>
                    <a:pt x="2934" y="1490"/>
                  </a:lnTo>
                  <a:lnTo>
                    <a:pt x="2928" y="1490"/>
                  </a:lnTo>
                  <a:lnTo>
                    <a:pt x="2922" y="1490"/>
                  </a:lnTo>
                  <a:lnTo>
                    <a:pt x="2915" y="1490"/>
                  </a:lnTo>
                  <a:lnTo>
                    <a:pt x="2911" y="1490"/>
                  </a:lnTo>
                  <a:lnTo>
                    <a:pt x="2905" y="1490"/>
                  </a:lnTo>
                  <a:lnTo>
                    <a:pt x="2898" y="1490"/>
                  </a:lnTo>
                  <a:lnTo>
                    <a:pt x="2892" y="1490"/>
                  </a:lnTo>
                  <a:lnTo>
                    <a:pt x="2886" y="1490"/>
                  </a:lnTo>
                  <a:lnTo>
                    <a:pt x="2880" y="1490"/>
                  </a:lnTo>
                  <a:lnTo>
                    <a:pt x="2874" y="1490"/>
                  </a:lnTo>
                  <a:lnTo>
                    <a:pt x="2868" y="1490"/>
                  </a:lnTo>
                  <a:lnTo>
                    <a:pt x="2861" y="1490"/>
                  </a:lnTo>
                  <a:lnTo>
                    <a:pt x="2855" y="1490"/>
                  </a:lnTo>
                  <a:lnTo>
                    <a:pt x="2849" y="1490"/>
                  </a:lnTo>
                  <a:lnTo>
                    <a:pt x="2843" y="1490"/>
                  </a:lnTo>
                  <a:lnTo>
                    <a:pt x="2837" y="1490"/>
                  </a:lnTo>
                  <a:lnTo>
                    <a:pt x="2831" y="1490"/>
                  </a:lnTo>
                  <a:lnTo>
                    <a:pt x="2825" y="1490"/>
                  </a:lnTo>
                  <a:lnTo>
                    <a:pt x="2818" y="1490"/>
                  </a:lnTo>
                  <a:lnTo>
                    <a:pt x="2812" y="1490"/>
                  </a:lnTo>
                  <a:lnTo>
                    <a:pt x="2806" y="1490"/>
                  </a:lnTo>
                  <a:lnTo>
                    <a:pt x="2800" y="1490"/>
                  </a:lnTo>
                  <a:lnTo>
                    <a:pt x="2794" y="1490"/>
                  </a:lnTo>
                  <a:lnTo>
                    <a:pt x="2788" y="1490"/>
                  </a:lnTo>
                  <a:lnTo>
                    <a:pt x="2783" y="1490"/>
                  </a:lnTo>
                  <a:lnTo>
                    <a:pt x="2777" y="1490"/>
                  </a:lnTo>
                  <a:lnTo>
                    <a:pt x="2771" y="1490"/>
                  </a:lnTo>
                  <a:lnTo>
                    <a:pt x="2766" y="1490"/>
                  </a:lnTo>
                  <a:lnTo>
                    <a:pt x="2760" y="1490"/>
                  </a:lnTo>
                  <a:lnTo>
                    <a:pt x="2754" y="1490"/>
                  </a:lnTo>
                  <a:lnTo>
                    <a:pt x="2748" y="1490"/>
                  </a:lnTo>
                  <a:lnTo>
                    <a:pt x="2741" y="1490"/>
                  </a:lnTo>
                  <a:lnTo>
                    <a:pt x="2735" y="1490"/>
                  </a:lnTo>
                  <a:lnTo>
                    <a:pt x="2729" y="1490"/>
                  </a:lnTo>
                  <a:lnTo>
                    <a:pt x="2723" y="1490"/>
                  </a:lnTo>
                  <a:lnTo>
                    <a:pt x="2717" y="1490"/>
                  </a:lnTo>
                  <a:lnTo>
                    <a:pt x="2711" y="1490"/>
                  </a:lnTo>
                  <a:lnTo>
                    <a:pt x="2704" y="1490"/>
                  </a:lnTo>
                  <a:lnTo>
                    <a:pt x="2698" y="1490"/>
                  </a:lnTo>
                  <a:lnTo>
                    <a:pt x="2692" y="1490"/>
                  </a:lnTo>
                  <a:lnTo>
                    <a:pt x="2686" y="1490"/>
                  </a:lnTo>
                  <a:lnTo>
                    <a:pt x="2681" y="1490"/>
                  </a:lnTo>
                  <a:lnTo>
                    <a:pt x="2675" y="1490"/>
                  </a:lnTo>
                  <a:lnTo>
                    <a:pt x="2669" y="1490"/>
                  </a:lnTo>
                  <a:lnTo>
                    <a:pt x="2663" y="1490"/>
                  </a:lnTo>
                  <a:lnTo>
                    <a:pt x="2657" y="1490"/>
                  </a:lnTo>
                  <a:lnTo>
                    <a:pt x="2651" y="1490"/>
                  </a:lnTo>
                  <a:lnTo>
                    <a:pt x="2644" y="1490"/>
                  </a:lnTo>
                  <a:lnTo>
                    <a:pt x="2638" y="1490"/>
                  </a:lnTo>
                  <a:lnTo>
                    <a:pt x="2632" y="1490"/>
                  </a:lnTo>
                  <a:lnTo>
                    <a:pt x="2626" y="1490"/>
                  </a:lnTo>
                  <a:lnTo>
                    <a:pt x="2620" y="1490"/>
                  </a:lnTo>
                  <a:lnTo>
                    <a:pt x="2614" y="1490"/>
                  </a:lnTo>
                  <a:lnTo>
                    <a:pt x="2607" y="1490"/>
                  </a:lnTo>
                  <a:lnTo>
                    <a:pt x="2601" y="1490"/>
                  </a:lnTo>
                  <a:lnTo>
                    <a:pt x="2595" y="1490"/>
                  </a:lnTo>
                  <a:lnTo>
                    <a:pt x="2589" y="1490"/>
                  </a:lnTo>
                  <a:lnTo>
                    <a:pt x="2584" y="1490"/>
                  </a:lnTo>
                  <a:lnTo>
                    <a:pt x="2578" y="1490"/>
                  </a:lnTo>
                  <a:lnTo>
                    <a:pt x="2572" y="1490"/>
                  </a:lnTo>
                  <a:lnTo>
                    <a:pt x="2566" y="1490"/>
                  </a:lnTo>
                  <a:lnTo>
                    <a:pt x="2560" y="1490"/>
                  </a:lnTo>
                  <a:lnTo>
                    <a:pt x="2554" y="1490"/>
                  </a:lnTo>
                  <a:lnTo>
                    <a:pt x="2547" y="1490"/>
                  </a:lnTo>
                  <a:lnTo>
                    <a:pt x="2541" y="1490"/>
                  </a:lnTo>
                  <a:lnTo>
                    <a:pt x="2535" y="1490"/>
                  </a:lnTo>
                  <a:lnTo>
                    <a:pt x="2529" y="1490"/>
                  </a:lnTo>
                  <a:lnTo>
                    <a:pt x="2523" y="1490"/>
                  </a:lnTo>
                  <a:lnTo>
                    <a:pt x="2517" y="1490"/>
                  </a:lnTo>
                  <a:lnTo>
                    <a:pt x="2510" y="1490"/>
                  </a:lnTo>
                  <a:lnTo>
                    <a:pt x="2504" y="1490"/>
                  </a:lnTo>
                  <a:lnTo>
                    <a:pt x="2498" y="1490"/>
                  </a:lnTo>
                  <a:lnTo>
                    <a:pt x="2492" y="1490"/>
                  </a:lnTo>
                  <a:lnTo>
                    <a:pt x="2486" y="1490"/>
                  </a:lnTo>
                  <a:lnTo>
                    <a:pt x="2480" y="1490"/>
                  </a:lnTo>
                  <a:lnTo>
                    <a:pt x="2474" y="1490"/>
                  </a:lnTo>
                  <a:lnTo>
                    <a:pt x="2469" y="1490"/>
                  </a:lnTo>
                  <a:lnTo>
                    <a:pt x="2463" y="1490"/>
                  </a:lnTo>
                  <a:lnTo>
                    <a:pt x="2457" y="1490"/>
                  </a:lnTo>
                  <a:lnTo>
                    <a:pt x="2450" y="1490"/>
                  </a:lnTo>
                  <a:lnTo>
                    <a:pt x="2444" y="1490"/>
                  </a:lnTo>
                  <a:lnTo>
                    <a:pt x="2438" y="1490"/>
                  </a:lnTo>
                  <a:lnTo>
                    <a:pt x="2432" y="1490"/>
                  </a:lnTo>
                  <a:lnTo>
                    <a:pt x="2426" y="1490"/>
                  </a:lnTo>
                  <a:lnTo>
                    <a:pt x="2420" y="1490"/>
                  </a:lnTo>
                  <a:lnTo>
                    <a:pt x="2413" y="1490"/>
                  </a:lnTo>
                  <a:lnTo>
                    <a:pt x="2407" y="1490"/>
                  </a:lnTo>
                  <a:lnTo>
                    <a:pt x="2401" y="1490"/>
                  </a:lnTo>
                  <a:lnTo>
                    <a:pt x="2395" y="1490"/>
                  </a:lnTo>
                  <a:lnTo>
                    <a:pt x="2389" y="1490"/>
                  </a:lnTo>
                  <a:lnTo>
                    <a:pt x="2383" y="1490"/>
                  </a:lnTo>
                  <a:lnTo>
                    <a:pt x="2377" y="1490"/>
                  </a:lnTo>
                  <a:lnTo>
                    <a:pt x="2370" y="1490"/>
                  </a:lnTo>
                  <a:lnTo>
                    <a:pt x="2364" y="1490"/>
                  </a:lnTo>
                  <a:lnTo>
                    <a:pt x="2358" y="1490"/>
                  </a:lnTo>
                  <a:lnTo>
                    <a:pt x="2353" y="1490"/>
                  </a:lnTo>
                  <a:lnTo>
                    <a:pt x="2347" y="1490"/>
                  </a:lnTo>
                  <a:lnTo>
                    <a:pt x="2341" y="1490"/>
                  </a:lnTo>
                  <a:lnTo>
                    <a:pt x="2335" y="1490"/>
                  </a:lnTo>
                  <a:lnTo>
                    <a:pt x="2329" y="1490"/>
                  </a:lnTo>
                  <a:lnTo>
                    <a:pt x="2323" y="1490"/>
                  </a:lnTo>
                  <a:lnTo>
                    <a:pt x="2316" y="1490"/>
                  </a:lnTo>
                  <a:lnTo>
                    <a:pt x="2310" y="1490"/>
                  </a:lnTo>
                  <a:lnTo>
                    <a:pt x="2304" y="1490"/>
                  </a:lnTo>
                  <a:lnTo>
                    <a:pt x="2298" y="1490"/>
                  </a:lnTo>
                  <a:lnTo>
                    <a:pt x="2292" y="1490"/>
                  </a:lnTo>
                  <a:lnTo>
                    <a:pt x="2286" y="1490"/>
                  </a:lnTo>
                  <a:lnTo>
                    <a:pt x="2280" y="1490"/>
                  </a:lnTo>
                  <a:lnTo>
                    <a:pt x="2273" y="1490"/>
                  </a:lnTo>
                  <a:lnTo>
                    <a:pt x="2267" y="1490"/>
                  </a:lnTo>
                  <a:lnTo>
                    <a:pt x="2263" y="1490"/>
                  </a:lnTo>
                  <a:lnTo>
                    <a:pt x="2258" y="1490"/>
                  </a:lnTo>
                  <a:lnTo>
                    <a:pt x="2252" y="1490"/>
                  </a:lnTo>
                  <a:lnTo>
                    <a:pt x="2246" y="1490"/>
                  </a:lnTo>
                  <a:lnTo>
                    <a:pt x="2240" y="1490"/>
                  </a:lnTo>
                  <a:lnTo>
                    <a:pt x="2233" y="1490"/>
                  </a:lnTo>
                  <a:lnTo>
                    <a:pt x="2227" y="1490"/>
                  </a:lnTo>
                  <a:lnTo>
                    <a:pt x="2221" y="1490"/>
                  </a:lnTo>
                  <a:lnTo>
                    <a:pt x="2215" y="1490"/>
                  </a:lnTo>
                  <a:lnTo>
                    <a:pt x="2209" y="1490"/>
                  </a:lnTo>
                  <a:lnTo>
                    <a:pt x="2203" y="1490"/>
                  </a:lnTo>
                  <a:lnTo>
                    <a:pt x="2196" y="1490"/>
                  </a:lnTo>
                  <a:lnTo>
                    <a:pt x="2190" y="1490"/>
                  </a:lnTo>
                  <a:lnTo>
                    <a:pt x="2184" y="1490"/>
                  </a:lnTo>
                  <a:lnTo>
                    <a:pt x="2178" y="1490"/>
                  </a:lnTo>
                  <a:lnTo>
                    <a:pt x="2172" y="1490"/>
                  </a:lnTo>
                  <a:lnTo>
                    <a:pt x="2166" y="1490"/>
                  </a:lnTo>
                  <a:lnTo>
                    <a:pt x="2159" y="1490"/>
                  </a:lnTo>
                  <a:lnTo>
                    <a:pt x="2155" y="1490"/>
                  </a:lnTo>
                  <a:lnTo>
                    <a:pt x="2149" y="1490"/>
                  </a:lnTo>
                  <a:lnTo>
                    <a:pt x="2143" y="1490"/>
                  </a:lnTo>
                  <a:lnTo>
                    <a:pt x="2136" y="1490"/>
                  </a:lnTo>
                  <a:lnTo>
                    <a:pt x="2130" y="1490"/>
                  </a:lnTo>
                  <a:lnTo>
                    <a:pt x="2124" y="1490"/>
                  </a:lnTo>
                  <a:lnTo>
                    <a:pt x="2118" y="1490"/>
                  </a:lnTo>
                  <a:lnTo>
                    <a:pt x="2112" y="1490"/>
                  </a:lnTo>
                  <a:lnTo>
                    <a:pt x="2106" y="1490"/>
                  </a:lnTo>
                  <a:lnTo>
                    <a:pt x="2099" y="1490"/>
                  </a:lnTo>
                  <a:lnTo>
                    <a:pt x="2093" y="1490"/>
                  </a:lnTo>
                  <a:lnTo>
                    <a:pt x="2087" y="1490"/>
                  </a:lnTo>
                  <a:lnTo>
                    <a:pt x="2081" y="1490"/>
                  </a:lnTo>
                  <a:lnTo>
                    <a:pt x="2075" y="1490"/>
                  </a:lnTo>
                  <a:lnTo>
                    <a:pt x="2069" y="1490"/>
                  </a:lnTo>
                  <a:lnTo>
                    <a:pt x="2062" y="1490"/>
                  </a:lnTo>
                  <a:lnTo>
                    <a:pt x="2056" y="1490"/>
                  </a:lnTo>
                  <a:lnTo>
                    <a:pt x="2050" y="1490"/>
                  </a:lnTo>
                  <a:lnTo>
                    <a:pt x="2044" y="1490"/>
                  </a:lnTo>
                  <a:lnTo>
                    <a:pt x="2038" y="1490"/>
                  </a:lnTo>
                  <a:lnTo>
                    <a:pt x="2033" y="1490"/>
                  </a:lnTo>
                  <a:lnTo>
                    <a:pt x="2027" y="1490"/>
                  </a:lnTo>
                  <a:lnTo>
                    <a:pt x="2021" y="1490"/>
                  </a:lnTo>
                  <a:lnTo>
                    <a:pt x="2015" y="1490"/>
                  </a:lnTo>
                  <a:lnTo>
                    <a:pt x="2009" y="1490"/>
                  </a:lnTo>
                  <a:lnTo>
                    <a:pt x="2002" y="1490"/>
                  </a:lnTo>
                  <a:lnTo>
                    <a:pt x="1996" y="1490"/>
                  </a:lnTo>
                  <a:lnTo>
                    <a:pt x="1990" y="1490"/>
                  </a:lnTo>
                  <a:lnTo>
                    <a:pt x="1984" y="1490"/>
                  </a:lnTo>
                  <a:lnTo>
                    <a:pt x="1978" y="1490"/>
                  </a:lnTo>
                  <a:lnTo>
                    <a:pt x="1972" y="1490"/>
                  </a:lnTo>
                  <a:lnTo>
                    <a:pt x="1965" y="1490"/>
                  </a:lnTo>
                  <a:lnTo>
                    <a:pt x="1959" y="1490"/>
                  </a:lnTo>
                  <a:lnTo>
                    <a:pt x="1953" y="1490"/>
                  </a:lnTo>
                  <a:lnTo>
                    <a:pt x="1947" y="1490"/>
                  </a:lnTo>
                  <a:lnTo>
                    <a:pt x="1941" y="1490"/>
                  </a:lnTo>
                  <a:lnTo>
                    <a:pt x="1935" y="1490"/>
                  </a:lnTo>
                  <a:lnTo>
                    <a:pt x="1930" y="1490"/>
                  </a:lnTo>
                  <a:lnTo>
                    <a:pt x="1924" y="1490"/>
                  </a:lnTo>
                  <a:lnTo>
                    <a:pt x="1918" y="1490"/>
                  </a:lnTo>
                  <a:lnTo>
                    <a:pt x="1912" y="1490"/>
                  </a:lnTo>
                  <a:lnTo>
                    <a:pt x="1905" y="1490"/>
                  </a:lnTo>
                  <a:lnTo>
                    <a:pt x="1899" y="1490"/>
                  </a:lnTo>
                  <a:lnTo>
                    <a:pt x="1893" y="1490"/>
                  </a:lnTo>
                  <a:lnTo>
                    <a:pt x="1887" y="1490"/>
                  </a:lnTo>
                  <a:lnTo>
                    <a:pt x="1881" y="1490"/>
                  </a:lnTo>
                  <a:lnTo>
                    <a:pt x="1875" y="1490"/>
                  </a:lnTo>
                  <a:lnTo>
                    <a:pt x="1868" y="1490"/>
                  </a:lnTo>
                  <a:lnTo>
                    <a:pt x="1862" y="1490"/>
                  </a:lnTo>
                  <a:lnTo>
                    <a:pt x="1856" y="1490"/>
                  </a:lnTo>
                  <a:lnTo>
                    <a:pt x="1850" y="1490"/>
                  </a:lnTo>
                  <a:lnTo>
                    <a:pt x="1844" y="1490"/>
                  </a:lnTo>
                  <a:lnTo>
                    <a:pt x="1838" y="1490"/>
                  </a:lnTo>
                  <a:lnTo>
                    <a:pt x="1833" y="1490"/>
                  </a:lnTo>
                  <a:lnTo>
                    <a:pt x="1827" y="1490"/>
                  </a:lnTo>
                  <a:lnTo>
                    <a:pt x="1821" y="1490"/>
                  </a:lnTo>
                  <a:lnTo>
                    <a:pt x="1815" y="1490"/>
                  </a:lnTo>
                  <a:lnTo>
                    <a:pt x="1808" y="1490"/>
                  </a:lnTo>
                  <a:lnTo>
                    <a:pt x="1802" y="1490"/>
                  </a:lnTo>
                  <a:lnTo>
                    <a:pt x="1796" y="1490"/>
                  </a:lnTo>
                  <a:lnTo>
                    <a:pt x="1790" y="1490"/>
                  </a:lnTo>
                  <a:lnTo>
                    <a:pt x="1784" y="1490"/>
                  </a:lnTo>
                  <a:lnTo>
                    <a:pt x="1778" y="1490"/>
                  </a:lnTo>
                  <a:lnTo>
                    <a:pt x="1771" y="1490"/>
                  </a:lnTo>
                  <a:lnTo>
                    <a:pt x="1765" y="1490"/>
                  </a:lnTo>
                  <a:lnTo>
                    <a:pt x="1761" y="1490"/>
                  </a:lnTo>
                  <a:lnTo>
                    <a:pt x="1755" y="1490"/>
                  </a:lnTo>
                  <a:lnTo>
                    <a:pt x="1748" y="1490"/>
                  </a:lnTo>
                  <a:lnTo>
                    <a:pt x="1742" y="1490"/>
                  </a:lnTo>
                  <a:lnTo>
                    <a:pt x="1736" y="1490"/>
                  </a:lnTo>
                  <a:lnTo>
                    <a:pt x="1730" y="1490"/>
                  </a:lnTo>
                  <a:lnTo>
                    <a:pt x="1724" y="1490"/>
                  </a:lnTo>
                  <a:lnTo>
                    <a:pt x="1719" y="1490"/>
                  </a:lnTo>
                  <a:lnTo>
                    <a:pt x="1713" y="1490"/>
                  </a:lnTo>
                  <a:lnTo>
                    <a:pt x="1707" y="1490"/>
                  </a:lnTo>
                  <a:lnTo>
                    <a:pt x="1701" y="1490"/>
                  </a:lnTo>
                  <a:lnTo>
                    <a:pt x="1695" y="1490"/>
                  </a:lnTo>
                  <a:lnTo>
                    <a:pt x="1688" y="1490"/>
                  </a:lnTo>
                  <a:lnTo>
                    <a:pt x="1682" y="1490"/>
                  </a:lnTo>
                  <a:lnTo>
                    <a:pt x="1676" y="1490"/>
                  </a:lnTo>
                  <a:lnTo>
                    <a:pt x="1670" y="1490"/>
                  </a:lnTo>
                  <a:lnTo>
                    <a:pt x="1664" y="1490"/>
                  </a:lnTo>
                  <a:lnTo>
                    <a:pt x="1658" y="1490"/>
                  </a:lnTo>
                  <a:lnTo>
                    <a:pt x="1651" y="1490"/>
                  </a:lnTo>
                  <a:lnTo>
                    <a:pt x="1645" y="1490"/>
                  </a:lnTo>
                  <a:lnTo>
                    <a:pt x="1639" y="1490"/>
                  </a:lnTo>
                  <a:lnTo>
                    <a:pt x="1633" y="1490"/>
                  </a:lnTo>
                  <a:lnTo>
                    <a:pt x="1627" y="1490"/>
                  </a:lnTo>
                  <a:lnTo>
                    <a:pt x="1621" y="1490"/>
                  </a:lnTo>
                  <a:lnTo>
                    <a:pt x="1614" y="1490"/>
                  </a:lnTo>
                  <a:lnTo>
                    <a:pt x="1608" y="1490"/>
                  </a:lnTo>
                  <a:lnTo>
                    <a:pt x="1604" y="1490"/>
                  </a:lnTo>
                  <a:lnTo>
                    <a:pt x="1598" y="1490"/>
                  </a:lnTo>
                  <a:lnTo>
                    <a:pt x="1591" y="1490"/>
                  </a:lnTo>
                  <a:lnTo>
                    <a:pt x="1585" y="1490"/>
                  </a:lnTo>
                  <a:lnTo>
                    <a:pt x="1579" y="1490"/>
                  </a:lnTo>
                  <a:lnTo>
                    <a:pt x="1573" y="1490"/>
                  </a:lnTo>
                  <a:lnTo>
                    <a:pt x="1567" y="1490"/>
                  </a:lnTo>
                  <a:lnTo>
                    <a:pt x="1561" y="1490"/>
                  </a:lnTo>
                  <a:lnTo>
                    <a:pt x="1554" y="1490"/>
                  </a:lnTo>
                  <a:lnTo>
                    <a:pt x="1548" y="1490"/>
                  </a:lnTo>
                  <a:lnTo>
                    <a:pt x="1542" y="1490"/>
                  </a:lnTo>
                  <a:lnTo>
                    <a:pt x="1536" y="1490"/>
                  </a:lnTo>
                  <a:lnTo>
                    <a:pt x="1530" y="1490"/>
                  </a:lnTo>
                  <a:lnTo>
                    <a:pt x="1524" y="1490"/>
                  </a:lnTo>
                  <a:lnTo>
                    <a:pt x="1517" y="1490"/>
                  </a:lnTo>
                  <a:lnTo>
                    <a:pt x="1511" y="1490"/>
                  </a:lnTo>
                  <a:lnTo>
                    <a:pt x="1507" y="1490"/>
                  </a:lnTo>
                  <a:lnTo>
                    <a:pt x="1501" y="1490"/>
                  </a:lnTo>
                  <a:lnTo>
                    <a:pt x="1494" y="1490"/>
                  </a:lnTo>
                  <a:lnTo>
                    <a:pt x="1488" y="1490"/>
                  </a:lnTo>
                  <a:lnTo>
                    <a:pt x="1482" y="1490"/>
                  </a:lnTo>
                  <a:lnTo>
                    <a:pt x="1476" y="1490"/>
                  </a:lnTo>
                  <a:lnTo>
                    <a:pt x="1470" y="1490"/>
                  </a:lnTo>
                  <a:lnTo>
                    <a:pt x="1464" y="1490"/>
                  </a:lnTo>
                  <a:lnTo>
                    <a:pt x="1457" y="1490"/>
                  </a:lnTo>
                  <a:lnTo>
                    <a:pt x="1451" y="1490"/>
                  </a:lnTo>
                  <a:lnTo>
                    <a:pt x="1445" y="1490"/>
                  </a:lnTo>
                  <a:lnTo>
                    <a:pt x="1439" y="1490"/>
                  </a:lnTo>
                  <a:lnTo>
                    <a:pt x="1433" y="1490"/>
                  </a:lnTo>
                  <a:lnTo>
                    <a:pt x="1427" y="1490"/>
                  </a:lnTo>
                  <a:lnTo>
                    <a:pt x="1420" y="1490"/>
                  </a:lnTo>
                  <a:lnTo>
                    <a:pt x="1414" y="1490"/>
                  </a:lnTo>
                  <a:lnTo>
                    <a:pt x="1408" y="1490"/>
                  </a:lnTo>
                  <a:lnTo>
                    <a:pt x="1404" y="1490"/>
                  </a:lnTo>
                  <a:lnTo>
                    <a:pt x="1397" y="1490"/>
                  </a:lnTo>
                  <a:lnTo>
                    <a:pt x="1391" y="1490"/>
                  </a:lnTo>
                  <a:lnTo>
                    <a:pt x="1385" y="1490"/>
                  </a:lnTo>
                  <a:lnTo>
                    <a:pt x="1379" y="1490"/>
                  </a:lnTo>
                  <a:lnTo>
                    <a:pt x="1373" y="1490"/>
                  </a:lnTo>
                  <a:lnTo>
                    <a:pt x="1367" y="1490"/>
                  </a:lnTo>
                  <a:lnTo>
                    <a:pt x="1360" y="1490"/>
                  </a:lnTo>
                  <a:lnTo>
                    <a:pt x="1354" y="1490"/>
                  </a:lnTo>
                  <a:lnTo>
                    <a:pt x="1348" y="1490"/>
                  </a:lnTo>
                  <a:lnTo>
                    <a:pt x="1342" y="1490"/>
                  </a:lnTo>
                  <a:lnTo>
                    <a:pt x="1336" y="1490"/>
                  </a:lnTo>
                  <a:lnTo>
                    <a:pt x="1330" y="1490"/>
                  </a:lnTo>
                  <a:lnTo>
                    <a:pt x="1323" y="1490"/>
                  </a:lnTo>
                  <a:lnTo>
                    <a:pt x="1317" y="1490"/>
                  </a:lnTo>
                  <a:lnTo>
                    <a:pt x="1311" y="1490"/>
                  </a:lnTo>
                  <a:lnTo>
                    <a:pt x="1305" y="1490"/>
                  </a:lnTo>
                  <a:lnTo>
                    <a:pt x="1299" y="1490"/>
                  </a:lnTo>
                  <a:lnTo>
                    <a:pt x="1293" y="1490"/>
                  </a:lnTo>
                  <a:lnTo>
                    <a:pt x="1287" y="1490"/>
                  </a:lnTo>
                  <a:lnTo>
                    <a:pt x="1282" y="1490"/>
                  </a:lnTo>
                  <a:lnTo>
                    <a:pt x="1276" y="1490"/>
                  </a:lnTo>
                  <a:lnTo>
                    <a:pt x="1270" y="1490"/>
                  </a:lnTo>
                  <a:lnTo>
                    <a:pt x="1263" y="1490"/>
                  </a:lnTo>
                  <a:lnTo>
                    <a:pt x="1257" y="1490"/>
                  </a:lnTo>
                  <a:lnTo>
                    <a:pt x="1253" y="1490"/>
                  </a:lnTo>
                  <a:lnTo>
                    <a:pt x="1247" y="1490"/>
                  </a:lnTo>
                  <a:lnTo>
                    <a:pt x="1240" y="1490"/>
                  </a:lnTo>
                  <a:lnTo>
                    <a:pt x="1234" y="1490"/>
                  </a:lnTo>
                  <a:lnTo>
                    <a:pt x="1228" y="1490"/>
                  </a:lnTo>
                  <a:lnTo>
                    <a:pt x="1222" y="1490"/>
                  </a:lnTo>
                  <a:lnTo>
                    <a:pt x="1216" y="1490"/>
                  </a:lnTo>
                  <a:lnTo>
                    <a:pt x="1210" y="1490"/>
                  </a:lnTo>
                  <a:lnTo>
                    <a:pt x="1203" y="1490"/>
                  </a:lnTo>
                  <a:lnTo>
                    <a:pt x="1197" y="1490"/>
                  </a:lnTo>
                  <a:lnTo>
                    <a:pt x="1191" y="1490"/>
                  </a:lnTo>
                  <a:lnTo>
                    <a:pt x="1185" y="1490"/>
                  </a:lnTo>
                  <a:lnTo>
                    <a:pt x="1180" y="1490"/>
                  </a:lnTo>
                  <a:lnTo>
                    <a:pt x="1174" y="1490"/>
                  </a:lnTo>
                  <a:lnTo>
                    <a:pt x="1168" y="1490"/>
                  </a:lnTo>
                  <a:lnTo>
                    <a:pt x="1162" y="1490"/>
                  </a:lnTo>
                  <a:lnTo>
                    <a:pt x="1156" y="1490"/>
                  </a:lnTo>
                  <a:lnTo>
                    <a:pt x="1150" y="1490"/>
                  </a:lnTo>
                  <a:lnTo>
                    <a:pt x="1143" y="1490"/>
                  </a:lnTo>
                  <a:lnTo>
                    <a:pt x="1137" y="1490"/>
                  </a:lnTo>
                  <a:lnTo>
                    <a:pt x="1131" y="1490"/>
                  </a:lnTo>
                  <a:lnTo>
                    <a:pt x="1125" y="1490"/>
                  </a:lnTo>
                  <a:lnTo>
                    <a:pt x="1119" y="1490"/>
                  </a:lnTo>
                  <a:lnTo>
                    <a:pt x="1113" y="1490"/>
                  </a:lnTo>
                  <a:lnTo>
                    <a:pt x="1106" y="1490"/>
                  </a:lnTo>
                  <a:lnTo>
                    <a:pt x="1100" y="1490"/>
                  </a:lnTo>
                  <a:lnTo>
                    <a:pt x="1094" y="1490"/>
                  </a:lnTo>
                  <a:lnTo>
                    <a:pt x="1088" y="1490"/>
                  </a:lnTo>
                  <a:lnTo>
                    <a:pt x="1083" y="1490"/>
                  </a:lnTo>
                  <a:lnTo>
                    <a:pt x="1077" y="1490"/>
                  </a:lnTo>
                  <a:lnTo>
                    <a:pt x="1071" y="1490"/>
                  </a:lnTo>
                  <a:lnTo>
                    <a:pt x="1065" y="1490"/>
                  </a:lnTo>
                  <a:lnTo>
                    <a:pt x="1059" y="1490"/>
                  </a:lnTo>
                  <a:lnTo>
                    <a:pt x="1053" y="1490"/>
                  </a:lnTo>
                  <a:lnTo>
                    <a:pt x="1046" y="1490"/>
                  </a:lnTo>
                  <a:lnTo>
                    <a:pt x="1040" y="1490"/>
                  </a:lnTo>
                  <a:lnTo>
                    <a:pt x="1034" y="1490"/>
                  </a:lnTo>
                  <a:lnTo>
                    <a:pt x="1028" y="1490"/>
                  </a:lnTo>
                  <a:lnTo>
                    <a:pt x="1022" y="1490"/>
                  </a:lnTo>
                  <a:lnTo>
                    <a:pt x="1016" y="1490"/>
                  </a:lnTo>
                  <a:lnTo>
                    <a:pt x="1009" y="1490"/>
                  </a:lnTo>
                  <a:lnTo>
                    <a:pt x="1003" y="1490"/>
                  </a:lnTo>
                  <a:lnTo>
                    <a:pt x="997" y="1490"/>
                  </a:lnTo>
                  <a:lnTo>
                    <a:pt x="991" y="1490"/>
                  </a:lnTo>
                  <a:lnTo>
                    <a:pt x="985" y="1490"/>
                  </a:lnTo>
                  <a:lnTo>
                    <a:pt x="979" y="1490"/>
                  </a:lnTo>
                  <a:lnTo>
                    <a:pt x="972" y="1490"/>
                  </a:lnTo>
                  <a:lnTo>
                    <a:pt x="968" y="1490"/>
                  </a:lnTo>
                  <a:lnTo>
                    <a:pt x="962" y="1490"/>
                  </a:lnTo>
                  <a:lnTo>
                    <a:pt x="956" y="1490"/>
                  </a:lnTo>
                  <a:lnTo>
                    <a:pt x="949" y="1490"/>
                  </a:lnTo>
                  <a:lnTo>
                    <a:pt x="943" y="1490"/>
                  </a:lnTo>
                  <a:lnTo>
                    <a:pt x="937" y="1490"/>
                  </a:lnTo>
                  <a:lnTo>
                    <a:pt x="931" y="1490"/>
                  </a:lnTo>
                  <a:lnTo>
                    <a:pt x="925" y="1490"/>
                  </a:lnTo>
                  <a:lnTo>
                    <a:pt x="919" y="1490"/>
                  </a:lnTo>
                  <a:lnTo>
                    <a:pt x="912" y="1490"/>
                  </a:lnTo>
                  <a:lnTo>
                    <a:pt x="906" y="1490"/>
                  </a:lnTo>
                  <a:lnTo>
                    <a:pt x="900" y="1490"/>
                  </a:lnTo>
                  <a:lnTo>
                    <a:pt x="894" y="1490"/>
                  </a:lnTo>
                  <a:lnTo>
                    <a:pt x="888" y="1490"/>
                  </a:lnTo>
                  <a:lnTo>
                    <a:pt x="882" y="1490"/>
                  </a:lnTo>
                  <a:lnTo>
                    <a:pt x="875" y="1490"/>
                  </a:lnTo>
                  <a:lnTo>
                    <a:pt x="869" y="1490"/>
                  </a:lnTo>
                  <a:lnTo>
                    <a:pt x="863" y="1490"/>
                  </a:lnTo>
                  <a:lnTo>
                    <a:pt x="857" y="1490"/>
                  </a:lnTo>
                  <a:lnTo>
                    <a:pt x="852" y="1490"/>
                  </a:lnTo>
                  <a:lnTo>
                    <a:pt x="846" y="1490"/>
                  </a:lnTo>
                  <a:lnTo>
                    <a:pt x="840" y="1490"/>
                  </a:lnTo>
                  <a:lnTo>
                    <a:pt x="834" y="1490"/>
                  </a:lnTo>
                  <a:lnTo>
                    <a:pt x="828" y="1490"/>
                  </a:lnTo>
                  <a:lnTo>
                    <a:pt x="822" y="1490"/>
                  </a:lnTo>
                  <a:lnTo>
                    <a:pt x="815" y="1490"/>
                  </a:lnTo>
                  <a:lnTo>
                    <a:pt x="809" y="1490"/>
                  </a:lnTo>
                  <a:lnTo>
                    <a:pt x="803" y="1490"/>
                  </a:lnTo>
                  <a:lnTo>
                    <a:pt x="797" y="1490"/>
                  </a:lnTo>
                  <a:lnTo>
                    <a:pt x="791" y="1490"/>
                  </a:lnTo>
                  <a:lnTo>
                    <a:pt x="785" y="1490"/>
                  </a:lnTo>
                  <a:lnTo>
                    <a:pt x="778" y="1490"/>
                  </a:lnTo>
                  <a:lnTo>
                    <a:pt x="772" y="1490"/>
                  </a:lnTo>
                  <a:lnTo>
                    <a:pt x="766" y="1490"/>
                  </a:lnTo>
                  <a:lnTo>
                    <a:pt x="760" y="1490"/>
                  </a:lnTo>
                  <a:lnTo>
                    <a:pt x="755" y="1490"/>
                  </a:lnTo>
                  <a:lnTo>
                    <a:pt x="751" y="1490"/>
                  </a:lnTo>
                  <a:lnTo>
                    <a:pt x="745" y="1490"/>
                  </a:lnTo>
                  <a:lnTo>
                    <a:pt x="738" y="1490"/>
                  </a:lnTo>
                  <a:lnTo>
                    <a:pt x="732" y="1490"/>
                  </a:lnTo>
                  <a:lnTo>
                    <a:pt x="726" y="1490"/>
                  </a:lnTo>
                  <a:lnTo>
                    <a:pt x="720" y="1490"/>
                  </a:lnTo>
                  <a:lnTo>
                    <a:pt x="714" y="1490"/>
                  </a:lnTo>
                  <a:lnTo>
                    <a:pt x="708" y="1490"/>
                  </a:lnTo>
                  <a:lnTo>
                    <a:pt x="702" y="1490"/>
                  </a:lnTo>
                  <a:lnTo>
                    <a:pt x="695" y="1490"/>
                  </a:lnTo>
                  <a:lnTo>
                    <a:pt x="689" y="1490"/>
                  </a:lnTo>
                  <a:lnTo>
                    <a:pt x="683" y="1490"/>
                  </a:lnTo>
                  <a:lnTo>
                    <a:pt x="677" y="1490"/>
                  </a:lnTo>
                  <a:lnTo>
                    <a:pt x="671" y="1490"/>
                  </a:lnTo>
                  <a:lnTo>
                    <a:pt x="665" y="1490"/>
                  </a:lnTo>
                  <a:lnTo>
                    <a:pt x="658" y="1490"/>
                  </a:lnTo>
                  <a:lnTo>
                    <a:pt x="654" y="1490"/>
                  </a:lnTo>
                  <a:lnTo>
                    <a:pt x="648" y="1490"/>
                  </a:lnTo>
                  <a:lnTo>
                    <a:pt x="641" y="1490"/>
                  </a:lnTo>
                  <a:lnTo>
                    <a:pt x="635" y="1490"/>
                  </a:lnTo>
                  <a:lnTo>
                    <a:pt x="629" y="1490"/>
                  </a:lnTo>
                  <a:lnTo>
                    <a:pt x="623" y="1490"/>
                  </a:lnTo>
                  <a:lnTo>
                    <a:pt x="617" y="1490"/>
                  </a:lnTo>
                  <a:lnTo>
                    <a:pt x="611" y="1490"/>
                  </a:lnTo>
                  <a:lnTo>
                    <a:pt x="605" y="1490"/>
                  </a:lnTo>
                  <a:lnTo>
                    <a:pt x="598" y="1490"/>
                  </a:lnTo>
                  <a:lnTo>
                    <a:pt x="592" y="1490"/>
                  </a:lnTo>
                  <a:lnTo>
                    <a:pt x="586" y="1490"/>
                  </a:lnTo>
                  <a:lnTo>
                    <a:pt x="580" y="1490"/>
                  </a:lnTo>
                  <a:lnTo>
                    <a:pt x="574" y="1490"/>
                  </a:lnTo>
                  <a:lnTo>
                    <a:pt x="568" y="1490"/>
                  </a:lnTo>
                  <a:lnTo>
                    <a:pt x="561" y="1490"/>
                  </a:lnTo>
                  <a:lnTo>
                    <a:pt x="555" y="1490"/>
                  </a:lnTo>
                  <a:lnTo>
                    <a:pt x="549" y="1490"/>
                  </a:lnTo>
                  <a:lnTo>
                    <a:pt x="543" y="1490"/>
                  </a:lnTo>
                  <a:lnTo>
                    <a:pt x="537" y="1490"/>
                  </a:lnTo>
                  <a:lnTo>
                    <a:pt x="531" y="1490"/>
                  </a:lnTo>
                  <a:lnTo>
                    <a:pt x="526" y="1490"/>
                  </a:lnTo>
                  <a:lnTo>
                    <a:pt x="520" y="1490"/>
                  </a:lnTo>
                  <a:lnTo>
                    <a:pt x="514" y="1490"/>
                  </a:lnTo>
                  <a:lnTo>
                    <a:pt x="508" y="1490"/>
                  </a:lnTo>
                  <a:lnTo>
                    <a:pt x="501" y="1490"/>
                  </a:lnTo>
                  <a:lnTo>
                    <a:pt x="495" y="1490"/>
                  </a:lnTo>
                  <a:lnTo>
                    <a:pt x="489" y="1490"/>
                  </a:lnTo>
                  <a:lnTo>
                    <a:pt x="483" y="1490"/>
                  </a:lnTo>
                  <a:lnTo>
                    <a:pt x="477" y="1490"/>
                  </a:lnTo>
                  <a:lnTo>
                    <a:pt x="471" y="1490"/>
                  </a:lnTo>
                  <a:lnTo>
                    <a:pt x="464" y="1490"/>
                  </a:lnTo>
                  <a:lnTo>
                    <a:pt x="458" y="1490"/>
                  </a:lnTo>
                  <a:lnTo>
                    <a:pt x="452" y="1490"/>
                  </a:lnTo>
                  <a:lnTo>
                    <a:pt x="446" y="1490"/>
                  </a:lnTo>
                  <a:lnTo>
                    <a:pt x="440" y="1490"/>
                  </a:lnTo>
                  <a:lnTo>
                    <a:pt x="434" y="1490"/>
                  </a:lnTo>
                  <a:lnTo>
                    <a:pt x="429" y="1490"/>
                  </a:lnTo>
                  <a:lnTo>
                    <a:pt x="423" y="1490"/>
                  </a:lnTo>
                  <a:lnTo>
                    <a:pt x="417" y="1490"/>
                  </a:lnTo>
                  <a:lnTo>
                    <a:pt x="411" y="1490"/>
                  </a:lnTo>
                  <a:lnTo>
                    <a:pt x="404" y="1490"/>
                  </a:lnTo>
                  <a:lnTo>
                    <a:pt x="398" y="1490"/>
                  </a:lnTo>
                  <a:lnTo>
                    <a:pt x="392" y="1490"/>
                  </a:lnTo>
                  <a:lnTo>
                    <a:pt x="386" y="1490"/>
                  </a:lnTo>
                  <a:lnTo>
                    <a:pt x="380" y="1490"/>
                  </a:lnTo>
                  <a:lnTo>
                    <a:pt x="374" y="1490"/>
                  </a:lnTo>
                  <a:lnTo>
                    <a:pt x="367" y="1490"/>
                  </a:lnTo>
                  <a:lnTo>
                    <a:pt x="361" y="1490"/>
                  </a:lnTo>
                  <a:lnTo>
                    <a:pt x="355" y="1490"/>
                  </a:lnTo>
                  <a:lnTo>
                    <a:pt x="349" y="1490"/>
                  </a:lnTo>
                  <a:lnTo>
                    <a:pt x="343" y="1490"/>
                  </a:lnTo>
                  <a:lnTo>
                    <a:pt x="337" y="1490"/>
                  </a:lnTo>
                  <a:lnTo>
                    <a:pt x="332" y="1490"/>
                  </a:lnTo>
                  <a:lnTo>
                    <a:pt x="326" y="1490"/>
                  </a:lnTo>
                  <a:lnTo>
                    <a:pt x="320" y="1490"/>
                  </a:lnTo>
                  <a:lnTo>
                    <a:pt x="314" y="1490"/>
                  </a:lnTo>
                  <a:lnTo>
                    <a:pt x="307" y="1490"/>
                  </a:lnTo>
                  <a:lnTo>
                    <a:pt x="301" y="1490"/>
                  </a:lnTo>
                  <a:lnTo>
                    <a:pt x="295" y="1490"/>
                  </a:lnTo>
                  <a:lnTo>
                    <a:pt x="289" y="1490"/>
                  </a:lnTo>
                  <a:lnTo>
                    <a:pt x="283" y="1490"/>
                  </a:lnTo>
                  <a:lnTo>
                    <a:pt x="277" y="1490"/>
                  </a:lnTo>
                  <a:lnTo>
                    <a:pt x="270" y="1490"/>
                  </a:lnTo>
                  <a:lnTo>
                    <a:pt x="264" y="1490"/>
                  </a:lnTo>
                  <a:lnTo>
                    <a:pt x="258" y="1490"/>
                  </a:lnTo>
                  <a:lnTo>
                    <a:pt x="252" y="1490"/>
                  </a:lnTo>
                  <a:lnTo>
                    <a:pt x="247" y="1490"/>
                  </a:lnTo>
                  <a:lnTo>
                    <a:pt x="241" y="1490"/>
                  </a:lnTo>
                  <a:lnTo>
                    <a:pt x="235" y="1490"/>
                  </a:lnTo>
                  <a:lnTo>
                    <a:pt x="229" y="1490"/>
                  </a:lnTo>
                  <a:lnTo>
                    <a:pt x="223" y="1490"/>
                  </a:lnTo>
                  <a:lnTo>
                    <a:pt x="218" y="1490"/>
                  </a:lnTo>
                  <a:lnTo>
                    <a:pt x="212" y="1490"/>
                  </a:lnTo>
                  <a:lnTo>
                    <a:pt x="206" y="1490"/>
                  </a:lnTo>
                  <a:lnTo>
                    <a:pt x="200" y="1490"/>
                  </a:lnTo>
                  <a:lnTo>
                    <a:pt x="193" y="1490"/>
                  </a:lnTo>
                  <a:lnTo>
                    <a:pt x="187" y="1490"/>
                  </a:lnTo>
                  <a:lnTo>
                    <a:pt x="181" y="1490"/>
                  </a:lnTo>
                  <a:lnTo>
                    <a:pt x="175" y="1490"/>
                  </a:lnTo>
                  <a:lnTo>
                    <a:pt x="169" y="1490"/>
                  </a:lnTo>
                  <a:lnTo>
                    <a:pt x="163" y="1490"/>
                  </a:lnTo>
                  <a:lnTo>
                    <a:pt x="157" y="1490"/>
                  </a:lnTo>
                  <a:lnTo>
                    <a:pt x="150" y="1490"/>
                  </a:lnTo>
                  <a:lnTo>
                    <a:pt x="144" y="1490"/>
                  </a:lnTo>
                  <a:lnTo>
                    <a:pt x="138" y="1490"/>
                  </a:lnTo>
                  <a:lnTo>
                    <a:pt x="132" y="1490"/>
                  </a:lnTo>
                  <a:lnTo>
                    <a:pt x="126" y="1490"/>
                  </a:lnTo>
                  <a:lnTo>
                    <a:pt x="120" y="1490"/>
                  </a:lnTo>
                  <a:lnTo>
                    <a:pt x="113" y="1490"/>
                  </a:lnTo>
                  <a:lnTo>
                    <a:pt x="107" y="1490"/>
                  </a:lnTo>
                  <a:lnTo>
                    <a:pt x="101" y="1490"/>
                  </a:lnTo>
                  <a:lnTo>
                    <a:pt x="96" y="1490"/>
                  </a:lnTo>
                  <a:lnTo>
                    <a:pt x="90" y="1490"/>
                  </a:lnTo>
                  <a:lnTo>
                    <a:pt x="84" y="1490"/>
                  </a:lnTo>
                  <a:lnTo>
                    <a:pt x="78" y="1490"/>
                  </a:lnTo>
                  <a:lnTo>
                    <a:pt x="72" y="1490"/>
                  </a:lnTo>
                  <a:lnTo>
                    <a:pt x="66" y="1490"/>
                  </a:lnTo>
                  <a:lnTo>
                    <a:pt x="60" y="1490"/>
                  </a:lnTo>
                  <a:lnTo>
                    <a:pt x="53" y="1490"/>
                  </a:lnTo>
                  <a:lnTo>
                    <a:pt x="47" y="1490"/>
                  </a:lnTo>
                  <a:lnTo>
                    <a:pt x="41" y="1490"/>
                  </a:lnTo>
                  <a:lnTo>
                    <a:pt x="35" y="1490"/>
                  </a:lnTo>
                  <a:lnTo>
                    <a:pt x="29" y="1490"/>
                  </a:lnTo>
                  <a:lnTo>
                    <a:pt x="23" y="1490"/>
                  </a:lnTo>
                  <a:lnTo>
                    <a:pt x="16" y="1490"/>
                  </a:lnTo>
                  <a:lnTo>
                    <a:pt x="10" y="1490"/>
                  </a:lnTo>
                  <a:lnTo>
                    <a:pt x="6" y="1490"/>
                  </a:lnTo>
                  <a:lnTo>
                    <a:pt x="0" y="1490"/>
                  </a:lnTo>
                  <a:lnTo>
                    <a:pt x="0" y="1474"/>
                  </a:lnTo>
                </a:path>
              </a:pathLst>
            </a:custGeom>
            <a:solidFill>
              <a:srgbClr val="C0C0C0"/>
            </a:solidFill>
            <a:ln w="12700" cap="rnd">
              <a:noFill/>
              <a:round/>
              <a:headEnd/>
              <a:tailEnd/>
            </a:ln>
            <a:effectLst/>
          </p:spPr>
          <p:txBody>
            <a:bodyPr/>
            <a:lstStyle/>
            <a:p>
              <a:endParaRPr lang="en-US"/>
            </a:p>
          </p:txBody>
        </p:sp>
        <p:sp>
          <p:nvSpPr>
            <p:cNvPr id="138248" name="Freeform 8"/>
            <p:cNvSpPr>
              <a:spLocks/>
            </p:cNvSpPr>
            <p:nvPr/>
          </p:nvSpPr>
          <p:spPr bwMode="auto">
            <a:xfrm>
              <a:off x="3476" y="2529"/>
              <a:ext cx="1207" cy="200"/>
            </a:xfrm>
            <a:custGeom>
              <a:avLst/>
              <a:gdLst/>
              <a:ahLst/>
              <a:cxnLst>
                <a:cxn ang="0">
                  <a:pos x="36" y="199"/>
                </a:cxn>
                <a:cxn ang="0">
                  <a:pos x="78" y="199"/>
                </a:cxn>
                <a:cxn ang="0">
                  <a:pos x="120" y="199"/>
                </a:cxn>
                <a:cxn ang="0">
                  <a:pos x="163" y="199"/>
                </a:cxn>
                <a:cxn ang="0">
                  <a:pos x="204" y="199"/>
                </a:cxn>
                <a:cxn ang="0">
                  <a:pos x="247" y="199"/>
                </a:cxn>
                <a:cxn ang="0">
                  <a:pos x="289" y="199"/>
                </a:cxn>
                <a:cxn ang="0">
                  <a:pos x="331" y="199"/>
                </a:cxn>
                <a:cxn ang="0">
                  <a:pos x="372" y="199"/>
                </a:cxn>
                <a:cxn ang="0">
                  <a:pos x="415" y="199"/>
                </a:cxn>
                <a:cxn ang="0">
                  <a:pos x="458" y="199"/>
                </a:cxn>
                <a:cxn ang="0">
                  <a:pos x="500" y="199"/>
                </a:cxn>
                <a:cxn ang="0">
                  <a:pos x="542" y="199"/>
                </a:cxn>
                <a:cxn ang="0">
                  <a:pos x="585" y="199"/>
                </a:cxn>
                <a:cxn ang="0">
                  <a:pos x="626" y="0"/>
                </a:cxn>
                <a:cxn ang="0">
                  <a:pos x="670" y="27"/>
                </a:cxn>
                <a:cxn ang="0">
                  <a:pos x="710" y="50"/>
                </a:cxn>
                <a:cxn ang="0">
                  <a:pos x="753" y="73"/>
                </a:cxn>
                <a:cxn ang="0">
                  <a:pos x="796" y="90"/>
                </a:cxn>
                <a:cxn ang="0">
                  <a:pos x="837" y="108"/>
                </a:cxn>
                <a:cxn ang="0">
                  <a:pos x="881" y="122"/>
                </a:cxn>
                <a:cxn ang="0">
                  <a:pos x="921" y="134"/>
                </a:cxn>
                <a:cxn ang="0">
                  <a:pos x="964" y="145"/>
                </a:cxn>
                <a:cxn ang="0">
                  <a:pos x="1007" y="152"/>
                </a:cxn>
                <a:cxn ang="0">
                  <a:pos x="1048" y="161"/>
                </a:cxn>
                <a:cxn ang="0">
                  <a:pos x="1092" y="168"/>
                </a:cxn>
                <a:cxn ang="0">
                  <a:pos x="1132" y="174"/>
                </a:cxn>
                <a:cxn ang="0">
                  <a:pos x="1175" y="180"/>
                </a:cxn>
                <a:cxn ang="0">
                  <a:pos x="1199" y="199"/>
                </a:cxn>
                <a:cxn ang="0">
                  <a:pos x="1156" y="199"/>
                </a:cxn>
                <a:cxn ang="0">
                  <a:pos x="1113" y="199"/>
                </a:cxn>
                <a:cxn ang="0">
                  <a:pos x="1073" y="199"/>
                </a:cxn>
                <a:cxn ang="0">
                  <a:pos x="1030" y="199"/>
                </a:cxn>
                <a:cxn ang="0">
                  <a:pos x="988" y="199"/>
                </a:cxn>
                <a:cxn ang="0">
                  <a:pos x="945" y="199"/>
                </a:cxn>
                <a:cxn ang="0">
                  <a:pos x="904" y="199"/>
                </a:cxn>
                <a:cxn ang="0">
                  <a:pos x="862" y="199"/>
                </a:cxn>
                <a:cxn ang="0">
                  <a:pos x="819" y="199"/>
                </a:cxn>
                <a:cxn ang="0">
                  <a:pos x="777" y="199"/>
                </a:cxn>
                <a:cxn ang="0">
                  <a:pos x="734" y="199"/>
                </a:cxn>
                <a:cxn ang="0">
                  <a:pos x="693" y="199"/>
                </a:cxn>
                <a:cxn ang="0">
                  <a:pos x="651" y="199"/>
                </a:cxn>
                <a:cxn ang="0">
                  <a:pos x="608" y="199"/>
                </a:cxn>
                <a:cxn ang="0">
                  <a:pos x="566" y="199"/>
                </a:cxn>
                <a:cxn ang="0">
                  <a:pos x="523" y="199"/>
                </a:cxn>
                <a:cxn ang="0">
                  <a:pos x="483" y="199"/>
                </a:cxn>
                <a:cxn ang="0">
                  <a:pos x="440" y="199"/>
                </a:cxn>
                <a:cxn ang="0">
                  <a:pos x="397" y="199"/>
                </a:cxn>
                <a:cxn ang="0">
                  <a:pos x="355" y="199"/>
                </a:cxn>
                <a:cxn ang="0">
                  <a:pos x="312" y="199"/>
                </a:cxn>
                <a:cxn ang="0">
                  <a:pos x="271" y="199"/>
                </a:cxn>
                <a:cxn ang="0">
                  <a:pos x="229" y="199"/>
                </a:cxn>
                <a:cxn ang="0">
                  <a:pos x="186" y="199"/>
                </a:cxn>
                <a:cxn ang="0">
                  <a:pos x="144" y="199"/>
                </a:cxn>
                <a:cxn ang="0">
                  <a:pos x="101" y="199"/>
                </a:cxn>
                <a:cxn ang="0">
                  <a:pos x="60" y="199"/>
                </a:cxn>
                <a:cxn ang="0">
                  <a:pos x="18" y="199"/>
                </a:cxn>
              </a:cxnLst>
              <a:rect l="0" t="0" r="r" b="b"/>
              <a:pathLst>
                <a:path w="1207" h="200">
                  <a:moveTo>
                    <a:pt x="0" y="199"/>
                  </a:moveTo>
                  <a:lnTo>
                    <a:pt x="6" y="199"/>
                  </a:lnTo>
                  <a:lnTo>
                    <a:pt x="12" y="199"/>
                  </a:lnTo>
                  <a:lnTo>
                    <a:pt x="18" y="199"/>
                  </a:lnTo>
                  <a:lnTo>
                    <a:pt x="24" y="199"/>
                  </a:lnTo>
                  <a:lnTo>
                    <a:pt x="30" y="199"/>
                  </a:lnTo>
                  <a:lnTo>
                    <a:pt x="36" y="199"/>
                  </a:lnTo>
                  <a:lnTo>
                    <a:pt x="43" y="199"/>
                  </a:lnTo>
                  <a:lnTo>
                    <a:pt x="49" y="199"/>
                  </a:lnTo>
                  <a:lnTo>
                    <a:pt x="53" y="199"/>
                  </a:lnTo>
                  <a:lnTo>
                    <a:pt x="60" y="199"/>
                  </a:lnTo>
                  <a:lnTo>
                    <a:pt x="66" y="199"/>
                  </a:lnTo>
                  <a:lnTo>
                    <a:pt x="72" y="199"/>
                  </a:lnTo>
                  <a:lnTo>
                    <a:pt x="78" y="199"/>
                  </a:lnTo>
                  <a:lnTo>
                    <a:pt x="84" y="199"/>
                  </a:lnTo>
                  <a:lnTo>
                    <a:pt x="90" y="199"/>
                  </a:lnTo>
                  <a:lnTo>
                    <a:pt x="97" y="199"/>
                  </a:lnTo>
                  <a:lnTo>
                    <a:pt x="101" y="199"/>
                  </a:lnTo>
                  <a:lnTo>
                    <a:pt x="107" y="199"/>
                  </a:lnTo>
                  <a:lnTo>
                    <a:pt x="113" y="199"/>
                  </a:lnTo>
                  <a:lnTo>
                    <a:pt x="120" y="199"/>
                  </a:lnTo>
                  <a:lnTo>
                    <a:pt x="126" y="199"/>
                  </a:lnTo>
                  <a:lnTo>
                    <a:pt x="132" y="199"/>
                  </a:lnTo>
                  <a:lnTo>
                    <a:pt x="138" y="199"/>
                  </a:lnTo>
                  <a:lnTo>
                    <a:pt x="144" y="199"/>
                  </a:lnTo>
                  <a:lnTo>
                    <a:pt x="150" y="199"/>
                  </a:lnTo>
                  <a:lnTo>
                    <a:pt x="157" y="199"/>
                  </a:lnTo>
                  <a:lnTo>
                    <a:pt x="163" y="199"/>
                  </a:lnTo>
                  <a:lnTo>
                    <a:pt x="167" y="199"/>
                  </a:lnTo>
                  <a:lnTo>
                    <a:pt x="174" y="199"/>
                  </a:lnTo>
                  <a:lnTo>
                    <a:pt x="180" y="199"/>
                  </a:lnTo>
                  <a:lnTo>
                    <a:pt x="186" y="199"/>
                  </a:lnTo>
                  <a:lnTo>
                    <a:pt x="192" y="199"/>
                  </a:lnTo>
                  <a:lnTo>
                    <a:pt x="198" y="199"/>
                  </a:lnTo>
                  <a:lnTo>
                    <a:pt x="204" y="199"/>
                  </a:lnTo>
                  <a:lnTo>
                    <a:pt x="211" y="199"/>
                  </a:lnTo>
                  <a:lnTo>
                    <a:pt x="217" y="199"/>
                  </a:lnTo>
                  <a:lnTo>
                    <a:pt x="223" y="199"/>
                  </a:lnTo>
                  <a:lnTo>
                    <a:pt x="229" y="199"/>
                  </a:lnTo>
                  <a:lnTo>
                    <a:pt x="235" y="199"/>
                  </a:lnTo>
                  <a:lnTo>
                    <a:pt x="241" y="199"/>
                  </a:lnTo>
                  <a:lnTo>
                    <a:pt x="247" y="199"/>
                  </a:lnTo>
                  <a:lnTo>
                    <a:pt x="254" y="199"/>
                  </a:lnTo>
                  <a:lnTo>
                    <a:pt x="260" y="199"/>
                  </a:lnTo>
                  <a:lnTo>
                    <a:pt x="264" y="199"/>
                  </a:lnTo>
                  <a:lnTo>
                    <a:pt x="271" y="199"/>
                  </a:lnTo>
                  <a:lnTo>
                    <a:pt x="277" y="199"/>
                  </a:lnTo>
                  <a:lnTo>
                    <a:pt x="283" y="199"/>
                  </a:lnTo>
                  <a:lnTo>
                    <a:pt x="289" y="199"/>
                  </a:lnTo>
                  <a:lnTo>
                    <a:pt x="295" y="199"/>
                  </a:lnTo>
                  <a:lnTo>
                    <a:pt x="301" y="199"/>
                  </a:lnTo>
                  <a:lnTo>
                    <a:pt x="306" y="199"/>
                  </a:lnTo>
                  <a:lnTo>
                    <a:pt x="312" y="199"/>
                  </a:lnTo>
                  <a:lnTo>
                    <a:pt x="318" y="199"/>
                  </a:lnTo>
                  <a:lnTo>
                    <a:pt x="324" y="199"/>
                  </a:lnTo>
                  <a:lnTo>
                    <a:pt x="331" y="199"/>
                  </a:lnTo>
                  <a:lnTo>
                    <a:pt x="337" y="199"/>
                  </a:lnTo>
                  <a:lnTo>
                    <a:pt x="343" y="199"/>
                  </a:lnTo>
                  <a:lnTo>
                    <a:pt x="349" y="199"/>
                  </a:lnTo>
                  <a:lnTo>
                    <a:pt x="355" y="199"/>
                  </a:lnTo>
                  <a:lnTo>
                    <a:pt x="361" y="199"/>
                  </a:lnTo>
                  <a:lnTo>
                    <a:pt x="366" y="199"/>
                  </a:lnTo>
                  <a:lnTo>
                    <a:pt x="372" y="199"/>
                  </a:lnTo>
                  <a:lnTo>
                    <a:pt x="378" y="199"/>
                  </a:lnTo>
                  <a:lnTo>
                    <a:pt x="385" y="199"/>
                  </a:lnTo>
                  <a:lnTo>
                    <a:pt x="391" y="199"/>
                  </a:lnTo>
                  <a:lnTo>
                    <a:pt x="397" y="199"/>
                  </a:lnTo>
                  <a:lnTo>
                    <a:pt x="403" y="199"/>
                  </a:lnTo>
                  <a:lnTo>
                    <a:pt x="409" y="199"/>
                  </a:lnTo>
                  <a:lnTo>
                    <a:pt x="415" y="199"/>
                  </a:lnTo>
                  <a:lnTo>
                    <a:pt x="422" y="199"/>
                  </a:lnTo>
                  <a:lnTo>
                    <a:pt x="428" y="199"/>
                  </a:lnTo>
                  <a:lnTo>
                    <a:pt x="434" y="199"/>
                  </a:lnTo>
                  <a:lnTo>
                    <a:pt x="440" y="199"/>
                  </a:lnTo>
                  <a:lnTo>
                    <a:pt x="446" y="199"/>
                  </a:lnTo>
                  <a:lnTo>
                    <a:pt x="452" y="199"/>
                  </a:lnTo>
                  <a:lnTo>
                    <a:pt x="458" y="199"/>
                  </a:lnTo>
                  <a:lnTo>
                    <a:pt x="465" y="199"/>
                  </a:lnTo>
                  <a:lnTo>
                    <a:pt x="471" y="199"/>
                  </a:lnTo>
                  <a:lnTo>
                    <a:pt x="477" y="199"/>
                  </a:lnTo>
                  <a:lnTo>
                    <a:pt x="483" y="199"/>
                  </a:lnTo>
                  <a:lnTo>
                    <a:pt x="489" y="199"/>
                  </a:lnTo>
                  <a:lnTo>
                    <a:pt x="494" y="199"/>
                  </a:lnTo>
                  <a:lnTo>
                    <a:pt x="500" y="199"/>
                  </a:lnTo>
                  <a:lnTo>
                    <a:pt x="505" y="199"/>
                  </a:lnTo>
                  <a:lnTo>
                    <a:pt x="511" y="199"/>
                  </a:lnTo>
                  <a:lnTo>
                    <a:pt x="517" y="199"/>
                  </a:lnTo>
                  <a:lnTo>
                    <a:pt x="523" y="199"/>
                  </a:lnTo>
                  <a:lnTo>
                    <a:pt x="529" y="199"/>
                  </a:lnTo>
                  <a:lnTo>
                    <a:pt x="536" y="199"/>
                  </a:lnTo>
                  <a:lnTo>
                    <a:pt x="542" y="199"/>
                  </a:lnTo>
                  <a:lnTo>
                    <a:pt x="548" y="199"/>
                  </a:lnTo>
                  <a:lnTo>
                    <a:pt x="554" y="199"/>
                  </a:lnTo>
                  <a:lnTo>
                    <a:pt x="560" y="199"/>
                  </a:lnTo>
                  <a:lnTo>
                    <a:pt x="566" y="199"/>
                  </a:lnTo>
                  <a:lnTo>
                    <a:pt x="572" y="199"/>
                  </a:lnTo>
                  <a:lnTo>
                    <a:pt x="579" y="199"/>
                  </a:lnTo>
                  <a:lnTo>
                    <a:pt x="585" y="199"/>
                  </a:lnTo>
                  <a:lnTo>
                    <a:pt x="589" y="199"/>
                  </a:lnTo>
                  <a:lnTo>
                    <a:pt x="596" y="199"/>
                  </a:lnTo>
                  <a:lnTo>
                    <a:pt x="602" y="199"/>
                  </a:lnTo>
                  <a:lnTo>
                    <a:pt x="608" y="199"/>
                  </a:lnTo>
                  <a:lnTo>
                    <a:pt x="614" y="199"/>
                  </a:lnTo>
                  <a:lnTo>
                    <a:pt x="620" y="199"/>
                  </a:lnTo>
                  <a:lnTo>
                    <a:pt x="626" y="0"/>
                  </a:lnTo>
                  <a:lnTo>
                    <a:pt x="633" y="4"/>
                  </a:lnTo>
                  <a:lnTo>
                    <a:pt x="639" y="8"/>
                  </a:lnTo>
                  <a:lnTo>
                    <a:pt x="645" y="12"/>
                  </a:lnTo>
                  <a:lnTo>
                    <a:pt x="651" y="17"/>
                  </a:lnTo>
                  <a:lnTo>
                    <a:pt x="657" y="18"/>
                  </a:lnTo>
                  <a:lnTo>
                    <a:pt x="663" y="23"/>
                  </a:lnTo>
                  <a:lnTo>
                    <a:pt x="670" y="27"/>
                  </a:lnTo>
                  <a:lnTo>
                    <a:pt x="676" y="30"/>
                  </a:lnTo>
                  <a:lnTo>
                    <a:pt x="682" y="34"/>
                  </a:lnTo>
                  <a:lnTo>
                    <a:pt x="686" y="37"/>
                  </a:lnTo>
                  <a:lnTo>
                    <a:pt x="693" y="41"/>
                  </a:lnTo>
                  <a:lnTo>
                    <a:pt x="699" y="44"/>
                  </a:lnTo>
                  <a:lnTo>
                    <a:pt x="703" y="47"/>
                  </a:lnTo>
                  <a:lnTo>
                    <a:pt x="710" y="50"/>
                  </a:lnTo>
                  <a:lnTo>
                    <a:pt x="716" y="53"/>
                  </a:lnTo>
                  <a:lnTo>
                    <a:pt x="722" y="57"/>
                  </a:lnTo>
                  <a:lnTo>
                    <a:pt x="728" y="60"/>
                  </a:lnTo>
                  <a:lnTo>
                    <a:pt x="734" y="63"/>
                  </a:lnTo>
                  <a:lnTo>
                    <a:pt x="740" y="66"/>
                  </a:lnTo>
                  <a:lnTo>
                    <a:pt x="747" y="69"/>
                  </a:lnTo>
                  <a:lnTo>
                    <a:pt x="753" y="73"/>
                  </a:lnTo>
                  <a:lnTo>
                    <a:pt x="759" y="74"/>
                  </a:lnTo>
                  <a:lnTo>
                    <a:pt x="765" y="77"/>
                  </a:lnTo>
                  <a:lnTo>
                    <a:pt x="771" y="82"/>
                  </a:lnTo>
                  <a:lnTo>
                    <a:pt x="777" y="83"/>
                  </a:lnTo>
                  <a:lnTo>
                    <a:pt x="783" y="85"/>
                  </a:lnTo>
                  <a:lnTo>
                    <a:pt x="790" y="87"/>
                  </a:lnTo>
                  <a:lnTo>
                    <a:pt x="796" y="90"/>
                  </a:lnTo>
                  <a:lnTo>
                    <a:pt x="800" y="93"/>
                  </a:lnTo>
                  <a:lnTo>
                    <a:pt x="807" y="96"/>
                  </a:lnTo>
                  <a:lnTo>
                    <a:pt x="813" y="98"/>
                  </a:lnTo>
                  <a:lnTo>
                    <a:pt x="819" y="100"/>
                  </a:lnTo>
                  <a:lnTo>
                    <a:pt x="825" y="103"/>
                  </a:lnTo>
                  <a:lnTo>
                    <a:pt x="831" y="105"/>
                  </a:lnTo>
                  <a:lnTo>
                    <a:pt x="837" y="108"/>
                  </a:lnTo>
                  <a:lnTo>
                    <a:pt x="844" y="111"/>
                  </a:lnTo>
                  <a:lnTo>
                    <a:pt x="850" y="112"/>
                  </a:lnTo>
                  <a:lnTo>
                    <a:pt x="856" y="115"/>
                  </a:lnTo>
                  <a:lnTo>
                    <a:pt x="862" y="116"/>
                  </a:lnTo>
                  <a:lnTo>
                    <a:pt x="868" y="118"/>
                  </a:lnTo>
                  <a:lnTo>
                    <a:pt x="874" y="119"/>
                  </a:lnTo>
                  <a:lnTo>
                    <a:pt x="881" y="122"/>
                  </a:lnTo>
                  <a:lnTo>
                    <a:pt x="887" y="124"/>
                  </a:lnTo>
                  <a:lnTo>
                    <a:pt x="893" y="125"/>
                  </a:lnTo>
                  <a:lnTo>
                    <a:pt x="899" y="128"/>
                  </a:lnTo>
                  <a:lnTo>
                    <a:pt x="904" y="128"/>
                  </a:lnTo>
                  <a:lnTo>
                    <a:pt x="910" y="131"/>
                  </a:lnTo>
                  <a:lnTo>
                    <a:pt x="914" y="132"/>
                  </a:lnTo>
                  <a:lnTo>
                    <a:pt x="921" y="134"/>
                  </a:lnTo>
                  <a:lnTo>
                    <a:pt x="927" y="135"/>
                  </a:lnTo>
                  <a:lnTo>
                    <a:pt x="933" y="138"/>
                  </a:lnTo>
                  <a:lnTo>
                    <a:pt x="939" y="139"/>
                  </a:lnTo>
                  <a:lnTo>
                    <a:pt x="945" y="141"/>
                  </a:lnTo>
                  <a:lnTo>
                    <a:pt x="951" y="142"/>
                  </a:lnTo>
                  <a:lnTo>
                    <a:pt x="958" y="144"/>
                  </a:lnTo>
                  <a:lnTo>
                    <a:pt x="964" y="145"/>
                  </a:lnTo>
                  <a:lnTo>
                    <a:pt x="970" y="147"/>
                  </a:lnTo>
                  <a:lnTo>
                    <a:pt x="976" y="148"/>
                  </a:lnTo>
                  <a:lnTo>
                    <a:pt x="982" y="149"/>
                  </a:lnTo>
                  <a:lnTo>
                    <a:pt x="988" y="149"/>
                  </a:lnTo>
                  <a:lnTo>
                    <a:pt x="994" y="151"/>
                  </a:lnTo>
                  <a:lnTo>
                    <a:pt x="1001" y="152"/>
                  </a:lnTo>
                  <a:lnTo>
                    <a:pt x="1007" y="152"/>
                  </a:lnTo>
                  <a:lnTo>
                    <a:pt x="1011" y="154"/>
                  </a:lnTo>
                  <a:lnTo>
                    <a:pt x="1018" y="155"/>
                  </a:lnTo>
                  <a:lnTo>
                    <a:pt x="1024" y="157"/>
                  </a:lnTo>
                  <a:lnTo>
                    <a:pt x="1030" y="158"/>
                  </a:lnTo>
                  <a:lnTo>
                    <a:pt x="1036" y="160"/>
                  </a:lnTo>
                  <a:lnTo>
                    <a:pt x="1042" y="161"/>
                  </a:lnTo>
                  <a:lnTo>
                    <a:pt x="1048" y="161"/>
                  </a:lnTo>
                  <a:lnTo>
                    <a:pt x="1055" y="162"/>
                  </a:lnTo>
                  <a:lnTo>
                    <a:pt x="1061" y="164"/>
                  </a:lnTo>
                  <a:lnTo>
                    <a:pt x="1067" y="164"/>
                  </a:lnTo>
                  <a:lnTo>
                    <a:pt x="1073" y="165"/>
                  </a:lnTo>
                  <a:lnTo>
                    <a:pt x="1079" y="167"/>
                  </a:lnTo>
                  <a:lnTo>
                    <a:pt x="1085" y="167"/>
                  </a:lnTo>
                  <a:lnTo>
                    <a:pt x="1092" y="168"/>
                  </a:lnTo>
                  <a:lnTo>
                    <a:pt x="1098" y="170"/>
                  </a:lnTo>
                  <a:lnTo>
                    <a:pt x="1104" y="170"/>
                  </a:lnTo>
                  <a:lnTo>
                    <a:pt x="1108" y="171"/>
                  </a:lnTo>
                  <a:lnTo>
                    <a:pt x="1113" y="171"/>
                  </a:lnTo>
                  <a:lnTo>
                    <a:pt x="1119" y="173"/>
                  </a:lnTo>
                  <a:lnTo>
                    <a:pt x="1125" y="174"/>
                  </a:lnTo>
                  <a:lnTo>
                    <a:pt x="1132" y="174"/>
                  </a:lnTo>
                  <a:lnTo>
                    <a:pt x="1138" y="175"/>
                  </a:lnTo>
                  <a:lnTo>
                    <a:pt x="1144" y="175"/>
                  </a:lnTo>
                  <a:lnTo>
                    <a:pt x="1150" y="177"/>
                  </a:lnTo>
                  <a:lnTo>
                    <a:pt x="1156" y="177"/>
                  </a:lnTo>
                  <a:lnTo>
                    <a:pt x="1162" y="178"/>
                  </a:lnTo>
                  <a:lnTo>
                    <a:pt x="1169" y="178"/>
                  </a:lnTo>
                  <a:lnTo>
                    <a:pt x="1175" y="180"/>
                  </a:lnTo>
                  <a:lnTo>
                    <a:pt x="1181" y="180"/>
                  </a:lnTo>
                  <a:lnTo>
                    <a:pt x="1187" y="180"/>
                  </a:lnTo>
                  <a:lnTo>
                    <a:pt x="1193" y="181"/>
                  </a:lnTo>
                  <a:lnTo>
                    <a:pt x="1199" y="181"/>
                  </a:lnTo>
                  <a:lnTo>
                    <a:pt x="1206" y="183"/>
                  </a:lnTo>
                  <a:lnTo>
                    <a:pt x="1206" y="199"/>
                  </a:lnTo>
                  <a:lnTo>
                    <a:pt x="1199" y="199"/>
                  </a:lnTo>
                  <a:lnTo>
                    <a:pt x="1193" y="199"/>
                  </a:lnTo>
                  <a:lnTo>
                    <a:pt x="1187" y="199"/>
                  </a:lnTo>
                  <a:lnTo>
                    <a:pt x="1181" y="199"/>
                  </a:lnTo>
                  <a:lnTo>
                    <a:pt x="1175" y="199"/>
                  </a:lnTo>
                  <a:lnTo>
                    <a:pt x="1169" y="199"/>
                  </a:lnTo>
                  <a:lnTo>
                    <a:pt x="1162" y="199"/>
                  </a:lnTo>
                  <a:lnTo>
                    <a:pt x="1156" y="199"/>
                  </a:lnTo>
                  <a:lnTo>
                    <a:pt x="1150" y="199"/>
                  </a:lnTo>
                  <a:lnTo>
                    <a:pt x="1144" y="199"/>
                  </a:lnTo>
                  <a:lnTo>
                    <a:pt x="1138" y="199"/>
                  </a:lnTo>
                  <a:lnTo>
                    <a:pt x="1132" y="199"/>
                  </a:lnTo>
                  <a:lnTo>
                    <a:pt x="1125" y="199"/>
                  </a:lnTo>
                  <a:lnTo>
                    <a:pt x="1119" y="199"/>
                  </a:lnTo>
                  <a:lnTo>
                    <a:pt x="1113" y="199"/>
                  </a:lnTo>
                  <a:lnTo>
                    <a:pt x="1108" y="199"/>
                  </a:lnTo>
                  <a:lnTo>
                    <a:pt x="1104" y="199"/>
                  </a:lnTo>
                  <a:lnTo>
                    <a:pt x="1098" y="199"/>
                  </a:lnTo>
                  <a:lnTo>
                    <a:pt x="1092" y="199"/>
                  </a:lnTo>
                  <a:lnTo>
                    <a:pt x="1085" y="199"/>
                  </a:lnTo>
                  <a:lnTo>
                    <a:pt x="1079" y="199"/>
                  </a:lnTo>
                  <a:lnTo>
                    <a:pt x="1073" y="199"/>
                  </a:lnTo>
                  <a:lnTo>
                    <a:pt x="1067" y="199"/>
                  </a:lnTo>
                  <a:lnTo>
                    <a:pt x="1061" y="199"/>
                  </a:lnTo>
                  <a:lnTo>
                    <a:pt x="1055" y="199"/>
                  </a:lnTo>
                  <a:lnTo>
                    <a:pt x="1048" y="199"/>
                  </a:lnTo>
                  <a:lnTo>
                    <a:pt x="1042" y="199"/>
                  </a:lnTo>
                  <a:lnTo>
                    <a:pt x="1036" y="199"/>
                  </a:lnTo>
                  <a:lnTo>
                    <a:pt x="1030" y="199"/>
                  </a:lnTo>
                  <a:lnTo>
                    <a:pt x="1024" y="199"/>
                  </a:lnTo>
                  <a:lnTo>
                    <a:pt x="1018" y="199"/>
                  </a:lnTo>
                  <a:lnTo>
                    <a:pt x="1011" y="199"/>
                  </a:lnTo>
                  <a:lnTo>
                    <a:pt x="1007" y="199"/>
                  </a:lnTo>
                  <a:lnTo>
                    <a:pt x="1001" y="199"/>
                  </a:lnTo>
                  <a:lnTo>
                    <a:pt x="994" y="199"/>
                  </a:lnTo>
                  <a:lnTo>
                    <a:pt x="988" y="199"/>
                  </a:lnTo>
                  <a:lnTo>
                    <a:pt x="982" y="199"/>
                  </a:lnTo>
                  <a:lnTo>
                    <a:pt x="976" y="199"/>
                  </a:lnTo>
                  <a:lnTo>
                    <a:pt x="970" y="199"/>
                  </a:lnTo>
                  <a:lnTo>
                    <a:pt x="964" y="199"/>
                  </a:lnTo>
                  <a:lnTo>
                    <a:pt x="958" y="199"/>
                  </a:lnTo>
                  <a:lnTo>
                    <a:pt x="951" y="199"/>
                  </a:lnTo>
                  <a:lnTo>
                    <a:pt x="945" y="199"/>
                  </a:lnTo>
                  <a:lnTo>
                    <a:pt x="939" y="199"/>
                  </a:lnTo>
                  <a:lnTo>
                    <a:pt x="933" y="199"/>
                  </a:lnTo>
                  <a:lnTo>
                    <a:pt x="927" y="199"/>
                  </a:lnTo>
                  <a:lnTo>
                    <a:pt x="921" y="199"/>
                  </a:lnTo>
                  <a:lnTo>
                    <a:pt x="914" y="199"/>
                  </a:lnTo>
                  <a:lnTo>
                    <a:pt x="910" y="199"/>
                  </a:lnTo>
                  <a:lnTo>
                    <a:pt x="904" y="199"/>
                  </a:lnTo>
                  <a:lnTo>
                    <a:pt x="899" y="199"/>
                  </a:lnTo>
                  <a:lnTo>
                    <a:pt x="893" y="199"/>
                  </a:lnTo>
                  <a:lnTo>
                    <a:pt x="887" y="199"/>
                  </a:lnTo>
                  <a:lnTo>
                    <a:pt x="881" y="199"/>
                  </a:lnTo>
                  <a:lnTo>
                    <a:pt x="874" y="199"/>
                  </a:lnTo>
                  <a:lnTo>
                    <a:pt x="868" y="199"/>
                  </a:lnTo>
                  <a:lnTo>
                    <a:pt x="862" y="199"/>
                  </a:lnTo>
                  <a:lnTo>
                    <a:pt x="856" y="199"/>
                  </a:lnTo>
                  <a:lnTo>
                    <a:pt x="850" y="199"/>
                  </a:lnTo>
                  <a:lnTo>
                    <a:pt x="844" y="199"/>
                  </a:lnTo>
                  <a:lnTo>
                    <a:pt x="837" y="199"/>
                  </a:lnTo>
                  <a:lnTo>
                    <a:pt x="831" y="199"/>
                  </a:lnTo>
                  <a:lnTo>
                    <a:pt x="825" y="199"/>
                  </a:lnTo>
                  <a:lnTo>
                    <a:pt x="819" y="199"/>
                  </a:lnTo>
                  <a:lnTo>
                    <a:pt x="813" y="199"/>
                  </a:lnTo>
                  <a:lnTo>
                    <a:pt x="807" y="199"/>
                  </a:lnTo>
                  <a:lnTo>
                    <a:pt x="800" y="199"/>
                  </a:lnTo>
                  <a:lnTo>
                    <a:pt x="796" y="199"/>
                  </a:lnTo>
                  <a:lnTo>
                    <a:pt x="790" y="199"/>
                  </a:lnTo>
                  <a:lnTo>
                    <a:pt x="783" y="199"/>
                  </a:lnTo>
                  <a:lnTo>
                    <a:pt x="777" y="199"/>
                  </a:lnTo>
                  <a:lnTo>
                    <a:pt x="771" y="199"/>
                  </a:lnTo>
                  <a:lnTo>
                    <a:pt x="765" y="199"/>
                  </a:lnTo>
                  <a:lnTo>
                    <a:pt x="759" y="199"/>
                  </a:lnTo>
                  <a:lnTo>
                    <a:pt x="753" y="199"/>
                  </a:lnTo>
                  <a:lnTo>
                    <a:pt x="747" y="199"/>
                  </a:lnTo>
                  <a:lnTo>
                    <a:pt x="740" y="199"/>
                  </a:lnTo>
                  <a:lnTo>
                    <a:pt x="734" y="199"/>
                  </a:lnTo>
                  <a:lnTo>
                    <a:pt x="728" y="199"/>
                  </a:lnTo>
                  <a:lnTo>
                    <a:pt x="722" y="199"/>
                  </a:lnTo>
                  <a:lnTo>
                    <a:pt x="716" y="199"/>
                  </a:lnTo>
                  <a:lnTo>
                    <a:pt x="710" y="199"/>
                  </a:lnTo>
                  <a:lnTo>
                    <a:pt x="703" y="199"/>
                  </a:lnTo>
                  <a:lnTo>
                    <a:pt x="699" y="199"/>
                  </a:lnTo>
                  <a:lnTo>
                    <a:pt x="693" y="199"/>
                  </a:lnTo>
                  <a:lnTo>
                    <a:pt x="686" y="199"/>
                  </a:lnTo>
                  <a:lnTo>
                    <a:pt x="682" y="199"/>
                  </a:lnTo>
                  <a:lnTo>
                    <a:pt x="676" y="199"/>
                  </a:lnTo>
                  <a:lnTo>
                    <a:pt x="670" y="199"/>
                  </a:lnTo>
                  <a:lnTo>
                    <a:pt x="663" y="199"/>
                  </a:lnTo>
                  <a:lnTo>
                    <a:pt x="657" y="199"/>
                  </a:lnTo>
                  <a:lnTo>
                    <a:pt x="651" y="199"/>
                  </a:lnTo>
                  <a:lnTo>
                    <a:pt x="645" y="199"/>
                  </a:lnTo>
                  <a:lnTo>
                    <a:pt x="639" y="199"/>
                  </a:lnTo>
                  <a:lnTo>
                    <a:pt x="633" y="199"/>
                  </a:lnTo>
                  <a:lnTo>
                    <a:pt x="626" y="199"/>
                  </a:lnTo>
                  <a:lnTo>
                    <a:pt x="620" y="199"/>
                  </a:lnTo>
                  <a:lnTo>
                    <a:pt x="614" y="199"/>
                  </a:lnTo>
                  <a:lnTo>
                    <a:pt x="608" y="199"/>
                  </a:lnTo>
                  <a:lnTo>
                    <a:pt x="602" y="199"/>
                  </a:lnTo>
                  <a:lnTo>
                    <a:pt x="596" y="199"/>
                  </a:lnTo>
                  <a:lnTo>
                    <a:pt x="589" y="199"/>
                  </a:lnTo>
                  <a:lnTo>
                    <a:pt x="585" y="199"/>
                  </a:lnTo>
                  <a:lnTo>
                    <a:pt x="579" y="199"/>
                  </a:lnTo>
                  <a:lnTo>
                    <a:pt x="572" y="199"/>
                  </a:lnTo>
                  <a:lnTo>
                    <a:pt x="566" y="199"/>
                  </a:lnTo>
                  <a:lnTo>
                    <a:pt x="560" y="199"/>
                  </a:lnTo>
                  <a:lnTo>
                    <a:pt x="554" y="199"/>
                  </a:lnTo>
                  <a:lnTo>
                    <a:pt x="548" y="199"/>
                  </a:lnTo>
                  <a:lnTo>
                    <a:pt x="542" y="199"/>
                  </a:lnTo>
                  <a:lnTo>
                    <a:pt x="536" y="199"/>
                  </a:lnTo>
                  <a:lnTo>
                    <a:pt x="529" y="199"/>
                  </a:lnTo>
                  <a:lnTo>
                    <a:pt x="523" y="199"/>
                  </a:lnTo>
                  <a:lnTo>
                    <a:pt x="517" y="199"/>
                  </a:lnTo>
                  <a:lnTo>
                    <a:pt x="511" y="199"/>
                  </a:lnTo>
                  <a:lnTo>
                    <a:pt x="505" y="199"/>
                  </a:lnTo>
                  <a:lnTo>
                    <a:pt x="500" y="199"/>
                  </a:lnTo>
                  <a:lnTo>
                    <a:pt x="494" y="199"/>
                  </a:lnTo>
                  <a:lnTo>
                    <a:pt x="489" y="199"/>
                  </a:lnTo>
                  <a:lnTo>
                    <a:pt x="483" y="199"/>
                  </a:lnTo>
                  <a:lnTo>
                    <a:pt x="477" y="199"/>
                  </a:lnTo>
                  <a:lnTo>
                    <a:pt x="471" y="199"/>
                  </a:lnTo>
                  <a:lnTo>
                    <a:pt x="465" y="199"/>
                  </a:lnTo>
                  <a:lnTo>
                    <a:pt x="458" y="199"/>
                  </a:lnTo>
                  <a:lnTo>
                    <a:pt x="452" y="199"/>
                  </a:lnTo>
                  <a:lnTo>
                    <a:pt x="446" y="199"/>
                  </a:lnTo>
                  <a:lnTo>
                    <a:pt x="440" y="199"/>
                  </a:lnTo>
                  <a:lnTo>
                    <a:pt x="434" y="199"/>
                  </a:lnTo>
                  <a:lnTo>
                    <a:pt x="428" y="199"/>
                  </a:lnTo>
                  <a:lnTo>
                    <a:pt x="422" y="199"/>
                  </a:lnTo>
                  <a:lnTo>
                    <a:pt x="415" y="199"/>
                  </a:lnTo>
                  <a:lnTo>
                    <a:pt x="409" y="199"/>
                  </a:lnTo>
                  <a:lnTo>
                    <a:pt x="403" y="199"/>
                  </a:lnTo>
                  <a:lnTo>
                    <a:pt x="397" y="199"/>
                  </a:lnTo>
                  <a:lnTo>
                    <a:pt x="391" y="199"/>
                  </a:lnTo>
                  <a:lnTo>
                    <a:pt x="385" y="199"/>
                  </a:lnTo>
                  <a:lnTo>
                    <a:pt x="378" y="199"/>
                  </a:lnTo>
                  <a:lnTo>
                    <a:pt x="372" y="199"/>
                  </a:lnTo>
                  <a:lnTo>
                    <a:pt x="366" y="199"/>
                  </a:lnTo>
                  <a:lnTo>
                    <a:pt x="361" y="199"/>
                  </a:lnTo>
                  <a:lnTo>
                    <a:pt x="355" y="199"/>
                  </a:lnTo>
                  <a:lnTo>
                    <a:pt x="349" y="199"/>
                  </a:lnTo>
                  <a:lnTo>
                    <a:pt x="343" y="199"/>
                  </a:lnTo>
                  <a:lnTo>
                    <a:pt x="337" y="199"/>
                  </a:lnTo>
                  <a:lnTo>
                    <a:pt x="331" y="199"/>
                  </a:lnTo>
                  <a:lnTo>
                    <a:pt x="324" y="199"/>
                  </a:lnTo>
                  <a:lnTo>
                    <a:pt x="318" y="199"/>
                  </a:lnTo>
                  <a:lnTo>
                    <a:pt x="312" y="199"/>
                  </a:lnTo>
                  <a:lnTo>
                    <a:pt x="306" y="199"/>
                  </a:lnTo>
                  <a:lnTo>
                    <a:pt x="301" y="199"/>
                  </a:lnTo>
                  <a:lnTo>
                    <a:pt x="295" y="199"/>
                  </a:lnTo>
                  <a:lnTo>
                    <a:pt x="289" y="199"/>
                  </a:lnTo>
                  <a:lnTo>
                    <a:pt x="283" y="199"/>
                  </a:lnTo>
                  <a:lnTo>
                    <a:pt x="277" y="199"/>
                  </a:lnTo>
                  <a:lnTo>
                    <a:pt x="271" y="199"/>
                  </a:lnTo>
                  <a:lnTo>
                    <a:pt x="264" y="199"/>
                  </a:lnTo>
                  <a:lnTo>
                    <a:pt x="260" y="199"/>
                  </a:lnTo>
                  <a:lnTo>
                    <a:pt x="254" y="199"/>
                  </a:lnTo>
                  <a:lnTo>
                    <a:pt x="247" y="199"/>
                  </a:lnTo>
                  <a:lnTo>
                    <a:pt x="241" y="199"/>
                  </a:lnTo>
                  <a:lnTo>
                    <a:pt x="235" y="199"/>
                  </a:lnTo>
                  <a:lnTo>
                    <a:pt x="229" y="199"/>
                  </a:lnTo>
                  <a:lnTo>
                    <a:pt x="223" y="199"/>
                  </a:lnTo>
                  <a:lnTo>
                    <a:pt x="217" y="199"/>
                  </a:lnTo>
                  <a:lnTo>
                    <a:pt x="211" y="199"/>
                  </a:lnTo>
                  <a:lnTo>
                    <a:pt x="204" y="199"/>
                  </a:lnTo>
                  <a:lnTo>
                    <a:pt x="198" y="199"/>
                  </a:lnTo>
                  <a:lnTo>
                    <a:pt x="192" y="199"/>
                  </a:lnTo>
                  <a:lnTo>
                    <a:pt x="186" y="199"/>
                  </a:lnTo>
                  <a:lnTo>
                    <a:pt x="180" y="199"/>
                  </a:lnTo>
                  <a:lnTo>
                    <a:pt x="174" y="199"/>
                  </a:lnTo>
                  <a:lnTo>
                    <a:pt x="167" y="199"/>
                  </a:lnTo>
                  <a:lnTo>
                    <a:pt x="163" y="199"/>
                  </a:lnTo>
                  <a:lnTo>
                    <a:pt x="157" y="199"/>
                  </a:lnTo>
                  <a:lnTo>
                    <a:pt x="150" y="199"/>
                  </a:lnTo>
                  <a:lnTo>
                    <a:pt x="144" y="199"/>
                  </a:lnTo>
                  <a:lnTo>
                    <a:pt x="138" y="199"/>
                  </a:lnTo>
                  <a:lnTo>
                    <a:pt x="132" y="199"/>
                  </a:lnTo>
                  <a:lnTo>
                    <a:pt x="126" y="199"/>
                  </a:lnTo>
                  <a:lnTo>
                    <a:pt x="120" y="199"/>
                  </a:lnTo>
                  <a:lnTo>
                    <a:pt x="113" y="199"/>
                  </a:lnTo>
                  <a:lnTo>
                    <a:pt x="107" y="199"/>
                  </a:lnTo>
                  <a:lnTo>
                    <a:pt x="101" y="199"/>
                  </a:lnTo>
                  <a:lnTo>
                    <a:pt x="97" y="199"/>
                  </a:lnTo>
                  <a:lnTo>
                    <a:pt x="90" y="199"/>
                  </a:lnTo>
                  <a:lnTo>
                    <a:pt x="84" y="199"/>
                  </a:lnTo>
                  <a:lnTo>
                    <a:pt x="78" y="199"/>
                  </a:lnTo>
                  <a:lnTo>
                    <a:pt x="72" y="199"/>
                  </a:lnTo>
                  <a:lnTo>
                    <a:pt x="66" y="199"/>
                  </a:lnTo>
                  <a:lnTo>
                    <a:pt x="60" y="199"/>
                  </a:lnTo>
                  <a:lnTo>
                    <a:pt x="53" y="199"/>
                  </a:lnTo>
                  <a:lnTo>
                    <a:pt x="49" y="199"/>
                  </a:lnTo>
                  <a:lnTo>
                    <a:pt x="43" y="199"/>
                  </a:lnTo>
                  <a:lnTo>
                    <a:pt x="36" y="199"/>
                  </a:lnTo>
                  <a:lnTo>
                    <a:pt x="30" y="199"/>
                  </a:lnTo>
                  <a:lnTo>
                    <a:pt x="24" y="199"/>
                  </a:lnTo>
                  <a:lnTo>
                    <a:pt x="18" y="199"/>
                  </a:lnTo>
                  <a:lnTo>
                    <a:pt x="12" y="199"/>
                  </a:lnTo>
                  <a:lnTo>
                    <a:pt x="6" y="199"/>
                  </a:lnTo>
                  <a:lnTo>
                    <a:pt x="0" y="199"/>
                  </a:lnTo>
                </a:path>
              </a:pathLst>
            </a:custGeom>
            <a:solidFill>
              <a:srgbClr val="CC0000"/>
            </a:solidFill>
            <a:ln w="12700" cap="rnd">
              <a:noFill/>
              <a:round/>
              <a:headEnd/>
              <a:tailEnd/>
            </a:ln>
            <a:effectLst/>
          </p:spPr>
          <p:txBody>
            <a:bodyPr/>
            <a:lstStyle/>
            <a:p>
              <a:endParaRPr lang="en-US"/>
            </a:p>
          </p:txBody>
        </p:sp>
        <p:sp>
          <p:nvSpPr>
            <p:cNvPr id="138249" name="Freeform 9"/>
            <p:cNvSpPr>
              <a:spLocks/>
            </p:cNvSpPr>
            <p:nvPr/>
          </p:nvSpPr>
          <p:spPr bwMode="auto">
            <a:xfrm>
              <a:off x="3514" y="1827"/>
              <a:ext cx="1207" cy="902"/>
            </a:xfrm>
            <a:custGeom>
              <a:avLst/>
              <a:gdLst/>
              <a:ahLst/>
              <a:cxnLst>
                <a:cxn ang="0">
                  <a:pos x="36" y="54"/>
                </a:cxn>
                <a:cxn ang="0">
                  <a:pos x="78" y="115"/>
                </a:cxn>
                <a:cxn ang="0">
                  <a:pos x="120" y="177"/>
                </a:cxn>
                <a:cxn ang="0">
                  <a:pos x="163" y="237"/>
                </a:cxn>
                <a:cxn ang="0">
                  <a:pos x="204" y="296"/>
                </a:cxn>
                <a:cxn ang="0">
                  <a:pos x="247" y="351"/>
                </a:cxn>
                <a:cxn ang="0">
                  <a:pos x="289" y="403"/>
                </a:cxn>
                <a:cxn ang="0">
                  <a:pos x="331" y="454"/>
                </a:cxn>
                <a:cxn ang="0">
                  <a:pos x="372" y="501"/>
                </a:cxn>
                <a:cxn ang="0">
                  <a:pos x="415" y="543"/>
                </a:cxn>
                <a:cxn ang="0">
                  <a:pos x="458" y="585"/>
                </a:cxn>
                <a:cxn ang="0">
                  <a:pos x="500" y="623"/>
                </a:cxn>
                <a:cxn ang="0">
                  <a:pos x="542" y="656"/>
                </a:cxn>
                <a:cxn ang="0">
                  <a:pos x="585" y="686"/>
                </a:cxn>
                <a:cxn ang="0">
                  <a:pos x="626" y="901"/>
                </a:cxn>
                <a:cxn ang="0">
                  <a:pos x="670" y="901"/>
                </a:cxn>
                <a:cxn ang="0">
                  <a:pos x="710" y="901"/>
                </a:cxn>
                <a:cxn ang="0">
                  <a:pos x="753" y="901"/>
                </a:cxn>
                <a:cxn ang="0">
                  <a:pos x="796" y="901"/>
                </a:cxn>
                <a:cxn ang="0">
                  <a:pos x="837" y="901"/>
                </a:cxn>
                <a:cxn ang="0">
                  <a:pos x="881" y="901"/>
                </a:cxn>
                <a:cxn ang="0">
                  <a:pos x="921" y="901"/>
                </a:cxn>
                <a:cxn ang="0">
                  <a:pos x="964" y="901"/>
                </a:cxn>
                <a:cxn ang="0">
                  <a:pos x="1007" y="901"/>
                </a:cxn>
                <a:cxn ang="0">
                  <a:pos x="1048" y="901"/>
                </a:cxn>
                <a:cxn ang="0">
                  <a:pos x="1092" y="901"/>
                </a:cxn>
                <a:cxn ang="0">
                  <a:pos x="1132" y="901"/>
                </a:cxn>
                <a:cxn ang="0">
                  <a:pos x="1175" y="901"/>
                </a:cxn>
                <a:cxn ang="0">
                  <a:pos x="1193" y="901"/>
                </a:cxn>
                <a:cxn ang="0">
                  <a:pos x="1150" y="901"/>
                </a:cxn>
                <a:cxn ang="0">
                  <a:pos x="1108" y="901"/>
                </a:cxn>
                <a:cxn ang="0">
                  <a:pos x="1067" y="901"/>
                </a:cxn>
                <a:cxn ang="0">
                  <a:pos x="1024" y="901"/>
                </a:cxn>
                <a:cxn ang="0">
                  <a:pos x="982" y="901"/>
                </a:cxn>
                <a:cxn ang="0">
                  <a:pos x="939" y="901"/>
                </a:cxn>
                <a:cxn ang="0">
                  <a:pos x="899" y="901"/>
                </a:cxn>
                <a:cxn ang="0">
                  <a:pos x="856" y="901"/>
                </a:cxn>
                <a:cxn ang="0">
                  <a:pos x="813" y="901"/>
                </a:cxn>
                <a:cxn ang="0">
                  <a:pos x="771" y="901"/>
                </a:cxn>
                <a:cxn ang="0">
                  <a:pos x="728" y="901"/>
                </a:cxn>
                <a:cxn ang="0">
                  <a:pos x="686" y="901"/>
                </a:cxn>
                <a:cxn ang="0">
                  <a:pos x="645" y="901"/>
                </a:cxn>
                <a:cxn ang="0">
                  <a:pos x="602" y="901"/>
                </a:cxn>
                <a:cxn ang="0">
                  <a:pos x="560" y="901"/>
                </a:cxn>
                <a:cxn ang="0">
                  <a:pos x="517" y="901"/>
                </a:cxn>
                <a:cxn ang="0">
                  <a:pos x="477" y="901"/>
                </a:cxn>
                <a:cxn ang="0">
                  <a:pos x="434" y="901"/>
                </a:cxn>
                <a:cxn ang="0">
                  <a:pos x="391" y="901"/>
                </a:cxn>
                <a:cxn ang="0">
                  <a:pos x="349" y="901"/>
                </a:cxn>
                <a:cxn ang="0">
                  <a:pos x="306" y="901"/>
                </a:cxn>
                <a:cxn ang="0">
                  <a:pos x="264" y="901"/>
                </a:cxn>
                <a:cxn ang="0">
                  <a:pos x="223" y="901"/>
                </a:cxn>
                <a:cxn ang="0">
                  <a:pos x="180" y="901"/>
                </a:cxn>
                <a:cxn ang="0">
                  <a:pos x="138" y="901"/>
                </a:cxn>
                <a:cxn ang="0">
                  <a:pos x="97" y="901"/>
                </a:cxn>
                <a:cxn ang="0">
                  <a:pos x="53" y="901"/>
                </a:cxn>
                <a:cxn ang="0">
                  <a:pos x="12" y="901"/>
                </a:cxn>
              </a:cxnLst>
              <a:rect l="0" t="0" r="r" b="b"/>
              <a:pathLst>
                <a:path w="1207" h="902">
                  <a:moveTo>
                    <a:pt x="0" y="0"/>
                  </a:moveTo>
                  <a:lnTo>
                    <a:pt x="6" y="9"/>
                  </a:lnTo>
                  <a:lnTo>
                    <a:pt x="12" y="18"/>
                  </a:lnTo>
                  <a:lnTo>
                    <a:pt x="18" y="27"/>
                  </a:lnTo>
                  <a:lnTo>
                    <a:pt x="24" y="36"/>
                  </a:lnTo>
                  <a:lnTo>
                    <a:pt x="30" y="45"/>
                  </a:lnTo>
                  <a:lnTo>
                    <a:pt x="36" y="54"/>
                  </a:lnTo>
                  <a:lnTo>
                    <a:pt x="43" y="63"/>
                  </a:lnTo>
                  <a:lnTo>
                    <a:pt x="49" y="72"/>
                  </a:lnTo>
                  <a:lnTo>
                    <a:pt x="53" y="80"/>
                  </a:lnTo>
                  <a:lnTo>
                    <a:pt x="60" y="89"/>
                  </a:lnTo>
                  <a:lnTo>
                    <a:pt x="66" y="98"/>
                  </a:lnTo>
                  <a:lnTo>
                    <a:pt x="72" y="107"/>
                  </a:lnTo>
                  <a:lnTo>
                    <a:pt x="78" y="115"/>
                  </a:lnTo>
                  <a:lnTo>
                    <a:pt x="84" y="124"/>
                  </a:lnTo>
                  <a:lnTo>
                    <a:pt x="90" y="133"/>
                  </a:lnTo>
                  <a:lnTo>
                    <a:pt x="97" y="142"/>
                  </a:lnTo>
                  <a:lnTo>
                    <a:pt x="101" y="151"/>
                  </a:lnTo>
                  <a:lnTo>
                    <a:pt x="107" y="160"/>
                  </a:lnTo>
                  <a:lnTo>
                    <a:pt x="113" y="168"/>
                  </a:lnTo>
                  <a:lnTo>
                    <a:pt x="120" y="177"/>
                  </a:lnTo>
                  <a:lnTo>
                    <a:pt x="126" y="186"/>
                  </a:lnTo>
                  <a:lnTo>
                    <a:pt x="132" y="196"/>
                  </a:lnTo>
                  <a:lnTo>
                    <a:pt x="138" y="203"/>
                  </a:lnTo>
                  <a:lnTo>
                    <a:pt x="144" y="212"/>
                  </a:lnTo>
                  <a:lnTo>
                    <a:pt x="150" y="220"/>
                  </a:lnTo>
                  <a:lnTo>
                    <a:pt x="157" y="228"/>
                  </a:lnTo>
                  <a:lnTo>
                    <a:pt x="163" y="237"/>
                  </a:lnTo>
                  <a:lnTo>
                    <a:pt x="167" y="245"/>
                  </a:lnTo>
                  <a:lnTo>
                    <a:pt x="174" y="254"/>
                  </a:lnTo>
                  <a:lnTo>
                    <a:pt x="180" y="262"/>
                  </a:lnTo>
                  <a:lnTo>
                    <a:pt x="186" y="271"/>
                  </a:lnTo>
                  <a:lnTo>
                    <a:pt x="192" y="279"/>
                  </a:lnTo>
                  <a:lnTo>
                    <a:pt x="198" y="288"/>
                  </a:lnTo>
                  <a:lnTo>
                    <a:pt x="204" y="296"/>
                  </a:lnTo>
                  <a:lnTo>
                    <a:pt x="211" y="303"/>
                  </a:lnTo>
                  <a:lnTo>
                    <a:pt x="217" y="311"/>
                  </a:lnTo>
                  <a:lnTo>
                    <a:pt x="223" y="320"/>
                  </a:lnTo>
                  <a:lnTo>
                    <a:pt x="229" y="328"/>
                  </a:lnTo>
                  <a:lnTo>
                    <a:pt x="235" y="336"/>
                  </a:lnTo>
                  <a:lnTo>
                    <a:pt x="241" y="344"/>
                  </a:lnTo>
                  <a:lnTo>
                    <a:pt x="247" y="351"/>
                  </a:lnTo>
                  <a:lnTo>
                    <a:pt x="254" y="359"/>
                  </a:lnTo>
                  <a:lnTo>
                    <a:pt x="260" y="367"/>
                  </a:lnTo>
                  <a:lnTo>
                    <a:pt x="264" y="375"/>
                  </a:lnTo>
                  <a:lnTo>
                    <a:pt x="271" y="381"/>
                  </a:lnTo>
                  <a:lnTo>
                    <a:pt x="277" y="388"/>
                  </a:lnTo>
                  <a:lnTo>
                    <a:pt x="283" y="395"/>
                  </a:lnTo>
                  <a:lnTo>
                    <a:pt x="289" y="403"/>
                  </a:lnTo>
                  <a:lnTo>
                    <a:pt x="295" y="411"/>
                  </a:lnTo>
                  <a:lnTo>
                    <a:pt x="301" y="418"/>
                  </a:lnTo>
                  <a:lnTo>
                    <a:pt x="306" y="425"/>
                  </a:lnTo>
                  <a:lnTo>
                    <a:pt x="312" y="433"/>
                  </a:lnTo>
                  <a:lnTo>
                    <a:pt x="318" y="440"/>
                  </a:lnTo>
                  <a:lnTo>
                    <a:pt x="324" y="446"/>
                  </a:lnTo>
                  <a:lnTo>
                    <a:pt x="331" y="454"/>
                  </a:lnTo>
                  <a:lnTo>
                    <a:pt x="337" y="460"/>
                  </a:lnTo>
                  <a:lnTo>
                    <a:pt x="343" y="467"/>
                  </a:lnTo>
                  <a:lnTo>
                    <a:pt x="349" y="475"/>
                  </a:lnTo>
                  <a:lnTo>
                    <a:pt x="355" y="481"/>
                  </a:lnTo>
                  <a:lnTo>
                    <a:pt x="361" y="488"/>
                  </a:lnTo>
                  <a:lnTo>
                    <a:pt x="366" y="494"/>
                  </a:lnTo>
                  <a:lnTo>
                    <a:pt x="372" y="501"/>
                  </a:lnTo>
                  <a:lnTo>
                    <a:pt x="378" y="508"/>
                  </a:lnTo>
                  <a:lnTo>
                    <a:pt x="385" y="515"/>
                  </a:lnTo>
                  <a:lnTo>
                    <a:pt x="391" y="520"/>
                  </a:lnTo>
                  <a:lnTo>
                    <a:pt x="397" y="525"/>
                  </a:lnTo>
                  <a:lnTo>
                    <a:pt x="403" y="532"/>
                  </a:lnTo>
                  <a:lnTo>
                    <a:pt x="409" y="538"/>
                  </a:lnTo>
                  <a:lnTo>
                    <a:pt x="415" y="543"/>
                  </a:lnTo>
                  <a:lnTo>
                    <a:pt x="422" y="550"/>
                  </a:lnTo>
                  <a:lnTo>
                    <a:pt x="428" y="556"/>
                  </a:lnTo>
                  <a:lnTo>
                    <a:pt x="434" y="562"/>
                  </a:lnTo>
                  <a:lnTo>
                    <a:pt x="440" y="568"/>
                  </a:lnTo>
                  <a:lnTo>
                    <a:pt x="446" y="573"/>
                  </a:lnTo>
                  <a:lnTo>
                    <a:pt x="452" y="580"/>
                  </a:lnTo>
                  <a:lnTo>
                    <a:pt x="458" y="585"/>
                  </a:lnTo>
                  <a:lnTo>
                    <a:pt x="465" y="590"/>
                  </a:lnTo>
                  <a:lnTo>
                    <a:pt x="471" y="597"/>
                  </a:lnTo>
                  <a:lnTo>
                    <a:pt x="477" y="602"/>
                  </a:lnTo>
                  <a:lnTo>
                    <a:pt x="483" y="607"/>
                  </a:lnTo>
                  <a:lnTo>
                    <a:pt x="489" y="612"/>
                  </a:lnTo>
                  <a:lnTo>
                    <a:pt x="494" y="617"/>
                  </a:lnTo>
                  <a:lnTo>
                    <a:pt x="500" y="623"/>
                  </a:lnTo>
                  <a:lnTo>
                    <a:pt x="505" y="628"/>
                  </a:lnTo>
                  <a:lnTo>
                    <a:pt x="511" y="633"/>
                  </a:lnTo>
                  <a:lnTo>
                    <a:pt x="517" y="637"/>
                  </a:lnTo>
                  <a:lnTo>
                    <a:pt x="523" y="642"/>
                  </a:lnTo>
                  <a:lnTo>
                    <a:pt x="529" y="647"/>
                  </a:lnTo>
                  <a:lnTo>
                    <a:pt x="536" y="653"/>
                  </a:lnTo>
                  <a:lnTo>
                    <a:pt x="542" y="656"/>
                  </a:lnTo>
                  <a:lnTo>
                    <a:pt x="548" y="662"/>
                  </a:lnTo>
                  <a:lnTo>
                    <a:pt x="554" y="667"/>
                  </a:lnTo>
                  <a:lnTo>
                    <a:pt x="560" y="671"/>
                  </a:lnTo>
                  <a:lnTo>
                    <a:pt x="566" y="676"/>
                  </a:lnTo>
                  <a:lnTo>
                    <a:pt x="572" y="678"/>
                  </a:lnTo>
                  <a:lnTo>
                    <a:pt x="579" y="682"/>
                  </a:lnTo>
                  <a:lnTo>
                    <a:pt x="585" y="686"/>
                  </a:lnTo>
                  <a:lnTo>
                    <a:pt x="589" y="691"/>
                  </a:lnTo>
                  <a:lnTo>
                    <a:pt x="596" y="695"/>
                  </a:lnTo>
                  <a:lnTo>
                    <a:pt x="602" y="699"/>
                  </a:lnTo>
                  <a:lnTo>
                    <a:pt x="608" y="703"/>
                  </a:lnTo>
                  <a:lnTo>
                    <a:pt x="614" y="707"/>
                  </a:lnTo>
                  <a:lnTo>
                    <a:pt x="620" y="711"/>
                  </a:lnTo>
                  <a:lnTo>
                    <a:pt x="626" y="901"/>
                  </a:lnTo>
                  <a:lnTo>
                    <a:pt x="633" y="901"/>
                  </a:lnTo>
                  <a:lnTo>
                    <a:pt x="639" y="901"/>
                  </a:lnTo>
                  <a:lnTo>
                    <a:pt x="645" y="901"/>
                  </a:lnTo>
                  <a:lnTo>
                    <a:pt x="651" y="901"/>
                  </a:lnTo>
                  <a:lnTo>
                    <a:pt x="657" y="901"/>
                  </a:lnTo>
                  <a:lnTo>
                    <a:pt x="663" y="901"/>
                  </a:lnTo>
                  <a:lnTo>
                    <a:pt x="670" y="901"/>
                  </a:lnTo>
                  <a:lnTo>
                    <a:pt x="676" y="901"/>
                  </a:lnTo>
                  <a:lnTo>
                    <a:pt x="682" y="901"/>
                  </a:lnTo>
                  <a:lnTo>
                    <a:pt x="686" y="901"/>
                  </a:lnTo>
                  <a:lnTo>
                    <a:pt x="693" y="901"/>
                  </a:lnTo>
                  <a:lnTo>
                    <a:pt x="699" y="901"/>
                  </a:lnTo>
                  <a:lnTo>
                    <a:pt x="703" y="901"/>
                  </a:lnTo>
                  <a:lnTo>
                    <a:pt x="710" y="901"/>
                  </a:lnTo>
                  <a:lnTo>
                    <a:pt x="716" y="901"/>
                  </a:lnTo>
                  <a:lnTo>
                    <a:pt x="722" y="901"/>
                  </a:lnTo>
                  <a:lnTo>
                    <a:pt x="728" y="901"/>
                  </a:lnTo>
                  <a:lnTo>
                    <a:pt x="734" y="901"/>
                  </a:lnTo>
                  <a:lnTo>
                    <a:pt x="740" y="901"/>
                  </a:lnTo>
                  <a:lnTo>
                    <a:pt x="747" y="901"/>
                  </a:lnTo>
                  <a:lnTo>
                    <a:pt x="753" y="901"/>
                  </a:lnTo>
                  <a:lnTo>
                    <a:pt x="759" y="901"/>
                  </a:lnTo>
                  <a:lnTo>
                    <a:pt x="765" y="901"/>
                  </a:lnTo>
                  <a:lnTo>
                    <a:pt x="771" y="901"/>
                  </a:lnTo>
                  <a:lnTo>
                    <a:pt x="777" y="901"/>
                  </a:lnTo>
                  <a:lnTo>
                    <a:pt x="783" y="901"/>
                  </a:lnTo>
                  <a:lnTo>
                    <a:pt x="790" y="901"/>
                  </a:lnTo>
                  <a:lnTo>
                    <a:pt x="796" y="901"/>
                  </a:lnTo>
                  <a:lnTo>
                    <a:pt x="800" y="901"/>
                  </a:lnTo>
                  <a:lnTo>
                    <a:pt x="807" y="901"/>
                  </a:lnTo>
                  <a:lnTo>
                    <a:pt x="813" y="901"/>
                  </a:lnTo>
                  <a:lnTo>
                    <a:pt x="819" y="901"/>
                  </a:lnTo>
                  <a:lnTo>
                    <a:pt x="825" y="901"/>
                  </a:lnTo>
                  <a:lnTo>
                    <a:pt x="831" y="901"/>
                  </a:lnTo>
                  <a:lnTo>
                    <a:pt x="837" y="901"/>
                  </a:lnTo>
                  <a:lnTo>
                    <a:pt x="844" y="901"/>
                  </a:lnTo>
                  <a:lnTo>
                    <a:pt x="850" y="901"/>
                  </a:lnTo>
                  <a:lnTo>
                    <a:pt x="856" y="901"/>
                  </a:lnTo>
                  <a:lnTo>
                    <a:pt x="862" y="901"/>
                  </a:lnTo>
                  <a:lnTo>
                    <a:pt x="868" y="901"/>
                  </a:lnTo>
                  <a:lnTo>
                    <a:pt x="874" y="901"/>
                  </a:lnTo>
                  <a:lnTo>
                    <a:pt x="881" y="901"/>
                  </a:lnTo>
                  <a:lnTo>
                    <a:pt x="887" y="901"/>
                  </a:lnTo>
                  <a:lnTo>
                    <a:pt x="893" y="901"/>
                  </a:lnTo>
                  <a:lnTo>
                    <a:pt x="899" y="901"/>
                  </a:lnTo>
                  <a:lnTo>
                    <a:pt x="904" y="901"/>
                  </a:lnTo>
                  <a:lnTo>
                    <a:pt x="910" y="901"/>
                  </a:lnTo>
                  <a:lnTo>
                    <a:pt x="914" y="901"/>
                  </a:lnTo>
                  <a:lnTo>
                    <a:pt x="921" y="901"/>
                  </a:lnTo>
                  <a:lnTo>
                    <a:pt x="927" y="901"/>
                  </a:lnTo>
                  <a:lnTo>
                    <a:pt x="933" y="901"/>
                  </a:lnTo>
                  <a:lnTo>
                    <a:pt x="939" y="901"/>
                  </a:lnTo>
                  <a:lnTo>
                    <a:pt x="945" y="901"/>
                  </a:lnTo>
                  <a:lnTo>
                    <a:pt x="951" y="901"/>
                  </a:lnTo>
                  <a:lnTo>
                    <a:pt x="958" y="901"/>
                  </a:lnTo>
                  <a:lnTo>
                    <a:pt x="964" y="901"/>
                  </a:lnTo>
                  <a:lnTo>
                    <a:pt x="970" y="901"/>
                  </a:lnTo>
                  <a:lnTo>
                    <a:pt x="976" y="901"/>
                  </a:lnTo>
                  <a:lnTo>
                    <a:pt x="982" y="901"/>
                  </a:lnTo>
                  <a:lnTo>
                    <a:pt x="988" y="901"/>
                  </a:lnTo>
                  <a:lnTo>
                    <a:pt x="994" y="901"/>
                  </a:lnTo>
                  <a:lnTo>
                    <a:pt x="1001" y="901"/>
                  </a:lnTo>
                  <a:lnTo>
                    <a:pt x="1007" y="901"/>
                  </a:lnTo>
                  <a:lnTo>
                    <a:pt x="1011" y="901"/>
                  </a:lnTo>
                  <a:lnTo>
                    <a:pt x="1018" y="901"/>
                  </a:lnTo>
                  <a:lnTo>
                    <a:pt x="1024" y="901"/>
                  </a:lnTo>
                  <a:lnTo>
                    <a:pt x="1030" y="901"/>
                  </a:lnTo>
                  <a:lnTo>
                    <a:pt x="1036" y="901"/>
                  </a:lnTo>
                  <a:lnTo>
                    <a:pt x="1042" y="901"/>
                  </a:lnTo>
                  <a:lnTo>
                    <a:pt x="1048" y="901"/>
                  </a:lnTo>
                  <a:lnTo>
                    <a:pt x="1055" y="901"/>
                  </a:lnTo>
                  <a:lnTo>
                    <a:pt x="1061" y="901"/>
                  </a:lnTo>
                  <a:lnTo>
                    <a:pt x="1067" y="901"/>
                  </a:lnTo>
                  <a:lnTo>
                    <a:pt x="1073" y="901"/>
                  </a:lnTo>
                  <a:lnTo>
                    <a:pt x="1079" y="901"/>
                  </a:lnTo>
                  <a:lnTo>
                    <a:pt x="1085" y="901"/>
                  </a:lnTo>
                  <a:lnTo>
                    <a:pt x="1092" y="901"/>
                  </a:lnTo>
                  <a:lnTo>
                    <a:pt x="1098" y="901"/>
                  </a:lnTo>
                  <a:lnTo>
                    <a:pt x="1104" y="901"/>
                  </a:lnTo>
                  <a:lnTo>
                    <a:pt x="1108" y="901"/>
                  </a:lnTo>
                  <a:lnTo>
                    <a:pt x="1113" y="901"/>
                  </a:lnTo>
                  <a:lnTo>
                    <a:pt x="1119" y="901"/>
                  </a:lnTo>
                  <a:lnTo>
                    <a:pt x="1125" y="901"/>
                  </a:lnTo>
                  <a:lnTo>
                    <a:pt x="1132" y="901"/>
                  </a:lnTo>
                  <a:lnTo>
                    <a:pt x="1138" y="901"/>
                  </a:lnTo>
                  <a:lnTo>
                    <a:pt x="1144" y="901"/>
                  </a:lnTo>
                  <a:lnTo>
                    <a:pt x="1150" y="901"/>
                  </a:lnTo>
                  <a:lnTo>
                    <a:pt x="1156" y="901"/>
                  </a:lnTo>
                  <a:lnTo>
                    <a:pt x="1162" y="901"/>
                  </a:lnTo>
                  <a:lnTo>
                    <a:pt x="1169" y="901"/>
                  </a:lnTo>
                  <a:lnTo>
                    <a:pt x="1175" y="901"/>
                  </a:lnTo>
                  <a:lnTo>
                    <a:pt x="1181" y="901"/>
                  </a:lnTo>
                  <a:lnTo>
                    <a:pt x="1187" y="901"/>
                  </a:lnTo>
                  <a:lnTo>
                    <a:pt x="1193" y="901"/>
                  </a:lnTo>
                  <a:lnTo>
                    <a:pt x="1199" y="901"/>
                  </a:lnTo>
                  <a:lnTo>
                    <a:pt x="1206" y="901"/>
                  </a:lnTo>
                  <a:lnTo>
                    <a:pt x="1199" y="901"/>
                  </a:lnTo>
                  <a:lnTo>
                    <a:pt x="1193" y="901"/>
                  </a:lnTo>
                  <a:lnTo>
                    <a:pt x="1187" y="901"/>
                  </a:lnTo>
                  <a:lnTo>
                    <a:pt x="1181" y="901"/>
                  </a:lnTo>
                  <a:lnTo>
                    <a:pt x="1175" y="901"/>
                  </a:lnTo>
                  <a:lnTo>
                    <a:pt x="1169" y="901"/>
                  </a:lnTo>
                  <a:lnTo>
                    <a:pt x="1162" y="901"/>
                  </a:lnTo>
                  <a:lnTo>
                    <a:pt x="1156" y="901"/>
                  </a:lnTo>
                  <a:lnTo>
                    <a:pt x="1150" y="901"/>
                  </a:lnTo>
                  <a:lnTo>
                    <a:pt x="1144" y="901"/>
                  </a:lnTo>
                  <a:lnTo>
                    <a:pt x="1138" y="901"/>
                  </a:lnTo>
                  <a:lnTo>
                    <a:pt x="1132" y="901"/>
                  </a:lnTo>
                  <a:lnTo>
                    <a:pt x="1125" y="901"/>
                  </a:lnTo>
                  <a:lnTo>
                    <a:pt x="1119" y="901"/>
                  </a:lnTo>
                  <a:lnTo>
                    <a:pt x="1113" y="901"/>
                  </a:lnTo>
                  <a:lnTo>
                    <a:pt x="1108" y="901"/>
                  </a:lnTo>
                  <a:lnTo>
                    <a:pt x="1104" y="901"/>
                  </a:lnTo>
                  <a:lnTo>
                    <a:pt x="1098" y="901"/>
                  </a:lnTo>
                  <a:lnTo>
                    <a:pt x="1092" y="901"/>
                  </a:lnTo>
                  <a:lnTo>
                    <a:pt x="1085" y="901"/>
                  </a:lnTo>
                  <a:lnTo>
                    <a:pt x="1079" y="901"/>
                  </a:lnTo>
                  <a:lnTo>
                    <a:pt x="1073" y="901"/>
                  </a:lnTo>
                  <a:lnTo>
                    <a:pt x="1067" y="901"/>
                  </a:lnTo>
                  <a:lnTo>
                    <a:pt x="1061" y="901"/>
                  </a:lnTo>
                  <a:lnTo>
                    <a:pt x="1055" y="901"/>
                  </a:lnTo>
                  <a:lnTo>
                    <a:pt x="1048" y="901"/>
                  </a:lnTo>
                  <a:lnTo>
                    <a:pt x="1042" y="901"/>
                  </a:lnTo>
                  <a:lnTo>
                    <a:pt x="1036" y="901"/>
                  </a:lnTo>
                  <a:lnTo>
                    <a:pt x="1030" y="901"/>
                  </a:lnTo>
                  <a:lnTo>
                    <a:pt x="1024" y="901"/>
                  </a:lnTo>
                  <a:lnTo>
                    <a:pt x="1018" y="901"/>
                  </a:lnTo>
                  <a:lnTo>
                    <a:pt x="1011" y="901"/>
                  </a:lnTo>
                  <a:lnTo>
                    <a:pt x="1007" y="901"/>
                  </a:lnTo>
                  <a:lnTo>
                    <a:pt x="1001" y="901"/>
                  </a:lnTo>
                  <a:lnTo>
                    <a:pt x="994" y="901"/>
                  </a:lnTo>
                  <a:lnTo>
                    <a:pt x="988" y="901"/>
                  </a:lnTo>
                  <a:lnTo>
                    <a:pt x="982" y="901"/>
                  </a:lnTo>
                  <a:lnTo>
                    <a:pt x="976" y="901"/>
                  </a:lnTo>
                  <a:lnTo>
                    <a:pt x="970" y="901"/>
                  </a:lnTo>
                  <a:lnTo>
                    <a:pt x="964" y="901"/>
                  </a:lnTo>
                  <a:lnTo>
                    <a:pt x="958" y="901"/>
                  </a:lnTo>
                  <a:lnTo>
                    <a:pt x="951" y="901"/>
                  </a:lnTo>
                  <a:lnTo>
                    <a:pt x="945" y="901"/>
                  </a:lnTo>
                  <a:lnTo>
                    <a:pt x="939" y="901"/>
                  </a:lnTo>
                  <a:lnTo>
                    <a:pt x="933" y="901"/>
                  </a:lnTo>
                  <a:lnTo>
                    <a:pt x="927" y="901"/>
                  </a:lnTo>
                  <a:lnTo>
                    <a:pt x="921" y="901"/>
                  </a:lnTo>
                  <a:lnTo>
                    <a:pt x="914" y="901"/>
                  </a:lnTo>
                  <a:lnTo>
                    <a:pt x="910" y="901"/>
                  </a:lnTo>
                  <a:lnTo>
                    <a:pt x="904" y="901"/>
                  </a:lnTo>
                  <a:lnTo>
                    <a:pt x="899" y="901"/>
                  </a:lnTo>
                  <a:lnTo>
                    <a:pt x="893" y="901"/>
                  </a:lnTo>
                  <a:lnTo>
                    <a:pt x="887" y="901"/>
                  </a:lnTo>
                  <a:lnTo>
                    <a:pt x="881" y="901"/>
                  </a:lnTo>
                  <a:lnTo>
                    <a:pt x="874" y="901"/>
                  </a:lnTo>
                  <a:lnTo>
                    <a:pt x="868" y="901"/>
                  </a:lnTo>
                  <a:lnTo>
                    <a:pt x="862" y="901"/>
                  </a:lnTo>
                  <a:lnTo>
                    <a:pt x="856" y="901"/>
                  </a:lnTo>
                  <a:lnTo>
                    <a:pt x="850" y="901"/>
                  </a:lnTo>
                  <a:lnTo>
                    <a:pt x="844" y="901"/>
                  </a:lnTo>
                  <a:lnTo>
                    <a:pt x="837" y="901"/>
                  </a:lnTo>
                  <a:lnTo>
                    <a:pt x="831" y="901"/>
                  </a:lnTo>
                  <a:lnTo>
                    <a:pt x="825" y="901"/>
                  </a:lnTo>
                  <a:lnTo>
                    <a:pt x="819" y="901"/>
                  </a:lnTo>
                  <a:lnTo>
                    <a:pt x="813" y="901"/>
                  </a:lnTo>
                  <a:lnTo>
                    <a:pt x="807" y="901"/>
                  </a:lnTo>
                  <a:lnTo>
                    <a:pt x="800" y="901"/>
                  </a:lnTo>
                  <a:lnTo>
                    <a:pt x="796" y="901"/>
                  </a:lnTo>
                  <a:lnTo>
                    <a:pt x="790" y="901"/>
                  </a:lnTo>
                  <a:lnTo>
                    <a:pt x="783" y="901"/>
                  </a:lnTo>
                  <a:lnTo>
                    <a:pt x="777" y="901"/>
                  </a:lnTo>
                  <a:lnTo>
                    <a:pt x="771" y="901"/>
                  </a:lnTo>
                  <a:lnTo>
                    <a:pt x="765" y="901"/>
                  </a:lnTo>
                  <a:lnTo>
                    <a:pt x="759" y="901"/>
                  </a:lnTo>
                  <a:lnTo>
                    <a:pt x="753" y="901"/>
                  </a:lnTo>
                  <a:lnTo>
                    <a:pt x="747" y="901"/>
                  </a:lnTo>
                  <a:lnTo>
                    <a:pt x="740" y="901"/>
                  </a:lnTo>
                  <a:lnTo>
                    <a:pt x="734" y="901"/>
                  </a:lnTo>
                  <a:lnTo>
                    <a:pt x="728" y="901"/>
                  </a:lnTo>
                  <a:lnTo>
                    <a:pt x="722" y="901"/>
                  </a:lnTo>
                  <a:lnTo>
                    <a:pt x="716" y="901"/>
                  </a:lnTo>
                  <a:lnTo>
                    <a:pt x="710" y="901"/>
                  </a:lnTo>
                  <a:lnTo>
                    <a:pt x="703" y="901"/>
                  </a:lnTo>
                  <a:lnTo>
                    <a:pt x="699" y="901"/>
                  </a:lnTo>
                  <a:lnTo>
                    <a:pt x="693" y="901"/>
                  </a:lnTo>
                  <a:lnTo>
                    <a:pt x="686" y="901"/>
                  </a:lnTo>
                  <a:lnTo>
                    <a:pt x="682" y="901"/>
                  </a:lnTo>
                  <a:lnTo>
                    <a:pt x="676" y="901"/>
                  </a:lnTo>
                  <a:lnTo>
                    <a:pt x="670" y="901"/>
                  </a:lnTo>
                  <a:lnTo>
                    <a:pt x="663" y="901"/>
                  </a:lnTo>
                  <a:lnTo>
                    <a:pt x="657" y="901"/>
                  </a:lnTo>
                  <a:lnTo>
                    <a:pt x="651" y="901"/>
                  </a:lnTo>
                  <a:lnTo>
                    <a:pt x="645" y="901"/>
                  </a:lnTo>
                  <a:lnTo>
                    <a:pt x="639" y="901"/>
                  </a:lnTo>
                  <a:lnTo>
                    <a:pt x="633" y="901"/>
                  </a:lnTo>
                  <a:lnTo>
                    <a:pt x="626" y="901"/>
                  </a:lnTo>
                  <a:lnTo>
                    <a:pt x="620" y="901"/>
                  </a:lnTo>
                  <a:lnTo>
                    <a:pt x="614" y="901"/>
                  </a:lnTo>
                  <a:lnTo>
                    <a:pt x="608" y="901"/>
                  </a:lnTo>
                  <a:lnTo>
                    <a:pt x="602" y="901"/>
                  </a:lnTo>
                  <a:lnTo>
                    <a:pt x="596" y="901"/>
                  </a:lnTo>
                  <a:lnTo>
                    <a:pt x="589" y="901"/>
                  </a:lnTo>
                  <a:lnTo>
                    <a:pt x="585" y="901"/>
                  </a:lnTo>
                  <a:lnTo>
                    <a:pt x="579" y="901"/>
                  </a:lnTo>
                  <a:lnTo>
                    <a:pt x="572" y="901"/>
                  </a:lnTo>
                  <a:lnTo>
                    <a:pt x="566" y="901"/>
                  </a:lnTo>
                  <a:lnTo>
                    <a:pt x="560" y="901"/>
                  </a:lnTo>
                  <a:lnTo>
                    <a:pt x="554" y="901"/>
                  </a:lnTo>
                  <a:lnTo>
                    <a:pt x="548" y="901"/>
                  </a:lnTo>
                  <a:lnTo>
                    <a:pt x="542" y="901"/>
                  </a:lnTo>
                  <a:lnTo>
                    <a:pt x="536" y="901"/>
                  </a:lnTo>
                  <a:lnTo>
                    <a:pt x="529" y="901"/>
                  </a:lnTo>
                  <a:lnTo>
                    <a:pt x="523" y="901"/>
                  </a:lnTo>
                  <a:lnTo>
                    <a:pt x="517" y="901"/>
                  </a:lnTo>
                  <a:lnTo>
                    <a:pt x="511" y="901"/>
                  </a:lnTo>
                  <a:lnTo>
                    <a:pt x="505" y="901"/>
                  </a:lnTo>
                  <a:lnTo>
                    <a:pt x="500" y="901"/>
                  </a:lnTo>
                  <a:lnTo>
                    <a:pt x="494" y="901"/>
                  </a:lnTo>
                  <a:lnTo>
                    <a:pt x="489" y="901"/>
                  </a:lnTo>
                  <a:lnTo>
                    <a:pt x="483" y="901"/>
                  </a:lnTo>
                  <a:lnTo>
                    <a:pt x="477" y="901"/>
                  </a:lnTo>
                  <a:lnTo>
                    <a:pt x="471" y="901"/>
                  </a:lnTo>
                  <a:lnTo>
                    <a:pt x="465" y="901"/>
                  </a:lnTo>
                  <a:lnTo>
                    <a:pt x="458" y="901"/>
                  </a:lnTo>
                  <a:lnTo>
                    <a:pt x="452" y="901"/>
                  </a:lnTo>
                  <a:lnTo>
                    <a:pt x="446" y="901"/>
                  </a:lnTo>
                  <a:lnTo>
                    <a:pt x="440" y="901"/>
                  </a:lnTo>
                  <a:lnTo>
                    <a:pt x="434" y="901"/>
                  </a:lnTo>
                  <a:lnTo>
                    <a:pt x="428" y="901"/>
                  </a:lnTo>
                  <a:lnTo>
                    <a:pt x="422" y="901"/>
                  </a:lnTo>
                  <a:lnTo>
                    <a:pt x="415" y="901"/>
                  </a:lnTo>
                  <a:lnTo>
                    <a:pt x="409" y="901"/>
                  </a:lnTo>
                  <a:lnTo>
                    <a:pt x="403" y="901"/>
                  </a:lnTo>
                  <a:lnTo>
                    <a:pt x="397" y="901"/>
                  </a:lnTo>
                  <a:lnTo>
                    <a:pt x="391" y="901"/>
                  </a:lnTo>
                  <a:lnTo>
                    <a:pt x="385" y="901"/>
                  </a:lnTo>
                  <a:lnTo>
                    <a:pt x="378" y="901"/>
                  </a:lnTo>
                  <a:lnTo>
                    <a:pt x="372" y="901"/>
                  </a:lnTo>
                  <a:lnTo>
                    <a:pt x="366" y="901"/>
                  </a:lnTo>
                  <a:lnTo>
                    <a:pt x="361" y="901"/>
                  </a:lnTo>
                  <a:lnTo>
                    <a:pt x="355" y="901"/>
                  </a:lnTo>
                  <a:lnTo>
                    <a:pt x="349" y="901"/>
                  </a:lnTo>
                  <a:lnTo>
                    <a:pt x="343" y="901"/>
                  </a:lnTo>
                  <a:lnTo>
                    <a:pt x="337" y="901"/>
                  </a:lnTo>
                  <a:lnTo>
                    <a:pt x="331" y="901"/>
                  </a:lnTo>
                  <a:lnTo>
                    <a:pt x="324" y="901"/>
                  </a:lnTo>
                  <a:lnTo>
                    <a:pt x="318" y="901"/>
                  </a:lnTo>
                  <a:lnTo>
                    <a:pt x="312" y="901"/>
                  </a:lnTo>
                  <a:lnTo>
                    <a:pt x="306" y="901"/>
                  </a:lnTo>
                  <a:lnTo>
                    <a:pt x="301" y="901"/>
                  </a:lnTo>
                  <a:lnTo>
                    <a:pt x="295" y="901"/>
                  </a:lnTo>
                  <a:lnTo>
                    <a:pt x="289" y="901"/>
                  </a:lnTo>
                  <a:lnTo>
                    <a:pt x="283" y="901"/>
                  </a:lnTo>
                  <a:lnTo>
                    <a:pt x="277" y="901"/>
                  </a:lnTo>
                  <a:lnTo>
                    <a:pt x="271" y="901"/>
                  </a:lnTo>
                  <a:lnTo>
                    <a:pt x="264" y="901"/>
                  </a:lnTo>
                  <a:lnTo>
                    <a:pt x="260" y="901"/>
                  </a:lnTo>
                  <a:lnTo>
                    <a:pt x="254" y="901"/>
                  </a:lnTo>
                  <a:lnTo>
                    <a:pt x="247" y="901"/>
                  </a:lnTo>
                  <a:lnTo>
                    <a:pt x="241" y="901"/>
                  </a:lnTo>
                  <a:lnTo>
                    <a:pt x="235" y="901"/>
                  </a:lnTo>
                  <a:lnTo>
                    <a:pt x="229" y="901"/>
                  </a:lnTo>
                  <a:lnTo>
                    <a:pt x="223" y="901"/>
                  </a:lnTo>
                  <a:lnTo>
                    <a:pt x="217" y="901"/>
                  </a:lnTo>
                  <a:lnTo>
                    <a:pt x="211" y="901"/>
                  </a:lnTo>
                  <a:lnTo>
                    <a:pt x="204" y="901"/>
                  </a:lnTo>
                  <a:lnTo>
                    <a:pt x="198" y="901"/>
                  </a:lnTo>
                  <a:lnTo>
                    <a:pt x="192" y="901"/>
                  </a:lnTo>
                  <a:lnTo>
                    <a:pt x="186" y="901"/>
                  </a:lnTo>
                  <a:lnTo>
                    <a:pt x="180" y="901"/>
                  </a:lnTo>
                  <a:lnTo>
                    <a:pt x="174" y="901"/>
                  </a:lnTo>
                  <a:lnTo>
                    <a:pt x="167" y="901"/>
                  </a:lnTo>
                  <a:lnTo>
                    <a:pt x="163" y="901"/>
                  </a:lnTo>
                  <a:lnTo>
                    <a:pt x="157" y="901"/>
                  </a:lnTo>
                  <a:lnTo>
                    <a:pt x="150" y="901"/>
                  </a:lnTo>
                  <a:lnTo>
                    <a:pt x="144" y="901"/>
                  </a:lnTo>
                  <a:lnTo>
                    <a:pt x="138" y="901"/>
                  </a:lnTo>
                  <a:lnTo>
                    <a:pt x="132" y="901"/>
                  </a:lnTo>
                  <a:lnTo>
                    <a:pt x="126" y="901"/>
                  </a:lnTo>
                  <a:lnTo>
                    <a:pt x="120" y="901"/>
                  </a:lnTo>
                  <a:lnTo>
                    <a:pt x="113" y="901"/>
                  </a:lnTo>
                  <a:lnTo>
                    <a:pt x="107" y="901"/>
                  </a:lnTo>
                  <a:lnTo>
                    <a:pt x="101" y="901"/>
                  </a:lnTo>
                  <a:lnTo>
                    <a:pt x="97" y="901"/>
                  </a:lnTo>
                  <a:lnTo>
                    <a:pt x="90" y="901"/>
                  </a:lnTo>
                  <a:lnTo>
                    <a:pt x="84" y="901"/>
                  </a:lnTo>
                  <a:lnTo>
                    <a:pt x="78" y="901"/>
                  </a:lnTo>
                  <a:lnTo>
                    <a:pt x="72" y="901"/>
                  </a:lnTo>
                  <a:lnTo>
                    <a:pt x="66" y="901"/>
                  </a:lnTo>
                  <a:lnTo>
                    <a:pt x="60" y="901"/>
                  </a:lnTo>
                  <a:lnTo>
                    <a:pt x="53" y="901"/>
                  </a:lnTo>
                  <a:lnTo>
                    <a:pt x="49" y="901"/>
                  </a:lnTo>
                  <a:lnTo>
                    <a:pt x="43" y="901"/>
                  </a:lnTo>
                  <a:lnTo>
                    <a:pt x="36" y="901"/>
                  </a:lnTo>
                  <a:lnTo>
                    <a:pt x="30" y="901"/>
                  </a:lnTo>
                  <a:lnTo>
                    <a:pt x="24" y="901"/>
                  </a:lnTo>
                  <a:lnTo>
                    <a:pt x="18" y="901"/>
                  </a:lnTo>
                  <a:lnTo>
                    <a:pt x="12" y="901"/>
                  </a:lnTo>
                  <a:lnTo>
                    <a:pt x="6" y="901"/>
                  </a:lnTo>
                  <a:lnTo>
                    <a:pt x="0" y="901"/>
                  </a:lnTo>
                  <a:lnTo>
                    <a:pt x="0" y="0"/>
                  </a:lnTo>
                </a:path>
              </a:pathLst>
            </a:custGeom>
            <a:solidFill>
              <a:srgbClr val="C0C0C0"/>
            </a:solidFill>
            <a:ln w="12700" cap="rnd">
              <a:noFill/>
              <a:round/>
              <a:headEnd/>
              <a:tailEnd/>
            </a:ln>
            <a:effectLst/>
          </p:spPr>
          <p:txBody>
            <a:bodyPr/>
            <a:lstStyle/>
            <a:p>
              <a:endParaRPr lang="en-US"/>
            </a:p>
          </p:txBody>
        </p:sp>
        <p:sp>
          <p:nvSpPr>
            <p:cNvPr id="138250" name="Rectangle 10"/>
            <p:cNvSpPr>
              <a:spLocks noChangeArrowheads="1"/>
            </p:cNvSpPr>
            <p:nvPr/>
          </p:nvSpPr>
          <p:spPr bwMode="auto">
            <a:xfrm>
              <a:off x="2751" y="2808"/>
              <a:ext cx="349" cy="144"/>
            </a:xfrm>
            <a:prstGeom prst="rect">
              <a:avLst/>
            </a:prstGeom>
            <a:noFill/>
            <a:ln w="12700">
              <a:noFill/>
              <a:miter lim="800000"/>
              <a:headEnd/>
              <a:tailEnd/>
            </a:ln>
            <a:effectLst/>
          </p:spPr>
          <p:txBody>
            <a:bodyPr wrap="none" lIns="90488" tIns="44450" rIns="90488" bIns="44450" anchor="ctr"/>
            <a:lstStyle/>
            <a:p>
              <a:pPr algn="ctr"/>
              <a:r>
                <a:rPr lang="en-US" b="1" i="0">
                  <a:solidFill>
                    <a:schemeClr val="bg2"/>
                  </a:solidFill>
                  <a:latin typeface="Symbol" pitchFamily="18" charset="2"/>
                </a:rPr>
                <a:t></a:t>
              </a:r>
            </a:p>
          </p:txBody>
        </p:sp>
        <p:sp>
          <p:nvSpPr>
            <p:cNvPr id="138251" name="Line 11"/>
            <p:cNvSpPr>
              <a:spLocks noChangeShapeType="1"/>
            </p:cNvSpPr>
            <p:nvPr/>
          </p:nvSpPr>
          <p:spPr bwMode="auto">
            <a:xfrm>
              <a:off x="2902" y="1229"/>
              <a:ext cx="0" cy="1479"/>
            </a:xfrm>
            <a:prstGeom prst="line">
              <a:avLst/>
            </a:prstGeom>
            <a:noFill/>
            <a:ln w="25400">
              <a:solidFill>
                <a:schemeClr val="bg2"/>
              </a:solidFill>
              <a:round/>
              <a:headEnd/>
              <a:tailEnd/>
            </a:ln>
            <a:effectLst/>
          </p:spPr>
          <p:txBody>
            <a:bodyPr wrap="none" anchor="ctr"/>
            <a:lstStyle/>
            <a:p>
              <a:endParaRPr lang="en-US"/>
            </a:p>
          </p:txBody>
        </p:sp>
        <p:sp>
          <p:nvSpPr>
            <p:cNvPr id="138252" name="Line 12"/>
            <p:cNvSpPr>
              <a:spLocks noChangeShapeType="1"/>
            </p:cNvSpPr>
            <p:nvPr/>
          </p:nvSpPr>
          <p:spPr bwMode="auto">
            <a:xfrm flipH="1">
              <a:off x="1711" y="2591"/>
              <a:ext cx="1180" cy="0"/>
            </a:xfrm>
            <a:prstGeom prst="line">
              <a:avLst/>
            </a:prstGeom>
            <a:noFill/>
            <a:ln w="25400">
              <a:solidFill>
                <a:schemeClr val="bg2"/>
              </a:solidFill>
              <a:round/>
              <a:headEnd type="triangle" w="med" len="med"/>
              <a:tailEnd type="triangle" w="med" len="med"/>
            </a:ln>
            <a:effectLst/>
          </p:spPr>
          <p:txBody>
            <a:bodyPr wrap="none" anchor="ctr"/>
            <a:lstStyle/>
            <a:p>
              <a:endParaRPr lang="en-US"/>
            </a:p>
          </p:txBody>
        </p:sp>
        <p:sp>
          <p:nvSpPr>
            <p:cNvPr id="138253" name="Line 13"/>
            <p:cNvSpPr>
              <a:spLocks noChangeShapeType="1"/>
            </p:cNvSpPr>
            <p:nvPr/>
          </p:nvSpPr>
          <p:spPr bwMode="auto">
            <a:xfrm>
              <a:off x="2910" y="2591"/>
              <a:ext cx="1166" cy="0"/>
            </a:xfrm>
            <a:prstGeom prst="line">
              <a:avLst/>
            </a:prstGeom>
            <a:noFill/>
            <a:ln w="25400">
              <a:solidFill>
                <a:schemeClr val="bg2"/>
              </a:solidFill>
              <a:round/>
              <a:headEnd type="triangle" w="med" len="med"/>
              <a:tailEnd type="triangle" w="med" len="med"/>
            </a:ln>
            <a:effectLst/>
          </p:spPr>
          <p:txBody>
            <a:bodyPr wrap="none" anchor="ctr"/>
            <a:lstStyle/>
            <a:p>
              <a:endParaRPr lang="en-US"/>
            </a:p>
          </p:txBody>
        </p:sp>
        <p:sp>
          <p:nvSpPr>
            <p:cNvPr id="138254" name="Freeform 14"/>
            <p:cNvSpPr>
              <a:spLocks/>
            </p:cNvSpPr>
            <p:nvPr/>
          </p:nvSpPr>
          <p:spPr bwMode="auto">
            <a:xfrm>
              <a:off x="1095" y="2724"/>
              <a:ext cx="3021" cy="1"/>
            </a:xfrm>
            <a:custGeom>
              <a:avLst/>
              <a:gdLst/>
              <a:ahLst/>
              <a:cxnLst>
                <a:cxn ang="0">
                  <a:pos x="90" y="0"/>
                </a:cxn>
                <a:cxn ang="0">
                  <a:pos x="187" y="0"/>
                </a:cxn>
                <a:cxn ang="0">
                  <a:pos x="283" y="0"/>
                </a:cxn>
                <a:cxn ang="0">
                  <a:pos x="380" y="0"/>
                </a:cxn>
                <a:cxn ang="0">
                  <a:pos x="477" y="0"/>
                </a:cxn>
                <a:cxn ang="0">
                  <a:pos x="574" y="0"/>
                </a:cxn>
                <a:cxn ang="0">
                  <a:pos x="671" y="0"/>
                </a:cxn>
                <a:cxn ang="0">
                  <a:pos x="766" y="0"/>
                </a:cxn>
                <a:cxn ang="0">
                  <a:pos x="863" y="0"/>
                </a:cxn>
                <a:cxn ang="0">
                  <a:pos x="962" y="0"/>
                </a:cxn>
                <a:cxn ang="0">
                  <a:pos x="1059" y="0"/>
                </a:cxn>
                <a:cxn ang="0">
                  <a:pos x="1156" y="0"/>
                </a:cxn>
                <a:cxn ang="0">
                  <a:pos x="1253" y="0"/>
                </a:cxn>
                <a:cxn ang="0">
                  <a:pos x="1349" y="0"/>
                </a:cxn>
                <a:cxn ang="0">
                  <a:pos x="1446" y="0"/>
                </a:cxn>
                <a:cxn ang="0">
                  <a:pos x="1543" y="0"/>
                </a:cxn>
                <a:cxn ang="0">
                  <a:pos x="1640" y="0"/>
                </a:cxn>
                <a:cxn ang="0">
                  <a:pos x="1737" y="0"/>
                </a:cxn>
                <a:cxn ang="0">
                  <a:pos x="1834" y="0"/>
                </a:cxn>
                <a:cxn ang="0">
                  <a:pos x="1931" y="0"/>
                </a:cxn>
                <a:cxn ang="0">
                  <a:pos x="2028" y="0"/>
                </a:cxn>
                <a:cxn ang="0">
                  <a:pos x="2125" y="0"/>
                </a:cxn>
                <a:cxn ang="0">
                  <a:pos x="2222" y="0"/>
                </a:cxn>
                <a:cxn ang="0">
                  <a:pos x="2317" y="0"/>
                </a:cxn>
                <a:cxn ang="0">
                  <a:pos x="2414" y="0"/>
                </a:cxn>
                <a:cxn ang="0">
                  <a:pos x="2511" y="0"/>
                </a:cxn>
                <a:cxn ang="0">
                  <a:pos x="2608" y="0"/>
                </a:cxn>
                <a:cxn ang="0">
                  <a:pos x="2705" y="0"/>
                </a:cxn>
                <a:cxn ang="0">
                  <a:pos x="2801" y="0"/>
                </a:cxn>
                <a:cxn ang="0">
                  <a:pos x="2899" y="0"/>
                </a:cxn>
                <a:cxn ang="0">
                  <a:pos x="2996" y="0"/>
                </a:cxn>
                <a:cxn ang="0">
                  <a:pos x="2947" y="0"/>
                </a:cxn>
                <a:cxn ang="0">
                  <a:pos x="2850" y="0"/>
                </a:cxn>
                <a:cxn ang="0">
                  <a:pos x="2755" y="0"/>
                </a:cxn>
                <a:cxn ang="0">
                  <a:pos x="2658" y="0"/>
                </a:cxn>
                <a:cxn ang="0">
                  <a:pos x="2561" y="0"/>
                </a:cxn>
                <a:cxn ang="0">
                  <a:pos x="2464" y="0"/>
                </a:cxn>
                <a:cxn ang="0">
                  <a:pos x="2365" y="0"/>
                </a:cxn>
                <a:cxn ang="0">
                  <a:pos x="2268" y="0"/>
                </a:cxn>
                <a:cxn ang="0">
                  <a:pos x="2172" y="0"/>
                </a:cxn>
                <a:cxn ang="0">
                  <a:pos x="2075" y="0"/>
                </a:cxn>
                <a:cxn ang="0">
                  <a:pos x="1978" y="0"/>
                </a:cxn>
                <a:cxn ang="0">
                  <a:pos x="1881" y="0"/>
                </a:cxn>
                <a:cxn ang="0">
                  <a:pos x="1784" y="0"/>
                </a:cxn>
                <a:cxn ang="0">
                  <a:pos x="1689" y="0"/>
                </a:cxn>
                <a:cxn ang="0">
                  <a:pos x="1592" y="0"/>
                </a:cxn>
                <a:cxn ang="0">
                  <a:pos x="1495" y="0"/>
                </a:cxn>
                <a:cxn ang="0">
                  <a:pos x="1398" y="0"/>
                </a:cxn>
                <a:cxn ang="0">
                  <a:pos x="1299" y="0"/>
                </a:cxn>
                <a:cxn ang="0">
                  <a:pos x="1204" y="0"/>
                </a:cxn>
                <a:cxn ang="0">
                  <a:pos x="1107" y="0"/>
                </a:cxn>
                <a:cxn ang="0">
                  <a:pos x="1010" y="0"/>
                </a:cxn>
                <a:cxn ang="0">
                  <a:pos x="913" y="0"/>
                </a:cxn>
                <a:cxn ang="0">
                  <a:pos x="816" y="0"/>
                </a:cxn>
                <a:cxn ang="0">
                  <a:pos x="720" y="0"/>
                </a:cxn>
                <a:cxn ang="0">
                  <a:pos x="623" y="0"/>
                </a:cxn>
                <a:cxn ang="0">
                  <a:pos x="526" y="0"/>
                </a:cxn>
                <a:cxn ang="0">
                  <a:pos x="429" y="0"/>
                </a:cxn>
                <a:cxn ang="0">
                  <a:pos x="332" y="0"/>
                </a:cxn>
                <a:cxn ang="0">
                  <a:pos x="235" y="0"/>
                </a:cxn>
                <a:cxn ang="0">
                  <a:pos x="138" y="0"/>
                </a:cxn>
                <a:cxn ang="0">
                  <a:pos x="41" y="0"/>
                </a:cxn>
              </a:cxnLst>
              <a:rect l="0" t="0" r="r" b="b"/>
              <a:pathLst>
                <a:path w="3021" h="1">
                  <a:moveTo>
                    <a:pt x="0" y="0"/>
                  </a:moveTo>
                  <a:lnTo>
                    <a:pt x="6" y="0"/>
                  </a:lnTo>
                  <a:lnTo>
                    <a:pt x="10" y="0"/>
                  </a:lnTo>
                  <a:lnTo>
                    <a:pt x="16" y="0"/>
                  </a:lnTo>
                  <a:lnTo>
                    <a:pt x="23" y="0"/>
                  </a:lnTo>
                  <a:lnTo>
                    <a:pt x="29" y="0"/>
                  </a:lnTo>
                  <a:lnTo>
                    <a:pt x="35" y="0"/>
                  </a:lnTo>
                  <a:lnTo>
                    <a:pt x="41" y="0"/>
                  </a:lnTo>
                  <a:lnTo>
                    <a:pt x="47" y="0"/>
                  </a:lnTo>
                  <a:lnTo>
                    <a:pt x="53" y="0"/>
                  </a:lnTo>
                  <a:lnTo>
                    <a:pt x="60" y="0"/>
                  </a:lnTo>
                  <a:lnTo>
                    <a:pt x="66" y="0"/>
                  </a:lnTo>
                  <a:lnTo>
                    <a:pt x="72" y="0"/>
                  </a:lnTo>
                  <a:lnTo>
                    <a:pt x="78" y="0"/>
                  </a:lnTo>
                  <a:lnTo>
                    <a:pt x="84" y="0"/>
                  </a:lnTo>
                  <a:lnTo>
                    <a:pt x="90" y="0"/>
                  </a:lnTo>
                  <a:lnTo>
                    <a:pt x="97" y="0"/>
                  </a:lnTo>
                  <a:lnTo>
                    <a:pt x="101" y="0"/>
                  </a:lnTo>
                  <a:lnTo>
                    <a:pt x="107" y="0"/>
                  </a:lnTo>
                  <a:lnTo>
                    <a:pt x="113" y="0"/>
                  </a:lnTo>
                  <a:lnTo>
                    <a:pt x="120" y="0"/>
                  </a:lnTo>
                  <a:lnTo>
                    <a:pt x="126" y="0"/>
                  </a:lnTo>
                  <a:lnTo>
                    <a:pt x="132" y="0"/>
                  </a:lnTo>
                  <a:lnTo>
                    <a:pt x="138" y="0"/>
                  </a:lnTo>
                  <a:lnTo>
                    <a:pt x="144" y="0"/>
                  </a:lnTo>
                  <a:lnTo>
                    <a:pt x="150" y="0"/>
                  </a:lnTo>
                  <a:lnTo>
                    <a:pt x="157" y="0"/>
                  </a:lnTo>
                  <a:lnTo>
                    <a:pt x="163" y="0"/>
                  </a:lnTo>
                  <a:lnTo>
                    <a:pt x="169" y="0"/>
                  </a:lnTo>
                  <a:lnTo>
                    <a:pt x="175" y="0"/>
                  </a:lnTo>
                  <a:lnTo>
                    <a:pt x="181" y="0"/>
                  </a:lnTo>
                  <a:lnTo>
                    <a:pt x="187" y="0"/>
                  </a:lnTo>
                  <a:lnTo>
                    <a:pt x="194" y="0"/>
                  </a:lnTo>
                  <a:lnTo>
                    <a:pt x="200" y="0"/>
                  </a:lnTo>
                  <a:lnTo>
                    <a:pt x="206" y="0"/>
                  </a:lnTo>
                  <a:lnTo>
                    <a:pt x="212" y="0"/>
                  </a:lnTo>
                  <a:lnTo>
                    <a:pt x="218" y="0"/>
                  </a:lnTo>
                  <a:lnTo>
                    <a:pt x="223" y="0"/>
                  </a:lnTo>
                  <a:lnTo>
                    <a:pt x="229" y="0"/>
                  </a:lnTo>
                  <a:lnTo>
                    <a:pt x="235" y="0"/>
                  </a:lnTo>
                  <a:lnTo>
                    <a:pt x="241" y="0"/>
                  </a:lnTo>
                  <a:lnTo>
                    <a:pt x="247" y="0"/>
                  </a:lnTo>
                  <a:lnTo>
                    <a:pt x="252" y="0"/>
                  </a:lnTo>
                  <a:lnTo>
                    <a:pt x="258" y="0"/>
                  </a:lnTo>
                  <a:lnTo>
                    <a:pt x="264" y="0"/>
                  </a:lnTo>
                  <a:lnTo>
                    <a:pt x="271" y="0"/>
                  </a:lnTo>
                  <a:lnTo>
                    <a:pt x="277" y="0"/>
                  </a:lnTo>
                  <a:lnTo>
                    <a:pt x="283" y="0"/>
                  </a:lnTo>
                  <a:lnTo>
                    <a:pt x="289" y="0"/>
                  </a:lnTo>
                  <a:lnTo>
                    <a:pt x="295" y="0"/>
                  </a:lnTo>
                  <a:lnTo>
                    <a:pt x="301" y="0"/>
                  </a:lnTo>
                  <a:lnTo>
                    <a:pt x="308" y="0"/>
                  </a:lnTo>
                  <a:lnTo>
                    <a:pt x="314" y="0"/>
                  </a:lnTo>
                  <a:lnTo>
                    <a:pt x="320" y="0"/>
                  </a:lnTo>
                  <a:lnTo>
                    <a:pt x="326" y="0"/>
                  </a:lnTo>
                  <a:lnTo>
                    <a:pt x="332" y="0"/>
                  </a:lnTo>
                  <a:lnTo>
                    <a:pt x="337" y="0"/>
                  </a:lnTo>
                  <a:lnTo>
                    <a:pt x="343" y="0"/>
                  </a:lnTo>
                  <a:lnTo>
                    <a:pt x="349" y="0"/>
                  </a:lnTo>
                  <a:lnTo>
                    <a:pt x="355" y="0"/>
                  </a:lnTo>
                  <a:lnTo>
                    <a:pt x="361" y="0"/>
                  </a:lnTo>
                  <a:lnTo>
                    <a:pt x="368" y="0"/>
                  </a:lnTo>
                  <a:lnTo>
                    <a:pt x="374" y="0"/>
                  </a:lnTo>
                  <a:lnTo>
                    <a:pt x="380" y="0"/>
                  </a:lnTo>
                  <a:lnTo>
                    <a:pt x="386" y="0"/>
                  </a:lnTo>
                  <a:lnTo>
                    <a:pt x="392" y="0"/>
                  </a:lnTo>
                  <a:lnTo>
                    <a:pt x="398" y="0"/>
                  </a:lnTo>
                  <a:lnTo>
                    <a:pt x="405" y="0"/>
                  </a:lnTo>
                  <a:lnTo>
                    <a:pt x="411" y="0"/>
                  </a:lnTo>
                  <a:lnTo>
                    <a:pt x="417" y="0"/>
                  </a:lnTo>
                  <a:lnTo>
                    <a:pt x="423" y="0"/>
                  </a:lnTo>
                  <a:lnTo>
                    <a:pt x="429" y="0"/>
                  </a:lnTo>
                  <a:lnTo>
                    <a:pt x="434" y="0"/>
                  </a:lnTo>
                  <a:lnTo>
                    <a:pt x="440" y="0"/>
                  </a:lnTo>
                  <a:lnTo>
                    <a:pt x="446" y="0"/>
                  </a:lnTo>
                  <a:lnTo>
                    <a:pt x="452" y="0"/>
                  </a:lnTo>
                  <a:lnTo>
                    <a:pt x="458" y="0"/>
                  </a:lnTo>
                  <a:lnTo>
                    <a:pt x="465" y="0"/>
                  </a:lnTo>
                  <a:lnTo>
                    <a:pt x="471" y="0"/>
                  </a:lnTo>
                  <a:lnTo>
                    <a:pt x="477" y="0"/>
                  </a:lnTo>
                  <a:lnTo>
                    <a:pt x="483" y="0"/>
                  </a:lnTo>
                  <a:lnTo>
                    <a:pt x="489" y="0"/>
                  </a:lnTo>
                  <a:lnTo>
                    <a:pt x="495" y="0"/>
                  </a:lnTo>
                  <a:lnTo>
                    <a:pt x="502" y="0"/>
                  </a:lnTo>
                  <a:lnTo>
                    <a:pt x="508" y="0"/>
                  </a:lnTo>
                  <a:lnTo>
                    <a:pt x="514" y="0"/>
                  </a:lnTo>
                  <a:lnTo>
                    <a:pt x="520" y="0"/>
                  </a:lnTo>
                  <a:lnTo>
                    <a:pt x="526" y="0"/>
                  </a:lnTo>
                  <a:lnTo>
                    <a:pt x="531" y="0"/>
                  </a:lnTo>
                  <a:lnTo>
                    <a:pt x="537" y="0"/>
                  </a:lnTo>
                  <a:lnTo>
                    <a:pt x="543" y="0"/>
                  </a:lnTo>
                  <a:lnTo>
                    <a:pt x="549" y="0"/>
                  </a:lnTo>
                  <a:lnTo>
                    <a:pt x="555" y="0"/>
                  </a:lnTo>
                  <a:lnTo>
                    <a:pt x="562" y="0"/>
                  </a:lnTo>
                  <a:lnTo>
                    <a:pt x="568" y="0"/>
                  </a:lnTo>
                  <a:lnTo>
                    <a:pt x="574" y="0"/>
                  </a:lnTo>
                  <a:lnTo>
                    <a:pt x="580" y="0"/>
                  </a:lnTo>
                  <a:lnTo>
                    <a:pt x="586" y="0"/>
                  </a:lnTo>
                  <a:lnTo>
                    <a:pt x="592" y="0"/>
                  </a:lnTo>
                  <a:lnTo>
                    <a:pt x="599" y="0"/>
                  </a:lnTo>
                  <a:lnTo>
                    <a:pt x="605" y="0"/>
                  </a:lnTo>
                  <a:lnTo>
                    <a:pt x="611" y="0"/>
                  </a:lnTo>
                  <a:lnTo>
                    <a:pt x="617" y="0"/>
                  </a:lnTo>
                  <a:lnTo>
                    <a:pt x="623" y="0"/>
                  </a:lnTo>
                  <a:lnTo>
                    <a:pt x="629" y="0"/>
                  </a:lnTo>
                  <a:lnTo>
                    <a:pt x="636" y="0"/>
                  </a:lnTo>
                  <a:lnTo>
                    <a:pt x="642" y="0"/>
                  </a:lnTo>
                  <a:lnTo>
                    <a:pt x="648" y="0"/>
                  </a:lnTo>
                  <a:lnTo>
                    <a:pt x="654" y="0"/>
                  </a:lnTo>
                  <a:lnTo>
                    <a:pt x="659" y="0"/>
                  </a:lnTo>
                  <a:lnTo>
                    <a:pt x="665" y="0"/>
                  </a:lnTo>
                  <a:lnTo>
                    <a:pt x="671" y="0"/>
                  </a:lnTo>
                  <a:lnTo>
                    <a:pt x="677" y="0"/>
                  </a:lnTo>
                  <a:lnTo>
                    <a:pt x="683" y="0"/>
                  </a:lnTo>
                  <a:lnTo>
                    <a:pt x="689" y="0"/>
                  </a:lnTo>
                  <a:lnTo>
                    <a:pt x="696" y="0"/>
                  </a:lnTo>
                  <a:lnTo>
                    <a:pt x="702" y="0"/>
                  </a:lnTo>
                  <a:lnTo>
                    <a:pt x="708" y="0"/>
                  </a:lnTo>
                  <a:lnTo>
                    <a:pt x="714" y="0"/>
                  </a:lnTo>
                  <a:lnTo>
                    <a:pt x="720" y="0"/>
                  </a:lnTo>
                  <a:lnTo>
                    <a:pt x="726" y="0"/>
                  </a:lnTo>
                  <a:lnTo>
                    <a:pt x="733" y="0"/>
                  </a:lnTo>
                  <a:lnTo>
                    <a:pt x="739" y="0"/>
                  </a:lnTo>
                  <a:lnTo>
                    <a:pt x="745" y="0"/>
                  </a:lnTo>
                  <a:lnTo>
                    <a:pt x="751" y="0"/>
                  </a:lnTo>
                  <a:lnTo>
                    <a:pt x="756" y="0"/>
                  </a:lnTo>
                  <a:lnTo>
                    <a:pt x="760" y="0"/>
                  </a:lnTo>
                  <a:lnTo>
                    <a:pt x="766" y="0"/>
                  </a:lnTo>
                  <a:lnTo>
                    <a:pt x="773" y="0"/>
                  </a:lnTo>
                  <a:lnTo>
                    <a:pt x="779" y="0"/>
                  </a:lnTo>
                  <a:lnTo>
                    <a:pt x="785" y="0"/>
                  </a:lnTo>
                  <a:lnTo>
                    <a:pt x="791" y="0"/>
                  </a:lnTo>
                  <a:lnTo>
                    <a:pt x="797" y="0"/>
                  </a:lnTo>
                  <a:lnTo>
                    <a:pt x="803" y="0"/>
                  </a:lnTo>
                  <a:lnTo>
                    <a:pt x="810" y="0"/>
                  </a:lnTo>
                  <a:lnTo>
                    <a:pt x="816" y="0"/>
                  </a:lnTo>
                  <a:lnTo>
                    <a:pt x="822" y="0"/>
                  </a:lnTo>
                  <a:lnTo>
                    <a:pt x="828" y="0"/>
                  </a:lnTo>
                  <a:lnTo>
                    <a:pt x="834" y="0"/>
                  </a:lnTo>
                  <a:lnTo>
                    <a:pt x="840" y="0"/>
                  </a:lnTo>
                  <a:lnTo>
                    <a:pt x="847" y="0"/>
                  </a:lnTo>
                  <a:lnTo>
                    <a:pt x="853" y="0"/>
                  </a:lnTo>
                  <a:lnTo>
                    <a:pt x="857" y="0"/>
                  </a:lnTo>
                  <a:lnTo>
                    <a:pt x="863" y="0"/>
                  </a:lnTo>
                  <a:lnTo>
                    <a:pt x="870" y="0"/>
                  </a:lnTo>
                  <a:lnTo>
                    <a:pt x="876" y="0"/>
                  </a:lnTo>
                  <a:lnTo>
                    <a:pt x="882" y="0"/>
                  </a:lnTo>
                  <a:lnTo>
                    <a:pt x="888" y="0"/>
                  </a:lnTo>
                  <a:lnTo>
                    <a:pt x="894" y="0"/>
                  </a:lnTo>
                  <a:lnTo>
                    <a:pt x="900" y="0"/>
                  </a:lnTo>
                  <a:lnTo>
                    <a:pt x="907" y="0"/>
                  </a:lnTo>
                  <a:lnTo>
                    <a:pt x="913" y="0"/>
                  </a:lnTo>
                  <a:lnTo>
                    <a:pt x="919" y="0"/>
                  </a:lnTo>
                  <a:lnTo>
                    <a:pt x="925" y="0"/>
                  </a:lnTo>
                  <a:lnTo>
                    <a:pt x="931" y="0"/>
                  </a:lnTo>
                  <a:lnTo>
                    <a:pt x="937" y="0"/>
                  </a:lnTo>
                  <a:lnTo>
                    <a:pt x="944" y="0"/>
                  </a:lnTo>
                  <a:lnTo>
                    <a:pt x="950" y="0"/>
                  </a:lnTo>
                  <a:lnTo>
                    <a:pt x="956" y="0"/>
                  </a:lnTo>
                  <a:lnTo>
                    <a:pt x="962" y="0"/>
                  </a:lnTo>
                  <a:lnTo>
                    <a:pt x="968" y="0"/>
                  </a:lnTo>
                  <a:lnTo>
                    <a:pt x="973" y="0"/>
                  </a:lnTo>
                  <a:lnTo>
                    <a:pt x="979" y="0"/>
                  </a:lnTo>
                  <a:lnTo>
                    <a:pt x="985" y="0"/>
                  </a:lnTo>
                  <a:lnTo>
                    <a:pt x="991" y="0"/>
                  </a:lnTo>
                  <a:lnTo>
                    <a:pt x="997" y="0"/>
                  </a:lnTo>
                  <a:lnTo>
                    <a:pt x="1004" y="0"/>
                  </a:lnTo>
                  <a:lnTo>
                    <a:pt x="1010" y="0"/>
                  </a:lnTo>
                  <a:lnTo>
                    <a:pt x="1016" y="0"/>
                  </a:lnTo>
                  <a:lnTo>
                    <a:pt x="1022" y="0"/>
                  </a:lnTo>
                  <a:lnTo>
                    <a:pt x="1028" y="0"/>
                  </a:lnTo>
                  <a:lnTo>
                    <a:pt x="1034" y="0"/>
                  </a:lnTo>
                  <a:lnTo>
                    <a:pt x="1041" y="0"/>
                  </a:lnTo>
                  <a:lnTo>
                    <a:pt x="1047" y="0"/>
                  </a:lnTo>
                  <a:lnTo>
                    <a:pt x="1053" y="0"/>
                  </a:lnTo>
                  <a:lnTo>
                    <a:pt x="1059" y="0"/>
                  </a:lnTo>
                  <a:lnTo>
                    <a:pt x="1065" y="0"/>
                  </a:lnTo>
                  <a:lnTo>
                    <a:pt x="1071" y="0"/>
                  </a:lnTo>
                  <a:lnTo>
                    <a:pt x="1078" y="0"/>
                  </a:lnTo>
                  <a:lnTo>
                    <a:pt x="1084" y="0"/>
                  </a:lnTo>
                  <a:lnTo>
                    <a:pt x="1088" y="0"/>
                  </a:lnTo>
                  <a:lnTo>
                    <a:pt x="1094" y="0"/>
                  </a:lnTo>
                  <a:lnTo>
                    <a:pt x="1101" y="0"/>
                  </a:lnTo>
                  <a:lnTo>
                    <a:pt x="1107" y="0"/>
                  </a:lnTo>
                  <a:lnTo>
                    <a:pt x="1113" y="0"/>
                  </a:lnTo>
                  <a:lnTo>
                    <a:pt x="1119" y="0"/>
                  </a:lnTo>
                  <a:lnTo>
                    <a:pt x="1125" y="0"/>
                  </a:lnTo>
                  <a:lnTo>
                    <a:pt x="1131" y="0"/>
                  </a:lnTo>
                  <a:lnTo>
                    <a:pt x="1138" y="0"/>
                  </a:lnTo>
                  <a:lnTo>
                    <a:pt x="1144" y="0"/>
                  </a:lnTo>
                  <a:lnTo>
                    <a:pt x="1150" y="0"/>
                  </a:lnTo>
                  <a:lnTo>
                    <a:pt x="1156" y="0"/>
                  </a:lnTo>
                  <a:lnTo>
                    <a:pt x="1162" y="0"/>
                  </a:lnTo>
                  <a:lnTo>
                    <a:pt x="1168" y="0"/>
                  </a:lnTo>
                  <a:lnTo>
                    <a:pt x="1175" y="0"/>
                  </a:lnTo>
                  <a:lnTo>
                    <a:pt x="1181" y="0"/>
                  </a:lnTo>
                  <a:lnTo>
                    <a:pt x="1185" y="0"/>
                  </a:lnTo>
                  <a:lnTo>
                    <a:pt x="1191" y="0"/>
                  </a:lnTo>
                  <a:lnTo>
                    <a:pt x="1198" y="0"/>
                  </a:lnTo>
                  <a:lnTo>
                    <a:pt x="1204" y="0"/>
                  </a:lnTo>
                  <a:lnTo>
                    <a:pt x="1210" y="0"/>
                  </a:lnTo>
                  <a:lnTo>
                    <a:pt x="1216" y="0"/>
                  </a:lnTo>
                  <a:lnTo>
                    <a:pt x="1222" y="0"/>
                  </a:lnTo>
                  <a:lnTo>
                    <a:pt x="1228" y="0"/>
                  </a:lnTo>
                  <a:lnTo>
                    <a:pt x="1235" y="0"/>
                  </a:lnTo>
                  <a:lnTo>
                    <a:pt x="1241" y="0"/>
                  </a:lnTo>
                  <a:lnTo>
                    <a:pt x="1247" y="0"/>
                  </a:lnTo>
                  <a:lnTo>
                    <a:pt x="1253" y="0"/>
                  </a:lnTo>
                  <a:lnTo>
                    <a:pt x="1258" y="0"/>
                  </a:lnTo>
                  <a:lnTo>
                    <a:pt x="1264" y="0"/>
                  </a:lnTo>
                  <a:lnTo>
                    <a:pt x="1270" y="0"/>
                  </a:lnTo>
                  <a:lnTo>
                    <a:pt x="1276" y="0"/>
                  </a:lnTo>
                  <a:lnTo>
                    <a:pt x="1282" y="0"/>
                  </a:lnTo>
                  <a:lnTo>
                    <a:pt x="1287" y="0"/>
                  </a:lnTo>
                  <a:lnTo>
                    <a:pt x="1293" y="0"/>
                  </a:lnTo>
                  <a:lnTo>
                    <a:pt x="1299" y="0"/>
                  </a:lnTo>
                  <a:lnTo>
                    <a:pt x="1305" y="0"/>
                  </a:lnTo>
                  <a:lnTo>
                    <a:pt x="1312" y="0"/>
                  </a:lnTo>
                  <a:lnTo>
                    <a:pt x="1318" y="0"/>
                  </a:lnTo>
                  <a:lnTo>
                    <a:pt x="1324" y="0"/>
                  </a:lnTo>
                  <a:lnTo>
                    <a:pt x="1330" y="0"/>
                  </a:lnTo>
                  <a:lnTo>
                    <a:pt x="1336" y="0"/>
                  </a:lnTo>
                  <a:lnTo>
                    <a:pt x="1342" y="0"/>
                  </a:lnTo>
                  <a:lnTo>
                    <a:pt x="1349" y="0"/>
                  </a:lnTo>
                  <a:lnTo>
                    <a:pt x="1355" y="0"/>
                  </a:lnTo>
                  <a:lnTo>
                    <a:pt x="1361" y="0"/>
                  </a:lnTo>
                  <a:lnTo>
                    <a:pt x="1367" y="0"/>
                  </a:lnTo>
                  <a:lnTo>
                    <a:pt x="1373" y="0"/>
                  </a:lnTo>
                  <a:lnTo>
                    <a:pt x="1379" y="0"/>
                  </a:lnTo>
                  <a:lnTo>
                    <a:pt x="1386" y="0"/>
                  </a:lnTo>
                  <a:lnTo>
                    <a:pt x="1392" y="0"/>
                  </a:lnTo>
                  <a:lnTo>
                    <a:pt x="1398" y="0"/>
                  </a:lnTo>
                  <a:lnTo>
                    <a:pt x="1404" y="0"/>
                  </a:lnTo>
                  <a:lnTo>
                    <a:pt x="1409" y="0"/>
                  </a:lnTo>
                  <a:lnTo>
                    <a:pt x="1415" y="0"/>
                  </a:lnTo>
                  <a:lnTo>
                    <a:pt x="1421" y="0"/>
                  </a:lnTo>
                  <a:lnTo>
                    <a:pt x="1427" y="0"/>
                  </a:lnTo>
                  <a:lnTo>
                    <a:pt x="1433" y="0"/>
                  </a:lnTo>
                  <a:lnTo>
                    <a:pt x="1439" y="0"/>
                  </a:lnTo>
                  <a:lnTo>
                    <a:pt x="1446" y="0"/>
                  </a:lnTo>
                  <a:lnTo>
                    <a:pt x="1452" y="0"/>
                  </a:lnTo>
                  <a:lnTo>
                    <a:pt x="1458" y="0"/>
                  </a:lnTo>
                  <a:lnTo>
                    <a:pt x="1464" y="0"/>
                  </a:lnTo>
                  <a:lnTo>
                    <a:pt x="1470" y="0"/>
                  </a:lnTo>
                  <a:lnTo>
                    <a:pt x="1476" y="0"/>
                  </a:lnTo>
                  <a:lnTo>
                    <a:pt x="1483" y="0"/>
                  </a:lnTo>
                  <a:lnTo>
                    <a:pt x="1489" y="0"/>
                  </a:lnTo>
                  <a:lnTo>
                    <a:pt x="1495" y="0"/>
                  </a:lnTo>
                  <a:lnTo>
                    <a:pt x="1501" y="0"/>
                  </a:lnTo>
                  <a:lnTo>
                    <a:pt x="1507" y="0"/>
                  </a:lnTo>
                  <a:lnTo>
                    <a:pt x="1512" y="0"/>
                  </a:lnTo>
                  <a:lnTo>
                    <a:pt x="1518" y="0"/>
                  </a:lnTo>
                  <a:lnTo>
                    <a:pt x="1524" y="0"/>
                  </a:lnTo>
                  <a:lnTo>
                    <a:pt x="1530" y="0"/>
                  </a:lnTo>
                  <a:lnTo>
                    <a:pt x="1536" y="0"/>
                  </a:lnTo>
                  <a:lnTo>
                    <a:pt x="1543" y="0"/>
                  </a:lnTo>
                  <a:lnTo>
                    <a:pt x="1549" y="0"/>
                  </a:lnTo>
                  <a:lnTo>
                    <a:pt x="1555" y="0"/>
                  </a:lnTo>
                  <a:lnTo>
                    <a:pt x="1561" y="0"/>
                  </a:lnTo>
                  <a:lnTo>
                    <a:pt x="1567" y="0"/>
                  </a:lnTo>
                  <a:lnTo>
                    <a:pt x="1573" y="0"/>
                  </a:lnTo>
                  <a:lnTo>
                    <a:pt x="1580" y="0"/>
                  </a:lnTo>
                  <a:lnTo>
                    <a:pt x="1586" y="0"/>
                  </a:lnTo>
                  <a:lnTo>
                    <a:pt x="1592" y="0"/>
                  </a:lnTo>
                  <a:lnTo>
                    <a:pt x="1598" y="0"/>
                  </a:lnTo>
                  <a:lnTo>
                    <a:pt x="1604" y="0"/>
                  </a:lnTo>
                  <a:lnTo>
                    <a:pt x="1609" y="0"/>
                  </a:lnTo>
                  <a:lnTo>
                    <a:pt x="1615" y="0"/>
                  </a:lnTo>
                  <a:lnTo>
                    <a:pt x="1621" y="0"/>
                  </a:lnTo>
                  <a:lnTo>
                    <a:pt x="1627" y="0"/>
                  </a:lnTo>
                  <a:lnTo>
                    <a:pt x="1633" y="0"/>
                  </a:lnTo>
                  <a:lnTo>
                    <a:pt x="1640" y="0"/>
                  </a:lnTo>
                  <a:lnTo>
                    <a:pt x="1646" y="0"/>
                  </a:lnTo>
                  <a:lnTo>
                    <a:pt x="1652" y="0"/>
                  </a:lnTo>
                  <a:lnTo>
                    <a:pt x="1658" y="0"/>
                  </a:lnTo>
                  <a:lnTo>
                    <a:pt x="1664" y="0"/>
                  </a:lnTo>
                  <a:lnTo>
                    <a:pt x="1670" y="0"/>
                  </a:lnTo>
                  <a:lnTo>
                    <a:pt x="1677" y="0"/>
                  </a:lnTo>
                  <a:lnTo>
                    <a:pt x="1683" y="0"/>
                  </a:lnTo>
                  <a:lnTo>
                    <a:pt x="1689" y="0"/>
                  </a:lnTo>
                  <a:lnTo>
                    <a:pt x="1695" y="0"/>
                  </a:lnTo>
                  <a:lnTo>
                    <a:pt x="1701" y="0"/>
                  </a:lnTo>
                  <a:lnTo>
                    <a:pt x="1707" y="0"/>
                  </a:lnTo>
                  <a:lnTo>
                    <a:pt x="1714" y="0"/>
                  </a:lnTo>
                  <a:lnTo>
                    <a:pt x="1720" y="0"/>
                  </a:lnTo>
                  <a:lnTo>
                    <a:pt x="1724" y="0"/>
                  </a:lnTo>
                  <a:lnTo>
                    <a:pt x="1730" y="0"/>
                  </a:lnTo>
                  <a:lnTo>
                    <a:pt x="1737" y="0"/>
                  </a:lnTo>
                  <a:lnTo>
                    <a:pt x="1743" y="0"/>
                  </a:lnTo>
                  <a:lnTo>
                    <a:pt x="1749" y="0"/>
                  </a:lnTo>
                  <a:lnTo>
                    <a:pt x="1755" y="0"/>
                  </a:lnTo>
                  <a:lnTo>
                    <a:pt x="1761" y="0"/>
                  </a:lnTo>
                  <a:lnTo>
                    <a:pt x="1766" y="0"/>
                  </a:lnTo>
                  <a:lnTo>
                    <a:pt x="1772" y="0"/>
                  </a:lnTo>
                  <a:lnTo>
                    <a:pt x="1778" y="0"/>
                  </a:lnTo>
                  <a:lnTo>
                    <a:pt x="1784" y="0"/>
                  </a:lnTo>
                  <a:lnTo>
                    <a:pt x="1791" y="0"/>
                  </a:lnTo>
                  <a:lnTo>
                    <a:pt x="1797" y="0"/>
                  </a:lnTo>
                  <a:lnTo>
                    <a:pt x="1803" y="0"/>
                  </a:lnTo>
                  <a:lnTo>
                    <a:pt x="1809" y="0"/>
                  </a:lnTo>
                  <a:lnTo>
                    <a:pt x="1815" y="0"/>
                  </a:lnTo>
                  <a:lnTo>
                    <a:pt x="1821" y="0"/>
                  </a:lnTo>
                  <a:lnTo>
                    <a:pt x="1828" y="0"/>
                  </a:lnTo>
                  <a:lnTo>
                    <a:pt x="1834" y="0"/>
                  </a:lnTo>
                  <a:lnTo>
                    <a:pt x="1838" y="0"/>
                  </a:lnTo>
                  <a:lnTo>
                    <a:pt x="1844" y="0"/>
                  </a:lnTo>
                  <a:lnTo>
                    <a:pt x="1851" y="0"/>
                  </a:lnTo>
                  <a:lnTo>
                    <a:pt x="1857" y="0"/>
                  </a:lnTo>
                  <a:lnTo>
                    <a:pt x="1863" y="0"/>
                  </a:lnTo>
                  <a:lnTo>
                    <a:pt x="1869" y="0"/>
                  </a:lnTo>
                  <a:lnTo>
                    <a:pt x="1875" y="0"/>
                  </a:lnTo>
                  <a:lnTo>
                    <a:pt x="1881" y="0"/>
                  </a:lnTo>
                  <a:lnTo>
                    <a:pt x="1888" y="0"/>
                  </a:lnTo>
                  <a:lnTo>
                    <a:pt x="1894" y="0"/>
                  </a:lnTo>
                  <a:lnTo>
                    <a:pt x="1900" y="0"/>
                  </a:lnTo>
                  <a:lnTo>
                    <a:pt x="1906" y="0"/>
                  </a:lnTo>
                  <a:lnTo>
                    <a:pt x="1912" y="0"/>
                  </a:lnTo>
                  <a:lnTo>
                    <a:pt x="1918" y="0"/>
                  </a:lnTo>
                  <a:lnTo>
                    <a:pt x="1925" y="0"/>
                  </a:lnTo>
                  <a:lnTo>
                    <a:pt x="1931" y="0"/>
                  </a:lnTo>
                  <a:lnTo>
                    <a:pt x="1935" y="0"/>
                  </a:lnTo>
                  <a:lnTo>
                    <a:pt x="1941" y="0"/>
                  </a:lnTo>
                  <a:lnTo>
                    <a:pt x="1948" y="0"/>
                  </a:lnTo>
                  <a:lnTo>
                    <a:pt x="1954" y="0"/>
                  </a:lnTo>
                  <a:lnTo>
                    <a:pt x="1960" y="0"/>
                  </a:lnTo>
                  <a:lnTo>
                    <a:pt x="1966" y="0"/>
                  </a:lnTo>
                  <a:lnTo>
                    <a:pt x="1972" y="0"/>
                  </a:lnTo>
                  <a:lnTo>
                    <a:pt x="1978" y="0"/>
                  </a:lnTo>
                  <a:lnTo>
                    <a:pt x="1985" y="0"/>
                  </a:lnTo>
                  <a:lnTo>
                    <a:pt x="1991" y="0"/>
                  </a:lnTo>
                  <a:lnTo>
                    <a:pt x="1997" y="0"/>
                  </a:lnTo>
                  <a:lnTo>
                    <a:pt x="2003" y="0"/>
                  </a:lnTo>
                  <a:lnTo>
                    <a:pt x="2009" y="0"/>
                  </a:lnTo>
                  <a:lnTo>
                    <a:pt x="2015" y="0"/>
                  </a:lnTo>
                  <a:lnTo>
                    <a:pt x="2022" y="0"/>
                  </a:lnTo>
                  <a:lnTo>
                    <a:pt x="2028" y="0"/>
                  </a:lnTo>
                  <a:lnTo>
                    <a:pt x="2034" y="0"/>
                  </a:lnTo>
                  <a:lnTo>
                    <a:pt x="2039" y="0"/>
                  </a:lnTo>
                  <a:lnTo>
                    <a:pt x="2045" y="0"/>
                  </a:lnTo>
                  <a:lnTo>
                    <a:pt x="2051" y="0"/>
                  </a:lnTo>
                  <a:lnTo>
                    <a:pt x="2057" y="0"/>
                  </a:lnTo>
                  <a:lnTo>
                    <a:pt x="2063" y="0"/>
                  </a:lnTo>
                  <a:lnTo>
                    <a:pt x="2069" y="0"/>
                  </a:lnTo>
                  <a:lnTo>
                    <a:pt x="2075" y="0"/>
                  </a:lnTo>
                  <a:lnTo>
                    <a:pt x="2082" y="0"/>
                  </a:lnTo>
                  <a:lnTo>
                    <a:pt x="2088" y="0"/>
                  </a:lnTo>
                  <a:lnTo>
                    <a:pt x="2094" y="0"/>
                  </a:lnTo>
                  <a:lnTo>
                    <a:pt x="2100" y="0"/>
                  </a:lnTo>
                  <a:lnTo>
                    <a:pt x="2106" y="0"/>
                  </a:lnTo>
                  <a:lnTo>
                    <a:pt x="2112" y="0"/>
                  </a:lnTo>
                  <a:lnTo>
                    <a:pt x="2119" y="0"/>
                  </a:lnTo>
                  <a:lnTo>
                    <a:pt x="2125" y="0"/>
                  </a:lnTo>
                  <a:lnTo>
                    <a:pt x="2131" y="0"/>
                  </a:lnTo>
                  <a:lnTo>
                    <a:pt x="2137" y="0"/>
                  </a:lnTo>
                  <a:lnTo>
                    <a:pt x="2143" y="0"/>
                  </a:lnTo>
                  <a:lnTo>
                    <a:pt x="2149" y="0"/>
                  </a:lnTo>
                  <a:lnTo>
                    <a:pt x="2156" y="0"/>
                  </a:lnTo>
                  <a:lnTo>
                    <a:pt x="2160" y="0"/>
                  </a:lnTo>
                  <a:lnTo>
                    <a:pt x="2166" y="0"/>
                  </a:lnTo>
                  <a:lnTo>
                    <a:pt x="2172" y="0"/>
                  </a:lnTo>
                  <a:lnTo>
                    <a:pt x="2179" y="0"/>
                  </a:lnTo>
                  <a:lnTo>
                    <a:pt x="2185" y="0"/>
                  </a:lnTo>
                  <a:lnTo>
                    <a:pt x="2191" y="0"/>
                  </a:lnTo>
                  <a:lnTo>
                    <a:pt x="2197" y="0"/>
                  </a:lnTo>
                  <a:lnTo>
                    <a:pt x="2203" y="0"/>
                  </a:lnTo>
                  <a:lnTo>
                    <a:pt x="2209" y="0"/>
                  </a:lnTo>
                  <a:lnTo>
                    <a:pt x="2216" y="0"/>
                  </a:lnTo>
                  <a:lnTo>
                    <a:pt x="2222" y="0"/>
                  </a:lnTo>
                  <a:lnTo>
                    <a:pt x="2228" y="0"/>
                  </a:lnTo>
                  <a:lnTo>
                    <a:pt x="2234" y="0"/>
                  </a:lnTo>
                  <a:lnTo>
                    <a:pt x="2240" y="0"/>
                  </a:lnTo>
                  <a:lnTo>
                    <a:pt x="2246" y="0"/>
                  </a:lnTo>
                  <a:lnTo>
                    <a:pt x="2253" y="0"/>
                  </a:lnTo>
                  <a:lnTo>
                    <a:pt x="2259" y="0"/>
                  </a:lnTo>
                  <a:lnTo>
                    <a:pt x="2263" y="0"/>
                  </a:lnTo>
                  <a:lnTo>
                    <a:pt x="2268" y="0"/>
                  </a:lnTo>
                  <a:lnTo>
                    <a:pt x="2274" y="0"/>
                  </a:lnTo>
                  <a:lnTo>
                    <a:pt x="2280" y="0"/>
                  </a:lnTo>
                  <a:lnTo>
                    <a:pt x="2286" y="0"/>
                  </a:lnTo>
                  <a:lnTo>
                    <a:pt x="2293" y="0"/>
                  </a:lnTo>
                  <a:lnTo>
                    <a:pt x="2299" y="0"/>
                  </a:lnTo>
                  <a:lnTo>
                    <a:pt x="2305" y="0"/>
                  </a:lnTo>
                  <a:lnTo>
                    <a:pt x="2311" y="0"/>
                  </a:lnTo>
                  <a:lnTo>
                    <a:pt x="2317" y="0"/>
                  </a:lnTo>
                  <a:lnTo>
                    <a:pt x="2323" y="0"/>
                  </a:lnTo>
                  <a:lnTo>
                    <a:pt x="2330" y="0"/>
                  </a:lnTo>
                  <a:lnTo>
                    <a:pt x="2336" y="0"/>
                  </a:lnTo>
                  <a:lnTo>
                    <a:pt x="2342" y="0"/>
                  </a:lnTo>
                  <a:lnTo>
                    <a:pt x="2348" y="0"/>
                  </a:lnTo>
                  <a:lnTo>
                    <a:pt x="2354" y="0"/>
                  </a:lnTo>
                  <a:lnTo>
                    <a:pt x="2359" y="0"/>
                  </a:lnTo>
                  <a:lnTo>
                    <a:pt x="2365" y="0"/>
                  </a:lnTo>
                  <a:lnTo>
                    <a:pt x="2371" y="0"/>
                  </a:lnTo>
                  <a:lnTo>
                    <a:pt x="2377" y="0"/>
                  </a:lnTo>
                  <a:lnTo>
                    <a:pt x="2383" y="0"/>
                  </a:lnTo>
                  <a:lnTo>
                    <a:pt x="2390" y="0"/>
                  </a:lnTo>
                  <a:lnTo>
                    <a:pt x="2396" y="0"/>
                  </a:lnTo>
                  <a:lnTo>
                    <a:pt x="2402" y="0"/>
                  </a:lnTo>
                  <a:lnTo>
                    <a:pt x="2408" y="0"/>
                  </a:lnTo>
                  <a:lnTo>
                    <a:pt x="2414" y="0"/>
                  </a:lnTo>
                  <a:lnTo>
                    <a:pt x="2420" y="0"/>
                  </a:lnTo>
                  <a:lnTo>
                    <a:pt x="2427" y="0"/>
                  </a:lnTo>
                  <a:lnTo>
                    <a:pt x="2433" y="0"/>
                  </a:lnTo>
                  <a:lnTo>
                    <a:pt x="2439" y="0"/>
                  </a:lnTo>
                  <a:lnTo>
                    <a:pt x="2445" y="0"/>
                  </a:lnTo>
                  <a:lnTo>
                    <a:pt x="2451" y="0"/>
                  </a:lnTo>
                  <a:lnTo>
                    <a:pt x="2457" y="0"/>
                  </a:lnTo>
                  <a:lnTo>
                    <a:pt x="2464" y="0"/>
                  </a:lnTo>
                  <a:lnTo>
                    <a:pt x="2470" y="0"/>
                  </a:lnTo>
                  <a:lnTo>
                    <a:pt x="2474" y="0"/>
                  </a:lnTo>
                  <a:lnTo>
                    <a:pt x="2480" y="0"/>
                  </a:lnTo>
                  <a:lnTo>
                    <a:pt x="2487" y="0"/>
                  </a:lnTo>
                  <a:lnTo>
                    <a:pt x="2493" y="0"/>
                  </a:lnTo>
                  <a:lnTo>
                    <a:pt x="2499" y="0"/>
                  </a:lnTo>
                  <a:lnTo>
                    <a:pt x="2505" y="0"/>
                  </a:lnTo>
                  <a:lnTo>
                    <a:pt x="2511" y="0"/>
                  </a:lnTo>
                  <a:lnTo>
                    <a:pt x="2517" y="0"/>
                  </a:lnTo>
                  <a:lnTo>
                    <a:pt x="2524" y="0"/>
                  </a:lnTo>
                  <a:lnTo>
                    <a:pt x="2530" y="0"/>
                  </a:lnTo>
                  <a:lnTo>
                    <a:pt x="2536" y="0"/>
                  </a:lnTo>
                  <a:lnTo>
                    <a:pt x="2542" y="0"/>
                  </a:lnTo>
                  <a:lnTo>
                    <a:pt x="2548" y="0"/>
                  </a:lnTo>
                  <a:lnTo>
                    <a:pt x="2554" y="0"/>
                  </a:lnTo>
                  <a:lnTo>
                    <a:pt x="2561" y="0"/>
                  </a:lnTo>
                  <a:lnTo>
                    <a:pt x="2567" y="0"/>
                  </a:lnTo>
                  <a:lnTo>
                    <a:pt x="2573" y="0"/>
                  </a:lnTo>
                  <a:lnTo>
                    <a:pt x="2579" y="0"/>
                  </a:lnTo>
                  <a:lnTo>
                    <a:pt x="2585" y="0"/>
                  </a:lnTo>
                  <a:lnTo>
                    <a:pt x="2590" y="0"/>
                  </a:lnTo>
                  <a:lnTo>
                    <a:pt x="2596" y="0"/>
                  </a:lnTo>
                  <a:lnTo>
                    <a:pt x="2602" y="0"/>
                  </a:lnTo>
                  <a:lnTo>
                    <a:pt x="2608" y="0"/>
                  </a:lnTo>
                  <a:lnTo>
                    <a:pt x="2614" y="0"/>
                  </a:lnTo>
                  <a:lnTo>
                    <a:pt x="2621" y="0"/>
                  </a:lnTo>
                  <a:lnTo>
                    <a:pt x="2627" y="0"/>
                  </a:lnTo>
                  <a:lnTo>
                    <a:pt x="2633" y="0"/>
                  </a:lnTo>
                  <a:lnTo>
                    <a:pt x="2639" y="0"/>
                  </a:lnTo>
                  <a:lnTo>
                    <a:pt x="2645" y="0"/>
                  </a:lnTo>
                  <a:lnTo>
                    <a:pt x="2651" y="0"/>
                  </a:lnTo>
                  <a:lnTo>
                    <a:pt x="2658" y="0"/>
                  </a:lnTo>
                  <a:lnTo>
                    <a:pt x="2664" y="0"/>
                  </a:lnTo>
                  <a:lnTo>
                    <a:pt x="2670" y="0"/>
                  </a:lnTo>
                  <a:lnTo>
                    <a:pt x="2676" y="0"/>
                  </a:lnTo>
                  <a:lnTo>
                    <a:pt x="2682" y="0"/>
                  </a:lnTo>
                  <a:lnTo>
                    <a:pt x="2687" y="0"/>
                  </a:lnTo>
                  <a:lnTo>
                    <a:pt x="2693" y="0"/>
                  </a:lnTo>
                  <a:lnTo>
                    <a:pt x="2699" y="0"/>
                  </a:lnTo>
                  <a:lnTo>
                    <a:pt x="2705" y="0"/>
                  </a:lnTo>
                  <a:lnTo>
                    <a:pt x="2711" y="0"/>
                  </a:lnTo>
                  <a:lnTo>
                    <a:pt x="2718" y="0"/>
                  </a:lnTo>
                  <a:lnTo>
                    <a:pt x="2724" y="0"/>
                  </a:lnTo>
                  <a:lnTo>
                    <a:pt x="2730" y="0"/>
                  </a:lnTo>
                  <a:lnTo>
                    <a:pt x="2736" y="0"/>
                  </a:lnTo>
                  <a:lnTo>
                    <a:pt x="2742" y="0"/>
                  </a:lnTo>
                  <a:lnTo>
                    <a:pt x="2748" y="0"/>
                  </a:lnTo>
                  <a:lnTo>
                    <a:pt x="2755" y="0"/>
                  </a:lnTo>
                  <a:lnTo>
                    <a:pt x="2761" y="0"/>
                  </a:lnTo>
                  <a:lnTo>
                    <a:pt x="2767" y="0"/>
                  </a:lnTo>
                  <a:lnTo>
                    <a:pt x="2772" y="0"/>
                  </a:lnTo>
                  <a:lnTo>
                    <a:pt x="2778" y="0"/>
                  </a:lnTo>
                  <a:lnTo>
                    <a:pt x="2784" y="0"/>
                  </a:lnTo>
                  <a:lnTo>
                    <a:pt x="2788" y="0"/>
                  </a:lnTo>
                  <a:lnTo>
                    <a:pt x="2795" y="0"/>
                  </a:lnTo>
                  <a:lnTo>
                    <a:pt x="2801" y="0"/>
                  </a:lnTo>
                  <a:lnTo>
                    <a:pt x="2807" y="0"/>
                  </a:lnTo>
                  <a:lnTo>
                    <a:pt x="2813" y="0"/>
                  </a:lnTo>
                  <a:lnTo>
                    <a:pt x="2819" y="0"/>
                  </a:lnTo>
                  <a:lnTo>
                    <a:pt x="2825" y="0"/>
                  </a:lnTo>
                  <a:lnTo>
                    <a:pt x="2832" y="0"/>
                  </a:lnTo>
                  <a:lnTo>
                    <a:pt x="2838" y="0"/>
                  </a:lnTo>
                  <a:lnTo>
                    <a:pt x="2844" y="0"/>
                  </a:lnTo>
                  <a:lnTo>
                    <a:pt x="2850" y="0"/>
                  </a:lnTo>
                  <a:lnTo>
                    <a:pt x="2856" y="0"/>
                  </a:lnTo>
                  <a:lnTo>
                    <a:pt x="2862" y="0"/>
                  </a:lnTo>
                  <a:lnTo>
                    <a:pt x="2869" y="0"/>
                  </a:lnTo>
                  <a:lnTo>
                    <a:pt x="2875" y="0"/>
                  </a:lnTo>
                  <a:lnTo>
                    <a:pt x="2881" y="0"/>
                  </a:lnTo>
                  <a:lnTo>
                    <a:pt x="2887" y="0"/>
                  </a:lnTo>
                  <a:lnTo>
                    <a:pt x="2893" y="0"/>
                  </a:lnTo>
                  <a:lnTo>
                    <a:pt x="2899" y="0"/>
                  </a:lnTo>
                  <a:lnTo>
                    <a:pt x="2906" y="0"/>
                  </a:lnTo>
                  <a:lnTo>
                    <a:pt x="2912" y="0"/>
                  </a:lnTo>
                  <a:lnTo>
                    <a:pt x="2916" y="0"/>
                  </a:lnTo>
                  <a:lnTo>
                    <a:pt x="2922" y="0"/>
                  </a:lnTo>
                  <a:lnTo>
                    <a:pt x="2929" y="0"/>
                  </a:lnTo>
                  <a:lnTo>
                    <a:pt x="2935" y="0"/>
                  </a:lnTo>
                  <a:lnTo>
                    <a:pt x="2941" y="0"/>
                  </a:lnTo>
                  <a:lnTo>
                    <a:pt x="2947" y="0"/>
                  </a:lnTo>
                  <a:lnTo>
                    <a:pt x="2953" y="0"/>
                  </a:lnTo>
                  <a:lnTo>
                    <a:pt x="2959" y="0"/>
                  </a:lnTo>
                  <a:lnTo>
                    <a:pt x="2966" y="0"/>
                  </a:lnTo>
                  <a:lnTo>
                    <a:pt x="2972" y="0"/>
                  </a:lnTo>
                  <a:lnTo>
                    <a:pt x="2978" y="0"/>
                  </a:lnTo>
                  <a:lnTo>
                    <a:pt x="2984" y="0"/>
                  </a:lnTo>
                  <a:lnTo>
                    <a:pt x="2990" y="0"/>
                  </a:lnTo>
                  <a:lnTo>
                    <a:pt x="2996" y="0"/>
                  </a:lnTo>
                  <a:lnTo>
                    <a:pt x="3003" y="0"/>
                  </a:lnTo>
                  <a:lnTo>
                    <a:pt x="3009" y="0"/>
                  </a:lnTo>
                  <a:lnTo>
                    <a:pt x="3013" y="0"/>
                  </a:lnTo>
                  <a:lnTo>
                    <a:pt x="3020" y="0"/>
                  </a:lnTo>
                  <a:lnTo>
                    <a:pt x="3013" y="0"/>
                  </a:lnTo>
                  <a:lnTo>
                    <a:pt x="3009" y="0"/>
                  </a:lnTo>
                  <a:lnTo>
                    <a:pt x="3003" y="0"/>
                  </a:lnTo>
                  <a:lnTo>
                    <a:pt x="2996" y="0"/>
                  </a:lnTo>
                  <a:lnTo>
                    <a:pt x="2990" y="0"/>
                  </a:lnTo>
                  <a:lnTo>
                    <a:pt x="2984" y="0"/>
                  </a:lnTo>
                  <a:lnTo>
                    <a:pt x="2978" y="0"/>
                  </a:lnTo>
                  <a:lnTo>
                    <a:pt x="2972" y="0"/>
                  </a:lnTo>
                  <a:lnTo>
                    <a:pt x="2966" y="0"/>
                  </a:lnTo>
                  <a:lnTo>
                    <a:pt x="2959" y="0"/>
                  </a:lnTo>
                  <a:lnTo>
                    <a:pt x="2953" y="0"/>
                  </a:lnTo>
                  <a:lnTo>
                    <a:pt x="2947" y="0"/>
                  </a:lnTo>
                  <a:lnTo>
                    <a:pt x="2941" y="0"/>
                  </a:lnTo>
                  <a:lnTo>
                    <a:pt x="2935" y="0"/>
                  </a:lnTo>
                  <a:lnTo>
                    <a:pt x="2929" y="0"/>
                  </a:lnTo>
                  <a:lnTo>
                    <a:pt x="2922" y="0"/>
                  </a:lnTo>
                  <a:lnTo>
                    <a:pt x="2916" y="0"/>
                  </a:lnTo>
                  <a:lnTo>
                    <a:pt x="2912" y="0"/>
                  </a:lnTo>
                  <a:lnTo>
                    <a:pt x="2906" y="0"/>
                  </a:lnTo>
                  <a:lnTo>
                    <a:pt x="2899" y="0"/>
                  </a:lnTo>
                  <a:lnTo>
                    <a:pt x="2893" y="0"/>
                  </a:lnTo>
                  <a:lnTo>
                    <a:pt x="2887" y="0"/>
                  </a:lnTo>
                  <a:lnTo>
                    <a:pt x="2881" y="0"/>
                  </a:lnTo>
                  <a:lnTo>
                    <a:pt x="2875" y="0"/>
                  </a:lnTo>
                  <a:lnTo>
                    <a:pt x="2869" y="0"/>
                  </a:lnTo>
                  <a:lnTo>
                    <a:pt x="2862" y="0"/>
                  </a:lnTo>
                  <a:lnTo>
                    <a:pt x="2856" y="0"/>
                  </a:lnTo>
                  <a:lnTo>
                    <a:pt x="2850" y="0"/>
                  </a:lnTo>
                  <a:lnTo>
                    <a:pt x="2844" y="0"/>
                  </a:lnTo>
                  <a:lnTo>
                    <a:pt x="2838" y="0"/>
                  </a:lnTo>
                  <a:lnTo>
                    <a:pt x="2832" y="0"/>
                  </a:lnTo>
                  <a:lnTo>
                    <a:pt x="2825" y="0"/>
                  </a:lnTo>
                  <a:lnTo>
                    <a:pt x="2819" y="0"/>
                  </a:lnTo>
                  <a:lnTo>
                    <a:pt x="2813" y="0"/>
                  </a:lnTo>
                  <a:lnTo>
                    <a:pt x="2807" y="0"/>
                  </a:lnTo>
                  <a:lnTo>
                    <a:pt x="2801" y="0"/>
                  </a:lnTo>
                  <a:lnTo>
                    <a:pt x="2795" y="0"/>
                  </a:lnTo>
                  <a:lnTo>
                    <a:pt x="2788" y="0"/>
                  </a:lnTo>
                  <a:lnTo>
                    <a:pt x="2784" y="0"/>
                  </a:lnTo>
                  <a:lnTo>
                    <a:pt x="2778" y="0"/>
                  </a:lnTo>
                  <a:lnTo>
                    <a:pt x="2772" y="0"/>
                  </a:lnTo>
                  <a:lnTo>
                    <a:pt x="2767" y="0"/>
                  </a:lnTo>
                  <a:lnTo>
                    <a:pt x="2761" y="0"/>
                  </a:lnTo>
                  <a:lnTo>
                    <a:pt x="2755" y="0"/>
                  </a:lnTo>
                  <a:lnTo>
                    <a:pt x="2748" y="0"/>
                  </a:lnTo>
                  <a:lnTo>
                    <a:pt x="2742" y="0"/>
                  </a:lnTo>
                  <a:lnTo>
                    <a:pt x="2736" y="0"/>
                  </a:lnTo>
                  <a:lnTo>
                    <a:pt x="2730" y="0"/>
                  </a:lnTo>
                  <a:lnTo>
                    <a:pt x="2724" y="0"/>
                  </a:lnTo>
                  <a:lnTo>
                    <a:pt x="2718" y="0"/>
                  </a:lnTo>
                  <a:lnTo>
                    <a:pt x="2711" y="0"/>
                  </a:lnTo>
                  <a:lnTo>
                    <a:pt x="2705" y="0"/>
                  </a:lnTo>
                  <a:lnTo>
                    <a:pt x="2699" y="0"/>
                  </a:lnTo>
                  <a:lnTo>
                    <a:pt x="2693" y="0"/>
                  </a:lnTo>
                  <a:lnTo>
                    <a:pt x="2687" y="0"/>
                  </a:lnTo>
                  <a:lnTo>
                    <a:pt x="2682" y="0"/>
                  </a:lnTo>
                  <a:lnTo>
                    <a:pt x="2676" y="0"/>
                  </a:lnTo>
                  <a:lnTo>
                    <a:pt x="2670" y="0"/>
                  </a:lnTo>
                  <a:lnTo>
                    <a:pt x="2664" y="0"/>
                  </a:lnTo>
                  <a:lnTo>
                    <a:pt x="2658" y="0"/>
                  </a:lnTo>
                  <a:lnTo>
                    <a:pt x="2651" y="0"/>
                  </a:lnTo>
                  <a:lnTo>
                    <a:pt x="2645" y="0"/>
                  </a:lnTo>
                  <a:lnTo>
                    <a:pt x="2639" y="0"/>
                  </a:lnTo>
                  <a:lnTo>
                    <a:pt x="2633" y="0"/>
                  </a:lnTo>
                  <a:lnTo>
                    <a:pt x="2627" y="0"/>
                  </a:lnTo>
                  <a:lnTo>
                    <a:pt x="2621" y="0"/>
                  </a:lnTo>
                  <a:lnTo>
                    <a:pt x="2614" y="0"/>
                  </a:lnTo>
                  <a:lnTo>
                    <a:pt x="2608" y="0"/>
                  </a:lnTo>
                  <a:lnTo>
                    <a:pt x="2602" y="0"/>
                  </a:lnTo>
                  <a:lnTo>
                    <a:pt x="2596" y="0"/>
                  </a:lnTo>
                  <a:lnTo>
                    <a:pt x="2590" y="0"/>
                  </a:lnTo>
                  <a:lnTo>
                    <a:pt x="2585" y="0"/>
                  </a:lnTo>
                  <a:lnTo>
                    <a:pt x="2579" y="0"/>
                  </a:lnTo>
                  <a:lnTo>
                    <a:pt x="2573" y="0"/>
                  </a:lnTo>
                  <a:lnTo>
                    <a:pt x="2567" y="0"/>
                  </a:lnTo>
                  <a:lnTo>
                    <a:pt x="2561" y="0"/>
                  </a:lnTo>
                  <a:lnTo>
                    <a:pt x="2554" y="0"/>
                  </a:lnTo>
                  <a:lnTo>
                    <a:pt x="2548" y="0"/>
                  </a:lnTo>
                  <a:lnTo>
                    <a:pt x="2542" y="0"/>
                  </a:lnTo>
                  <a:lnTo>
                    <a:pt x="2536" y="0"/>
                  </a:lnTo>
                  <a:lnTo>
                    <a:pt x="2530" y="0"/>
                  </a:lnTo>
                  <a:lnTo>
                    <a:pt x="2524" y="0"/>
                  </a:lnTo>
                  <a:lnTo>
                    <a:pt x="2517" y="0"/>
                  </a:lnTo>
                  <a:lnTo>
                    <a:pt x="2511" y="0"/>
                  </a:lnTo>
                  <a:lnTo>
                    <a:pt x="2505" y="0"/>
                  </a:lnTo>
                  <a:lnTo>
                    <a:pt x="2499" y="0"/>
                  </a:lnTo>
                  <a:lnTo>
                    <a:pt x="2493" y="0"/>
                  </a:lnTo>
                  <a:lnTo>
                    <a:pt x="2487" y="0"/>
                  </a:lnTo>
                  <a:lnTo>
                    <a:pt x="2480" y="0"/>
                  </a:lnTo>
                  <a:lnTo>
                    <a:pt x="2474" y="0"/>
                  </a:lnTo>
                  <a:lnTo>
                    <a:pt x="2470" y="0"/>
                  </a:lnTo>
                  <a:lnTo>
                    <a:pt x="2464" y="0"/>
                  </a:lnTo>
                  <a:lnTo>
                    <a:pt x="2457" y="0"/>
                  </a:lnTo>
                  <a:lnTo>
                    <a:pt x="2451" y="0"/>
                  </a:lnTo>
                  <a:lnTo>
                    <a:pt x="2445" y="0"/>
                  </a:lnTo>
                  <a:lnTo>
                    <a:pt x="2439" y="0"/>
                  </a:lnTo>
                  <a:lnTo>
                    <a:pt x="2433" y="0"/>
                  </a:lnTo>
                  <a:lnTo>
                    <a:pt x="2427" y="0"/>
                  </a:lnTo>
                  <a:lnTo>
                    <a:pt x="2420" y="0"/>
                  </a:lnTo>
                  <a:lnTo>
                    <a:pt x="2414" y="0"/>
                  </a:lnTo>
                  <a:lnTo>
                    <a:pt x="2408" y="0"/>
                  </a:lnTo>
                  <a:lnTo>
                    <a:pt x="2402" y="0"/>
                  </a:lnTo>
                  <a:lnTo>
                    <a:pt x="2396" y="0"/>
                  </a:lnTo>
                  <a:lnTo>
                    <a:pt x="2390" y="0"/>
                  </a:lnTo>
                  <a:lnTo>
                    <a:pt x="2383" y="0"/>
                  </a:lnTo>
                  <a:lnTo>
                    <a:pt x="2377" y="0"/>
                  </a:lnTo>
                  <a:lnTo>
                    <a:pt x="2371" y="0"/>
                  </a:lnTo>
                  <a:lnTo>
                    <a:pt x="2365" y="0"/>
                  </a:lnTo>
                  <a:lnTo>
                    <a:pt x="2359" y="0"/>
                  </a:lnTo>
                  <a:lnTo>
                    <a:pt x="2354" y="0"/>
                  </a:lnTo>
                  <a:lnTo>
                    <a:pt x="2348" y="0"/>
                  </a:lnTo>
                  <a:lnTo>
                    <a:pt x="2342" y="0"/>
                  </a:lnTo>
                  <a:lnTo>
                    <a:pt x="2336" y="0"/>
                  </a:lnTo>
                  <a:lnTo>
                    <a:pt x="2330" y="0"/>
                  </a:lnTo>
                  <a:lnTo>
                    <a:pt x="2323" y="0"/>
                  </a:lnTo>
                  <a:lnTo>
                    <a:pt x="2317" y="0"/>
                  </a:lnTo>
                  <a:lnTo>
                    <a:pt x="2311" y="0"/>
                  </a:lnTo>
                  <a:lnTo>
                    <a:pt x="2305" y="0"/>
                  </a:lnTo>
                  <a:lnTo>
                    <a:pt x="2299" y="0"/>
                  </a:lnTo>
                  <a:lnTo>
                    <a:pt x="2293" y="0"/>
                  </a:lnTo>
                  <a:lnTo>
                    <a:pt x="2286" y="0"/>
                  </a:lnTo>
                  <a:lnTo>
                    <a:pt x="2280" y="0"/>
                  </a:lnTo>
                  <a:lnTo>
                    <a:pt x="2274" y="0"/>
                  </a:lnTo>
                  <a:lnTo>
                    <a:pt x="2268" y="0"/>
                  </a:lnTo>
                  <a:lnTo>
                    <a:pt x="2263" y="0"/>
                  </a:lnTo>
                  <a:lnTo>
                    <a:pt x="2259" y="0"/>
                  </a:lnTo>
                  <a:lnTo>
                    <a:pt x="2253" y="0"/>
                  </a:lnTo>
                  <a:lnTo>
                    <a:pt x="2246" y="0"/>
                  </a:lnTo>
                  <a:lnTo>
                    <a:pt x="2240" y="0"/>
                  </a:lnTo>
                  <a:lnTo>
                    <a:pt x="2234" y="0"/>
                  </a:lnTo>
                  <a:lnTo>
                    <a:pt x="2228" y="0"/>
                  </a:lnTo>
                  <a:lnTo>
                    <a:pt x="2222" y="0"/>
                  </a:lnTo>
                  <a:lnTo>
                    <a:pt x="2216" y="0"/>
                  </a:lnTo>
                  <a:lnTo>
                    <a:pt x="2209" y="0"/>
                  </a:lnTo>
                  <a:lnTo>
                    <a:pt x="2203" y="0"/>
                  </a:lnTo>
                  <a:lnTo>
                    <a:pt x="2197" y="0"/>
                  </a:lnTo>
                  <a:lnTo>
                    <a:pt x="2191" y="0"/>
                  </a:lnTo>
                  <a:lnTo>
                    <a:pt x="2185" y="0"/>
                  </a:lnTo>
                  <a:lnTo>
                    <a:pt x="2179" y="0"/>
                  </a:lnTo>
                  <a:lnTo>
                    <a:pt x="2172" y="0"/>
                  </a:lnTo>
                  <a:lnTo>
                    <a:pt x="2166" y="0"/>
                  </a:lnTo>
                  <a:lnTo>
                    <a:pt x="2160" y="0"/>
                  </a:lnTo>
                  <a:lnTo>
                    <a:pt x="2156" y="0"/>
                  </a:lnTo>
                  <a:lnTo>
                    <a:pt x="2149" y="0"/>
                  </a:lnTo>
                  <a:lnTo>
                    <a:pt x="2143" y="0"/>
                  </a:lnTo>
                  <a:lnTo>
                    <a:pt x="2137" y="0"/>
                  </a:lnTo>
                  <a:lnTo>
                    <a:pt x="2131" y="0"/>
                  </a:lnTo>
                  <a:lnTo>
                    <a:pt x="2125" y="0"/>
                  </a:lnTo>
                  <a:lnTo>
                    <a:pt x="2119" y="0"/>
                  </a:lnTo>
                  <a:lnTo>
                    <a:pt x="2112" y="0"/>
                  </a:lnTo>
                  <a:lnTo>
                    <a:pt x="2106" y="0"/>
                  </a:lnTo>
                  <a:lnTo>
                    <a:pt x="2100" y="0"/>
                  </a:lnTo>
                  <a:lnTo>
                    <a:pt x="2094" y="0"/>
                  </a:lnTo>
                  <a:lnTo>
                    <a:pt x="2088" y="0"/>
                  </a:lnTo>
                  <a:lnTo>
                    <a:pt x="2082" y="0"/>
                  </a:lnTo>
                  <a:lnTo>
                    <a:pt x="2075" y="0"/>
                  </a:lnTo>
                  <a:lnTo>
                    <a:pt x="2069" y="0"/>
                  </a:lnTo>
                  <a:lnTo>
                    <a:pt x="2063" y="0"/>
                  </a:lnTo>
                  <a:lnTo>
                    <a:pt x="2057" y="0"/>
                  </a:lnTo>
                  <a:lnTo>
                    <a:pt x="2051" y="0"/>
                  </a:lnTo>
                  <a:lnTo>
                    <a:pt x="2045" y="0"/>
                  </a:lnTo>
                  <a:lnTo>
                    <a:pt x="2039" y="0"/>
                  </a:lnTo>
                  <a:lnTo>
                    <a:pt x="2034" y="0"/>
                  </a:lnTo>
                  <a:lnTo>
                    <a:pt x="2028" y="0"/>
                  </a:lnTo>
                  <a:lnTo>
                    <a:pt x="2022" y="0"/>
                  </a:lnTo>
                  <a:lnTo>
                    <a:pt x="2015" y="0"/>
                  </a:lnTo>
                  <a:lnTo>
                    <a:pt x="2009" y="0"/>
                  </a:lnTo>
                  <a:lnTo>
                    <a:pt x="2003" y="0"/>
                  </a:lnTo>
                  <a:lnTo>
                    <a:pt x="1997" y="0"/>
                  </a:lnTo>
                  <a:lnTo>
                    <a:pt x="1991" y="0"/>
                  </a:lnTo>
                  <a:lnTo>
                    <a:pt x="1985" y="0"/>
                  </a:lnTo>
                  <a:lnTo>
                    <a:pt x="1978" y="0"/>
                  </a:lnTo>
                  <a:lnTo>
                    <a:pt x="1972" y="0"/>
                  </a:lnTo>
                  <a:lnTo>
                    <a:pt x="1966" y="0"/>
                  </a:lnTo>
                  <a:lnTo>
                    <a:pt x="1960" y="0"/>
                  </a:lnTo>
                  <a:lnTo>
                    <a:pt x="1954" y="0"/>
                  </a:lnTo>
                  <a:lnTo>
                    <a:pt x="1948" y="0"/>
                  </a:lnTo>
                  <a:lnTo>
                    <a:pt x="1941" y="0"/>
                  </a:lnTo>
                  <a:lnTo>
                    <a:pt x="1935" y="0"/>
                  </a:lnTo>
                  <a:lnTo>
                    <a:pt x="1931" y="0"/>
                  </a:lnTo>
                  <a:lnTo>
                    <a:pt x="1925" y="0"/>
                  </a:lnTo>
                  <a:lnTo>
                    <a:pt x="1918" y="0"/>
                  </a:lnTo>
                  <a:lnTo>
                    <a:pt x="1912" y="0"/>
                  </a:lnTo>
                  <a:lnTo>
                    <a:pt x="1906" y="0"/>
                  </a:lnTo>
                  <a:lnTo>
                    <a:pt x="1900" y="0"/>
                  </a:lnTo>
                  <a:lnTo>
                    <a:pt x="1894" y="0"/>
                  </a:lnTo>
                  <a:lnTo>
                    <a:pt x="1888" y="0"/>
                  </a:lnTo>
                  <a:lnTo>
                    <a:pt x="1881" y="0"/>
                  </a:lnTo>
                  <a:lnTo>
                    <a:pt x="1875" y="0"/>
                  </a:lnTo>
                  <a:lnTo>
                    <a:pt x="1869" y="0"/>
                  </a:lnTo>
                  <a:lnTo>
                    <a:pt x="1863" y="0"/>
                  </a:lnTo>
                  <a:lnTo>
                    <a:pt x="1857" y="0"/>
                  </a:lnTo>
                  <a:lnTo>
                    <a:pt x="1851" y="0"/>
                  </a:lnTo>
                  <a:lnTo>
                    <a:pt x="1844" y="0"/>
                  </a:lnTo>
                  <a:lnTo>
                    <a:pt x="1838" y="0"/>
                  </a:lnTo>
                  <a:lnTo>
                    <a:pt x="1834" y="0"/>
                  </a:lnTo>
                  <a:lnTo>
                    <a:pt x="1828" y="0"/>
                  </a:lnTo>
                  <a:lnTo>
                    <a:pt x="1821" y="0"/>
                  </a:lnTo>
                  <a:lnTo>
                    <a:pt x="1815" y="0"/>
                  </a:lnTo>
                  <a:lnTo>
                    <a:pt x="1809" y="0"/>
                  </a:lnTo>
                  <a:lnTo>
                    <a:pt x="1803" y="0"/>
                  </a:lnTo>
                  <a:lnTo>
                    <a:pt x="1797" y="0"/>
                  </a:lnTo>
                  <a:lnTo>
                    <a:pt x="1791" y="0"/>
                  </a:lnTo>
                  <a:lnTo>
                    <a:pt x="1784" y="0"/>
                  </a:lnTo>
                  <a:lnTo>
                    <a:pt x="1778" y="0"/>
                  </a:lnTo>
                  <a:lnTo>
                    <a:pt x="1772" y="0"/>
                  </a:lnTo>
                  <a:lnTo>
                    <a:pt x="1766" y="0"/>
                  </a:lnTo>
                  <a:lnTo>
                    <a:pt x="1761" y="0"/>
                  </a:lnTo>
                  <a:lnTo>
                    <a:pt x="1755" y="0"/>
                  </a:lnTo>
                  <a:lnTo>
                    <a:pt x="1749" y="0"/>
                  </a:lnTo>
                  <a:lnTo>
                    <a:pt x="1743" y="0"/>
                  </a:lnTo>
                  <a:lnTo>
                    <a:pt x="1737" y="0"/>
                  </a:lnTo>
                  <a:lnTo>
                    <a:pt x="1730" y="0"/>
                  </a:lnTo>
                  <a:lnTo>
                    <a:pt x="1724" y="0"/>
                  </a:lnTo>
                  <a:lnTo>
                    <a:pt x="1720" y="0"/>
                  </a:lnTo>
                  <a:lnTo>
                    <a:pt x="1714" y="0"/>
                  </a:lnTo>
                  <a:lnTo>
                    <a:pt x="1707" y="0"/>
                  </a:lnTo>
                  <a:lnTo>
                    <a:pt x="1701" y="0"/>
                  </a:lnTo>
                  <a:lnTo>
                    <a:pt x="1695" y="0"/>
                  </a:lnTo>
                  <a:lnTo>
                    <a:pt x="1689" y="0"/>
                  </a:lnTo>
                  <a:lnTo>
                    <a:pt x="1683" y="0"/>
                  </a:lnTo>
                  <a:lnTo>
                    <a:pt x="1677" y="0"/>
                  </a:lnTo>
                  <a:lnTo>
                    <a:pt x="1670" y="0"/>
                  </a:lnTo>
                  <a:lnTo>
                    <a:pt x="1664" y="0"/>
                  </a:lnTo>
                  <a:lnTo>
                    <a:pt x="1658" y="0"/>
                  </a:lnTo>
                  <a:lnTo>
                    <a:pt x="1652" y="0"/>
                  </a:lnTo>
                  <a:lnTo>
                    <a:pt x="1646" y="0"/>
                  </a:lnTo>
                  <a:lnTo>
                    <a:pt x="1640" y="0"/>
                  </a:lnTo>
                  <a:lnTo>
                    <a:pt x="1633" y="0"/>
                  </a:lnTo>
                  <a:lnTo>
                    <a:pt x="1627" y="0"/>
                  </a:lnTo>
                  <a:lnTo>
                    <a:pt x="1621" y="0"/>
                  </a:lnTo>
                  <a:lnTo>
                    <a:pt x="1615" y="0"/>
                  </a:lnTo>
                  <a:lnTo>
                    <a:pt x="1609" y="0"/>
                  </a:lnTo>
                  <a:lnTo>
                    <a:pt x="1604" y="0"/>
                  </a:lnTo>
                  <a:lnTo>
                    <a:pt x="1598" y="0"/>
                  </a:lnTo>
                  <a:lnTo>
                    <a:pt x="1592" y="0"/>
                  </a:lnTo>
                  <a:lnTo>
                    <a:pt x="1586" y="0"/>
                  </a:lnTo>
                  <a:lnTo>
                    <a:pt x="1580" y="0"/>
                  </a:lnTo>
                  <a:lnTo>
                    <a:pt x="1573" y="0"/>
                  </a:lnTo>
                  <a:lnTo>
                    <a:pt x="1567" y="0"/>
                  </a:lnTo>
                  <a:lnTo>
                    <a:pt x="1561" y="0"/>
                  </a:lnTo>
                  <a:lnTo>
                    <a:pt x="1555" y="0"/>
                  </a:lnTo>
                  <a:lnTo>
                    <a:pt x="1549" y="0"/>
                  </a:lnTo>
                  <a:lnTo>
                    <a:pt x="1543" y="0"/>
                  </a:lnTo>
                  <a:lnTo>
                    <a:pt x="1536" y="0"/>
                  </a:lnTo>
                  <a:lnTo>
                    <a:pt x="1530" y="0"/>
                  </a:lnTo>
                  <a:lnTo>
                    <a:pt x="1524" y="0"/>
                  </a:lnTo>
                  <a:lnTo>
                    <a:pt x="1518" y="0"/>
                  </a:lnTo>
                  <a:lnTo>
                    <a:pt x="1512" y="0"/>
                  </a:lnTo>
                  <a:lnTo>
                    <a:pt x="1507" y="0"/>
                  </a:lnTo>
                  <a:lnTo>
                    <a:pt x="1501" y="0"/>
                  </a:lnTo>
                  <a:lnTo>
                    <a:pt x="1495" y="0"/>
                  </a:lnTo>
                  <a:lnTo>
                    <a:pt x="1489" y="0"/>
                  </a:lnTo>
                  <a:lnTo>
                    <a:pt x="1483" y="0"/>
                  </a:lnTo>
                  <a:lnTo>
                    <a:pt x="1476" y="0"/>
                  </a:lnTo>
                  <a:lnTo>
                    <a:pt x="1470" y="0"/>
                  </a:lnTo>
                  <a:lnTo>
                    <a:pt x="1464" y="0"/>
                  </a:lnTo>
                  <a:lnTo>
                    <a:pt x="1458" y="0"/>
                  </a:lnTo>
                  <a:lnTo>
                    <a:pt x="1452" y="0"/>
                  </a:lnTo>
                  <a:lnTo>
                    <a:pt x="1446" y="0"/>
                  </a:lnTo>
                  <a:lnTo>
                    <a:pt x="1439" y="0"/>
                  </a:lnTo>
                  <a:lnTo>
                    <a:pt x="1433" y="0"/>
                  </a:lnTo>
                  <a:lnTo>
                    <a:pt x="1427" y="0"/>
                  </a:lnTo>
                  <a:lnTo>
                    <a:pt x="1421" y="0"/>
                  </a:lnTo>
                  <a:lnTo>
                    <a:pt x="1415" y="0"/>
                  </a:lnTo>
                  <a:lnTo>
                    <a:pt x="1409" y="0"/>
                  </a:lnTo>
                  <a:lnTo>
                    <a:pt x="1404" y="0"/>
                  </a:lnTo>
                  <a:lnTo>
                    <a:pt x="1398" y="0"/>
                  </a:lnTo>
                  <a:lnTo>
                    <a:pt x="1392" y="0"/>
                  </a:lnTo>
                  <a:lnTo>
                    <a:pt x="1386" y="0"/>
                  </a:lnTo>
                  <a:lnTo>
                    <a:pt x="1379" y="0"/>
                  </a:lnTo>
                  <a:lnTo>
                    <a:pt x="1373" y="0"/>
                  </a:lnTo>
                  <a:lnTo>
                    <a:pt x="1367" y="0"/>
                  </a:lnTo>
                  <a:lnTo>
                    <a:pt x="1361" y="0"/>
                  </a:lnTo>
                  <a:lnTo>
                    <a:pt x="1355" y="0"/>
                  </a:lnTo>
                  <a:lnTo>
                    <a:pt x="1349" y="0"/>
                  </a:lnTo>
                  <a:lnTo>
                    <a:pt x="1342" y="0"/>
                  </a:lnTo>
                  <a:lnTo>
                    <a:pt x="1336" y="0"/>
                  </a:lnTo>
                  <a:lnTo>
                    <a:pt x="1330" y="0"/>
                  </a:lnTo>
                  <a:lnTo>
                    <a:pt x="1324" y="0"/>
                  </a:lnTo>
                  <a:lnTo>
                    <a:pt x="1318" y="0"/>
                  </a:lnTo>
                  <a:lnTo>
                    <a:pt x="1312" y="0"/>
                  </a:lnTo>
                  <a:lnTo>
                    <a:pt x="1305" y="0"/>
                  </a:lnTo>
                  <a:lnTo>
                    <a:pt x="1299" y="0"/>
                  </a:lnTo>
                  <a:lnTo>
                    <a:pt x="1293" y="0"/>
                  </a:lnTo>
                  <a:lnTo>
                    <a:pt x="1287" y="0"/>
                  </a:lnTo>
                  <a:lnTo>
                    <a:pt x="1282" y="0"/>
                  </a:lnTo>
                  <a:lnTo>
                    <a:pt x="1276" y="0"/>
                  </a:lnTo>
                  <a:lnTo>
                    <a:pt x="1270" y="0"/>
                  </a:lnTo>
                  <a:lnTo>
                    <a:pt x="1264" y="0"/>
                  </a:lnTo>
                  <a:lnTo>
                    <a:pt x="1258" y="0"/>
                  </a:lnTo>
                  <a:lnTo>
                    <a:pt x="1253" y="0"/>
                  </a:lnTo>
                  <a:lnTo>
                    <a:pt x="1247" y="0"/>
                  </a:lnTo>
                  <a:lnTo>
                    <a:pt x="1241" y="0"/>
                  </a:lnTo>
                  <a:lnTo>
                    <a:pt x="1235" y="0"/>
                  </a:lnTo>
                  <a:lnTo>
                    <a:pt x="1228" y="0"/>
                  </a:lnTo>
                  <a:lnTo>
                    <a:pt x="1222" y="0"/>
                  </a:lnTo>
                  <a:lnTo>
                    <a:pt x="1216" y="0"/>
                  </a:lnTo>
                  <a:lnTo>
                    <a:pt x="1210" y="0"/>
                  </a:lnTo>
                  <a:lnTo>
                    <a:pt x="1204" y="0"/>
                  </a:lnTo>
                  <a:lnTo>
                    <a:pt x="1198" y="0"/>
                  </a:lnTo>
                  <a:lnTo>
                    <a:pt x="1191" y="0"/>
                  </a:lnTo>
                  <a:lnTo>
                    <a:pt x="1185" y="0"/>
                  </a:lnTo>
                  <a:lnTo>
                    <a:pt x="1181" y="0"/>
                  </a:lnTo>
                  <a:lnTo>
                    <a:pt x="1175" y="0"/>
                  </a:lnTo>
                  <a:lnTo>
                    <a:pt x="1168" y="0"/>
                  </a:lnTo>
                  <a:lnTo>
                    <a:pt x="1162" y="0"/>
                  </a:lnTo>
                  <a:lnTo>
                    <a:pt x="1156" y="0"/>
                  </a:lnTo>
                  <a:lnTo>
                    <a:pt x="1150" y="0"/>
                  </a:lnTo>
                  <a:lnTo>
                    <a:pt x="1144" y="0"/>
                  </a:lnTo>
                  <a:lnTo>
                    <a:pt x="1138" y="0"/>
                  </a:lnTo>
                  <a:lnTo>
                    <a:pt x="1131" y="0"/>
                  </a:lnTo>
                  <a:lnTo>
                    <a:pt x="1125" y="0"/>
                  </a:lnTo>
                  <a:lnTo>
                    <a:pt x="1119" y="0"/>
                  </a:lnTo>
                  <a:lnTo>
                    <a:pt x="1113" y="0"/>
                  </a:lnTo>
                  <a:lnTo>
                    <a:pt x="1107" y="0"/>
                  </a:lnTo>
                  <a:lnTo>
                    <a:pt x="1101" y="0"/>
                  </a:lnTo>
                  <a:lnTo>
                    <a:pt x="1094" y="0"/>
                  </a:lnTo>
                  <a:lnTo>
                    <a:pt x="1088" y="0"/>
                  </a:lnTo>
                  <a:lnTo>
                    <a:pt x="1084" y="0"/>
                  </a:lnTo>
                  <a:lnTo>
                    <a:pt x="1078" y="0"/>
                  </a:lnTo>
                  <a:lnTo>
                    <a:pt x="1071" y="0"/>
                  </a:lnTo>
                  <a:lnTo>
                    <a:pt x="1065" y="0"/>
                  </a:lnTo>
                  <a:lnTo>
                    <a:pt x="1059" y="0"/>
                  </a:lnTo>
                  <a:lnTo>
                    <a:pt x="1053" y="0"/>
                  </a:lnTo>
                  <a:lnTo>
                    <a:pt x="1047" y="0"/>
                  </a:lnTo>
                  <a:lnTo>
                    <a:pt x="1041" y="0"/>
                  </a:lnTo>
                  <a:lnTo>
                    <a:pt x="1034" y="0"/>
                  </a:lnTo>
                  <a:lnTo>
                    <a:pt x="1028" y="0"/>
                  </a:lnTo>
                  <a:lnTo>
                    <a:pt x="1022" y="0"/>
                  </a:lnTo>
                  <a:lnTo>
                    <a:pt x="1016" y="0"/>
                  </a:lnTo>
                  <a:lnTo>
                    <a:pt x="1010" y="0"/>
                  </a:lnTo>
                  <a:lnTo>
                    <a:pt x="1004" y="0"/>
                  </a:lnTo>
                  <a:lnTo>
                    <a:pt x="997" y="0"/>
                  </a:lnTo>
                  <a:lnTo>
                    <a:pt x="991" y="0"/>
                  </a:lnTo>
                  <a:lnTo>
                    <a:pt x="985" y="0"/>
                  </a:lnTo>
                  <a:lnTo>
                    <a:pt x="979" y="0"/>
                  </a:lnTo>
                  <a:lnTo>
                    <a:pt x="973" y="0"/>
                  </a:lnTo>
                  <a:lnTo>
                    <a:pt x="968" y="0"/>
                  </a:lnTo>
                  <a:lnTo>
                    <a:pt x="962" y="0"/>
                  </a:lnTo>
                  <a:lnTo>
                    <a:pt x="956" y="0"/>
                  </a:lnTo>
                  <a:lnTo>
                    <a:pt x="950" y="0"/>
                  </a:lnTo>
                  <a:lnTo>
                    <a:pt x="944" y="0"/>
                  </a:lnTo>
                  <a:lnTo>
                    <a:pt x="937" y="0"/>
                  </a:lnTo>
                  <a:lnTo>
                    <a:pt x="931" y="0"/>
                  </a:lnTo>
                  <a:lnTo>
                    <a:pt x="925" y="0"/>
                  </a:lnTo>
                  <a:lnTo>
                    <a:pt x="919" y="0"/>
                  </a:lnTo>
                  <a:lnTo>
                    <a:pt x="913" y="0"/>
                  </a:lnTo>
                  <a:lnTo>
                    <a:pt x="907" y="0"/>
                  </a:lnTo>
                  <a:lnTo>
                    <a:pt x="900" y="0"/>
                  </a:lnTo>
                  <a:lnTo>
                    <a:pt x="894" y="0"/>
                  </a:lnTo>
                  <a:lnTo>
                    <a:pt x="888" y="0"/>
                  </a:lnTo>
                  <a:lnTo>
                    <a:pt x="882" y="0"/>
                  </a:lnTo>
                  <a:lnTo>
                    <a:pt x="876" y="0"/>
                  </a:lnTo>
                  <a:lnTo>
                    <a:pt x="870" y="0"/>
                  </a:lnTo>
                  <a:lnTo>
                    <a:pt x="863" y="0"/>
                  </a:lnTo>
                  <a:lnTo>
                    <a:pt x="857" y="0"/>
                  </a:lnTo>
                  <a:lnTo>
                    <a:pt x="853" y="0"/>
                  </a:lnTo>
                  <a:lnTo>
                    <a:pt x="847" y="0"/>
                  </a:lnTo>
                  <a:lnTo>
                    <a:pt x="840" y="0"/>
                  </a:lnTo>
                  <a:lnTo>
                    <a:pt x="834" y="0"/>
                  </a:lnTo>
                  <a:lnTo>
                    <a:pt x="828" y="0"/>
                  </a:lnTo>
                  <a:lnTo>
                    <a:pt x="822" y="0"/>
                  </a:lnTo>
                  <a:lnTo>
                    <a:pt x="816" y="0"/>
                  </a:lnTo>
                  <a:lnTo>
                    <a:pt x="810" y="0"/>
                  </a:lnTo>
                  <a:lnTo>
                    <a:pt x="803" y="0"/>
                  </a:lnTo>
                  <a:lnTo>
                    <a:pt x="797" y="0"/>
                  </a:lnTo>
                  <a:lnTo>
                    <a:pt x="791" y="0"/>
                  </a:lnTo>
                  <a:lnTo>
                    <a:pt x="785" y="0"/>
                  </a:lnTo>
                  <a:lnTo>
                    <a:pt x="779" y="0"/>
                  </a:lnTo>
                  <a:lnTo>
                    <a:pt x="773" y="0"/>
                  </a:lnTo>
                  <a:lnTo>
                    <a:pt x="766" y="0"/>
                  </a:lnTo>
                  <a:lnTo>
                    <a:pt x="760" y="0"/>
                  </a:lnTo>
                  <a:lnTo>
                    <a:pt x="756" y="0"/>
                  </a:lnTo>
                  <a:lnTo>
                    <a:pt x="751" y="0"/>
                  </a:lnTo>
                  <a:lnTo>
                    <a:pt x="745" y="0"/>
                  </a:lnTo>
                  <a:lnTo>
                    <a:pt x="739" y="0"/>
                  </a:lnTo>
                  <a:lnTo>
                    <a:pt x="733" y="0"/>
                  </a:lnTo>
                  <a:lnTo>
                    <a:pt x="726" y="0"/>
                  </a:lnTo>
                  <a:lnTo>
                    <a:pt x="720" y="0"/>
                  </a:lnTo>
                  <a:lnTo>
                    <a:pt x="714" y="0"/>
                  </a:lnTo>
                  <a:lnTo>
                    <a:pt x="708" y="0"/>
                  </a:lnTo>
                  <a:lnTo>
                    <a:pt x="702" y="0"/>
                  </a:lnTo>
                  <a:lnTo>
                    <a:pt x="696" y="0"/>
                  </a:lnTo>
                  <a:lnTo>
                    <a:pt x="689" y="0"/>
                  </a:lnTo>
                  <a:lnTo>
                    <a:pt x="683" y="0"/>
                  </a:lnTo>
                  <a:lnTo>
                    <a:pt x="677" y="0"/>
                  </a:lnTo>
                  <a:lnTo>
                    <a:pt x="671" y="0"/>
                  </a:lnTo>
                  <a:lnTo>
                    <a:pt x="665" y="0"/>
                  </a:lnTo>
                  <a:lnTo>
                    <a:pt x="659" y="0"/>
                  </a:lnTo>
                  <a:lnTo>
                    <a:pt x="654" y="0"/>
                  </a:lnTo>
                  <a:lnTo>
                    <a:pt x="648" y="0"/>
                  </a:lnTo>
                  <a:lnTo>
                    <a:pt x="642" y="0"/>
                  </a:lnTo>
                  <a:lnTo>
                    <a:pt x="636" y="0"/>
                  </a:lnTo>
                  <a:lnTo>
                    <a:pt x="629" y="0"/>
                  </a:lnTo>
                  <a:lnTo>
                    <a:pt x="623" y="0"/>
                  </a:lnTo>
                  <a:lnTo>
                    <a:pt x="617" y="0"/>
                  </a:lnTo>
                  <a:lnTo>
                    <a:pt x="611" y="0"/>
                  </a:lnTo>
                  <a:lnTo>
                    <a:pt x="605" y="0"/>
                  </a:lnTo>
                  <a:lnTo>
                    <a:pt x="599" y="0"/>
                  </a:lnTo>
                  <a:lnTo>
                    <a:pt x="592" y="0"/>
                  </a:lnTo>
                  <a:lnTo>
                    <a:pt x="586" y="0"/>
                  </a:lnTo>
                  <a:lnTo>
                    <a:pt x="580" y="0"/>
                  </a:lnTo>
                  <a:lnTo>
                    <a:pt x="574" y="0"/>
                  </a:lnTo>
                  <a:lnTo>
                    <a:pt x="568" y="0"/>
                  </a:lnTo>
                  <a:lnTo>
                    <a:pt x="562" y="0"/>
                  </a:lnTo>
                  <a:lnTo>
                    <a:pt x="555" y="0"/>
                  </a:lnTo>
                  <a:lnTo>
                    <a:pt x="549" y="0"/>
                  </a:lnTo>
                  <a:lnTo>
                    <a:pt x="543" y="0"/>
                  </a:lnTo>
                  <a:lnTo>
                    <a:pt x="537" y="0"/>
                  </a:lnTo>
                  <a:lnTo>
                    <a:pt x="531" y="0"/>
                  </a:lnTo>
                  <a:lnTo>
                    <a:pt x="526" y="0"/>
                  </a:lnTo>
                  <a:lnTo>
                    <a:pt x="520" y="0"/>
                  </a:lnTo>
                  <a:lnTo>
                    <a:pt x="514" y="0"/>
                  </a:lnTo>
                  <a:lnTo>
                    <a:pt x="508" y="0"/>
                  </a:lnTo>
                  <a:lnTo>
                    <a:pt x="502" y="0"/>
                  </a:lnTo>
                  <a:lnTo>
                    <a:pt x="495" y="0"/>
                  </a:lnTo>
                  <a:lnTo>
                    <a:pt x="489" y="0"/>
                  </a:lnTo>
                  <a:lnTo>
                    <a:pt x="483" y="0"/>
                  </a:lnTo>
                  <a:lnTo>
                    <a:pt x="477" y="0"/>
                  </a:lnTo>
                  <a:lnTo>
                    <a:pt x="471" y="0"/>
                  </a:lnTo>
                  <a:lnTo>
                    <a:pt x="465" y="0"/>
                  </a:lnTo>
                  <a:lnTo>
                    <a:pt x="458" y="0"/>
                  </a:lnTo>
                  <a:lnTo>
                    <a:pt x="452" y="0"/>
                  </a:lnTo>
                  <a:lnTo>
                    <a:pt x="446" y="0"/>
                  </a:lnTo>
                  <a:lnTo>
                    <a:pt x="440" y="0"/>
                  </a:lnTo>
                  <a:lnTo>
                    <a:pt x="434" y="0"/>
                  </a:lnTo>
                  <a:lnTo>
                    <a:pt x="429" y="0"/>
                  </a:lnTo>
                  <a:lnTo>
                    <a:pt x="423" y="0"/>
                  </a:lnTo>
                  <a:lnTo>
                    <a:pt x="417" y="0"/>
                  </a:lnTo>
                  <a:lnTo>
                    <a:pt x="411" y="0"/>
                  </a:lnTo>
                  <a:lnTo>
                    <a:pt x="405" y="0"/>
                  </a:lnTo>
                  <a:lnTo>
                    <a:pt x="398" y="0"/>
                  </a:lnTo>
                  <a:lnTo>
                    <a:pt x="392" y="0"/>
                  </a:lnTo>
                  <a:lnTo>
                    <a:pt x="386" y="0"/>
                  </a:lnTo>
                  <a:lnTo>
                    <a:pt x="380" y="0"/>
                  </a:lnTo>
                  <a:lnTo>
                    <a:pt x="374" y="0"/>
                  </a:lnTo>
                  <a:lnTo>
                    <a:pt x="368" y="0"/>
                  </a:lnTo>
                  <a:lnTo>
                    <a:pt x="361" y="0"/>
                  </a:lnTo>
                  <a:lnTo>
                    <a:pt x="355" y="0"/>
                  </a:lnTo>
                  <a:lnTo>
                    <a:pt x="349" y="0"/>
                  </a:lnTo>
                  <a:lnTo>
                    <a:pt x="343" y="0"/>
                  </a:lnTo>
                  <a:lnTo>
                    <a:pt x="337" y="0"/>
                  </a:lnTo>
                  <a:lnTo>
                    <a:pt x="332" y="0"/>
                  </a:lnTo>
                  <a:lnTo>
                    <a:pt x="326" y="0"/>
                  </a:lnTo>
                  <a:lnTo>
                    <a:pt x="320" y="0"/>
                  </a:lnTo>
                  <a:lnTo>
                    <a:pt x="314" y="0"/>
                  </a:lnTo>
                  <a:lnTo>
                    <a:pt x="308" y="0"/>
                  </a:lnTo>
                  <a:lnTo>
                    <a:pt x="301" y="0"/>
                  </a:lnTo>
                  <a:lnTo>
                    <a:pt x="295" y="0"/>
                  </a:lnTo>
                  <a:lnTo>
                    <a:pt x="289" y="0"/>
                  </a:lnTo>
                  <a:lnTo>
                    <a:pt x="283" y="0"/>
                  </a:lnTo>
                  <a:lnTo>
                    <a:pt x="277" y="0"/>
                  </a:lnTo>
                  <a:lnTo>
                    <a:pt x="271" y="0"/>
                  </a:lnTo>
                  <a:lnTo>
                    <a:pt x="264" y="0"/>
                  </a:lnTo>
                  <a:lnTo>
                    <a:pt x="258" y="0"/>
                  </a:lnTo>
                  <a:lnTo>
                    <a:pt x="252" y="0"/>
                  </a:lnTo>
                  <a:lnTo>
                    <a:pt x="247" y="0"/>
                  </a:lnTo>
                  <a:lnTo>
                    <a:pt x="241" y="0"/>
                  </a:lnTo>
                  <a:lnTo>
                    <a:pt x="235" y="0"/>
                  </a:lnTo>
                  <a:lnTo>
                    <a:pt x="229" y="0"/>
                  </a:lnTo>
                  <a:lnTo>
                    <a:pt x="223" y="0"/>
                  </a:lnTo>
                  <a:lnTo>
                    <a:pt x="218" y="0"/>
                  </a:lnTo>
                  <a:lnTo>
                    <a:pt x="212" y="0"/>
                  </a:lnTo>
                  <a:lnTo>
                    <a:pt x="206" y="0"/>
                  </a:lnTo>
                  <a:lnTo>
                    <a:pt x="200" y="0"/>
                  </a:lnTo>
                  <a:lnTo>
                    <a:pt x="194" y="0"/>
                  </a:lnTo>
                  <a:lnTo>
                    <a:pt x="187" y="0"/>
                  </a:lnTo>
                  <a:lnTo>
                    <a:pt x="181" y="0"/>
                  </a:lnTo>
                  <a:lnTo>
                    <a:pt x="175" y="0"/>
                  </a:lnTo>
                  <a:lnTo>
                    <a:pt x="169" y="0"/>
                  </a:lnTo>
                  <a:lnTo>
                    <a:pt x="163" y="0"/>
                  </a:lnTo>
                  <a:lnTo>
                    <a:pt x="157" y="0"/>
                  </a:lnTo>
                  <a:lnTo>
                    <a:pt x="150" y="0"/>
                  </a:lnTo>
                  <a:lnTo>
                    <a:pt x="144" y="0"/>
                  </a:lnTo>
                  <a:lnTo>
                    <a:pt x="138" y="0"/>
                  </a:lnTo>
                  <a:lnTo>
                    <a:pt x="132" y="0"/>
                  </a:lnTo>
                  <a:lnTo>
                    <a:pt x="126" y="0"/>
                  </a:lnTo>
                  <a:lnTo>
                    <a:pt x="120" y="0"/>
                  </a:lnTo>
                  <a:lnTo>
                    <a:pt x="113" y="0"/>
                  </a:lnTo>
                  <a:lnTo>
                    <a:pt x="107" y="0"/>
                  </a:lnTo>
                  <a:lnTo>
                    <a:pt x="101" y="0"/>
                  </a:lnTo>
                  <a:lnTo>
                    <a:pt x="97" y="0"/>
                  </a:lnTo>
                  <a:lnTo>
                    <a:pt x="90" y="0"/>
                  </a:lnTo>
                  <a:lnTo>
                    <a:pt x="84" y="0"/>
                  </a:lnTo>
                  <a:lnTo>
                    <a:pt x="78" y="0"/>
                  </a:lnTo>
                  <a:lnTo>
                    <a:pt x="72" y="0"/>
                  </a:lnTo>
                  <a:lnTo>
                    <a:pt x="66" y="0"/>
                  </a:lnTo>
                  <a:lnTo>
                    <a:pt x="60" y="0"/>
                  </a:lnTo>
                  <a:lnTo>
                    <a:pt x="53" y="0"/>
                  </a:lnTo>
                  <a:lnTo>
                    <a:pt x="47" y="0"/>
                  </a:lnTo>
                  <a:lnTo>
                    <a:pt x="41" y="0"/>
                  </a:lnTo>
                  <a:lnTo>
                    <a:pt x="35" y="0"/>
                  </a:lnTo>
                  <a:lnTo>
                    <a:pt x="29" y="0"/>
                  </a:lnTo>
                  <a:lnTo>
                    <a:pt x="23" y="0"/>
                  </a:lnTo>
                  <a:lnTo>
                    <a:pt x="16" y="0"/>
                  </a:lnTo>
                  <a:lnTo>
                    <a:pt x="10" y="0"/>
                  </a:lnTo>
                  <a:lnTo>
                    <a:pt x="6" y="0"/>
                  </a:lnTo>
                  <a:lnTo>
                    <a:pt x="0" y="0"/>
                  </a:lnTo>
                </a:path>
              </a:pathLst>
            </a:custGeom>
            <a:solidFill>
              <a:srgbClr val="C03000"/>
            </a:solidFill>
            <a:ln w="12700" cap="rnd">
              <a:noFill/>
              <a:round/>
              <a:headEnd/>
              <a:tailEnd/>
            </a:ln>
            <a:effectLst/>
          </p:spPr>
          <p:txBody>
            <a:bodyPr/>
            <a:lstStyle/>
            <a:p>
              <a:endParaRPr lang="en-US"/>
            </a:p>
          </p:txBody>
        </p:sp>
        <p:grpSp>
          <p:nvGrpSpPr>
            <p:cNvPr id="138255" name="Group 15"/>
            <p:cNvGrpSpPr>
              <a:grpSpLocks/>
            </p:cNvGrpSpPr>
            <p:nvPr/>
          </p:nvGrpSpPr>
          <p:grpSpPr bwMode="auto">
            <a:xfrm>
              <a:off x="4505" y="2813"/>
              <a:ext cx="348" cy="186"/>
              <a:chOff x="4505" y="2813"/>
              <a:chExt cx="348" cy="186"/>
            </a:xfrm>
          </p:grpSpPr>
          <p:sp>
            <p:nvSpPr>
              <p:cNvPr id="138256" name="Rectangle 16"/>
              <p:cNvSpPr>
                <a:spLocks noChangeArrowheads="1"/>
              </p:cNvSpPr>
              <p:nvPr/>
            </p:nvSpPr>
            <p:spPr bwMode="auto">
              <a:xfrm>
                <a:off x="4505" y="2855"/>
                <a:ext cx="348" cy="144"/>
              </a:xfrm>
              <a:prstGeom prst="rect">
                <a:avLst/>
              </a:prstGeom>
              <a:noFill/>
              <a:ln w="12700">
                <a:noFill/>
                <a:miter lim="800000"/>
                <a:headEnd/>
                <a:tailEnd/>
              </a:ln>
              <a:effectLst/>
            </p:spPr>
            <p:txBody>
              <a:bodyPr wrap="none" lIns="90488" tIns="44450" rIns="90488" bIns="44450" anchor="ctr"/>
              <a:lstStyle/>
              <a:p>
                <a:pPr algn="ctr"/>
                <a:r>
                  <a:rPr lang="en-US" sz="1800" b="1" i="0">
                    <a:solidFill>
                      <a:srgbClr val="000000"/>
                    </a:solidFill>
                    <a:latin typeface="Arial" pitchFamily="34" charset="0"/>
                  </a:rPr>
                  <a:t>X</a:t>
                </a:r>
              </a:p>
            </p:txBody>
          </p:sp>
          <p:sp>
            <p:nvSpPr>
              <p:cNvPr id="138257" name="Line 17"/>
              <p:cNvSpPr>
                <a:spLocks noChangeShapeType="1"/>
              </p:cNvSpPr>
              <p:nvPr/>
            </p:nvSpPr>
            <p:spPr bwMode="auto">
              <a:xfrm>
                <a:off x="4596" y="2813"/>
                <a:ext cx="136" cy="0"/>
              </a:xfrm>
              <a:prstGeom prst="line">
                <a:avLst/>
              </a:prstGeom>
              <a:noFill/>
              <a:ln w="25400">
                <a:solidFill>
                  <a:schemeClr val="bg2"/>
                </a:solidFill>
                <a:round/>
                <a:headEnd/>
                <a:tailEnd/>
              </a:ln>
              <a:effectLst/>
            </p:spPr>
            <p:txBody>
              <a:bodyPr wrap="none" anchor="ctr"/>
              <a:lstStyle/>
              <a:p>
                <a:endParaRPr lang="en-US"/>
              </a:p>
            </p:txBody>
          </p:sp>
        </p:grpSp>
        <p:sp>
          <p:nvSpPr>
            <p:cNvPr id="138258" name="Freeform 18"/>
            <p:cNvSpPr>
              <a:spLocks/>
            </p:cNvSpPr>
            <p:nvPr/>
          </p:nvSpPr>
          <p:spPr bwMode="auto">
            <a:xfrm>
              <a:off x="1086" y="2545"/>
              <a:ext cx="1207" cy="180"/>
            </a:xfrm>
            <a:custGeom>
              <a:avLst/>
              <a:gdLst/>
              <a:ahLst/>
              <a:cxnLst>
                <a:cxn ang="0">
                  <a:pos x="1169" y="179"/>
                </a:cxn>
                <a:cxn ang="0">
                  <a:pos x="1127" y="179"/>
                </a:cxn>
                <a:cxn ang="0">
                  <a:pos x="1085" y="179"/>
                </a:cxn>
                <a:cxn ang="0">
                  <a:pos x="1042" y="179"/>
                </a:cxn>
                <a:cxn ang="0">
                  <a:pos x="1001" y="179"/>
                </a:cxn>
                <a:cxn ang="0">
                  <a:pos x="958" y="179"/>
                </a:cxn>
                <a:cxn ang="0">
                  <a:pos x="916" y="179"/>
                </a:cxn>
                <a:cxn ang="0">
                  <a:pos x="874" y="179"/>
                </a:cxn>
                <a:cxn ang="0">
                  <a:pos x="833" y="179"/>
                </a:cxn>
                <a:cxn ang="0">
                  <a:pos x="790" y="179"/>
                </a:cxn>
                <a:cxn ang="0">
                  <a:pos x="747" y="179"/>
                </a:cxn>
                <a:cxn ang="0">
                  <a:pos x="705" y="179"/>
                </a:cxn>
                <a:cxn ang="0">
                  <a:pos x="663" y="179"/>
                </a:cxn>
                <a:cxn ang="0">
                  <a:pos x="620" y="179"/>
                </a:cxn>
                <a:cxn ang="0">
                  <a:pos x="579" y="0"/>
                </a:cxn>
                <a:cxn ang="0">
                  <a:pos x="536" y="24"/>
                </a:cxn>
                <a:cxn ang="0">
                  <a:pos x="495" y="45"/>
                </a:cxn>
                <a:cxn ang="0">
                  <a:pos x="452" y="66"/>
                </a:cxn>
                <a:cxn ang="0">
                  <a:pos x="409" y="81"/>
                </a:cxn>
                <a:cxn ang="0">
                  <a:pos x="368" y="97"/>
                </a:cxn>
                <a:cxn ang="0">
                  <a:pos x="324" y="110"/>
                </a:cxn>
                <a:cxn ang="0">
                  <a:pos x="284" y="120"/>
                </a:cxn>
                <a:cxn ang="0">
                  <a:pos x="241" y="131"/>
                </a:cxn>
                <a:cxn ang="0">
                  <a:pos x="198" y="137"/>
                </a:cxn>
                <a:cxn ang="0">
                  <a:pos x="157" y="145"/>
                </a:cxn>
                <a:cxn ang="0">
                  <a:pos x="113" y="151"/>
                </a:cxn>
                <a:cxn ang="0">
                  <a:pos x="73" y="156"/>
                </a:cxn>
                <a:cxn ang="0">
                  <a:pos x="30" y="162"/>
                </a:cxn>
                <a:cxn ang="0">
                  <a:pos x="6" y="179"/>
                </a:cxn>
                <a:cxn ang="0">
                  <a:pos x="49" y="179"/>
                </a:cxn>
                <a:cxn ang="0">
                  <a:pos x="92" y="179"/>
                </a:cxn>
                <a:cxn ang="0">
                  <a:pos x="132" y="179"/>
                </a:cxn>
                <a:cxn ang="0">
                  <a:pos x="175" y="179"/>
                </a:cxn>
                <a:cxn ang="0">
                  <a:pos x="217" y="179"/>
                </a:cxn>
                <a:cxn ang="0">
                  <a:pos x="260" y="179"/>
                </a:cxn>
                <a:cxn ang="0">
                  <a:pos x="301" y="179"/>
                </a:cxn>
                <a:cxn ang="0">
                  <a:pos x="343" y="179"/>
                </a:cxn>
                <a:cxn ang="0">
                  <a:pos x="386" y="179"/>
                </a:cxn>
                <a:cxn ang="0">
                  <a:pos x="428" y="179"/>
                </a:cxn>
                <a:cxn ang="0">
                  <a:pos x="471" y="179"/>
                </a:cxn>
                <a:cxn ang="0">
                  <a:pos x="512" y="179"/>
                </a:cxn>
                <a:cxn ang="0">
                  <a:pos x="554" y="179"/>
                </a:cxn>
                <a:cxn ang="0">
                  <a:pos x="597" y="179"/>
                </a:cxn>
                <a:cxn ang="0">
                  <a:pos x="639" y="179"/>
                </a:cxn>
                <a:cxn ang="0">
                  <a:pos x="682" y="179"/>
                </a:cxn>
                <a:cxn ang="0">
                  <a:pos x="722" y="179"/>
                </a:cxn>
                <a:cxn ang="0">
                  <a:pos x="765" y="179"/>
                </a:cxn>
                <a:cxn ang="0">
                  <a:pos x="808" y="179"/>
                </a:cxn>
                <a:cxn ang="0">
                  <a:pos x="850" y="179"/>
                </a:cxn>
                <a:cxn ang="0">
                  <a:pos x="893" y="179"/>
                </a:cxn>
                <a:cxn ang="0">
                  <a:pos x="934" y="179"/>
                </a:cxn>
                <a:cxn ang="0">
                  <a:pos x="976" y="179"/>
                </a:cxn>
                <a:cxn ang="0">
                  <a:pos x="1019" y="179"/>
                </a:cxn>
                <a:cxn ang="0">
                  <a:pos x="1061" y="179"/>
                </a:cxn>
                <a:cxn ang="0">
                  <a:pos x="1104" y="179"/>
                </a:cxn>
                <a:cxn ang="0">
                  <a:pos x="1145" y="179"/>
                </a:cxn>
                <a:cxn ang="0">
                  <a:pos x="1187" y="179"/>
                </a:cxn>
              </a:cxnLst>
              <a:rect l="0" t="0" r="r" b="b"/>
              <a:pathLst>
                <a:path w="1207" h="180">
                  <a:moveTo>
                    <a:pt x="1206" y="179"/>
                  </a:moveTo>
                  <a:lnTo>
                    <a:pt x="1199" y="179"/>
                  </a:lnTo>
                  <a:lnTo>
                    <a:pt x="1193" y="179"/>
                  </a:lnTo>
                  <a:lnTo>
                    <a:pt x="1187" y="179"/>
                  </a:lnTo>
                  <a:lnTo>
                    <a:pt x="1181" y="179"/>
                  </a:lnTo>
                  <a:lnTo>
                    <a:pt x="1175" y="179"/>
                  </a:lnTo>
                  <a:lnTo>
                    <a:pt x="1169" y="179"/>
                  </a:lnTo>
                  <a:lnTo>
                    <a:pt x="1162" y="179"/>
                  </a:lnTo>
                  <a:lnTo>
                    <a:pt x="1156" y="179"/>
                  </a:lnTo>
                  <a:lnTo>
                    <a:pt x="1152" y="179"/>
                  </a:lnTo>
                  <a:lnTo>
                    <a:pt x="1145" y="179"/>
                  </a:lnTo>
                  <a:lnTo>
                    <a:pt x="1139" y="179"/>
                  </a:lnTo>
                  <a:lnTo>
                    <a:pt x="1133" y="179"/>
                  </a:lnTo>
                  <a:lnTo>
                    <a:pt x="1127" y="179"/>
                  </a:lnTo>
                  <a:lnTo>
                    <a:pt x="1121" y="179"/>
                  </a:lnTo>
                  <a:lnTo>
                    <a:pt x="1115" y="179"/>
                  </a:lnTo>
                  <a:lnTo>
                    <a:pt x="1108" y="179"/>
                  </a:lnTo>
                  <a:lnTo>
                    <a:pt x="1104" y="179"/>
                  </a:lnTo>
                  <a:lnTo>
                    <a:pt x="1098" y="179"/>
                  </a:lnTo>
                  <a:lnTo>
                    <a:pt x="1092" y="179"/>
                  </a:lnTo>
                  <a:lnTo>
                    <a:pt x="1085" y="179"/>
                  </a:lnTo>
                  <a:lnTo>
                    <a:pt x="1079" y="179"/>
                  </a:lnTo>
                  <a:lnTo>
                    <a:pt x="1073" y="179"/>
                  </a:lnTo>
                  <a:lnTo>
                    <a:pt x="1067" y="179"/>
                  </a:lnTo>
                  <a:lnTo>
                    <a:pt x="1061" y="179"/>
                  </a:lnTo>
                  <a:lnTo>
                    <a:pt x="1055" y="179"/>
                  </a:lnTo>
                  <a:lnTo>
                    <a:pt x="1048" y="179"/>
                  </a:lnTo>
                  <a:lnTo>
                    <a:pt x="1042" y="179"/>
                  </a:lnTo>
                  <a:lnTo>
                    <a:pt x="1038" y="179"/>
                  </a:lnTo>
                  <a:lnTo>
                    <a:pt x="1031" y="179"/>
                  </a:lnTo>
                  <a:lnTo>
                    <a:pt x="1025" y="179"/>
                  </a:lnTo>
                  <a:lnTo>
                    <a:pt x="1019" y="179"/>
                  </a:lnTo>
                  <a:lnTo>
                    <a:pt x="1013" y="179"/>
                  </a:lnTo>
                  <a:lnTo>
                    <a:pt x="1007" y="179"/>
                  </a:lnTo>
                  <a:lnTo>
                    <a:pt x="1001" y="179"/>
                  </a:lnTo>
                  <a:lnTo>
                    <a:pt x="994" y="179"/>
                  </a:lnTo>
                  <a:lnTo>
                    <a:pt x="988" y="179"/>
                  </a:lnTo>
                  <a:lnTo>
                    <a:pt x="982" y="179"/>
                  </a:lnTo>
                  <a:lnTo>
                    <a:pt x="976" y="179"/>
                  </a:lnTo>
                  <a:lnTo>
                    <a:pt x="970" y="179"/>
                  </a:lnTo>
                  <a:lnTo>
                    <a:pt x="964" y="179"/>
                  </a:lnTo>
                  <a:lnTo>
                    <a:pt x="958" y="179"/>
                  </a:lnTo>
                  <a:lnTo>
                    <a:pt x="951" y="179"/>
                  </a:lnTo>
                  <a:lnTo>
                    <a:pt x="945" y="179"/>
                  </a:lnTo>
                  <a:lnTo>
                    <a:pt x="941" y="179"/>
                  </a:lnTo>
                  <a:lnTo>
                    <a:pt x="934" y="179"/>
                  </a:lnTo>
                  <a:lnTo>
                    <a:pt x="928" y="179"/>
                  </a:lnTo>
                  <a:lnTo>
                    <a:pt x="922" y="179"/>
                  </a:lnTo>
                  <a:lnTo>
                    <a:pt x="916" y="179"/>
                  </a:lnTo>
                  <a:lnTo>
                    <a:pt x="910" y="179"/>
                  </a:lnTo>
                  <a:lnTo>
                    <a:pt x="904" y="179"/>
                  </a:lnTo>
                  <a:lnTo>
                    <a:pt x="899" y="179"/>
                  </a:lnTo>
                  <a:lnTo>
                    <a:pt x="893" y="179"/>
                  </a:lnTo>
                  <a:lnTo>
                    <a:pt x="887" y="179"/>
                  </a:lnTo>
                  <a:lnTo>
                    <a:pt x="881" y="179"/>
                  </a:lnTo>
                  <a:lnTo>
                    <a:pt x="874" y="179"/>
                  </a:lnTo>
                  <a:lnTo>
                    <a:pt x="868" y="179"/>
                  </a:lnTo>
                  <a:lnTo>
                    <a:pt x="862" y="179"/>
                  </a:lnTo>
                  <a:lnTo>
                    <a:pt x="856" y="179"/>
                  </a:lnTo>
                  <a:lnTo>
                    <a:pt x="850" y="179"/>
                  </a:lnTo>
                  <a:lnTo>
                    <a:pt x="844" y="179"/>
                  </a:lnTo>
                  <a:lnTo>
                    <a:pt x="839" y="179"/>
                  </a:lnTo>
                  <a:lnTo>
                    <a:pt x="833" y="179"/>
                  </a:lnTo>
                  <a:lnTo>
                    <a:pt x="827" y="179"/>
                  </a:lnTo>
                  <a:lnTo>
                    <a:pt x="820" y="179"/>
                  </a:lnTo>
                  <a:lnTo>
                    <a:pt x="814" y="179"/>
                  </a:lnTo>
                  <a:lnTo>
                    <a:pt x="808" y="179"/>
                  </a:lnTo>
                  <a:lnTo>
                    <a:pt x="802" y="179"/>
                  </a:lnTo>
                  <a:lnTo>
                    <a:pt x="796" y="179"/>
                  </a:lnTo>
                  <a:lnTo>
                    <a:pt x="790" y="179"/>
                  </a:lnTo>
                  <a:lnTo>
                    <a:pt x="783" y="179"/>
                  </a:lnTo>
                  <a:lnTo>
                    <a:pt x="777" y="179"/>
                  </a:lnTo>
                  <a:lnTo>
                    <a:pt x="771" y="179"/>
                  </a:lnTo>
                  <a:lnTo>
                    <a:pt x="765" y="179"/>
                  </a:lnTo>
                  <a:lnTo>
                    <a:pt x="759" y="179"/>
                  </a:lnTo>
                  <a:lnTo>
                    <a:pt x="753" y="179"/>
                  </a:lnTo>
                  <a:lnTo>
                    <a:pt x="747" y="179"/>
                  </a:lnTo>
                  <a:lnTo>
                    <a:pt x="740" y="179"/>
                  </a:lnTo>
                  <a:lnTo>
                    <a:pt x="734" y="179"/>
                  </a:lnTo>
                  <a:lnTo>
                    <a:pt x="728" y="179"/>
                  </a:lnTo>
                  <a:lnTo>
                    <a:pt x="722" y="179"/>
                  </a:lnTo>
                  <a:lnTo>
                    <a:pt x="716" y="179"/>
                  </a:lnTo>
                  <a:lnTo>
                    <a:pt x="711" y="179"/>
                  </a:lnTo>
                  <a:lnTo>
                    <a:pt x="705" y="179"/>
                  </a:lnTo>
                  <a:lnTo>
                    <a:pt x="700" y="179"/>
                  </a:lnTo>
                  <a:lnTo>
                    <a:pt x="694" y="179"/>
                  </a:lnTo>
                  <a:lnTo>
                    <a:pt x="688" y="179"/>
                  </a:lnTo>
                  <a:lnTo>
                    <a:pt x="682" y="179"/>
                  </a:lnTo>
                  <a:lnTo>
                    <a:pt x="676" y="179"/>
                  </a:lnTo>
                  <a:lnTo>
                    <a:pt x="670" y="179"/>
                  </a:lnTo>
                  <a:lnTo>
                    <a:pt x="663" y="179"/>
                  </a:lnTo>
                  <a:lnTo>
                    <a:pt x="657" y="179"/>
                  </a:lnTo>
                  <a:lnTo>
                    <a:pt x="651" y="179"/>
                  </a:lnTo>
                  <a:lnTo>
                    <a:pt x="645" y="179"/>
                  </a:lnTo>
                  <a:lnTo>
                    <a:pt x="639" y="179"/>
                  </a:lnTo>
                  <a:lnTo>
                    <a:pt x="633" y="179"/>
                  </a:lnTo>
                  <a:lnTo>
                    <a:pt x="626" y="179"/>
                  </a:lnTo>
                  <a:lnTo>
                    <a:pt x="620" y="179"/>
                  </a:lnTo>
                  <a:lnTo>
                    <a:pt x="616" y="179"/>
                  </a:lnTo>
                  <a:lnTo>
                    <a:pt x="609" y="179"/>
                  </a:lnTo>
                  <a:lnTo>
                    <a:pt x="603" y="179"/>
                  </a:lnTo>
                  <a:lnTo>
                    <a:pt x="597" y="179"/>
                  </a:lnTo>
                  <a:lnTo>
                    <a:pt x="591" y="179"/>
                  </a:lnTo>
                  <a:lnTo>
                    <a:pt x="585" y="179"/>
                  </a:lnTo>
                  <a:lnTo>
                    <a:pt x="579" y="0"/>
                  </a:lnTo>
                  <a:lnTo>
                    <a:pt x="572" y="3"/>
                  </a:lnTo>
                  <a:lnTo>
                    <a:pt x="566" y="7"/>
                  </a:lnTo>
                  <a:lnTo>
                    <a:pt x="560" y="11"/>
                  </a:lnTo>
                  <a:lnTo>
                    <a:pt x="554" y="15"/>
                  </a:lnTo>
                  <a:lnTo>
                    <a:pt x="548" y="16"/>
                  </a:lnTo>
                  <a:lnTo>
                    <a:pt x="542" y="20"/>
                  </a:lnTo>
                  <a:lnTo>
                    <a:pt x="536" y="24"/>
                  </a:lnTo>
                  <a:lnTo>
                    <a:pt x="529" y="27"/>
                  </a:lnTo>
                  <a:lnTo>
                    <a:pt x="523" y="31"/>
                  </a:lnTo>
                  <a:lnTo>
                    <a:pt x="519" y="33"/>
                  </a:lnTo>
                  <a:lnTo>
                    <a:pt x="512" y="37"/>
                  </a:lnTo>
                  <a:lnTo>
                    <a:pt x="506" y="40"/>
                  </a:lnTo>
                  <a:lnTo>
                    <a:pt x="502" y="42"/>
                  </a:lnTo>
                  <a:lnTo>
                    <a:pt x="495" y="45"/>
                  </a:lnTo>
                  <a:lnTo>
                    <a:pt x="489" y="47"/>
                  </a:lnTo>
                  <a:lnTo>
                    <a:pt x="483" y="51"/>
                  </a:lnTo>
                  <a:lnTo>
                    <a:pt x="477" y="54"/>
                  </a:lnTo>
                  <a:lnTo>
                    <a:pt x="471" y="57"/>
                  </a:lnTo>
                  <a:lnTo>
                    <a:pt x="465" y="59"/>
                  </a:lnTo>
                  <a:lnTo>
                    <a:pt x="458" y="62"/>
                  </a:lnTo>
                  <a:lnTo>
                    <a:pt x="452" y="66"/>
                  </a:lnTo>
                  <a:lnTo>
                    <a:pt x="446" y="67"/>
                  </a:lnTo>
                  <a:lnTo>
                    <a:pt x="440" y="70"/>
                  </a:lnTo>
                  <a:lnTo>
                    <a:pt x="434" y="73"/>
                  </a:lnTo>
                  <a:lnTo>
                    <a:pt x="428" y="75"/>
                  </a:lnTo>
                  <a:lnTo>
                    <a:pt x="422" y="76"/>
                  </a:lnTo>
                  <a:lnTo>
                    <a:pt x="415" y="79"/>
                  </a:lnTo>
                  <a:lnTo>
                    <a:pt x="409" y="81"/>
                  </a:lnTo>
                  <a:lnTo>
                    <a:pt x="405" y="84"/>
                  </a:lnTo>
                  <a:lnTo>
                    <a:pt x="398" y="86"/>
                  </a:lnTo>
                  <a:lnTo>
                    <a:pt x="392" y="88"/>
                  </a:lnTo>
                  <a:lnTo>
                    <a:pt x="386" y="90"/>
                  </a:lnTo>
                  <a:lnTo>
                    <a:pt x="380" y="93"/>
                  </a:lnTo>
                  <a:lnTo>
                    <a:pt x="374" y="94"/>
                  </a:lnTo>
                  <a:lnTo>
                    <a:pt x="368" y="97"/>
                  </a:lnTo>
                  <a:lnTo>
                    <a:pt x="361" y="99"/>
                  </a:lnTo>
                  <a:lnTo>
                    <a:pt x="355" y="101"/>
                  </a:lnTo>
                  <a:lnTo>
                    <a:pt x="349" y="103"/>
                  </a:lnTo>
                  <a:lnTo>
                    <a:pt x="343" y="105"/>
                  </a:lnTo>
                  <a:lnTo>
                    <a:pt x="337" y="106"/>
                  </a:lnTo>
                  <a:lnTo>
                    <a:pt x="331" y="107"/>
                  </a:lnTo>
                  <a:lnTo>
                    <a:pt x="324" y="110"/>
                  </a:lnTo>
                  <a:lnTo>
                    <a:pt x="318" y="111"/>
                  </a:lnTo>
                  <a:lnTo>
                    <a:pt x="312" y="112"/>
                  </a:lnTo>
                  <a:lnTo>
                    <a:pt x="306" y="115"/>
                  </a:lnTo>
                  <a:lnTo>
                    <a:pt x="301" y="115"/>
                  </a:lnTo>
                  <a:lnTo>
                    <a:pt x="295" y="118"/>
                  </a:lnTo>
                  <a:lnTo>
                    <a:pt x="291" y="119"/>
                  </a:lnTo>
                  <a:lnTo>
                    <a:pt x="284" y="120"/>
                  </a:lnTo>
                  <a:lnTo>
                    <a:pt x="278" y="121"/>
                  </a:lnTo>
                  <a:lnTo>
                    <a:pt x="272" y="124"/>
                  </a:lnTo>
                  <a:lnTo>
                    <a:pt x="266" y="125"/>
                  </a:lnTo>
                  <a:lnTo>
                    <a:pt x="260" y="127"/>
                  </a:lnTo>
                  <a:lnTo>
                    <a:pt x="254" y="128"/>
                  </a:lnTo>
                  <a:lnTo>
                    <a:pt x="247" y="129"/>
                  </a:lnTo>
                  <a:lnTo>
                    <a:pt x="241" y="131"/>
                  </a:lnTo>
                  <a:lnTo>
                    <a:pt x="235" y="132"/>
                  </a:lnTo>
                  <a:lnTo>
                    <a:pt x="229" y="133"/>
                  </a:lnTo>
                  <a:lnTo>
                    <a:pt x="223" y="134"/>
                  </a:lnTo>
                  <a:lnTo>
                    <a:pt x="217" y="134"/>
                  </a:lnTo>
                  <a:lnTo>
                    <a:pt x="211" y="136"/>
                  </a:lnTo>
                  <a:lnTo>
                    <a:pt x="204" y="137"/>
                  </a:lnTo>
                  <a:lnTo>
                    <a:pt x="198" y="137"/>
                  </a:lnTo>
                  <a:lnTo>
                    <a:pt x="194" y="138"/>
                  </a:lnTo>
                  <a:lnTo>
                    <a:pt x="187" y="140"/>
                  </a:lnTo>
                  <a:lnTo>
                    <a:pt x="181" y="141"/>
                  </a:lnTo>
                  <a:lnTo>
                    <a:pt x="175" y="142"/>
                  </a:lnTo>
                  <a:lnTo>
                    <a:pt x="169" y="143"/>
                  </a:lnTo>
                  <a:lnTo>
                    <a:pt x="163" y="145"/>
                  </a:lnTo>
                  <a:lnTo>
                    <a:pt x="157" y="145"/>
                  </a:lnTo>
                  <a:lnTo>
                    <a:pt x="150" y="146"/>
                  </a:lnTo>
                  <a:lnTo>
                    <a:pt x="144" y="147"/>
                  </a:lnTo>
                  <a:lnTo>
                    <a:pt x="138" y="147"/>
                  </a:lnTo>
                  <a:lnTo>
                    <a:pt x="132" y="149"/>
                  </a:lnTo>
                  <a:lnTo>
                    <a:pt x="126" y="150"/>
                  </a:lnTo>
                  <a:lnTo>
                    <a:pt x="120" y="150"/>
                  </a:lnTo>
                  <a:lnTo>
                    <a:pt x="113" y="151"/>
                  </a:lnTo>
                  <a:lnTo>
                    <a:pt x="107" y="153"/>
                  </a:lnTo>
                  <a:lnTo>
                    <a:pt x="101" y="153"/>
                  </a:lnTo>
                  <a:lnTo>
                    <a:pt x="97" y="154"/>
                  </a:lnTo>
                  <a:lnTo>
                    <a:pt x="92" y="154"/>
                  </a:lnTo>
                  <a:lnTo>
                    <a:pt x="86" y="155"/>
                  </a:lnTo>
                  <a:lnTo>
                    <a:pt x="80" y="156"/>
                  </a:lnTo>
                  <a:lnTo>
                    <a:pt x="73" y="156"/>
                  </a:lnTo>
                  <a:lnTo>
                    <a:pt x="67" y="158"/>
                  </a:lnTo>
                  <a:lnTo>
                    <a:pt x="61" y="158"/>
                  </a:lnTo>
                  <a:lnTo>
                    <a:pt x="55" y="159"/>
                  </a:lnTo>
                  <a:lnTo>
                    <a:pt x="49" y="159"/>
                  </a:lnTo>
                  <a:lnTo>
                    <a:pt x="43" y="160"/>
                  </a:lnTo>
                  <a:lnTo>
                    <a:pt x="36" y="160"/>
                  </a:lnTo>
                  <a:lnTo>
                    <a:pt x="30" y="162"/>
                  </a:lnTo>
                  <a:lnTo>
                    <a:pt x="24" y="162"/>
                  </a:lnTo>
                  <a:lnTo>
                    <a:pt x="18" y="162"/>
                  </a:lnTo>
                  <a:lnTo>
                    <a:pt x="12" y="163"/>
                  </a:lnTo>
                  <a:lnTo>
                    <a:pt x="6" y="163"/>
                  </a:lnTo>
                  <a:lnTo>
                    <a:pt x="0" y="164"/>
                  </a:lnTo>
                  <a:lnTo>
                    <a:pt x="0" y="179"/>
                  </a:lnTo>
                  <a:lnTo>
                    <a:pt x="6" y="179"/>
                  </a:lnTo>
                  <a:lnTo>
                    <a:pt x="12" y="179"/>
                  </a:lnTo>
                  <a:lnTo>
                    <a:pt x="18" y="179"/>
                  </a:lnTo>
                  <a:lnTo>
                    <a:pt x="24" y="179"/>
                  </a:lnTo>
                  <a:lnTo>
                    <a:pt x="30" y="179"/>
                  </a:lnTo>
                  <a:lnTo>
                    <a:pt x="36" y="179"/>
                  </a:lnTo>
                  <a:lnTo>
                    <a:pt x="43" y="179"/>
                  </a:lnTo>
                  <a:lnTo>
                    <a:pt x="49" y="179"/>
                  </a:lnTo>
                  <a:lnTo>
                    <a:pt x="55" y="179"/>
                  </a:lnTo>
                  <a:lnTo>
                    <a:pt x="61" y="179"/>
                  </a:lnTo>
                  <a:lnTo>
                    <a:pt x="67" y="179"/>
                  </a:lnTo>
                  <a:lnTo>
                    <a:pt x="73" y="179"/>
                  </a:lnTo>
                  <a:lnTo>
                    <a:pt x="80" y="179"/>
                  </a:lnTo>
                  <a:lnTo>
                    <a:pt x="86" y="179"/>
                  </a:lnTo>
                  <a:lnTo>
                    <a:pt x="92" y="179"/>
                  </a:lnTo>
                  <a:lnTo>
                    <a:pt x="97" y="179"/>
                  </a:lnTo>
                  <a:lnTo>
                    <a:pt x="101" y="179"/>
                  </a:lnTo>
                  <a:lnTo>
                    <a:pt x="107" y="179"/>
                  </a:lnTo>
                  <a:lnTo>
                    <a:pt x="113" y="179"/>
                  </a:lnTo>
                  <a:lnTo>
                    <a:pt x="120" y="179"/>
                  </a:lnTo>
                  <a:lnTo>
                    <a:pt x="126" y="179"/>
                  </a:lnTo>
                  <a:lnTo>
                    <a:pt x="132" y="179"/>
                  </a:lnTo>
                  <a:lnTo>
                    <a:pt x="138" y="179"/>
                  </a:lnTo>
                  <a:lnTo>
                    <a:pt x="144" y="179"/>
                  </a:lnTo>
                  <a:lnTo>
                    <a:pt x="150" y="179"/>
                  </a:lnTo>
                  <a:lnTo>
                    <a:pt x="157" y="179"/>
                  </a:lnTo>
                  <a:lnTo>
                    <a:pt x="163" y="179"/>
                  </a:lnTo>
                  <a:lnTo>
                    <a:pt x="169" y="179"/>
                  </a:lnTo>
                  <a:lnTo>
                    <a:pt x="175" y="179"/>
                  </a:lnTo>
                  <a:lnTo>
                    <a:pt x="181" y="179"/>
                  </a:lnTo>
                  <a:lnTo>
                    <a:pt x="187" y="179"/>
                  </a:lnTo>
                  <a:lnTo>
                    <a:pt x="194" y="179"/>
                  </a:lnTo>
                  <a:lnTo>
                    <a:pt x="198" y="179"/>
                  </a:lnTo>
                  <a:lnTo>
                    <a:pt x="204" y="179"/>
                  </a:lnTo>
                  <a:lnTo>
                    <a:pt x="211" y="179"/>
                  </a:lnTo>
                  <a:lnTo>
                    <a:pt x="217" y="179"/>
                  </a:lnTo>
                  <a:lnTo>
                    <a:pt x="223" y="179"/>
                  </a:lnTo>
                  <a:lnTo>
                    <a:pt x="229" y="179"/>
                  </a:lnTo>
                  <a:lnTo>
                    <a:pt x="235" y="179"/>
                  </a:lnTo>
                  <a:lnTo>
                    <a:pt x="241" y="179"/>
                  </a:lnTo>
                  <a:lnTo>
                    <a:pt x="247" y="179"/>
                  </a:lnTo>
                  <a:lnTo>
                    <a:pt x="254" y="179"/>
                  </a:lnTo>
                  <a:lnTo>
                    <a:pt x="260" y="179"/>
                  </a:lnTo>
                  <a:lnTo>
                    <a:pt x="266" y="179"/>
                  </a:lnTo>
                  <a:lnTo>
                    <a:pt x="272" y="179"/>
                  </a:lnTo>
                  <a:lnTo>
                    <a:pt x="278" y="179"/>
                  </a:lnTo>
                  <a:lnTo>
                    <a:pt x="284" y="179"/>
                  </a:lnTo>
                  <a:lnTo>
                    <a:pt x="291" y="179"/>
                  </a:lnTo>
                  <a:lnTo>
                    <a:pt x="295" y="179"/>
                  </a:lnTo>
                  <a:lnTo>
                    <a:pt x="301" y="179"/>
                  </a:lnTo>
                  <a:lnTo>
                    <a:pt x="306" y="179"/>
                  </a:lnTo>
                  <a:lnTo>
                    <a:pt x="312" y="179"/>
                  </a:lnTo>
                  <a:lnTo>
                    <a:pt x="318" y="179"/>
                  </a:lnTo>
                  <a:lnTo>
                    <a:pt x="324" y="179"/>
                  </a:lnTo>
                  <a:lnTo>
                    <a:pt x="331" y="179"/>
                  </a:lnTo>
                  <a:lnTo>
                    <a:pt x="337" y="179"/>
                  </a:lnTo>
                  <a:lnTo>
                    <a:pt x="343" y="179"/>
                  </a:lnTo>
                  <a:lnTo>
                    <a:pt x="349" y="179"/>
                  </a:lnTo>
                  <a:lnTo>
                    <a:pt x="355" y="179"/>
                  </a:lnTo>
                  <a:lnTo>
                    <a:pt x="361" y="179"/>
                  </a:lnTo>
                  <a:lnTo>
                    <a:pt x="368" y="179"/>
                  </a:lnTo>
                  <a:lnTo>
                    <a:pt x="374" y="179"/>
                  </a:lnTo>
                  <a:lnTo>
                    <a:pt x="380" y="179"/>
                  </a:lnTo>
                  <a:lnTo>
                    <a:pt x="386" y="179"/>
                  </a:lnTo>
                  <a:lnTo>
                    <a:pt x="392" y="179"/>
                  </a:lnTo>
                  <a:lnTo>
                    <a:pt x="398" y="179"/>
                  </a:lnTo>
                  <a:lnTo>
                    <a:pt x="405" y="179"/>
                  </a:lnTo>
                  <a:lnTo>
                    <a:pt x="409" y="179"/>
                  </a:lnTo>
                  <a:lnTo>
                    <a:pt x="415" y="179"/>
                  </a:lnTo>
                  <a:lnTo>
                    <a:pt x="422" y="179"/>
                  </a:lnTo>
                  <a:lnTo>
                    <a:pt x="428" y="179"/>
                  </a:lnTo>
                  <a:lnTo>
                    <a:pt x="434" y="179"/>
                  </a:lnTo>
                  <a:lnTo>
                    <a:pt x="440" y="179"/>
                  </a:lnTo>
                  <a:lnTo>
                    <a:pt x="446" y="179"/>
                  </a:lnTo>
                  <a:lnTo>
                    <a:pt x="452" y="179"/>
                  </a:lnTo>
                  <a:lnTo>
                    <a:pt x="458" y="179"/>
                  </a:lnTo>
                  <a:lnTo>
                    <a:pt x="465" y="179"/>
                  </a:lnTo>
                  <a:lnTo>
                    <a:pt x="471" y="179"/>
                  </a:lnTo>
                  <a:lnTo>
                    <a:pt x="477" y="179"/>
                  </a:lnTo>
                  <a:lnTo>
                    <a:pt x="483" y="179"/>
                  </a:lnTo>
                  <a:lnTo>
                    <a:pt x="489" y="179"/>
                  </a:lnTo>
                  <a:lnTo>
                    <a:pt x="495" y="179"/>
                  </a:lnTo>
                  <a:lnTo>
                    <a:pt x="502" y="179"/>
                  </a:lnTo>
                  <a:lnTo>
                    <a:pt x="506" y="179"/>
                  </a:lnTo>
                  <a:lnTo>
                    <a:pt x="512" y="179"/>
                  </a:lnTo>
                  <a:lnTo>
                    <a:pt x="519" y="179"/>
                  </a:lnTo>
                  <a:lnTo>
                    <a:pt x="523" y="179"/>
                  </a:lnTo>
                  <a:lnTo>
                    <a:pt x="529" y="179"/>
                  </a:lnTo>
                  <a:lnTo>
                    <a:pt x="536" y="179"/>
                  </a:lnTo>
                  <a:lnTo>
                    <a:pt x="542" y="179"/>
                  </a:lnTo>
                  <a:lnTo>
                    <a:pt x="548" y="179"/>
                  </a:lnTo>
                  <a:lnTo>
                    <a:pt x="554" y="179"/>
                  </a:lnTo>
                  <a:lnTo>
                    <a:pt x="560" y="179"/>
                  </a:lnTo>
                  <a:lnTo>
                    <a:pt x="566" y="179"/>
                  </a:lnTo>
                  <a:lnTo>
                    <a:pt x="572" y="179"/>
                  </a:lnTo>
                  <a:lnTo>
                    <a:pt x="579" y="179"/>
                  </a:lnTo>
                  <a:lnTo>
                    <a:pt x="585" y="179"/>
                  </a:lnTo>
                  <a:lnTo>
                    <a:pt x="591" y="179"/>
                  </a:lnTo>
                  <a:lnTo>
                    <a:pt x="597" y="179"/>
                  </a:lnTo>
                  <a:lnTo>
                    <a:pt x="603" y="179"/>
                  </a:lnTo>
                  <a:lnTo>
                    <a:pt x="609" y="179"/>
                  </a:lnTo>
                  <a:lnTo>
                    <a:pt x="616" y="179"/>
                  </a:lnTo>
                  <a:lnTo>
                    <a:pt x="620" y="179"/>
                  </a:lnTo>
                  <a:lnTo>
                    <a:pt x="626" y="179"/>
                  </a:lnTo>
                  <a:lnTo>
                    <a:pt x="633" y="179"/>
                  </a:lnTo>
                  <a:lnTo>
                    <a:pt x="639" y="179"/>
                  </a:lnTo>
                  <a:lnTo>
                    <a:pt x="645" y="179"/>
                  </a:lnTo>
                  <a:lnTo>
                    <a:pt x="651" y="179"/>
                  </a:lnTo>
                  <a:lnTo>
                    <a:pt x="657" y="179"/>
                  </a:lnTo>
                  <a:lnTo>
                    <a:pt x="663" y="179"/>
                  </a:lnTo>
                  <a:lnTo>
                    <a:pt x="670" y="179"/>
                  </a:lnTo>
                  <a:lnTo>
                    <a:pt x="676" y="179"/>
                  </a:lnTo>
                  <a:lnTo>
                    <a:pt x="682" y="179"/>
                  </a:lnTo>
                  <a:lnTo>
                    <a:pt x="688" y="179"/>
                  </a:lnTo>
                  <a:lnTo>
                    <a:pt x="694" y="179"/>
                  </a:lnTo>
                  <a:lnTo>
                    <a:pt x="700" y="179"/>
                  </a:lnTo>
                  <a:lnTo>
                    <a:pt x="705" y="179"/>
                  </a:lnTo>
                  <a:lnTo>
                    <a:pt x="711" y="179"/>
                  </a:lnTo>
                  <a:lnTo>
                    <a:pt x="716" y="179"/>
                  </a:lnTo>
                  <a:lnTo>
                    <a:pt x="722" y="179"/>
                  </a:lnTo>
                  <a:lnTo>
                    <a:pt x="728" y="179"/>
                  </a:lnTo>
                  <a:lnTo>
                    <a:pt x="734" y="179"/>
                  </a:lnTo>
                  <a:lnTo>
                    <a:pt x="740" y="179"/>
                  </a:lnTo>
                  <a:lnTo>
                    <a:pt x="747" y="179"/>
                  </a:lnTo>
                  <a:lnTo>
                    <a:pt x="753" y="179"/>
                  </a:lnTo>
                  <a:lnTo>
                    <a:pt x="759" y="179"/>
                  </a:lnTo>
                  <a:lnTo>
                    <a:pt x="765" y="179"/>
                  </a:lnTo>
                  <a:lnTo>
                    <a:pt x="771" y="179"/>
                  </a:lnTo>
                  <a:lnTo>
                    <a:pt x="777" y="179"/>
                  </a:lnTo>
                  <a:lnTo>
                    <a:pt x="783" y="179"/>
                  </a:lnTo>
                  <a:lnTo>
                    <a:pt x="790" y="179"/>
                  </a:lnTo>
                  <a:lnTo>
                    <a:pt x="796" y="179"/>
                  </a:lnTo>
                  <a:lnTo>
                    <a:pt x="802" y="179"/>
                  </a:lnTo>
                  <a:lnTo>
                    <a:pt x="808" y="179"/>
                  </a:lnTo>
                  <a:lnTo>
                    <a:pt x="814" y="179"/>
                  </a:lnTo>
                  <a:lnTo>
                    <a:pt x="820" y="179"/>
                  </a:lnTo>
                  <a:lnTo>
                    <a:pt x="827" y="179"/>
                  </a:lnTo>
                  <a:lnTo>
                    <a:pt x="833" y="179"/>
                  </a:lnTo>
                  <a:lnTo>
                    <a:pt x="839" y="179"/>
                  </a:lnTo>
                  <a:lnTo>
                    <a:pt x="844" y="179"/>
                  </a:lnTo>
                  <a:lnTo>
                    <a:pt x="850" y="179"/>
                  </a:lnTo>
                  <a:lnTo>
                    <a:pt x="856" y="179"/>
                  </a:lnTo>
                  <a:lnTo>
                    <a:pt x="862" y="179"/>
                  </a:lnTo>
                  <a:lnTo>
                    <a:pt x="868" y="179"/>
                  </a:lnTo>
                  <a:lnTo>
                    <a:pt x="874" y="179"/>
                  </a:lnTo>
                  <a:lnTo>
                    <a:pt x="881" y="179"/>
                  </a:lnTo>
                  <a:lnTo>
                    <a:pt x="887" y="179"/>
                  </a:lnTo>
                  <a:lnTo>
                    <a:pt x="893" y="179"/>
                  </a:lnTo>
                  <a:lnTo>
                    <a:pt x="899" y="179"/>
                  </a:lnTo>
                  <a:lnTo>
                    <a:pt x="904" y="179"/>
                  </a:lnTo>
                  <a:lnTo>
                    <a:pt x="910" y="179"/>
                  </a:lnTo>
                  <a:lnTo>
                    <a:pt x="916" y="179"/>
                  </a:lnTo>
                  <a:lnTo>
                    <a:pt x="922" y="179"/>
                  </a:lnTo>
                  <a:lnTo>
                    <a:pt x="928" y="179"/>
                  </a:lnTo>
                  <a:lnTo>
                    <a:pt x="934" y="179"/>
                  </a:lnTo>
                  <a:lnTo>
                    <a:pt x="941" y="179"/>
                  </a:lnTo>
                  <a:lnTo>
                    <a:pt x="945" y="179"/>
                  </a:lnTo>
                  <a:lnTo>
                    <a:pt x="951" y="179"/>
                  </a:lnTo>
                  <a:lnTo>
                    <a:pt x="958" y="179"/>
                  </a:lnTo>
                  <a:lnTo>
                    <a:pt x="964" y="179"/>
                  </a:lnTo>
                  <a:lnTo>
                    <a:pt x="970" y="179"/>
                  </a:lnTo>
                  <a:lnTo>
                    <a:pt x="976" y="179"/>
                  </a:lnTo>
                  <a:lnTo>
                    <a:pt x="982" y="179"/>
                  </a:lnTo>
                  <a:lnTo>
                    <a:pt x="988" y="179"/>
                  </a:lnTo>
                  <a:lnTo>
                    <a:pt x="994" y="179"/>
                  </a:lnTo>
                  <a:lnTo>
                    <a:pt x="1001" y="179"/>
                  </a:lnTo>
                  <a:lnTo>
                    <a:pt x="1007" y="179"/>
                  </a:lnTo>
                  <a:lnTo>
                    <a:pt x="1013" y="179"/>
                  </a:lnTo>
                  <a:lnTo>
                    <a:pt x="1019" y="179"/>
                  </a:lnTo>
                  <a:lnTo>
                    <a:pt x="1025" y="179"/>
                  </a:lnTo>
                  <a:lnTo>
                    <a:pt x="1031" y="179"/>
                  </a:lnTo>
                  <a:lnTo>
                    <a:pt x="1038" y="179"/>
                  </a:lnTo>
                  <a:lnTo>
                    <a:pt x="1042" y="179"/>
                  </a:lnTo>
                  <a:lnTo>
                    <a:pt x="1048" y="179"/>
                  </a:lnTo>
                  <a:lnTo>
                    <a:pt x="1055" y="179"/>
                  </a:lnTo>
                  <a:lnTo>
                    <a:pt x="1061" y="179"/>
                  </a:lnTo>
                  <a:lnTo>
                    <a:pt x="1067" y="179"/>
                  </a:lnTo>
                  <a:lnTo>
                    <a:pt x="1073" y="179"/>
                  </a:lnTo>
                  <a:lnTo>
                    <a:pt x="1079" y="179"/>
                  </a:lnTo>
                  <a:lnTo>
                    <a:pt x="1085" y="179"/>
                  </a:lnTo>
                  <a:lnTo>
                    <a:pt x="1092" y="179"/>
                  </a:lnTo>
                  <a:lnTo>
                    <a:pt x="1098" y="179"/>
                  </a:lnTo>
                  <a:lnTo>
                    <a:pt x="1104" y="179"/>
                  </a:lnTo>
                  <a:lnTo>
                    <a:pt x="1108" y="179"/>
                  </a:lnTo>
                  <a:lnTo>
                    <a:pt x="1115" y="179"/>
                  </a:lnTo>
                  <a:lnTo>
                    <a:pt x="1121" y="179"/>
                  </a:lnTo>
                  <a:lnTo>
                    <a:pt x="1127" y="179"/>
                  </a:lnTo>
                  <a:lnTo>
                    <a:pt x="1133" y="179"/>
                  </a:lnTo>
                  <a:lnTo>
                    <a:pt x="1139" y="179"/>
                  </a:lnTo>
                  <a:lnTo>
                    <a:pt x="1145" y="179"/>
                  </a:lnTo>
                  <a:lnTo>
                    <a:pt x="1152" y="179"/>
                  </a:lnTo>
                  <a:lnTo>
                    <a:pt x="1156" y="179"/>
                  </a:lnTo>
                  <a:lnTo>
                    <a:pt x="1162" y="179"/>
                  </a:lnTo>
                  <a:lnTo>
                    <a:pt x="1169" y="179"/>
                  </a:lnTo>
                  <a:lnTo>
                    <a:pt x="1175" y="179"/>
                  </a:lnTo>
                  <a:lnTo>
                    <a:pt x="1181" y="179"/>
                  </a:lnTo>
                  <a:lnTo>
                    <a:pt x="1187" y="179"/>
                  </a:lnTo>
                  <a:lnTo>
                    <a:pt x="1193" y="179"/>
                  </a:lnTo>
                  <a:lnTo>
                    <a:pt x="1199" y="179"/>
                  </a:lnTo>
                  <a:lnTo>
                    <a:pt x="1206" y="179"/>
                  </a:lnTo>
                </a:path>
              </a:pathLst>
            </a:custGeom>
            <a:solidFill>
              <a:srgbClr val="CC0000"/>
            </a:solidFill>
            <a:ln w="12700" cap="rnd">
              <a:noFill/>
              <a:round/>
              <a:headEnd/>
              <a:tailEnd/>
            </a:ln>
            <a:effectLst/>
          </p:spPr>
          <p:txBody>
            <a:bodyPr/>
            <a:lstStyle/>
            <a:p>
              <a:endParaRPr lang="en-US"/>
            </a:p>
          </p:txBody>
        </p:sp>
        <p:sp>
          <p:nvSpPr>
            <p:cNvPr id="138259" name="Line 19"/>
            <p:cNvSpPr>
              <a:spLocks noChangeShapeType="1"/>
            </p:cNvSpPr>
            <p:nvPr/>
          </p:nvSpPr>
          <p:spPr bwMode="auto">
            <a:xfrm>
              <a:off x="1099" y="2724"/>
              <a:ext cx="3636" cy="0"/>
            </a:xfrm>
            <a:prstGeom prst="line">
              <a:avLst/>
            </a:prstGeom>
            <a:noFill/>
            <a:ln w="12700">
              <a:solidFill>
                <a:srgbClr val="000000"/>
              </a:solidFill>
              <a:round/>
              <a:headEnd/>
              <a:tailEnd/>
            </a:ln>
            <a:effectLst/>
          </p:spPr>
          <p:txBody>
            <a:bodyPr wrap="none" anchor="ctr"/>
            <a:lstStyle/>
            <a:p>
              <a:endParaRPr lang="en-US"/>
            </a:p>
          </p:txBody>
        </p:sp>
        <p:sp>
          <p:nvSpPr>
            <p:cNvPr id="138260" name="Line 20"/>
            <p:cNvSpPr>
              <a:spLocks noChangeShapeType="1"/>
            </p:cNvSpPr>
            <p:nvPr/>
          </p:nvSpPr>
          <p:spPr bwMode="auto">
            <a:xfrm flipH="1">
              <a:off x="4263" y="2202"/>
              <a:ext cx="265" cy="381"/>
            </a:xfrm>
            <a:prstGeom prst="line">
              <a:avLst/>
            </a:prstGeom>
            <a:noFill/>
            <a:ln w="25400">
              <a:solidFill>
                <a:srgbClr val="000000"/>
              </a:solidFill>
              <a:round/>
              <a:headEnd/>
              <a:tailEnd type="triangle" w="med" len="med"/>
            </a:ln>
            <a:effectLst/>
          </p:spPr>
          <p:txBody>
            <a:bodyPr wrap="none" anchor="ctr"/>
            <a:lstStyle/>
            <a:p>
              <a:endParaRPr lang="en-US"/>
            </a:p>
          </p:txBody>
        </p:sp>
        <p:sp>
          <p:nvSpPr>
            <p:cNvPr id="138261" name="Line 21"/>
            <p:cNvSpPr>
              <a:spLocks noChangeShapeType="1"/>
            </p:cNvSpPr>
            <p:nvPr/>
          </p:nvSpPr>
          <p:spPr bwMode="auto">
            <a:xfrm>
              <a:off x="1257" y="2210"/>
              <a:ext cx="234" cy="381"/>
            </a:xfrm>
            <a:prstGeom prst="line">
              <a:avLst/>
            </a:prstGeom>
            <a:noFill/>
            <a:ln w="25400">
              <a:solidFill>
                <a:srgbClr val="000000"/>
              </a:solidFill>
              <a:round/>
              <a:headEnd/>
              <a:tailEnd type="triangle" w="med" len="med"/>
            </a:ln>
            <a:effectLst/>
          </p:spPr>
          <p:txBody>
            <a:bodyPr wrap="none" anchor="ctr"/>
            <a:lstStyle/>
            <a:p>
              <a:endParaRPr lang="en-US"/>
            </a:p>
          </p:txBody>
        </p:sp>
        <p:sp>
          <p:nvSpPr>
            <p:cNvPr id="138262" name="Line 22"/>
            <p:cNvSpPr>
              <a:spLocks noChangeShapeType="1"/>
            </p:cNvSpPr>
            <p:nvPr/>
          </p:nvSpPr>
          <p:spPr bwMode="auto">
            <a:xfrm>
              <a:off x="1053" y="3234"/>
              <a:ext cx="3635" cy="0"/>
            </a:xfrm>
            <a:prstGeom prst="line">
              <a:avLst/>
            </a:prstGeom>
            <a:noFill/>
            <a:ln w="12700">
              <a:solidFill>
                <a:srgbClr val="000000"/>
              </a:solidFill>
              <a:round/>
              <a:headEnd/>
              <a:tailEnd/>
            </a:ln>
            <a:effectLst/>
          </p:spPr>
          <p:txBody>
            <a:bodyPr wrap="none" anchor="ctr"/>
            <a:lstStyle/>
            <a:p>
              <a:endParaRPr lang="en-US"/>
            </a:p>
          </p:txBody>
        </p:sp>
        <p:sp>
          <p:nvSpPr>
            <p:cNvPr id="138263" name="Rectangle 23"/>
            <p:cNvSpPr>
              <a:spLocks noChangeArrowheads="1"/>
            </p:cNvSpPr>
            <p:nvPr/>
          </p:nvSpPr>
          <p:spPr bwMode="auto">
            <a:xfrm>
              <a:off x="4539" y="3262"/>
              <a:ext cx="202" cy="229"/>
            </a:xfrm>
            <a:prstGeom prst="rect">
              <a:avLst/>
            </a:prstGeom>
            <a:noFill/>
            <a:ln w="12700">
              <a:noFill/>
              <a:miter lim="800000"/>
              <a:headEnd/>
              <a:tailEnd/>
            </a:ln>
            <a:effectLst/>
          </p:spPr>
          <p:txBody>
            <a:bodyPr wrap="none" lIns="90488" tIns="44450" rIns="90488" bIns="44450">
              <a:spAutoFit/>
            </a:bodyPr>
            <a:lstStyle/>
            <a:p>
              <a:r>
                <a:rPr lang="en-US" sz="1800" b="1" i="0">
                  <a:solidFill>
                    <a:schemeClr val="bg2"/>
                  </a:solidFill>
                  <a:latin typeface="Arial" pitchFamily="34" charset="0"/>
                </a:rPr>
                <a:t>Z</a:t>
              </a:r>
            </a:p>
          </p:txBody>
        </p:sp>
        <p:sp>
          <p:nvSpPr>
            <p:cNvPr id="138264" name="Line 24"/>
            <p:cNvSpPr>
              <a:spLocks noChangeShapeType="1"/>
            </p:cNvSpPr>
            <p:nvPr/>
          </p:nvSpPr>
          <p:spPr bwMode="auto">
            <a:xfrm>
              <a:off x="4137" y="2798"/>
              <a:ext cx="0" cy="552"/>
            </a:xfrm>
            <a:prstGeom prst="line">
              <a:avLst/>
            </a:prstGeom>
            <a:noFill/>
            <a:ln w="12700">
              <a:solidFill>
                <a:srgbClr val="000000"/>
              </a:solidFill>
              <a:round/>
              <a:headEnd/>
              <a:tailEnd/>
            </a:ln>
            <a:effectLst/>
          </p:spPr>
          <p:txBody>
            <a:bodyPr wrap="none" anchor="ctr"/>
            <a:lstStyle/>
            <a:p>
              <a:endParaRPr lang="en-US"/>
            </a:p>
          </p:txBody>
        </p:sp>
        <p:sp>
          <p:nvSpPr>
            <p:cNvPr id="138265" name="Line 25"/>
            <p:cNvSpPr>
              <a:spLocks noChangeShapeType="1"/>
            </p:cNvSpPr>
            <p:nvPr/>
          </p:nvSpPr>
          <p:spPr bwMode="auto">
            <a:xfrm>
              <a:off x="1651" y="2798"/>
              <a:ext cx="0" cy="552"/>
            </a:xfrm>
            <a:prstGeom prst="line">
              <a:avLst/>
            </a:prstGeom>
            <a:noFill/>
            <a:ln w="12700">
              <a:solidFill>
                <a:srgbClr val="000000"/>
              </a:solidFill>
              <a:round/>
              <a:headEnd/>
              <a:tailEnd/>
            </a:ln>
            <a:effectLst/>
          </p:spPr>
          <p:txBody>
            <a:bodyPr wrap="none" anchor="ctr"/>
            <a:lstStyle/>
            <a:p>
              <a:endParaRPr lang="en-US"/>
            </a:p>
          </p:txBody>
        </p:sp>
        <p:sp>
          <p:nvSpPr>
            <p:cNvPr id="138266" name="Line 26"/>
            <p:cNvSpPr>
              <a:spLocks noChangeShapeType="1"/>
            </p:cNvSpPr>
            <p:nvPr/>
          </p:nvSpPr>
          <p:spPr bwMode="auto">
            <a:xfrm>
              <a:off x="2885" y="3066"/>
              <a:ext cx="0" cy="284"/>
            </a:xfrm>
            <a:prstGeom prst="line">
              <a:avLst/>
            </a:prstGeom>
            <a:noFill/>
            <a:ln w="12700">
              <a:solidFill>
                <a:srgbClr val="000000"/>
              </a:solidFill>
              <a:round/>
              <a:headEnd/>
              <a:tailEnd/>
            </a:ln>
            <a:effectLst/>
          </p:spPr>
          <p:txBody>
            <a:bodyPr wrap="none" anchor="ctr"/>
            <a:lstStyle/>
            <a:p>
              <a:endParaRPr lang="en-US"/>
            </a:p>
          </p:txBody>
        </p:sp>
        <p:sp>
          <p:nvSpPr>
            <p:cNvPr id="138267" name="Rectangle 27"/>
            <p:cNvSpPr>
              <a:spLocks noChangeArrowheads="1"/>
            </p:cNvSpPr>
            <p:nvPr/>
          </p:nvSpPr>
          <p:spPr bwMode="auto">
            <a:xfrm>
              <a:off x="2764" y="3398"/>
              <a:ext cx="194" cy="229"/>
            </a:xfrm>
            <a:prstGeom prst="rect">
              <a:avLst/>
            </a:prstGeom>
            <a:noFill/>
            <a:ln w="12700">
              <a:noFill/>
              <a:miter lim="800000"/>
              <a:headEnd/>
              <a:tailEnd/>
            </a:ln>
            <a:effectLst/>
          </p:spPr>
          <p:txBody>
            <a:bodyPr wrap="none" lIns="90488" tIns="44450" rIns="90488" bIns="44450">
              <a:spAutoFit/>
            </a:bodyPr>
            <a:lstStyle/>
            <a:p>
              <a:r>
                <a:rPr lang="en-US" sz="1800" b="1" i="0">
                  <a:solidFill>
                    <a:schemeClr val="bg2"/>
                  </a:solidFill>
                  <a:latin typeface="Arial" pitchFamily="34" charset="0"/>
                </a:rPr>
                <a:t>0</a:t>
              </a:r>
            </a:p>
          </p:txBody>
        </p:sp>
        <p:graphicFrame>
          <p:nvGraphicFramePr>
            <p:cNvPr id="138268" name="Object 28">
              <a:hlinkClick r:id="" action="ppaction://ole?verb=0"/>
            </p:cNvPr>
            <p:cNvGraphicFramePr>
              <a:graphicFrameLocks/>
            </p:cNvGraphicFramePr>
            <p:nvPr/>
          </p:nvGraphicFramePr>
          <p:xfrm>
            <a:off x="3929" y="3397"/>
            <a:ext cx="326" cy="316"/>
          </p:xfrm>
          <a:graphic>
            <a:graphicData uri="http://schemas.openxmlformats.org/presentationml/2006/ole">
              <mc:AlternateContent xmlns:mc="http://schemas.openxmlformats.org/markup-compatibility/2006">
                <mc:Choice xmlns:v="urn:schemas-microsoft-com:vml" Requires="v">
                  <p:oleObj spid="_x0000_s138346" name="Equation" r:id="rId4" imgW="264960" imgH="303120" progId="Equation.2">
                    <p:embed/>
                  </p:oleObj>
                </mc:Choice>
                <mc:Fallback>
                  <p:oleObj name="Equation" r:id="rId4" imgW="264960" imgH="303120" progId="Equation.2">
                    <p:embed/>
                    <p:pic>
                      <p:nvPicPr>
                        <p:cNvPr id="0" name="Picture 2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 y="3397"/>
                          <a:ext cx="32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69" name="Object 29">
              <a:hlinkClick r:id="" action="ppaction://ole?verb=0"/>
            </p:cNvPr>
            <p:cNvGraphicFramePr>
              <a:graphicFrameLocks/>
            </p:cNvGraphicFramePr>
            <p:nvPr/>
          </p:nvGraphicFramePr>
          <p:xfrm>
            <a:off x="1363" y="3397"/>
            <a:ext cx="482" cy="325"/>
          </p:xfrm>
          <a:graphic>
            <a:graphicData uri="http://schemas.openxmlformats.org/presentationml/2006/ole">
              <mc:AlternateContent xmlns:mc="http://schemas.openxmlformats.org/markup-compatibility/2006">
                <mc:Choice xmlns:v="urn:schemas-microsoft-com:vml" Requires="v">
                  <p:oleObj spid="_x0000_s138347" name="Equation" r:id="rId6" imgW="379080" imgH="303120" progId="Equation.2">
                    <p:embed/>
                  </p:oleObj>
                </mc:Choice>
                <mc:Fallback>
                  <p:oleObj name="Equation" r:id="rId6" imgW="379080" imgH="303120" progId="Equation.2">
                    <p:embed/>
                    <p:pic>
                      <p:nvPicPr>
                        <p:cNvPr id="0" name="Picture 2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3" y="3397"/>
                          <a:ext cx="48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70" name="Object 30">
              <a:hlinkClick r:id="" action="ppaction://ole?verb=0"/>
            </p:cNvPr>
            <p:cNvGraphicFramePr>
              <a:graphicFrameLocks/>
            </p:cNvGraphicFramePr>
            <p:nvPr/>
          </p:nvGraphicFramePr>
          <p:xfrm>
            <a:off x="4348" y="1408"/>
            <a:ext cx="389" cy="747"/>
          </p:xfrm>
          <a:graphic>
            <a:graphicData uri="http://schemas.openxmlformats.org/presentationml/2006/ole">
              <mc:AlternateContent xmlns:mc="http://schemas.openxmlformats.org/markup-compatibility/2006">
                <mc:Choice xmlns:v="urn:schemas-microsoft-com:vml" Requires="v">
                  <p:oleObj spid="_x0000_s138348" name="Equation" r:id="rId8" imgW="176040" imgH="392040" progId="Equation.2">
                    <p:embed/>
                  </p:oleObj>
                </mc:Choice>
                <mc:Fallback>
                  <p:oleObj name="Equation" r:id="rId8" imgW="176040" imgH="392040" progId="Equation.2">
                    <p:embed/>
                    <p:pic>
                      <p:nvPicPr>
                        <p:cNvPr id="0" name="Picture 3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8" y="1408"/>
                          <a:ext cx="389"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71" name="Object 31">
              <a:hlinkClick r:id="" action="ppaction://ole?verb=0"/>
            </p:cNvPr>
            <p:cNvGraphicFramePr>
              <a:graphicFrameLocks/>
            </p:cNvGraphicFramePr>
            <p:nvPr/>
          </p:nvGraphicFramePr>
          <p:xfrm>
            <a:off x="1021" y="1408"/>
            <a:ext cx="390" cy="747"/>
          </p:xfrm>
          <a:graphic>
            <a:graphicData uri="http://schemas.openxmlformats.org/presentationml/2006/ole">
              <mc:AlternateContent xmlns:mc="http://schemas.openxmlformats.org/markup-compatibility/2006">
                <mc:Choice xmlns:v="urn:schemas-microsoft-com:vml" Requires="v">
                  <p:oleObj spid="_x0000_s138349" name="Equation" r:id="rId10" imgW="176040" imgH="392040" progId="Equation.2">
                    <p:embed/>
                  </p:oleObj>
                </mc:Choice>
                <mc:Fallback>
                  <p:oleObj name="Equation" r:id="rId10" imgW="176040" imgH="392040" progId="Equation.2">
                    <p:embed/>
                    <p:pic>
                      <p:nvPicPr>
                        <p:cNvPr id="0" name="Picture 3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1" y="1408"/>
                          <a:ext cx="390"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72" name="Object 32">
              <a:hlinkClick r:id="" action="ppaction://ole?verb=0"/>
            </p:cNvPr>
            <p:cNvGraphicFramePr>
              <a:graphicFrameLocks/>
            </p:cNvGraphicFramePr>
            <p:nvPr/>
          </p:nvGraphicFramePr>
          <p:xfrm>
            <a:off x="3103" y="1944"/>
            <a:ext cx="519" cy="623"/>
          </p:xfrm>
          <a:graphic>
            <a:graphicData uri="http://schemas.openxmlformats.org/presentationml/2006/ole">
              <mc:AlternateContent xmlns:mc="http://schemas.openxmlformats.org/markup-compatibility/2006">
                <mc:Choice xmlns:v="urn:schemas-microsoft-com:vml" Requires="v">
                  <p:oleObj spid="_x0000_s138350" name="Equation" r:id="rId11" imgW="457200" imgH="544320" progId="Equation.2">
                    <p:embed/>
                  </p:oleObj>
                </mc:Choice>
                <mc:Fallback>
                  <p:oleObj name="Equation" r:id="rId11" imgW="457200" imgH="544320" progId="Equation.2">
                    <p:embed/>
                    <p:pic>
                      <p:nvPicPr>
                        <p:cNvPr id="0" name="Picture 3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03" y="1944"/>
                          <a:ext cx="519"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73" name="Object 33">
              <a:hlinkClick r:id="" action="ppaction://ole?verb=0"/>
            </p:cNvPr>
            <p:cNvGraphicFramePr>
              <a:graphicFrameLocks/>
            </p:cNvGraphicFramePr>
            <p:nvPr/>
          </p:nvGraphicFramePr>
          <p:xfrm>
            <a:off x="2143" y="1944"/>
            <a:ext cx="519" cy="623"/>
          </p:xfrm>
          <a:graphic>
            <a:graphicData uri="http://schemas.openxmlformats.org/presentationml/2006/ole">
              <mc:AlternateContent xmlns:mc="http://schemas.openxmlformats.org/markup-compatibility/2006">
                <mc:Choice xmlns:v="urn:schemas-microsoft-com:vml" Requires="v">
                  <p:oleObj spid="_x0000_s138351" name="Equation" r:id="rId13" imgW="457200" imgH="544320" progId="Equation.2">
                    <p:embed/>
                  </p:oleObj>
                </mc:Choice>
                <mc:Fallback>
                  <p:oleObj name="Equation" r:id="rId13" imgW="457200" imgH="544320" progId="Equation.2">
                    <p:embed/>
                    <p:pic>
                      <p:nvPicPr>
                        <p:cNvPr id="0" name="Picture 3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3" y="1944"/>
                          <a:ext cx="519"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4029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40292" name="Rectangle 4"/>
          <p:cNvSpPr>
            <a:spLocks noGrp="1" noChangeArrowheads="1"/>
          </p:cNvSpPr>
          <p:nvPr>
            <p:ph type="title"/>
          </p:nvPr>
        </p:nvSpPr>
        <p:spPr>
          <a:xfrm>
            <a:off x="304800" y="838200"/>
            <a:ext cx="8458200" cy="1143000"/>
          </a:xfrm>
          <a:noFill/>
          <a:ln/>
        </p:spPr>
        <p:txBody>
          <a:bodyPr lIns="90488" tIns="44450" rIns="90488" bIns="44450"/>
          <a:lstStyle/>
          <a:p>
            <a:r>
              <a:rPr lang="en-US"/>
              <a:t>Probability Interpretation </a:t>
            </a:r>
            <a:br>
              <a:rPr lang="en-US"/>
            </a:br>
            <a:r>
              <a:rPr lang="en-US"/>
              <a:t>of the Level of Confidence</a:t>
            </a:r>
          </a:p>
        </p:txBody>
      </p:sp>
      <p:graphicFrame>
        <p:nvGraphicFramePr>
          <p:cNvPr id="140293" name="Object 5">
            <a:hlinkClick r:id="" action="ppaction://ole?verb=0"/>
          </p:cNvPr>
          <p:cNvGraphicFramePr>
            <a:graphicFrameLocks/>
          </p:cNvGraphicFramePr>
          <p:nvPr/>
        </p:nvGraphicFramePr>
        <p:xfrm>
          <a:off x="939800" y="2919413"/>
          <a:ext cx="7245350" cy="1000125"/>
        </p:xfrm>
        <a:graphic>
          <a:graphicData uri="http://schemas.openxmlformats.org/presentationml/2006/ole">
            <mc:AlternateContent xmlns:mc="http://schemas.openxmlformats.org/markup-compatibility/2006">
              <mc:Choice xmlns:v="urn:schemas-microsoft-com:vml" Requires="v">
                <p:oleObj spid="_x0000_s140306" name="Equation" r:id="rId4" imgW="2766960" imgH="404640" progId="Equation.2">
                  <p:embed/>
                </p:oleObj>
              </mc:Choice>
              <mc:Fallback>
                <p:oleObj name="Equation" r:id="rId4" imgW="2766960" imgH="404640" progId="Equation.2">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800" y="2919413"/>
                        <a:ext cx="7245350" cy="1000125"/>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4233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42340" name="Rectangle 4"/>
          <p:cNvSpPr>
            <a:spLocks noGrp="1" noChangeArrowheads="1"/>
          </p:cNvSpPr>
          <p:nvPr>
            <p:ph type="title"/>
          </p:nvPr>
        </p:nvSpPr>
        <p:spPr>
          <a:noFill/>
          <a:ln/>
        </p:spPr>
        <p:txBody>
          <a:bodyPr lIns="90488" tIns="44450" rIns="90488" bIns="44450"/>
          <a:lstStyle/>
          <a:p>
            <a:r>
              <a:rPr lang="en-US"/>
              <a:t>Distribution of Sample Means </a:t>
            </a:r>
            <a:br>
              <a:rPr lang="en-US"/>
            </a:br>
            <a:r>
              <a:rPr lang="en-US"/>
              <a:t>for 95% Confidence</a:t>
            </a:r>
          </a:p>
        </p:txBody>
      </p:sp>
      <p:grpSp>
        <p:nvGrpSpPr>
          <p:cNvPr id="142341" name="Group 5"/>
          <p:cNvGrpSpPr>
            <a:grpSpLocks/>
          </p:cNvGrpSpPr>
          <p:nvPr/>
        </p:nvGrpSpPr>
        <p:grpSpPr bwMode="auto">
          <a:xfrm>
            <a:off x="1549400" y="1549400"/>
            <a:ext cx="6046788" cy="4625975"/>
            <a:chOff x="976" y="976"/>
            <a:chExt cx="3809" cy="2914"/>
          </a:xfrm>
        </p:grpSpPr>
        <p:sp>
          <p:nvSpPr>
            <p:cNvPr id="142342" name="Rectangle 6"/>
            <p:cNvSpPr>
              <a:spLocks noChangeArrowheads="1"/>
            </p:cNvSpPr>
            <p:nvPr/>
          </p:nvSpPr>
          <p:spPr bwMode="auto">
            <a:xfrm>
              <a:off x="976" y="976"/>
              <a:ext cx="3809" cy="2914"/>
            </a:xfrm>
            <a:prstGeom prst="rect">
              <a:avLst/>
            </a:prstGeom>
            <a:solidFill>
              <a:schemeClr val="tx1"/>
            </a:solidFill>
            <a:ln w="50800">
              <a:solidFill>
                <a:srgbClr val="F6BF69"/>
              </a:solidFill>
              <a:miter lim="800000"/>
              <a:headEnd/>
              <a:tailEnd/>
            </a:ln>
            <a:effectLst/>
          </p:spPr>
          <p:txBody>
            <a:bodyPr wrap="none" anchor="ctr"/>
            <a:lstStyle/>
            <a:p>
              <a:endParaRPr lang="en-US"/>
            </a:p>
          </p:txBody>
        </p:sp>
        <p:sp>
          <p:nvSpPr>
            <p:cNvPr id="142343" name="Freeform 7"/>
            <p:cNvSpPr>
              <a:spLocks/>
            </p:cNvSpPr>
            <p:nvPr/>
          </p:nvSpPr>
          <p:spPr bwMode="auto">
            <a:xfrm>
              <a:off x="1173" y="1247"/>
              <a:ext cx="2877" cy="1541"/>
            </a:xfrm>
            <a:custGeom>
              <a:avLst/>
              <a:gdLst/>
              <a:ahLst/>
              <a:cxnLst>
                <a:cxn ang="0">
                  <a:pos x="86" y="1513"/>
                </a:cxn>
                <a:cxn ang="0">
                  <a:pos x="178" y="1498"/>
                </a:cxn>
                <a:cxn ang="0">
                  <a:pos x="269" y="1476"/>
                </a:cxn>
                <a:cxn ang="0">
                  <a:pos x="362" y="1447"/>
                </a:cxn>
                <a:cxn ang="0">
                  <a:pos x="454" y="1407"/>
                </a:cxn>
                <a:cxn ang="0">
                  <a:pos x="547" y="1352"/>
                </a:cxn>
                <a:cxn ang="0">
                  <a:pos x="639" y="1282"/>
                </a:cxn>
                <a:cxn ang="0">
                  <a:pos x="730" y="1195"/>
                </a:cxn>
                <a:cxn ang="0">
                  <a:pos x="822" y="1090"/>
                </a:cxn>
                <a:cxn ang="0">
                  <a:pos x="916" y="969"/>
                </a:cxn>
                <a:cxn ang="0">
                  <a:pos x="1009" y="834"/>
                </a:cxn>
                <a:cxn ang="0">
                  <a:pos x="1101" y="689"/>
                </a:cxn>
                <a:cxn ang="0">
                  <a:pos x="1193" y="540"/>
                </a:cxn>
                <a:cxn ang="0">
                  <a:pos x="1284" y="394"/>
                </a:cxn>
                <a:cxn ang="0">
                  <a:pos x="1377" y="261"/>
                </a:cxn>
                <a:cxn ang="0">
                  <a:pos x="1469" y="147"/>
                </a:cxn>
                <a:cxn ang="0">
                  <a:pos x="1561" y="63"/>
                </a:cxn>
                <a:cxn ang="0">
                  <a:pos x="1654" y="12"/>
                </a:cxn>
                <a:cxn ang="0">
                  <a:pos x="1746" y="0"/>
                </a:cxn>
                <a:cxn ang="0">
                  <a:pos x="1839" y="26"/>
                </a:cxn>
                <a:cxn ang="0">
                  <a:pos x="1931" y="91"/>
                </a:cxn>
                <a:cxn ang="0">
                  <a:pos x="2023" y="186"/>
                </a:cxn>
                <a:cxn ang="0">
                  <a:pos x="2116" y="308"/>
                </a:cxn>
                <a:cxn ang="0">
                  <a:pos x="2207" y="448"/>
                </a:cxn>
                <a:cxn ang="0">
                  <a:pos x="2299" y="596"/>
                </a:cxn>
                <a:cxn ang="0">
                  <a:pos x="2392" y="744"/>
                </a:cxn>
                <a:cxn ang="0">
                  <a:pos x="2484" y="888"/>
                </a:cxn>
                <a:cxn ang="0">
                  <a:pos x="2576" y="1016"/>
                </a:cxn>
                <a:cxn ang="0">
                  <a:pos x="2667" y="1133"/>
                </a:cxn>
                <a:cxn ang="0">
                  <a:pos x="2761" y="1230"/>
                </a:cxn>
                <a:cxn ang="0">
                  <a:pos x="2854" y="1310"/>
                </a:cxn>
                <a:cxn ang="0">
                  <a:pos x="2812" y="1540"/>
                </a:cxn>
                <a:cxn ang="0">
                  <a:pos x="2720" y="1540"/>
                </a:cxn>
                <a:cxn ang="0">
                  <a:pos x="2629" y="1540"/>
                </a:cxn>
                <a:cxn ang="0">
                  <a:pos x="2537" y="1540"/>
                </a:cxn>
                <a:cxn ang="0">
                  <a:pos x="2444" y="1540"/>
                </a:cxn>
                <a:cxn ang="0">
                  <a:pos x="2352" y="1540"/>
                </a:cxn>
                <a:cxn ang="0">
                  <a:pos x="2258" y="1540"/>
                </a:cxn>
                <a:cxn ang="0">
                  <a:pos x="2166" y="1540"/>
                </a:cxn>
                <a:cxn ang="0">
                  <a:pos x="2075" y="1540"/>
                </a:cxn>
                <a:cxn ang="0">
                  <a:pos x="1982" y="1540"/>
                </a:cxn>
                <a:cxn ang="0">
                  <a:pos x="1890" y="1540"/>
                </a:cxn>
                <a:cxn ang="0">
                  <a:pos x="1798" y="1540"/>
                </a:cxn>
                <a:cxn ang="0">
                  <a:pos x="1705" y="1540"/>
                </a:cxn>
                <a:cxn ang="0">
                  <a:pos x="1614" y="1540"/>
                </a:cxn>
                <a:cxn ang="0">
                  <a:pos x="1522" y="1540"/>
                </a:cxn>
                <a:cxn ang="0">
                  <a:pos x="1429" y="1540"/>
                </a:cxn>
                <a:cxn ang="0">
                  <a:pos x="1337" y="1540"/>
                </a:cxn>
                <a:cxn ang="0">
                  <a:pos x="1243" y="1540"/>
                </a:cxn>
                <a:cxn ang="0">
                  <a:pos x="1152" y="1540"/>
                </a:cxn>
                <a:cxn ang="0">
                  <a:pos x="1060" y="1540"/>
                </a:cxn>
                <a:cxn ang="0">
                  <a:pos x="967" y="1540"/>
                </a:cxn>
                <a:cxn ang="0">
                  <a:pos x="875" y="1540"/>
                </a:cxn>
                <a:cxn ang="0">
                  <a:pos x="783" y="1540"/>
                </a:cxn>
                <a:cxn ang="0">
                  <a:pos x="692" y="1540"/>
                </a:cxn>
                <a:cxn ang="0">
                  <a:pos x="599" y="1540"/>
                </a:cxn>
                <a:cxn ang="0">
                  <a:pos x="505" y="1540"/>
                </a:cxn>
                <a:cxn ang="0">
                  <a:pos x="413" y="1540"/>
                </a:cxn>
                <a:cxn ang="0">
                  <a:pos x="321" y="1540"/>
                </a:cxn>
                <a:cxn ang="0">
                  <a:pos x="230" y="1540"/>
                </a:cxn>
                <a:cxn ang="0">
                  <a:pos x="137" y="1540"/>
                </a:cxn>
                <a:cxn ang="0">
                  <a:pos x="45" y="1540"/>
                </a:cxn>
              </a:cxnLst>
              <a:rect l="0" t="0" r="r" b="b"/>
              <a:pathLst>
                <a:path w="2877" h="1541">
                  <a:moveTo>
                    <a:pt x="0" y="1523"/>
                  </a:moveTo>
                  <a:lnTo>
                    <a:pt x="5" y="1522"/>
                  </a:lnTo>
                  <a:lnTo>
                    <a:pt x="10" y="1522"/>
                  </a:lnTo>
                  <a:lnTo>
                    <a:pt x="16" y="1521"/>
                  </a:lnTo>
                  <a:lnTo>
                    <a:pt x="21" y="1521"/>
                  </a:lnTo>
                  <a:lnTo>
                    <a:pt x="27" y="1521"/>
                  </a:lnTo>
                  <a:lnTo>
                    <a:pt x="33" y="1519"/>
                  </a:lnTo>
                  <a:lnTo>
                    <a:pt x="39" y="1519"/>
                  </a:lnTo>
                  <a:lnTo>
                    <a:pt x="45" y="1518"/>
                  </a:lnTo>
                  <a:lnTo>
                    <a:pt x="51" y="1518"/>
                  </a:lnTo>
                  <a:lnTo>
                    <a:pt x="57" y="1517"/>
                  </a:lnTo>
                  <a:lnTo>
                    <a:pt x="63" y="1517"/>
                  </a:lnTo>
                  <a:lnTo>
                    <a:pt x="68" y="1515"/>
                  </a:lnTo>
                  <a:lnTo>
                    <a:pt x="74" y="1515"/>
                  </a:lnTo>
                  <a:lnTo>
                    <a:pt x="80" y="1514"/>
                  </a:lnTo>
                  <a:lnTo>
                    <a:pt x="86" y="1513"/>
                  </a:lnTo>
                  <a:lnTo>
                    <a:pt x="92" y="1513"/>
                  </a:lnTo>
                  <a:lnTo>
                    <a:pt x="96" y="1511"/>
                  </a:lnTo>
                  <a:lnTo>
                    <a:pt x="102" y="1511"/>
                  </a:lnTo>
                  <a:lnTo>
                    <a:pt x="108" y="1510"/>
                  </a:lnTo>
                  <a:lnTo>
                    <a:pt x="114" y="1509"/>
                  </a:lnTo>
                  <a:lnTo>
                    <a:pt x="120" y="1509"/>
                  </a:lnTo>
                  <a:lnTo>
                    <a:pt x="126" y="1507"/>
                  </a:lnTo>
                  <a:lnTo>
                    <a:pt x="131" y="1506"/>
                  </a:lnTo>
                  <a:lnTo>
                    <a:pt x="137" y="1506"/>
                  </a:lnTo>
                  <a:lnTo>
                    <a:pt x="143" y="1505"/>
                  </a:lnTo>
                  <a:lnTo>
                    <a:pt x="149" y="1503"/>
                  </a:lnTo>
                  <a:lnTo>
                    <a:pt x="155" y="1503"/>
                  </a:lnTo>
                  <a:lnTo>
                    <a:pt x="161" y="1502"/>
                  </a:lnTo>
                  <a:lnTo>
                    <a:pt x="167" y="1501"/>
                  </a:lnTo>
                  <a:lnTo>
                    <a:pt x="173" y="1499"/>
                  </a:lnTo>
                  <a:lnTo>
                    <a:pt x="178" y="1498"/>
                  </a:lnTo>
                  <a:lnTo>
                    <a:pt x="184" y="1497"/>
                  </a:lnTo>
                  <a:lnTo>
                    <a:pt x="190" y="1495"/>
                  </a:lnTo>
                  <a:lnTo>
                    <a:pt x="196" y="1495"/>
                  </a:lnTo>
                  <a:lnTo>
                    <a:pt x="202" y="1494"/>
                  </a:lnTo>
                  <a:lnTo>
                    <a:pt x="208" y="1493"/>
                  </a:lnTo>
                  <a:lnTo>
                    <a:pt x="212" y="1491"/>
                  </a:lnTo>
                  <a:lnTo>
                    <a:pt x="218" y="1490"/>
                  </a:lnTo>
                  <a:lnTo>
                    <a:pt x="224" y="1489"/>
                  </a:lnTo>
                  <a:lnTo>
                    <a:pt x="230" y="1487"/>
                  </a:lnTo>
                  <a:lnTo>
                    <a:pt x="236" y="1486"/>
                  </a:lnTo>
                  <a:lnTo>
                    <a:pt x="240" y="1485"/>
                  </a:lnTo>
                  <a:lnTo>
                    <a:pt x="246" y="1483"/>
                  </a:lnTo>
                  <a:lnTo>
                    <a:pt x="252" y="1482"/>
                  </a:lnTo>
                  <a:lnTo>
                    <a:pt x="258" y="1480"/>
                  </a:lnTo>
                  <a:lnTo>
                    <a:pt x="263" y="1478"/>
                  </a:lnTo>
                  <a:lnTo>
                    <a:pt x="269" y="1476"/>
                  </a:lnTo>
                  <a:lnTo>
                    <a:pt x="275" y="1475"/>
                  </a:lnTo>
                  <a:lnTo>
                    <a:pt x="281" y="1474"/>
                  </a:lnTo>
                  <a:lnTo>
                    <a:pt x="287" y="1471"/>
                  </a:lnTo>
                  <a:lnTo>
                    <a:pt x="293" y="1471"/>
                  </a:lnTo>
                  <a:lnTo>
                    <a:pt x="299" y="1468"/>
                  </a:lnTo>
                  <a:lnTo>
                    <a:pt x="305" y="1467"/>
                  </a:lnTo>
                  <a:lnTo>
                    <a:pt x="310" y="1466"/>
                  </a:lnTo>
                  <a:lnTo>
                    <a:pt x="316" y="1463"/>
                  </a:lnTo>
                  <a:lnTo>
                    <a:pt x="321" y="1462"/>
                  </a:lnTo>
                  <a:lnTo>
                    <a:pt x="327" y="1459"/>
                  </a:lnTo>
                  <a:lnTo>
                    <a:pt x="332" y="1458"/>
                  </a:lnTo>
                  <a:lnTo>
                    <a:pt x="338" y="1455"/>
                  </a:lnTo>
                  <a:lnTo>
                    <a:pt x="344" y="1454"/>
                  </a:lnTo>
                  <a:lnTo>
                    <a:pt x="350" y="1451"/>
                  </a:lnTo>
                  <a:lnTo>
                    <a:pt x="356" y="1448"/>
                  </a:lnTo>
                  <a:lnTo>
                    <a:pt x="362" y="1447"/>
                  </a:lnTo>
                  <a:lnTo>
                    <a:pt x="368" y="1444"/>
                  </a:lnTo>
                  <a:lnTo>
                    <a:pt x="373" y="1442"/>
                  </a:lnTo>
                  <a:lnTo>
                    <a:pt x="379" y="1440"/>
                  </a:lnTo>
                  <a:lnTo>
                    <a:pt x="385" y="1438"/>
                  </a:lnTo>
                  <a:lnTo>
                    <a:pt x="391" y="1435"/>
                  </a:lnTo>
                  <a:lnTo>
                    <a:pt x="397" y="1432"/>
                  </a:lnTo>
                  <a:lnTo>
                    <a:pt x="403" y="1430"/>
                  </a:lnTo>
                  <a:lnTo>
                    <a:pt x="409" y="1427"/>
                  </a:lnTo>
                  <a:lnTo>
                    <a:pt x="413" y="1425"/>
                  </a:lnTo>
                  <a:lnTo>
                    <a:pt x="419" y="1421"/>
                  </a:lnTo>
                  <a:lnTo>
                    <a:pt x="425" y="1419"/>
                  </a:lnTo>
                  <a:lnTo>
                    <a:pt x="431" y="1417"/>
                  </a:lnTo>
                  <a:lnTo>
                    <a:pt x="437" y="1413"/>
                  </a:lnTo>
                  <a:lnTo>
                    <a:pt x="442" y="1411"/>
                  </a:lnTo>
                  <a:lnTo>
                    <a:pt x="448" y="1409"/>
                  </a:lnTo>
                  <a:lnTo>
                    <a:pt x="454" y="1407"/>
                  </a:lnTo>
                  <a:lnTo>
                    <a:pt x="460" y="1404"/>
                  </a:lnTo>
                  <a:lnTo>
                    <a:pt x="466" y="1400"/>
                  </a:lnTo>
                  <a:lnTo>
                    <a:pt x="472" y="1397"/>
                  </a:lnTo>
                  <a:lnTo>
                    <a:pt x="478" y="1393"/>
                  </a:lnTo>
                  <a:lnTo>
                    <a:pt x="483" y="1391"/>
                  </a:lnTo>
                  <a:lnTo>
                    <a:pt x="489" y="1388"/>
                  </a:lnTo>
                  <a:lnTo>
                    <a:pt x="495" y="1384"/>
                  </a:lnTo>
                  <a:lnTo>
                    <a:pt x="501" y="1381"/>
                  </a:lnTo>
                  <a:lnTo>
                    <a:pt x="505" y="1377"/>
                  </a:lnTo>
                  <a:lnTo>
                    <a:pt x="511" y="1375"/>
                  </a:lnTo>
                  <a:lnTo>
                    <a:pt x="517" y="1370"/>
                  </a:lnTo>
                  <a:lnTo>
                    <a:pt x="523" y="1366"/>
                  </a:lnTo>
                  <a:lnTo>
                    <a:pt x="529" y="1364"/>
                  </a:lnTo>
                  <a:lnTo>
                    <a:pt x="535" y="1360"/>
                  </a:lnTo>
                  <a:lnTo>
                    <a:pt x="541" y="1356"/>
                  </a:lnTo>
                  <a:lnTo>
                    <a:pt x="547" y="1352"/>
                  </a:lnTo>
                  <a:lnTo>
                    <a:pt x="552" y="1348"/>
                  </a:lnTo>
                  <a:lnTo>
                    <a:pt x="558" y="1344"/>
                  </a:lnTo>
                  <a:lnTo>
                    <a:pt x="564" y="1340"/>
                  </a:lnTo>
                  <a:lnTo>
                    <a:pt x="570" y="1336"/>
                  </a:lnTo>
                  <a:lnTo>
                    <a:pt x="576" y="1332"/>
                  </a:lnTo>
                  <a:lnTo>
                    <a:pt x="582" y="1328"/>
                  </a:lnTo>
                  <a:lnTo>
                    <a:pt x="588" y="1324"/>
                  </a:lnTo>
                  <a:lnTo>
                    <a:pt x="593" y="1318"/>
                  </a:lnTo>
                  <a:lnTo>
                    <a:pt x="599" y="1314"/>
                  </a:lnTo>
                  <a:lnTo>
                    <a:pt x="605" y="1310"/>
                  </a:lnTo>
                  <a:lnTo>
                    <a:pt x="611" y="1306"/>
                  </a:lnTo>
                  <a:lnTo>
                    <a:pt x="617" y="1301"/>
                  </a:lnTo>
                  <a:lnTo>
                    <a:pt x="623" y="1297"/>
                  </a:lnTo>
                  <a:lnTo>
                    <a:pt x="627" y="1291"/>
                  </a:lnTo>
                  <a:lnTo>
                    <a:pt x="633" y="1286"/>
                  </a:lnTo>
                  <a:lnTo>
                    <a:pt x="639" y="1282"/>
                  </a:lnTo>
                  <a:lnTo>
                    <a:pt x="645" y="1277"/>
                  </a:lnTo>
                  <a:lnTo>
                    <a:pt x="651" y="1271"/>
                  </a:lnTo>
                  <a:lnTo>
                    <a:pt x="657" y="1266"/>
                  </a:lnTo>
                  <a:lnTo>
                    <a:pt x="662" y="1262"/>
                  </a:lnTo>
                  <a:lnTo>
                    <a:pt x="668" y="1256"/>
                  </a:lnTo>
                  <a:lnTo>
                    <a:pt x="674" y="1251"/>
                  </a:lnTo>
                  <a:lnTo>
                    <a:pt x="680" y="1246"/>
                  </a:lnTo>
                  <a:lnTo>
                    <a:pt x="686" y="1240"/>
                  </a:lnTo>
                  <a:lnTo>
                    <a:pt x="692" y="1235"/>
                  </a:lnTo>
                  <a:lnTo>
                    <a:pt x="698" y="1230"/>
                  </a:lnTo>
                  <a:lnTo>
                    <a:pt x="703" y="1224"/>
                  </a:lnTo>
                  <a:lnTo>
                    <a:pt x="709" y="1218"/>
                  </a:lnTo>
                  <a:lnTo>
                    <a:pt x="715" y="1212"/>
                  </a:lnTo>
                  <a:lnTo>
                    <a:pt x="720" y="1207"/>
                  </a:lnTo>
                  <a:lnTo>
                    <a:pt x="724" y="1200"/>
                  </a:lnTo>
                  <a:lnTo>
                    <a:pt x="730" y="1195"/>
                  </a:lnTo>
                  <a:lnTo>
                    <a:pt x="736" y="1188"/>
                  </a:lnTo>
                  <a:lnTo>
                    <a:pt x="742" y="1183"/>
                  </a:lnTo>
                  <a:lnTo>
                    <a:pt x="747" y="1176"/>
                  </a:lnTo>
                  <a:lnTo>
                    <a:pt x="753" y="1169"/>
                  </a:lnTo>
                  <a:lnTo>
                    <a:pt x="759" y="1164"/>
                  </a:lnTo>
                  <a:lnTo>
                    <a:pt x="765" y="1157"/>
                  </a:lnTo>
                  <a:lnTo>
                    <a:pt x="771" y="1152"/>
                  </a:lnTo>
                  <a:lnTo>
                    <a:pt x="777" y="1145"/>
                  </a:lnTo>
                  <a:lnTo>
                    <a:pt x="783" y="1140"/>
                  </a:lnTo>
                  <a:lnTo>
                    <a:pt x="789" y="1133"/>
                  </a:lnTo>
                  <a:lnTo>
                    <a:pt x="794" y="1125"/>
                  </a:lnTo>
                  <a:lnTo>
                    <a:pt x="800" y="1118"/>
                  </a:lnTo>
                  <a:lnTo>
                    <a:pt x="806" y="1112"/>
                  </a:lnTo>
                  <a:lnTo>
                    <a:pt x="812" y="1105"/>
                  </a:lnTo>
                  <a:lnTo>
                    <a:pt x="816" y="1098"/>
                  </a:lnTo>
                  <a:lnTo>
                    <a:pt x="822" y="1090"/>
                  </a:lnTo>
                  <a:lnTo>
                    <a:pt x="828" y="1083"/>
                  </a:lnTo>
                  <a:lnTo>
                    <a:pt x="834" y="1077"/>
                  </a:lnTo>
                  <a:lnTo>
                    <a:pt x="840" y="1069"/>
                  </a:lnTo>
                  <a:lnTo>
                    <a:pt x="846" y="1062"/>
                  </a:lnTo>
                  <a:lnTo>
                    <a:pt x="852" y="1055"/>
                  </a:lnTo>
                  <a:lnTo>
                    <a:pt x="857" y="1047"/>
                  </a:lnTo>
                  <a:lnTo>
                    <a:pt x="863" y="1039"/>
                  </a:lnTo>
                  <a:lnTo>
                    <a:pt x="869" y="1032"/>
                  </a:lnTo>
                  <a:lnTo>
                    <a:pt x="875" y="1024"/>
                  </a:lnTo>
                  <a:lnTo>
                    <a:pt x="881" y="1016"/>
                  </a:lnTo>
                  <a:lnTo>
                    <a:pt x="887" y="1008"/>
                  </a:lnTo>
                  <a:lnTo>
                    <a:pt x="893" y="1002"/>
                  </a:lnTo>
                  <a:lnTo>
                    <a:pt x="899" y="994"/>
                  </a:lnTo>
                  <a:lnTo>
                    <a:pt x="904" y="985"/>
                  </a:lnTo>
                  <a:lnTo>
                    <a:pt x="910" y="977"/>
                  </a:lnTo>
                  <a:lnTo>
                    <a:pt x="916" y="969"/>
                  </a:lnTo>
                  <a:lnTo>
                    <a:pt x="922" y="961"/>
                  </a:lnTo>
                  <a:lnTo>
                    <a:pt x="926" y="953"/>
                  </a:lnTo>
                  <a:lnTo>
                    <a:pt x="932" y="945"/>
                  </a:lnTo>
                  <a:lnTo>
                    <a:pt x="938" y="937"/>
                  </a:lnTo>
                  <a:lnTo>
                    <a:pt x="944" y="928"/>
                  </a:lnTo>
                  <a:lnTo>
                    <a:pt x="950" y="920"/>
                  </a:lnTo>
                  <a:lnTo>
                    <a:pt x="956" y="912"/>
                  </a:lnTo>
                  <a:lnTo>
                    <a:pt x="962" y="904"/>
                  </a:lnTo>
                  <a:lnTo>
                    <a:pt x="967" y="896"/>
                  </a:lnTo>
                  <a:lnTo>
                    <a:pt x="973" y="888"/>
                  </a:lnTo>
                  <a:lnTo>
                    <a:pt x="979" y="878"/>
                  </a:lnTo>
                  <a:lnTo>
                    <a:pt x="985" y="870"/>
                  </a:lnTo>
                  <a:lnTo>
                    <a:pt x="991" y="861"/>
                  </a:lnTo>
                  <a:lnTo>
                    <a:pt x="997" y="853"/>
                  </a:lnTo>
                  <a:lnTo>
                    <a:pt x="1003" y="843"/>
                  </a:lnTo>
                  <a:lnTo>
                    <a:pt x="1009" y="834"/>
                  </a:lnTo>
                  <a:lnTo>
                    <a:pt x="1014" y="826"/>
                  </a:lnTo>
                  <a:lnTo>
                    <a:pt x="1020" y="816"/>
                  </a:lnTo>
                  <a:lnTo>
                    <a:pt x="1026" y="808"/>
                  </a:lnTo>
                  <a:lnTo>
                    <a:pt x="1032" y="799"/>
                  </a:lnTo>
                  <a:lnTo>
                    <a:pt x="1036" y="790"/>
                  </a:lnTo>
                  <a:lnTo>
                    <a:pt x="1042" y="780"/>
                  </a:lnTo>
                  <a:lnTo>
                    <a:pt x="1048" y="772"/>
                  </a:lnTo>
                  <a:lnTo>
                    <a:pt x="1054" y="763"/>
                  </a:lnTo>
                  <a:lnTo>
                    <a:pt x="1060" y="753"/>
                  </a:lnTo>
                  <a:lnTo>
                    <a:pt x="1066" y="744"/>
                  </a:lnTo>
                  <a:lnTo>
                    <a:pt x="1072" y="735"/>
                  </a:lnTo>
                  <a:lnTo>
                    <a:pt x="1077" y="725"/>
                  </a:lnTo>
                  <a:lnTo>
                    <a:pt x="1083" y="717"/>
                  </a:lnTo>
                  <a:lnTo>
                    <a:pt x="1089" y="708"/>
                  </a:lnTo>
                  <a:lnTo>
                    <a:pt x="1095" y="698"/>
                  </a:lnTo>
                  <a:lnTo>
                    <a:pt x="1101" y="689"/>
                  </a:lnTo>
                  <a:lnTo>
                    <a:pt x="1107" y="680"/>
                  </a:lnTo>
                  <a:lnTo>
                    <a:pt x="1113" y="670"/>
                  </a:lnTo>
                  <a:lnTo>
                    <a:pt x="1119" y="661"/>
                  </a:lnTo>
                  <a:lnTo>
                    <a:pt x="1124" y="651"/>
                  </a:lnTo>
                  <a:lnTo>
                    <a:pt x="1129" y="642"/>
                  </a:lnTo>
                  <a:lnTo>
                    <a:pt x="1135" y="634"/>
                  </a:lnTo>
                  <a:lnTo>
                    <a:pt x="1141" y="625"/>
                  </a:lnTo>
                  <a:lnTo>
                    <a:pt x="1146" y="615"/>
                  </a:lnTo>
                  <a:lnTo>
                    <a:pt x="1152" y="606"/>
                  </a:lnTo>
                  <a:lnTo>
                    <a:pt x="1158" y="596"/>
                  </a:lnTo>
                  <a:lnTo>
                    <a:pt x="1164" y="587"/>
                  </a:lnTo>
                  <a:lnTo>
                    <a:pt x="1170" y="578"/>
                  </a:lnTo>
                  <a:lnTo>
                    <a:pt x="1176" y="568"/>
                  </a:lnTo>
                  <a:lnTo>
                    <a:pt x="1182" y="559"/>
                  </a:lnTo>
                  <a:lnTo>
                    <a:pt x="1187" y="550"/>
                  </a:lnTo>
                  <a:lnTo>
                    <a:pt x="1193" y="540"/>
                  </a:lnTo>
                  <a:lnTo>
                    <a:pt x="1198" y="531"/>
                  </a:lnTo>
                  <a:lnTo>
                    <a:pt x="1204" y="521"/>
                  </a:lnTo>
                  <a:lnTo>
                    <a:pt x="1209" y="512"/>
                  </a:lnTo>
                  <a:lnTo>
                    <a:pt x="1215" y="503"/>
                  </a:lnTo>
                  <a:lnTo>
                    <a:pt x="1221" y="493"/>
                  </a:lnTo>
                  <a:lnTo>
                    <a:pt x="1226" y="484"/>
                  </a:lnTo>
                  <a:lnTo>
                    <a:pt x="1231" y="474"/>
                  </a:lnTo>
                  <a:lnTo>
                    <a:pt x="1237" y="466"/>
                  </a:lnTo>
                  <a:lnTo>
                    <a:pt x="1243" y="457"/>
                  </a:lnTo>
                  <a:lnTo>
                    <a:pt x="1249" y="448"/>
                  </a:lnTo>
                  <a:lnTo>
                    <a:pt x="1255" y="438"/>
                  </a:lnTo>
                  <a:lnTo>
                    <a:pt x="1261" y="429"/>
                  </a:lnTo>
                  <a:lnTo>
                    <a:pt x="1267" y="421"/>
                  </a:lnTo>
                  <a:lnTo>
                    <a:pt x="1273" y="411"/>
                  </a:lnTo>
                  <a:lnTo>
                    <a:pt x="1278" y="402"/>
                  </a:lnTo>
                  <a:lnTo>
                    <a:pt x="1284" y="394"/>
                  </a:lnTo>
                  <a:lnTo>
                    <a:pt x="1290" y="385"/>
                  </a:lnTo>
                  <a:lnTo>
                    <a:pt x="1296" y="378"/>
                  </a:lnTo>
                  <a:lnTo>
                    <a:pt x="1302" y="368"/>
                  </a:lnTo>
                  <a:lnTo>
                    <a:pt x="1308" y="359"/>
                  </a:lnTo>
                  <a:lnTo>
                    <a:pt x="1314" y="351"/>
                  </a:lnTo>
                  <a:lnTo>
                    <a:pt x="1319" y="343"/>
                  </a:lnTo>
                  <a:lnTo>
                    <a:pt x="1325" y="334"/>
                  </a:lnTo>
                  <a:lnTo>
                    <a:pt x="1331" y="325"/>
                  </a:lnTo>
                  <a:lnTo>
                    <a:pt x="1337" y="317"/>
                  </a:lnTo>
                  <a:lnTo>
                    <a:pt x="1341" y="308"/>
                  </a:lnTo>
                  <a:lnTo>
                    <a:pt x="1347" y="300"/>
                  </a:lnTo>
                  <a:lnTo>
                    <a:pt x="1353" y="292"/>
                  </a:lnTo>
                  <a:lnTo>
                    <a:pt x="1359" y="284"/>
                  </a:lnTo>
                  <a:lnTo>
                    <a:pt x="1365" y="276"/>
                  </a:lnTo>
                  <a:lnTo>
                    <a:pt x="1371" y="268"/>
                  </a:lnTo>
                  <a:lnTo>
                    <a:pt x="1377" y="261"/>
                  </a:lnTo>
                  <a:lnTo>
                    <a:pt x="1383" y="253"/>
                  </a:lnTo>
                  <a:lnTo>
                    <a:pt x="1388" y="245"/>
                  </a:lnTo>
                  <a:lnTo>
                    <a:pt x="1394" y="237"/>
                  </a:lnTo>
                  <a:lnTo>
                    <a:pt x="1400" y="230"/>
                  </a:lnTo>
                  <a:lnTo>
                    <a:pt x="1406" y="222"/>
                  </a:lnTo>
                  <a:lnTo>
                    <a:pt x="1412" y="215"/>
                  </a:lnTo>
                  <a:lnTo>
                    <a:pt x="1418" y="207"/>
                  </a:lnTo>
                  <a:lnTo>
                    <a:pt x="1424" y="201"/>
                  </a:lnTo>
                  <a:lnTo>
                    <a:pt x="1429" y="193"/>
                  </a:lnTo>
                  <a:lnTo>
                    <a:pt x="1435" y="186"/>
                  </a:lnTo>
                  <a:lnTo>
                    <a:pt x="1440" y="179"/>
                  </a:lnTo>
                  <a:lnTo>
                    <a:pt x="1446" y="173"/>
                  </a:lnTo>
                  <a:lnTo>
                    <a:pt x="1451" y="166"/>
                  </a:lnTo>
                  <a:lnTo>
                    <a:pt x="1457" y="159"/>
                  </a:lnTo>
                  <a:lnTo>
                    <a:pt x="1463" y="152"/>
                  </a:lnTo>
                  <a:lnTo>
                    <a:pt x="1469" y="147"/>
                  </a:lnTo>
                  <a:lnTo>
                    <a:pt x="1475" y="140"/>
                  </a:lnTo>
                  <a:lnTo>
                    <a:pt x="1481" y="134"/>
                  </a:lnTo>
                  <a:lnTo>
                    <a:pt x="1487" y="128"/>
                  </a:lnTo>
                  <a:lnTo>
                    <a:pt x="1492" y="123"/>
                  </a:lnTo>
                  <a:lnTo>
                    <a:pt x="1498" y="118"/>
                  </a:lnTo>
                  <a:lnTo>
                    <a:pt x="1504" y="112"/>
                  </a:lnTo>
                  <a:lnTo>
                    <a:pt x="1510" y="107"/>
                  </a:lnTo>
                  <a:lnTo>
                    <a:pt x="1516" y="101"/>
                  </a:lnTo>
                  <a:lnTo>
                    <a:pt x="1522" y="96"/>
                  </a:lnTo>
                  <a:lnTo>
                    <a:pt x="1528" y="91"/>
                  </a:lnTo>
                  <a:lnTo>
                    <a:pt x="1532" y="85"/>
                  </a:lnTo>
                  <a:lnTo>
                    <a:pt x="1538" y="81"/>
                  </a:lnTo>
                  <a:lnTo>
                    <a:pt x="1544" y="76"/>
                  </a:lnTo>
                  <a:lnTo>
                    <a:pt x="1550" y="72"/>
                  </a:lnTo>
                  <a:lnTo>
                    <a:pt x="1556" y="67"/>
                  </a:lnTo>
                  <a:lnTo>
                    <a:pt x="1561" y="63"/>
                  </a:lnTo>
                  <a:lnTo>
                    <a:pt x="1567" y="59"/>
                  </a:lnTo>
                  <a:lnTo>
                    <a:pt x="1573" y="55"/>
                  </a:lnTo>
                  <a:lnTo>
                    <a:pt x="1579" y="50"/>
                  </a:lnTo>
                  <a:lnTo>
                    <a:pt x="1585" y="46"/>
                  </a:lnTo>
                  <a:lnTo>
                    <a:pt x="1591" y="42"/>
                  </a:lnTo>
                  <a:lnTo>
                    <a:pt x="1597" y="40"/>
                  </a:lnTo>
                  <a:lnTo>
                    <a:pt x="1602" y="36"/>
                  </a:lnTo>
                  <a:lnTo>
                    <a:pt x="1608" y="32"/>
                  </a:lnTo>
                  <a:lnTo>
                    <a:pt x="1614" y="29"/>
                  </a:lnTo>
                  <a:lnTo>
                    <a:pt x="1620" y="26"/>
                  </a:lnTo>
                  <a:lnTo>
                    <a:pt x="1626" y="24"/>
                  </a:lnTo>
                  <a:lnTo>
                    <a:pt x="1632" y="21"/>
                  </a:lnTo>
                  <a:lnTo>
                    <a:pt x="1638" y="18"/>
                  </a:lnTo>
                  <a:lnTo>
                    <a:pt x="1642" y="16"/>
                  </a:lnTo>
                  <a:lnTo>
                    <a:pt x="1648" y="14"/>
                  </a:lnTo>
                  <a:lnTo>
                    <a:pt x="1654" y="12"/>
                  </a:lnTo>
                  <a:lnTo>
                    <a:pt x="1660" y="10"/>
                  </a:lnTo>
                  <a:lnTo>
                    <a:pt x="1666" y="8"/>
                  </a:lnTo>
                  <a:lnTo>
                    <a:pt x="1671" y="6"/>
                  </a:lnTo>
                  <a:lnTo>
                    <a:pt x="1677" y="5"/>
                  </a:lnTo>
                  <a:lnTo>
                    <a:pt x="1682" y="4"/>
                  </a:lnTo>
                  <a:lnTo>
                    <a:pt x="1688" y="2"/>
                  </a:lnTo>
                  <a:lnTo>
                    <a:pt x="1693" y="1"/>
                  </a:lnTo>
                  <a:lnTo>
                    <a:pt x="1699" y="1"/>
                  </a:lnTo>
                  <a:lnTo>
                    <a:pt x="1705" y="1"/>
                  </a:lnTo>
                  <a:lnTo>
                    <a:pt x="1711" y="0"/>
                  </a:lnTo>
                  <a:lnTo>
                    <a:pt x="1717" y="0"/>
                  </a:lnTo>
                  <a:lnTo>
                    <a:pt x="1723" y="0"/>
                  </a:lnTo>
                  <a:lnTo>
                    <a:pt x="1729" y="0"/>
                  </a:lnTo>
                  <a:lnTo>
                    <a:pt x="1734" y="0"/>
                  </a:lnTo>
                  <a:lnTo>
                    <a:pt x="1740" y="0"/>
                  </a:lnTo>
                  <a:lnTo>
                    <a:pt x="1746" y="0"/>
                  </a:lnTo>
                  <a:lnTo>
                    <a:pt x="1751" y="1"/>
                  </a:lnTo>
                  <a:lnTo>
                    <a:pt x="1756" y="1"/>
                  </a:lnTo>
                  <a:lnTo>
                    <a:pt x="1762" y="1"/>
                  </a:lnTo>
                  <a:lnTo>
                    <a:pt x="1768" y="2"/>
                  </a:lnTo>
                  <a:lnTo>
                    <a:pt x="1774" y="4"/>
                  </a:lnTo>
                  <a:lnTo>
                    <a:pt x="1780" y="5"/>
                  </a:lnTo>
                  <a:lnTo>
                    <a:pt x="1786" y="6"/>
                  </a:lnTo>
                  <a:lnTo>
                    <a:pt x="1792" y="8"/>
                  </a:lnTo>
                  <a:lnTo>
                    <a:pt x="1798" y="10"/>
                  </a:lnTo>
                  <a:lnTo>
                    <a:pt x="1803" y="12"/>
                  </a:lnTo>
                  <a:lnTo>
                    <a:pt x="1809" y="14"/>
                  </a:lnTo>
                  <a:lnTo>
                    <a:pt x="1815" y="16"/>
                  </a:lnTo>
                  <a:lnTo>
                    <a:pt x="1821" y="18"/>
                  </a:lnTo>
                  <a:lnTo>
                    <a:pt x="1827" y="21"/>
                  </a:lnTo>
                  <a:lnTo>
                    <a:pt x="1833" y="24"/>
                  </a:lnTo>
                  <a:lnTo>
                    <a:pt x="1839" y="26"/>
                  </a:lnTo>
                  <a:lnTo>
                    <a:pt x="1843" y="29"/>
                  </a:lnTo>
                  <a:lnTo>
                    <a:pt x="1849" y="32"/>
                  </a:lnTo>
                  <a:lnTo>
                    <a:pt x="1855" y="36"/>
                  </a:lnTo>
                  <a:lnTo>
                    <a:pt x="1861" y="40"/>
                  </a:lnTo>
                  <a:lnTo>
                    <a:pt x="1866" y="42"/>
                  </a:lnTo>
                  <a:lnTo>
                    <a:pt x="1872" y="46"/>
                  </a:lnTo>
                  <a:lnTo>
                    <a:pt x="1878" y="50"/>
                  </a:lnTo>
                  <a:lnTo>
                    <a:pt x="1884" y="55"/>
                  </a:lnTo>
                  <a:lnTo>
                    <a:pt x="1890" y="59"/>
                  </a:lnTo>
                  <a:lnTo>
                    <a:pt x="1896" y="63"/>
                  </a:lnTo>
                  <a:lnTo>
                    <a:pt x="1902" y="67"/>
                  </a:lnTo>
                  <a:lnTo>
                    <a:pt x="1908" y="72"/>
                  </a:lnTo>
                  <a:lnTo>
                    <a:pt x="1913" y="76"/>
                  </a:lnTo>
                  <a:lnTo>
                    <a:pt x="1919" y="81"/>
                  </a:lnTo>
                  <a:lnTo>
                    <a:pt x="1925" y="85"/>
                  </a:lnTo>
                  <a:lnTo>
                    <a:pt x="1931" y="91"/>
                  </a:lnTo>
                  <a:lnTo>
                    <a:pt x="1937" y="96"/>
                  </a:lnTo>
                  <a:lnTo>
                    <a:pt x="1941" y="101"/>
                  </a:lnTo>
                  <a:lnTo>
                    <a:pt x="1947" y="107"/>
                  </a:lnTo>
                  <a:lnTo>
                    <a:pt x="1953" y="112"/>
                  </a:lnTo>
                  <a:lnTo>
                    <a:pt x="1959" y="118"/>
                  </a:lnTo>
                  <a:lnTo>
                    <a:pt x="1965" y="123"/>
                  </a:lnTo>
                  <a:lnTo>
                    <a:pt x="1971" y="128"/>
                  </a:lnTo>
                  <a:lnTo>
                    <a:pt x="1976" y="134"/>
                  </a:lnTo>
                  <a:lnTo>
                    <a:pt x="1982" y="140"/>
                  </a:lnTo>
                  <a:lnTo>
                    <a:pt x="1988" y="147"/>
                  </a:lnTo>
                  <a:lnTo>
                    <a:pt x="1994" y="152"/>
                  </a:lnTo>
                  <a:lnTo>
                    <a:pt x="2000" y="159"/>
                  </a:lnTo>
                  <a:lnTo>
                    <a:pt x="2006" y="166"/>
                  </a:lnTo>
                  <a:lnTo>
                    <a:pt x="2012" y="173"/>
                  </a:lnTo>
                  <a:lnTo>
                    <a:pt x="2018" y="179"/>
                  </a:lnTo>
                  <a:lnTo>
                    <a:pt x="2023" y="186"/>
                  </a:lnTo>
                  <a:lnTo>
                    <a:pt x="2029" y="193"/>
                  </a:lnTo>
                  <a:lnTo>
                    <a:pt x="2035" y="201"/>
                  </a:lnTo>
                  <a:lnTo>
                    <a:pt x="2041" y="207"/>
                  </a:lnTo>
                  <a:lnTo>
                    <a:pt x="2047" y="215"/>
                  </a:lnTo>
                  <a:lnTo>
                    <a:pt x="2053" y="222"/>
                  </a:lnTo>
                  <a:lnTo>
                    <a:pt x="2057" y="230"/>
                  </a:lnTo>
                  <a:lnTo>
                    <a:pt x="2063" y="237"/>
                  </a:lnTo>
                  <a:lnTo>
                    <a:pt x="2069" y="245"/>
                  </a:lnTo>
                  <a:lnTo>
                    <a:pt x="2075" y="253"/>
                  </a:lnTo>
                  <a:lnTo>
                    <a:pt x="2081" y="261"/>
                  </a:lnTo>
                  <a:lnTo>
                    <a:pt x="2086" y="268"/>
                  </a:lnTo>
                  <a:lnTo>
                    <a:pt x="2092" y="276"/>
                  </a:lnTo>
                  <a:lnTo>
                    <a:pt x="2098" y="284"/>
                  </a:lnTo>
                  <a:lnTo>
                    <a:pt x="2104" y="292"/>
                  </a:lnTo>
                  <a:lnTo>
                    <a:pt x="2110" y="300"/>
                  </a:lnTo>
                  <a:lnTo>
                    <a:pt x="2116" y="308"/>
                  </a:lnTo>
                  <a:lnTo>
                    <a:pt x="2122" y="317"/>
                  </a:lnTo>
                  <a:lnTo>
                    <a:pt x="2128" y="325"/>
                  </a:lnTo>
                  <a:lnTo>
                    <a:pt x="2133" y="334"/>
                  </a:lnTo>
                  <a:lnTo>
                    <a:pt x="2139" y="343"/>
                  </a:lnTo>
                  <a:lnTo>
                    <a:pt x="2145" y="351"/>
                  </a:lnTo>
                  <a:lnTo>
                    <a:pt x="2151" y="359"/>
                  </a:lnTo>
                  <a:lnTo>
                    <a:pt x="2155" y="368"/>
                  </a:lnTo>
                  <a:lnTo>
                    <a:pt x="2160" y="378"/>
                  </a:lnTo>
                  <a:lnTo>
                    <a:pt x="2166" y="385"/>
                  </a:lnTo>
                  <a:lnTo>
                    <a:pt x="2172" y="394"/>
                  </a:lnTo>
                  <a:lnTo>
                    <a:pt x="2177" y="402"/>
                  </a:lnTo>
                  <a:lnTo>
                    <a:pt x="2183" y="411"/>
                  </a:lnTo>
                  <a:lnTo>
                    <a:pt x="2189" y="421"/>
                  </a:lnTo>
                  <a:lnTo>
                    <a:pt x="2195" y="429"/>
                  </a:lnTo>
                  <a:lnTo>
                    <a:pt x="2201" y="438"/>
                  </a:lnTo>
                  <a:lnTo>
                    <a:pt x="2207" y="448"/>
                  </a:lnTo>
                  <a:lnTo>
                    <a:pt x="2213" y="457"/>
                  </a:lnTo>
                  <a:lnTo>
                    <a:pt x="2218" y="466"/>
                  </a:lnTo>
                  <a:lnTo>
                    <a:pt x="2224" y="474"/>
                  </a:lnTo>
                  <a:lnTo>
                    <a:pt x="2230" y="484"/>
                  </a:lnTo>
                  <a:lnTo>
                    <a:pt x="2236" y="493"/>
                  </a:lnTo>
                  <a:lnTo>
                    <a:pt x="2242" y="503"/>
                  </a:lnTo>
                  <a:lnTo>
                    <a:pt x="2246" y="512"/>
                  </a:lnTo>
                  <a:lnTo>
                    <a:pt x="2252" y="521"/>
                  </a:lnTo>
                  <a:lnTo>
                    <a:pt x="2258" y="531"/>
                  </a:lnTo>
                  <a:lnTo>
                    <a:pt x="2264" y="540"/>
                  </a:lnTo>
                  <a:lnTo>
                    <a:pt x="2270" y="550"/>
                  </a:lnTo>
                  <a:lnTo>
                    <a:pt x="2276" y="559"/>
                  </a:lnTo>
                  <a:lnTo>
                    <a:pt x="2282" y="568"/>
                  </a:lnTo>
                  <a:lnTo>
                    <a:pt x="2287" y="578"/>
                  </a:lnTo>
                  <a:lnTo>
                    <a:pt x="2293" y="587"/>
                  </a:lnTo>
                  <a:lnTo>
                    <a:pt x="2299" y="596"/>
                  </a:lnTo>
                  <a:lnTo>
                    <a:pt x="2305" y="606"/>
                  </a:lnTo>
                  <a:lnTo>
                    <a:pt x="2311" y="615"/>
                  </a:lnTo>
                  <a:lnTo>
                    <a:pt x="2317" y="625"/>
                  </a:lnTo>
                  <a:lnTo>
                    <a:pt x="2323" y="634"/>
                  </a:lnTo>
                  <a:lnTo>
                    <a:pt x="2328" y="642"/>
                  </a:lnTo>
                  <a:lnTo>
                    <a:pt x="2334" y="651"/>
                  </a:lnTo>
                  <a:lnTo>
                    <a:pt x="2340" y="661"/>
                  </a:lnTo>
                  <a:lnTo>
                    <a:pt x="2346" y="670"/>
                  </a:lnTo>
                  <a:lnTo>
                    <a:pt x="2352" y="680"/>
                  </a:lnTo>
                  <a:lnTo>
                    <a:pt x="2356" y="689"/>
                  </a:lnTo>
                  <a:lnTo>
                    <a:pt x="2362" y="698"/>
                  </a:lnTo>
                  <a:lnTo>
                    <a:pt x="2368" y="708"/>
                  </a:lnTo>
                  <a:lnTo>
                    <a:pt x="2374" y="717"/>
                  </a:lnTo>
                  <a:lnTo>
                    <a:pt x="2380" y="725"/>
                  </a:lnTo>
                  <a:lnTo>
                    <a:pt x="2386" y="735"/>
                  </a:lnTo>
                  <a:lnTo>
                    <a:pt x="2392" y="744"/>
                  </a:lnTo>
                  <a:lnTo>
                    <a:pt x="2397" y="753"/>
                  </a:lnTo>
                  <a:lnTo>
                    <a:pt x="2403" y="763"/>
                  </a:lnTo>
                  <a:lnTo>
                    <a:pt x="2409" y="772"/>
                  </a:lnTo>
                  <a:lnTo>
                    <a:pt x="2415" y="780"/>
                  </a:lnTo>
                  <a:lnTo>
                    <a:pt x="2421" y="790"/>
                  </a:lnTo>
                  <a:lnTo>
                    <a:pt x="2427" y="799"/>
                  </a:lnTo>
                  <a:lnTo>
                    <a:pt x="2433" y="808"/>
                  </a:lnTo>
                  <a:lnTo>
                    <a:pt x="2438" y="816"/>
                  </a:lnTo>
                  <a:lnTo>
                    <a:pt x="2444" y="826"/>
                  </a:lnTo>
                  <a:lnTo>
                    <a:pt x="2450" y="834"/>
                  </a:lnTo>
                  <a:lnTo>
                    <a:pt x="2456" y="843"/>
                  </a:lnTo>
                  <a:lnTo>
                    <a:pt x="2462" y="853"/>
                  </a:lnTo>
                  <a:lnTo>
                    <a:pt x="2466" y="861"/>
                  </a:lnTo>
                  <a:lnTo>
                    <a:pt x="2472" y="870"/>
                  </a:lnTo>
                  <a:lnTo>
                    <a:pt x="2478" y="878"/>
                  </a:lnTo>
                  <a:lnTo>
                    <a:pt x="2484" y="888"/>
                  </a:lnTo>
                  <a:lnTo>
                    <a:pt x="2490" y="896"/>
                  </a:lnTo>
                  <a:lnTo>
                    <a:pt x="2496" y="904"/>
                  </a:lnTo>
                  <a:lnTo>
                    <a:pt x="2502" y="912"/>
                  </a:lnTo>
                  <a:lnTo>
                    <a:pt x="2507" y="920"/>
                  </a:lnTo>
                  <a:lnTo>
                    <a:pt x="2513" y="928"/>
                  </a:lnTo>
                  <a:lnTo>
                    <a:pt x="2519" y="937"/>
                  </a:lnTo>
                  <a:lnTo>
                    <a:pt x="2525" y="945"/>
                  </a:lnTo>
                  <a:lnTo>
                    <a:pt x="2531" y="953"/>
                  </a:lnTo>
                  <a:lnTo>
                    <a:pt x="2537" y="961"/>
                  </a:lnTo>
                  <a:lnTo>
                    <a:pt x="2543" y="969"/>
                  </a:lnTo>
                  <a:lnTo>
                    <a:pt x="2548" y="977"/>
                  </a:lnTo>
                  <a:lnTo>
                    <a:pt x="2554" y="985"/>
                  </a:lnTo>
                  <a:lnTo>
                    <a:pt x="2559" y="994"/>
                  </a:lnTo>
                  <a:lnTo>
                    <a:pt x="2565" y="1002"/>
                  </a:lnTo>
                  <a:lnTo>
                    <a:pt x="2570" y="1008"/>
                  </a:lnTo>
                  <a:lnTo>
                    <a:pt x="2576" y="1016"/>
                  </a:lnTo>
                  <a:lnTo>
                    <a:pt x="2582" y="1024"/>
                  </a:lnTo>
                  <a:lnTo>
                    <a:pt x="2588" y="1032"/>
                  </a:lnTo>
                  <a:lnTo>
                    <a:pt x="2594" y="1039"/>
                  </a:lnTo>
                  <a:lnTo>
                    <a:pt x="2600" y="1047"/>
                  </a:lnTo>
                  <a:lnTo>
                    <a:pt x="2606" y="1055"/>
                  </a:lnTo>
                  <a:lnTo>
                    <a:pt x="2612" y="1062"/>
                  </a:lnTo>
                  <a:lnTo>
                    <a:pt x="2617" y="1069"/>
                  </a:lnTo>
                  <a:lnTo>
                    <a:pt x="2623" y="1077"/>
                  </a:lnTo>
                  <a:lnTo>
                    <a:pt x="2629" y="1083"/>
                  </a:lnTo>
                  <a:lnTo>
                    <a:pt x="2635" y="1090"/>
                  </a:lnTo>
                  <a:lnTo>
                    <a:pt x="2639" y="1098"/>
                  </a:lnTo>
                  <a:lnTo>
                    <a:pt x="2645" y="1105"/>
                  </a:lnTo>
                  <a:lnTo>
                    <a:pt x="2651" y="1112"/>
                  </a:lnTo>
                  <a:lnTo>
                    <a:pt x="2656" y="1118"/>
                  </a:lnTo>
                  <a:lnTo>
                    <a:pt x="2661" y="1125"/>
                  </a:lnTo>
                  <a:lnTo>
                    <a:pt x="2667" y="1133"/>
                  </a:lnTo>
                  <a:lnTo>
                    <a:pt x="2673" y="1140"/>
                  </a:lnTo>
                  <a:lnTo>
                    <a:pt x="2679" y="1145"/>
                  </a:lnTo>
                  <a:lnTo>
                    <a:pt x="2685" y="1152"/>
                  </a:lnTo>
                  <a:lnTo>
                    <a:pt x="2691" y="1157"/>
                  </a:lnTo>
                  <a:lnTo>
                    <a:pt x="2697" y="1164"/>
                  </a:lnTo>
                  <a:lnTo>
                    <a:pt x="2702" y="1169"/>
                  </a:lnTo>
                  <a:lnTo>
                    <a:pt x="2708" y="1176"/>
                  </a:lnTo>
                  <a:lnTo>
                    <a:pt x="2714" y="1183"/>
                  </a:lnTo>
                  <a:lnTo>
                    <a:pt x="2720" y="1188"/>
                  </a:lnTo>
                  <a:lnTo>
                    <a:pt x="2726" y="1195"/>
                  </a:lnTo>
                  <a:lnTo>
                    <a:pt x="2732" y="1200"/>
                  </a:lnTo>
                  <a:lnTo>
                    <a:pt x="2738" y="1207"/>
                  </a:lnTo>
                  <a:lnTo>
                    <a:pt x="2744" y="1212"/>
                  </a:lnTo>
                  <a:lnTo>
                    <a:pt x="2749" y="1218"/>
                  </a:lnTo>
                  <a:lnTo>
                    <a:pt x="2755" y="1224"/>
                  </a:lnTo>
                  <a:lnTo>
                    <a:pt x="2761" y="1230"/>
                  </a:lnTo>
                  <a:lnTo>
                    <a:pt x="2767" y="1235"/>
                  </a:lnTo>
                  <a:lnTo>
                    <a:pt x="2773" y="1240"/>
                  </a:lnTo>
                  <a:lnTo>
                    <a:pt x="2777" y="1246"/>
                  </a:lnTo>
                  <a:lnTo>
                    <a:pt x="2783" y="1251"/>
                  </a:lnTo>
                  <a:lnTo>
                    <a:pt x="2789" y="1256"/>
                  </a:lnTo>
                  <a:lnTo>
                    <a:pt x="2795" y="1262"/>
                  </a:lnTo>
                  <a:lnTo>
                    <a:pt x="2801" y="1266"/>
                  </a:lnTo>
                  <a:lnTo>
                    <a:pt x="2807" y="1271"/>
                  </a:lnTo>
                  <a:lnTo>
                    <a:pt x="2812" y="1277"/>
                  </a:lnTo>
                  <a:lnTo>
                    <a:pt x="2818" y="1282"/>
                  </a:lnTo>
                  <a:lnTo>
                    <a:pt x="2824" y="1286"/>
                  </a:lnTo>
                  <a:lnTo>
                    <a:pt x="2830" y="1291"/>
                  </a:lnTo>
                  <a:lnTo>
                    <a:pt x="2836" y="1297"/>
                  </a:lnTo>
                  <a:lnTo>
                    <a:pt x="2842" y="1301"/>
                  </a:lnTo>
                  <a:lnTo>
                    <a:pt x="2848" y="1306"/>
                  </a:lnTo>
                  <a:lnTo>
                    <a:pt x="2854" y="1310"/>
                  </a:lnTo>
                  <a:lnTo>
                    <a:pt x="2859" y="1314"/>
                  </a:lnTo>
                  <a:lnTo>
                    <a:pt x="2865" y="1318"/>
                  </a:lnTo>
                  <a:lnTo>
                    <a:pt x="2870" y="1324"/>
                  </a:lnTo>
                  <a:lnTo>
                    <a:pt x="2876" y="1328"/>
                  </a:lnTo>
                  <a:lnTo>
                    <a:pt x="2876" y="1540"/>
                  </a:lnTo>
                  <a:lnTo>
                    <a:pt x="2870" y="1540"/>
                  </a:lnTo>
                  <a:lnTo>
                    <a:pt x="2865" y="1540"/>
                  </a:lnTo>
                  <a:lnTo>
                    <a:pt x="2859" y="1540"/>
                  </a:lnTo>
                  <a:lnTo>
                    <a:pt x="2854" y="1540"/>
                  </a:lnTo>
                  <a:lnTo>
                    <a:pt x="2848" y="1540"/>
                  </a:lnTo>
                  <a:lnTo>
                    <a:pt x="2842" y="1540"/>
                  </a:lnTo>
                  <a:lnTo>
                    <a:pt x="2836" y="1540"/>
                  </a:lnTo>
                  <a:lnTo>
                    <a:pt x="2830" y="1540"/>
                  </a:lnTo>
                  <a:lnTo>
                    <a:pt x="2824" y="1540"/>
                  </a:lnTo>
                  <a:lnTo>
                    <a:pt x="2818" y="1540"/>
                  </a:lnTo>
                  <a:lnTo>
                    <a:pt x="2812" y="1540"/>
                  </a:lnTo>
                  <a:lnTo>
                    <a:pt x="2807" y="1540"/>
                  </a:lnTo>
                  <a:lnTo>
                    <a:pt x="2801" y="1540"/>
                  </a:lnTo>
                  <a:lnTo>
                    <a:pt x="2795" y="1540"/>
                  </a:lnTo>
                  <a:lnTo>
                    <a:pt x="2789" y="1540"/>
                  </a:lnTo>
                  <a:lnTo>
                    <a:pt x="2783" y="1540"/>
                  </a:lnTo>
                  <a:lnTo>
                    <a:pt x="2777" y="1540"/>
                  </a:lnTo>
                  <a:lnTo>
                    <a:pt x="2773" y="1540"/>
                  </a:lnTo>
                  <a:lnTo>
                    <a:pt x="2767" y="1540"/>
                  </a:lnTo>
                  <a:lnTo>
                    <a:pt x="2761" y="1540"/>
                  </a:lnTo>
                  <a:lnTo>
                    <a:pt x="2755" y="1540"/>
                  </a:lnTo>
                  <a:lnTo>
                    <a:pt x="2749" y="1540"/>
                  </a:lnTo>
                  <a:lnTo>
                    <a:pt x="2744" y="1540"/>
                  </a:lnTo>
                  <a:lnTo>
                    <a:pt x="2738" y="1540"/>
                  </a:lnTo>
                  <a:lnTo>
                    <a:pt x="2732" y="1540"/>
                  </a:lnTo>
                  <a:lnTo>
                    <a:pt x="2726" y="1540"/>
                  </a:lnTo>
                  <a:lnTo>
                    <a:pt x="2720" y="1540"/>
                  </a:lnTo>
                  <a:lnTo>
                    <a:pt x="2714" y="1540"/>
                  </a:lnTo>
                  <a:lnTo>
                    <a:pt x="2708" y="1540"/>
                  </a:lnTo>
                  <a:lnTo>
                    <a:pt x="2702" y="1540"/>
                  </a:lnTo>
                  <a:lnTo>
                    <a:pt x="2697" y="1540"/>
                  </a:lnTo>
                  <a:lnTo>
                    <a:pt x="2691" y="1540"/>
                  </a:lnTo>
                  <a:lnTo>
                    <a:pt x="2685" y="1540"/>
                  </a:lnTo>
                  <a:lnTo>
                    <a:pt x="2679" y="1540"/>
                  </a:lnTo>
                  <a:lnTo>
                    <a:pt x="2673" y="1540"/>
                  </a:lnTo>
                  <a:lnTo>
                    <a:pt x="2667" y="1540"/>
                  </a:lnTo>
                  <a:lnTo>
                    <a:pt x="2661" y="1540"/>
                  </a:lnTo>
                  <a:lnTo>
                    <a:pt x="2656" y="1540"/>
                  </a:lnTo>
                  <a:lnTo>
                    <a:pt x="2651" y="1540"/>
                  </a:lnTo>
                  <a:lnTo>
                    <a:pt x="2645" y="1540"/>
                  </a:lnTo>
                  <a:lnTo>
                    <a:pt x="2639" y="1540"/>
                  </a:lnTo>
                  <a:lnTo>
                    <a:pt x="2635" y="1540"/>
                  </a:lnTo>
                  <a:lnTo>
                    <a:pt x="2629" y="1540"/>
                  </a:lnTo>
                  <a:lnTo>
                    <a:pt x="2623" y="1540"/>
                  </a:lnTo>
                  <a:lnTo>
                    <a:pt x="2617" y="1540"/>
                  </a:lnTo>
                  <a:lnTo>
                    <a:pt x="2612" y="1540"/>
                  </a:lnTo>
                  <a:lnTo>
                    <a:pt x="2606" y="1540"/>
                  </a:lnTo>
                  <a:lnTo>
                    <a:pt x="2600" y="1540"/>
                  </a:lnTo>
                  <a:lnTo>
                    <a:pt x="2594" y="1540"/>
                  </a:lnTo>
                  <a:lnTo>
                    <a:pt x="2588" y="1540"/>
                  </a:lnTo>
                  <a:lnTo>
                    <a:pt x="2582" y="1540"/>
                  </a:lnTo>
                  <a:lnTo>
                    <a:pt x="2576" y="1540"/>
                  </a:lnTo>
                  <a:lnTo>
                    <a:pt x="2570" y="1540"/>
                  </a:lnTo>
                  <a:lnTo>
                    <a:pt x="2565" y="1540"/>
                  </a:lnTo>
                  <a:lnTo>
                    <a:pt x="2559" y="1540"/>
                  </a:lnTo>
                  <a:lnTo>
                    <a:pt x="2554" y="1540"/>
                  </a:lnTo>
                  <a:lnTo>
                    <a:pt x="2548" y="1540"/>
                  </a:lnTo>
                  <a:lnTo>
                    <a:pt x="2543" y="1540"/>
                  </a:lnTo>
                  <a:lnTo>
                    <a:pt x="2537" y="1540"/>
                  </a:lnTo>
                  <a:lnTo>
                    <a:pt x="2531" y="1540"/>
                  </a:lnTo>
                  <a:lnTo>
                    <a:pt x="2525" y="1540"/>
                  </a:lnTo>
                  <a:lnTo>
                    <a:pt x="2519" y="1540"/>
                  </a:lnTo>
                  <a:lnTo>
                    <a:pt x="2513" y="1540"/>
                  </a:lnTo>
                  <a:lnTo>
                    <a:pt x="2507" y="1540"/>
                  </a:lnTo>
                  <a:lnTo>
                    <a:pt x="2502" y="1540"/>
                  </a:lnTo>
                  <a:lnTo>
                    <a:pt x="2496" y="1540"/>
                  </a:lnTo>
                  <a:lnTo>
                    <a:pt x="2490" y="1540"/>
                  </a:lnTo>
                  <a:lnTo>
                    <a:pt x="2484" y="1540"/>
                  </a:lnTo>
                  <a:lnTo>
                    <a:pt x="2478" y="1540"/>
                  </a:lnTo>
                  <a:lnTo>
                    <a:pt x="2472" y="1540"/>
                  </a:lnTo>
                  <a:lnTo>
                    <a:pt x="2466" y="1540"/>
                  </a:lnTo>
                  <a:lnTo>
                    <a:pt x="2462" y="1540"/>
                  </a:lnTo>
                  <a:lnTo>
                    <a:pt x="2456" y="1540"/>
                  </a:lnTo>
                  <a:lnTo>
                    <a:pt x="2450" y="1540"/>
                  </a:lnTo>
                  <a:lnTo>
                    <a:pt x="2444" y="1540"/>
                  </a:lnTo>
                  <a:lnTo>
                    <a:pt x="2438" y="1540"/>
                  </a:lnTo>
                  <a:lnTo>
                    <a:pt x="2433" y="1540"/>
                  </a:lnTo>
                  <a:lnTo>
                    <a:pt x="2427" y="1540"/>
                  </a:lnTo>
                  <a:lnTo>
                    <a:pt x="2421" y="1540"/>
                  </a:lnTo>
                  <a:lnTo>
                    <a:pt x="2415" y="1540"/>
                  </a:lnTo>
                  <a:lnTo>
                    <a:pt x="2409" y="1540"/>
                  </a:lnTo>
                  <a:lnTo>
                    <a:pt x="2403" y="1540"/>
                  </a:lnTo>
                  <a:lnTo>
                    <a:pt x="2397" y="1540"/>
                  </a:lnTo>
                  <a:lnTo>
                    <a:pt x="2392" y="1540"/>
                  </a:lnTo>
                  <a:lnTo>
                    <a:pt x="2386" y="1540"/>
                  </a:lnTo>
                  <a:lnTo>
                    <a:pt x="2380" y="1540"/>
                  </a:lnTo>
                  <a:lnTo>
                    <a:pt x="2374" y="1540"/>
                  </a:lnTo>
                  <a:lnTo>
                    <a:pt x="2368" y="1540"/>
                  </a:lnTo>
                  <a:lnTo>
                    <a:pt x="2362" y="1540"/>
                  </a:lnTo>
                  <a:lnTo>
                    <a:pt x="2356" y="1540"/>
                  </a:lnTo>
                  <a:lnTo>
                    <a:pt x="2352" y="1540"/>
                  </a:lnTo>
                  <a:lnTo>
                    <a:pt x="2346" y="1540"/>
                  </a:lnTo>
                  <a:lnTo>
                    <a:pt x="2340" y="1540"/>
                  </a:lnTo>
                  <a:lnTo>
                    <a:pt x="2334" y="1540"/>
                  </a:lnTo>
                  <a:lnTo>
                    <a:pt x="2328" y="1540"/>
                  </a:lnTo>
                  <a:lnTo>
                    <a:pt x="2323" y="1540"/>
                  </a:lnTo>
                  <a:lnTo>
                    <a:pt x="2317" y="1540"/>
                  </a:lnTo>
                  <a:lnTo>
                    <a:pt x="2311" y="1540"/>
                  </a:lnTo>
                  <a:lnTo>
                    <a:pt x="2305" y="1540"/>
                  </a:lnTo>
                  <a:lnTo>
                    <a:pt x="2299" y="1540"/>
                  </a:lnTo>
                  <a:lnTo>
                    <a:pt x="2293" y="1540"/>
                  </a:lnTo>
                  <a:lnTo>
                    <a:pt x="2287" y="1540"/>
                  </a:lnTo>
                  <a:lnTo>
                    <a:pt x="2282" y="1540"/>
                  </a:lnTo>
                  <a:lnTo>
                    <a:pt x="2276" y="1540"/>
                  </a:lnTo>
                  <a:lnTo>
                    <a:pt x="2270" y="1540"/>
                  </a:lnTo>
                  <a:lnTo>
                    <a:pt x="2264" y="1540"/>
                  </a:lnTo>
                  <a:lnTo>
                    <a:pt x="2258" y="1540"/>
                  </a:lnTo>
                  <a:lnTo>
                    <a:pt x="2252" y="1540"/>
                  </a:lnTo>
                  <a:lnTo>
                    <a:pt x="2246" y="1540"/>
                  </a:lnTo>
                  <a:lnTo>
                    <a:pt x="2242" y="1540"/>
                  </a:lnTo>
                  <a:lnTo>
                    <a:pt x="2236" y="1540"/>
                  </a:lnTo>
                  <a:lnTo>
                    <a:pt x="2230" y="1540"/>
                  </a:lnTo>
                  <a:lnTo>
                    <a:pt x="2224" y="1540"/>
                  </a:lnTo>
                  <a:lnTo>
                    <a:pt x="2218" y="1540"/>
                  </a:lnTo>
                  <a:lnTo>
                    <a:pt x="2213" y="1540"/>
                  </a:lnTo>
                  <a:lnTo>
                    <a:pt x="2207" y="1540"/>
                  </a:lnTo>
                  <a:lnTo>
                    <a:pt x="2201" y="1540"/>
                  </a:lnTo>
                  <a:lnTo>
                    <a:pt x="2195" y="1540"/>
                  </a:lnTo>
                  <a:lnTo>
                    <a:pt x="2189" y="1540"/>
                  </a:lnTo>
                  <a:lnTo>
                    <a:pt x="2183" y="1540"/>
                  </a:lnTo>
                  <a:lnTo>
                    <a:pt x="2177" y="1540"/>
                  </a:lnTo>
                  <a:lnTo>
                    <a:pt x="2172" y="1540"/>
                  </a:lnTo>
                  <a:lnTo>
                    <a:pt x="2166" y="1540"/>
                  </a:lnTo>
                  <a:lnTo>
                    <a:pt x="2160" y="1540"/>
                  </a:lnTo>
                  <a:lnTo>
                    <a:pt x="2155" y="1540"/>
                  </a:lnTo>
                  <a:lnTo>
                    <a:pt x="2151" y="1540"/>
                  </a:lnTo>
                  <a:lnTo>
                    <a:pt x="2145" y="1540"/>
                  </a:lnTo>
                  <a:lnTo>
                    <a:pt x="2139" y="1540"/>
                  </a:lnTo>
                  <a:lnTo>
                    <a:pt x="2133" y="1540"/>
                  </a:lnTo>
                  <a:lnTo>
                    <a:pt x="2128" y="1540"/>
                  </a:lnTo>
                  <a:lnTo>
                    <a:pt x="2122" y="1540"/>
                  </a:lnTo>
                  <a:lnTo>
                    <a:pt x="2116" y="1540"/>
                  </a:lnTo>
                  <a:lnTo>
                    <a:pt x="2110" y="1540"/>
                  </a:lnTo>
                  <a:lnTo>
                    <a:pt x="2104" y="1540"/>
                  </a:lnTo>
                  <a:lnTo>
                    <a:pt x="2098" y="1540"/>
                  </a:lnTo>
                  <a:lnTo>
                    <a:pt x="2092" y="1540"/>
                  </a:lnTo>
                  <a:lnTo>
                    <a:pt x="2086" y="1540"/>
                  </a:lnTo>
                  <a:lnTo>
                    <a:pt x="2081" y="1540"/>
                  </a:lnTo>
                  <a:lnTo>
                    <a:pt x="2075" y="1540"/>
                  </a:lnTo>
                  <a:lnTo>
                    <a:pt x="2069" y="1540"/>
                  </a:lnTo>
                  <a:lnTo>
                    <a:pt x="2063" y="1540"/>
                  </a:lnTo>
                  <a:lnTo>
                    <a:pt x="2057" y="1540"/>
                  </a:lnTo>
                  <a:lnTo>
                    <a:pt x="2053" y="1540"/>
                  </a:lnTo>
                  <a:lnTo>
                    <a:pt x="2047" y="1540"/>
                  </a:lnTo>
                  <a:lnTo>
                    <a:pt x="2041" y="1540"/>
                  </a:lnTo>
                  <a:lnTo>
                    <a:pt x="2035" y="1540"/>
                  </a:lnTo>
                  <a:lnTo>
                    <a:pt x="2029" y="1540"/>
                  </a:lnTo>
                  <a:lnTo>
                    <a:pt x="2023" y="1540"/>
                  </a:lnTo>
                  <a:lnTo>
                    <a:pt x="2018" y="1540"/>
                  </a:lnTo>
                  <a:lnTo>
                    <a:pt x="2012" y="1540"/>
                  </a:lnTo>
                  <a:lnTo>
                    <a:pt x="2006" y="1540"/>
                  </a:lnTo>
                  <a:lnTo>
                    <a:pt x="2000" y="1540"/>
                  </a:lnTo>
                  <a:lnTo>
                    <a:pt x="1994" y="1540"/>
                  </a:lnTo>
                  <a:lnTo>
                    <a:pt x="1988" y="1540"/>
                  </a:lnTo>
                  <a:lnTo>
                    <a:pt x="1982" y="1540"/>
                  </a:lnTo>
                  <a:lnTo>
                    <a:pt x="1976" y="1540"/>
                  </a:lnTo>
                  <a:lnTo>
                    <a:pt x="1971" y="1540"/>
                  </a:lnTo>
                  <a:lnTo>
                    <a:pt x="1965" y="1540"/>
                  </a:lnTo>
                  <a:lnTo>
                    <a:pt x="1959" y="1540"/>
                  </a:lnTo>
                  <a:lnTo>
                    <a:pt x="1953" y="1540"/>
                  </a:lnTo>
                  <a:lnTo>
                    <a:pt x="1947" y="1540"/>
                  </a:lnTo>
                  <a:lnTo>
                    <a:pt x="1941" y="1540"/>
                  </a:lnTo>
                  <a:lnTo>
                    <a:pt x="1937" y="1540"/>
                  </a:lnTo>
                  <a:lnTo>
                    <a:pt x="1931" y="1540"/>
                  </a:lnTo>
                  <a:lnTo>
                    <a:pt x="1925" y="1540"/>
                  </a:lnTo>
                  <a:lnTo>
                    <a:pt x="1919" y="1540"/>
                  </a:lnTo>
                  <a:lnTo>
                    <a:pt x="1913" y="1540"/>
                  </a:lnTo>
                  <a:lnTo>
                    <a:pt x="1908" y="1540"/>
                  </a:lnTo>
                  <a:lnTo>
                    <a:pt x="1902" y="1540"/>
                  </a:lnTo>
                  <a:lnTo>
                    <a:pt x="1896" y="1540"/>
                  </a:lnTo>
                  <a:lnTo>
                    <a:pt x="1890" y="1540"/>
                  </a:lnTo>
                  <a:lnTo>
                    <a:pt x="1884" y="1540"/>
                  </a:lnTo>
                  <a:lnTo>
                    <a:pt x="1878" y="1540"/>
                  </a:lnTo>
                  <a:lnTo>
                    <a:pt x="1872" y="1540"/>
                  </a:lnTo>
                  <a:lnTo>
                    <a:pt x="1866" y="1540"/>
                  </a:lnTo>
                  <a:lnTo>
                    <a:pt x="1861" y="1540"/>
                  </a:lnTo>
                  <a:lnTo>
                    <a:pt x="1855" y="1540"/>
                  </a:lnTo>
                  <a:lnTo>
                    <a:pt x="1849" y="1540"/>
                  </a:lnTo>
                  <a:lnTo>
                    <a:pt x="1843" y="1540"/>
                  </a:lnTo>
                  <a:lnTo>
                    <a:pt x="1839" y="1540"/>
                  </a:lnTo>
                  <a:lnTo>
                    <a:pt x="1833" y="1540"/>
                  </a:lnTo>
                  <a:lnTo>
                    <a:pt x="1827" y="1540"/>
                  </a:lnTo>
                  <a:lnTo>
                    <a:pt x="1821" y="1540"/>
                  </a:lnTo>
                  <a:lnTo>
                    <a:pt x="1815" y="1540"/>
                  </a:lnTo>
                  <a:lnTo>
                    <a:pt x="1809" y="1540"/>
                  </a:lnTo>
                  <a:lnTo>
                    <a:pt x="1803" y="1540"/>
                  </a:lnTo>
                  <a:lnTo>
                    <a:pt x="1798" y="1540"/>
                  </a:lnTo>
                  <a:lnTo>
                    <a:pt x="1792" y="1540"/>
                  </a:lnTo>
                  <a:lnTo>
                    <a:pt x="1786" y="1540"/>
                  </a:lnTo>
                  <a:lnTo>
                    <a:pt x="1780" y="1540"/>
                  </a:lnTo>
                  <a:lnTo>
                    <a:pt x="1774" y="1540"/>
                  </a:lnTo>
                  <a:lnTo>
                    <a:pt x="1768" y="1540"/>
                  </a:lnTo>
                  <a:lnTo>
                    <a:pt x="1762" y="1540"/>
                  </a:lnTo>
                  <a:lnTo>
                    <a:pt x="1756" y="1540"/>
                  </a:lnTo>
                  <a:lnTo>
                    <a:pt x="1751" y="1540"/>
                  </a:lnTo>
                  <a:lnTo>
                    <a:pt x="1746" y="1540"/>
                  </a:lnTo>
                  <a:lnTo>
                    <a:pt x="1740" y="1540"/>
                  </a:lnTo>
                  <a:lnTo>
                    <a:pt x="1734" y="1540"/>
                  </a:lnTo>
                  <a:lnTo>
                    <a:pt x="1729" y="1540"/>
                  </a:lnTo>
                  <a:lnTo>
                    <a:pt x="1723" y="1540"/>
                  </a:lnTo>
                  <a:lnTo>
                    <a:pt x="1717" y="1540"/>
                  </a:lnTo>
                  <a:lnTo>
                    <a:pt x="1711" y="1540"/>
                  </a:lnTo>
                  <a:lnTo>
                    <a:pt x="1705" y="1540"/>
                  </a:lnTo>
                  <a:lnTo>
                    <a:pt x="1699" y="1540"/>
                  </a:lnTo>
                  <a:lnTo>
                    <a:pt x="1693" y="1540"/>
                  </a:lnTo>
                  <a:lnTo>
                    <a:pt x="1688" y="1540"/>
                  </a:lnTo>
                  <a:lnTo>
                    <a:pt x="1682" y="1540"/>
                  </a:lnTo>
                  <a:lnTo>
                    <a:pt x="1677" y="1540"/>
                  </a:lnTo>
                  <a:lnTo>
                    <a:pt x="1671" y="1540"/>
                  </a:lnTo>
                  <a:lnTo>
                    <a:pt x="1666" y="1540"/>
                  </a:lnTo>
                  <a:lnTo>
                    <a:pt x="1660" y="1540"/>
                  </a:lnTo>
                  <a:lnTo>
                    <a:pt x="1654" y="1540"/>
                  </a:lnTo>
                  <a:lnTo>
                    <a:pt x="1648" y="1540"/>
                  </a:lnTo>
                  <a:lnTo>
                    <a:pt x="1642" y="1540"/>
                  </a:lnTo>
                  <a:lnTo>
                    <a:pt x="1638" y="1540"/>
                  </a:lnTo>
                  <a:lnTo>
                    <a:pt x="1632" y="1540"/>
                  </a:lnTo>
                  <a:lnTo>
                    <a:pt x="1626" y="1540"/>
                  </a:lnTo>
                  <a:lnTo>
                    <a:pt x="1620" y="1540"/>
                  </a:lnTo>
                  <a:lnTo>
                    <a:pt x="1614" y="1540"/>
                  </a:lnTo>
                  <a:lnTo>
                    <a:pt x="1608" y="1540"/>
                  </a:lnTo>
                  <a:lnTo>
                    <a:pt x="1602" y="1540"/>
                  </a:lnTo>
                  <a:lnTo>
                    <a:pt x="1597" y="1540"/>
                  </a:lnTo>
                  <a:lnTo>
                    <a:pt x="1591" y="1540"/>
                  </a:lnTo>
                  <a:lnTo>
                    <a:pt x="1585" y="1540"/>
                  </a:lnTo>
                  <a:lnTo>
                    <a:pt x="1579" y="1540"/>
                  </a:lnTo>
                  <a:lnTo>
                    <a:pt x="1573" y="1540"/>
                  </a:lnTo>
                  <a:lnTo>
                    <a:pt x="1567" y="1540"/>
                  </a:lnTo>
                  <a:lnTo>
                    <a:pt x="1561" y="1540"/>
                  </a:lnTo>
                  <a:lnTo>
                    <a:pt x="1556" y="1540"/>
                  </a:lnTo>
                  <a:lnTo>
                    <a:pt x="1550" y="1540"/>
                  </a:lnTo>
                  <a:lnTo>
                    <a:pt x="1544" y="1540"/>
                  </a:lnTo>
                  <a:lnTo>
                    <a:pt x="1538" y="1540"/>
                  </a:lnTo>
                  <a:lnTo>
                    <a:pt x="1532" y="1540"/>
                  </a:lnTo>
                  <a:lnTo>
                    <a:pt x="1528" y="1540"/>
                  </a:lnTo>
                  <a:lnTo>
                    <a:pt x="1522" y="1540"/>
                  </a:lnTo>
                  <a:lnTo>
                    <a:pt x="1516" y="1540"/>
                  </a:lnTo>
                  <a:lnTo>
                    <a:pt x="1510" y="1540"/>
                  </a:lnTo>
                  <a:lnTo>
                    <a:pt x="1504" y="1540"/>
                  </a:lnTo>
                  <a:lnTo>
                    <a:pt x="1498" y="1540"/>
                  </a:lnTo>
                  <a:lnTo>
                    <a:pt x="1492" y="1540"/>
                  </a:lnTo>
                  <a:lnTo>
                    <a:pt x="1487" y="1540"/>
                  </a:lnTo>
                  <a:lnTo>
                    <a:pt x="1481" y="1540"/>
                  </a:lnTo>
                  <a:lnTo>
                    <a:pt x="1475" y="1540"/>
                  </a:lnTo>
                  <a:lnTo>
                    <a:pt x="1469" y="1540"/>
                  </a:lnTo>
                  <a:lnTo>
                    <a:pt x="1463" y="1540"/>
                  </a:lnTo>
                  <a:lnTo>
                    <a:pt x="1457" y="1540"/>
                  </a:lnTo>
                  <a:lnTo>
                    <a:pt x="1451" y="1540"/>
                  </a:lnTo>
                  <a:lnTo>
                    <a:pt x="1446" y="1540"/>
                  </a:lnTo>
                  <a:lnTo>
                    <a:pt x="1440" y="1540"/>
                  </a:lnTo>
                  <a:lnTo>
                    <a:pt x="1435" y="1540"/>
                  </a:lnTo>
                  <a:lnTo>
                    <a:pt x="1429" y="1540"/>
                  </a:lnTo>
                  <a:lnTo>
                    <a:pt x="1424" y="1540"/>
                  </a:lnTo>
                  <a:lnTo>
                    <a:pt x="1418" y="1540"/>
                  </a:lnTo>
                  <a:lnTo>
                    <a:pt x="1412" y="1540"/>
                  </a:lnTo>
                  <a:lnTo>
                    <a:pt x="1406" y="1540"/>
                  </a:lnTo>
                  <a:lnTo>
                    <a:pt x="1400" y="1540"/>
                  </a:lnTo>
                  <a:lnTo>
                    <a:pt x="1394" y="1540"/>
                  </a:lnTo>
                  <a:lnTo>
                    <a:pt x="1388" y="1540"/>
                  </a:lnTo>
                  <a:lnTo>
                    <a:pt x="1383" y="1540"/>
                  </a:lnTo>
                  <a:lnTo>
                    <a:pt x="1377" y="1540"/>
                  </a:lnTo>
                  <a:lnTo>
                    <a:pt x="1371" y="1540"/>
                  </a:lnTo>
                  <a:lnTo>
                    <a:pt x="1365" y="1540"/>
                  </a:lnTo>
                  <a:lnTo>
                    <a:pt x="1359" y="1540"/>
                  </a:lnTo>
                  <a:lnTo>
                    <a:pt x="1353" y="1540"/>
                  </a:lnTo>
                  <a:lnTo>
                    <a:pt x="1347" y="1540"/>
                  </a:lnTo>
                  <a:lnTo>
                    <a:pt x="1341" y="1540"/>
                  </a:lnTo>
                  <a:lnTo>
                    <a:pt x="1337" y="1540"/>
                  </a:lnTo>
                  <a:lnTo>
                    <a:pt x="1331" y="1540"/>
                  </a:lnTo>
                  <a:lnTo>
                    <a:pt x="1325" y="1540"/>
                  </a:lnTo>
                  <a:lnTo>
                    <a:pt x="1319" y="1540"/>
                  </a:lnTo>
                  <a:lnTo>
                    <a:pt x="1314" y="1540"/>
                  </a:lnTo>
                  <a:lnTo>
                    <a:pt x="1308" y="1540"/>
                  </a:lnTo>
                  <a:lnTo>
                    <a:pt x="1302" y="1540"/>
                  </a:lnTo>
                  <a:lnTo>
                    <a:pt x="1296" y="1540"/>
                  </a:lnTo>
                  <a:lnTo>
                    <a:pt x="1290" y="1540"/>
                  </a:lnTo>
                  <a:lnTo>
                    <a:pt x="1284" y="1540"/>
                  </a:lnTo>
                  <a:lnTo>
                    <a:pt x="1278" y="1540"/>
                  </a:lnTo>
                  <a:lnTo>
                    <a:pt x="1273" y="1540"/>
                  </a:lnTo>
                  <a:lnTo>
                    <a:pt x="1267" y="1540"/>
                  </a:lnTo>
                  <a:lnTo>
                    <a:pt x="1261" y="1540"/>
                  </a:lnTo>
                  <a:lnTo>
                    <a:pt x="1255" y="1540"/>
                  </a:lnTo>
                  <a:lnTo>
                    <a:pt x="1249" y="1540"/>
                  </a:lnTo>
                  <a:lnTo>
                    <a:pt x="1243" y="1540"/>
                  </a:lnTo>
                  <a:lnTo>
                    <a:pt x="1237" y="1540"/>
                  </a:lnTo>
                  <a:lnTo>
                    <a:pt x="1231" y="1540"/>
                  </a:lnTo>
                  <a:lnTo>
                    <a:pt x="1226" y="1540"/>
                  </a:lnTo>
                  <a:lnTo>
                    <a:pt x="1221" y="1540"/>
                  </a:lnTo>
                  <a:lnTo>
                    <a:pt x="1215" y="1540"/>
                  </a:lnTo>
                  <a:lnTo>
                    <a:pt x="1209" y="1540"/>
                  </a:lnTo>
                  <a:lnTo>
                    <a:pt x="1204" y="1540"/>
                  </a:lnTo>
                  <a:lnTo>
                    <a:pt x="1198" y="1540"/>
                  </a:lnTo>
                  <a:lnTo>
                    <a:pt x="1193" y="1540"/>
                  </a:lnTo>
                  <a:lnTo>
                    <a:pt x="1187" y="1540"/>
                  </a:lnTo>
                  <a:lnTo>
                    <a:pt x="1182" y="1540"/>
                  </a:lnTo>
                  <a:lnTo>
                    <a:pt x="1176" y="1540"/>
                  </a:lnTo>
                  <a:lnTo>
                    <a:pt x="1170" y="1540"/>
                  </a:lnTo>
                  <a:lnTo>
                    <a:pt x="1164" y="1540"/>
                  </a:lnTo>
                  <a:lnTo>
                    <a:pt x="1158" y="1540"/>
                  </a:lnTo>
                  <a:lnTo>
                    <a:pt x="1152" y="1540"/>
                  </a:lnTo>
                  <a:lnTo>
                    <a:pt x="1146" y="1540"/>
                  </a:lnTo>
                  <a:lnTo>
                    <a:pt x="1141" y="1540"/>
                  </a:lnTo>
                  <a:lnTo>
                    <a:pt x="1135" y="1540"/>
                  </a:lnTo>
                  <a:lnTo>
                    <a:pt x="1129" y="1540"/>
                  </a:lnTo>
                  <a:lnTo>
                    <a:pt x="1124" y="1540"/>
                  </a:lnTo>
                  <a:lnTo>
                    <a:pt x="1119" y="1540"/>
                  </a:lnTo>
                  <a:lnTo>
                    <a:pt x="1113" y="1540"/>
                  </a:lnTo>
                  <a:lnTo>
                    <a:pt x="1107" y="1540"/>
                  </a:lnTo>
                  <a:lnTo>
                    <a:pt x="1101" y="1540"/>
                  </a:lnTo>
                  <a:lnTo>
                    <a:pt x="1095" y="1540"/>
                  </a:lnTo>
                  <a:lnTo>
                    <a:pt x="1089" y="1540"/>
                  </a:lnTo>
                  <a:lnTo>
                    <a:pt x="1083" y="1540"/>
                  </a:lnTo>
                  <a:lnTo>
                    <a:pt x="1077" y="1540"/>
                  </a:lnTo>
                  <a:lnTo>
                    <a:pt x="1072" y="1540"/>
                  </a:lnTo>
                  <a:lnTo>
                    <a:pt x="1066" y="1540"/>
                  </a:lnTo>
                  <a:lnTo>
                    <a:pt x="1060" y="1540"/>
                  </a:lnTo>
                  <a:lnTo>
                    <a:pt x="1054" y="1540"/>
                  </a:lnTo>
                  <a:lnTo>
                    <a:pt x="1048" y="1540"/>
                  </a:lnTo>
                  <a:lnTo>
                    <a:pt x="1042" y="1540"/>
                  </a:lnTo>
                  <a:lnTo>
                    <a:pt x="1036" y="1540"/>
                  </a:lnTo>
                  <a:lnTo>
                    <a:pt x="1032" y="1540"/>
                  </a:lnTo>
                  <a:lnTo>
                    <a:pt x="1026" y="1540"/>
                  </a:lnTo>
                  <a:lnTo>
                    <a:pt x="1020" y="1540"/>
                  </a:lnTo>
                  <a:lnTo>
                    <a:pt x="1014" y="1540"/>
                  </a:lnTo>
                  <a:lnTo>
                    <a:pt x="1009" y="1540"/>
                  </a:lnTo>
                  <a:lnTo>
                    <a:pt x="1003" y="1540"/>
                  </a:lnTo>
                  <a:lnTo>
                    <a:pt x="997" y="1540"/>
                  </a:lnTo>
                  <a:lnTo>
                    <a:pt x="991" y="1540"/>
                  </a:lnTo>
                  <a:lnTo>
                    <a:pt x="985" y="1540"/>
                  </a:lnTo>
                  <a:lnTo>
                    <a:pt x="979" y="1540"/>
                  </a:lnTo>
                  <a:lnTo>
                    <a:pt x="973" y="1540"/>
                  </a:lnTo>
                  <a:lnTo>
                    <a:pt x="967" y="1540"/>
                  </a:lnTo>
                  <a:lnTo>
                    <a:pt x="962" y="1540"/>
                  </a:lnTo>
                  <a:lnTo>
                    <a:pt x="956" y="1540"/>
                  </a:lnTo>
                  <a:lnTo>
                    <a:pt x="950" y="1540"/>
                  </a:lnTo>
                  <a:lnTo>
                    <a:pt x="944" y="1540"/>
                  </a:lnTo>
                  <a:lnTo>
                    <a:pt x="938" y="1540"/>
                  </a:lnTo>
                  <a:lnTo>
                    <a:pt x="932" y="1540"/>
                  </a:lnTo>
                  <a:lnTo>
                    <a:pt x="926" y="1540"/>
                  </a:lnTo>
                  <a:lnTo>
                    <a:pt x="922" y="1540"/>
                  </a:lnTo>
                  <a:lnTo>
                    <a:pt x="916" y="1540"/>
                  </a:lnTo>
                  <a:lnTo>
                    <a:pt x="910" y="1540"/>
                  </a:lnTo>
                  <a:lnTo>
                    <a:pt x="904" y="1540"/>
                  </a:lnTo>
                  <a:lnTo>
                    <a:pt x="899" y="1540"/>
                  </a:lnTo>
                  <a:lnTo>
                    <a:pt x="893" y="1540"/>
                  </a:lnTo>
                  <a:lnTo>
                    <a:pt x="887" y="1540"/>
                  </a:lnTo>
                  <a:lnTo>
                    <a:pt x="881" y="1540"/>
                  </a:lnTo>
                  <a:lnTo>
                    <a:pt x="875" y="1540"/>
                  </a:lnTo>
                  <a:lnTo>
                    <a:pt x="869" y="1540"/>
                  </a:lnTo>
                  <a:lnTo>
                    <a:pt x="863" y="1540"/>
                  </a:lnTo>
                  <a:lnTo>
                    <a:pt x="857" y="1540"/>
                  </a:lnTo>
                  <a:lnTo>
                    <a:pt x="852" y="1540"/>
                  </a:lnTo>
                  <a:lnTo>
                    <a:pt x="846" y="1540"/>
                  </a:lnTo>
                  <a:lnTo>
                    <a:pt x="840" y="1540"/>
                  </a:lnTo>
                  <a:lnTo>
                    <a:pt x="834" y="1540"/>
                  </a:lnTo>
                  <a:lnTo>
                    <a:pt x="828" y="1540"/>
                  </a:lnTo>
                  <a:lnTo>
                    <a:pt x="822" y="1540"/>
                  </a:lnTo>
                  <a:lnTo>
                    <a:pt x="816" y="1540"/>
                  </a:lnTo>
                  <a:lnTo>
                    <a:pt x="812" y="1540"/>
                  </a:lnTo>
                  <a:lnTo>
                    <a:pt x="806" y="1540"/>
                  </a:lnTo>
                  <a:lnTo>
                    <a:pt x="800" y="1540"/>
                  </a:lnTo>
                  <a:lnTo>
                    <a:pt x="794" y="1540"/>
                  </a:lnTo>
                  <a:lnTo>
                    <a:pt x="789" y="1540"/>
                  </a:lnTo>
                  <a:lnTo>
                    <a:pt x="783" y="1540"/>
                  </a:lnTo>
                  <a:lnTo>
                    <a:pt x="777" y="1540"/>
                  </a:lnTo>
                  <a:lnTo>
                    <a:pt x="771" y="1540"/>
                  </a:lnTo>
                  <a:lnTo>
                    <a:pt x="765" y="1540"/>
                  </a:lnTo>
                  <a:lnTo>
                    <a:pt x="759" y="1540"/>
                  </a:lnTo>
                  <a:lnTo>
                    <a:pt x="753" y="1540"/>
                  </a:lnTo>
                  <a:lnTo>
                    <a:pt x="747" y="1540"/>
                  </a:lnTo>
                  <a:lnTo>
                    <a:pt x="742" y="1540"/>
                  </a:lnTo>
                  <a:lnTo>
                    <a:pt x="736" y="1540"/>
                  </a:lnTo>
                  <a:lnTo>
                    <a:pt x="730" y="1540"/>
                  </a:lnTo>
                  <a:lnTo>
                    <a:pt x="724" y="1540"/>
                  </a:lnTo>
                  <a:lnTo>
                    <a:pt x="720" y="1540"/>
                  </a:lnTo>
                  <a:lnTo>
                    <a:pt x="715" y="1540"/>
                  </a:lnTo>
                  <a:lnTo>
                    <a:pt x="709" y="1540"/>
                  </a:lnTo>
                  <a:lnTo>
                    <a:pt x="703" y="1540"/>
                  </a:lnTo>
                  <a:lnTo>
                    <a:pt x="698" y="1540"/>
                  </a:lnTo>
                  <a:lnTo>
                    <a:pt x="692" y="1540"/>
                  </a:lnTo>
                  <a:lnTo>
                    <a:pt x="686" y="1540"/>
                  </a:lnTo>
                  <a:lnTo>
                    <a:pt x="680" y="1540"/>
                  </a:lnTo>
                  <a:lnTo>
                    <a:pt x="674" y="1540"/>
                  </a:lnTo>
                  <a:lnTo>
                    <a:pt x="668" y="1540"/>
                  </a:lnTo>
                  <a:lnTo>
                    <a:pt x="662" y="1540"/>
                  </a:lnTo>
                  <a:lnTo>
                    <a:pt x="657" y="1540"/>
                  </a:lnTo>
                  <a:lnTo>
                    <a:pt x="651" y="1540"/>
                  </a:lnTo>
                  <a:lnTo>
                    <a:pt x="645" y="1540"/>
                  </a:lnTo>
                  <a:lnTo>
                    <a:pt x="639" y="1540"/>
                  </a:lnTo>
                  <a:lnTo>
                    <a:pt x="633" y="1540"/>
                  </a:lnTo>
                  <a:lnTo>
                    <a:pt x="627" y="1540"/>
                  </a:lnTo>
                  <a:lnTo>
                    <a:pt x="623" y="1540"/>
                  </a:lnTo>
                  <a:lnTo>
                    <a:pt x="617" y="1540"/>
                  </a:lnTo>
                  <a:lnTo>
                    <a:pt x="611" y="1540"/>
                  </a:lnTo>
                  <a:lnTo>
                    <a:pt x="605" y="1540"/>
                  </a:lnTo>
                  <a:lnTo>
                    <a:pt x="599" y="1540"/>
                  </a:lnTo>
                  <a:lnTo>
                    <a:pt x="593" y="1540"/>
                  </a:lnTo>
                  <a:lnTo>
                    <a:pt x="588" y="1540"/>
                  </a:lnTo>
                  <a:lnTo>
                    <a:pt x="582" y="1540"/>
                  </a:lnTo>
                  <a:lnTo>
                    <a:pt x="576" y="1540"/>
                  </a:lnTo>
                  <a:lnTo>
                    <a:pt x="570" y="1540"/>
                  </a:lnTo>
                  <a:lnTo>
                    <a:pt x="564" y="1540"/>
                  </a:lnTo>
                  <a:lnTo>
                    <a:pt x="558" y="1540"/>
                  </a:lnTo>
                  <a:lnTo>
                    <a:pt x="552" y="1540"/>
                  </a:lnTo>
                  <a:lnTo>
                    <a:pt x="547" y="1540"/>
                  </a:lnTo>
                  <a:lnTo>
                    <a:pt x="541" y="1540"/>
                  </a:lnTo>
                  <a:lnTo>
                    <a:pt x="535" y="1540"/>
                  </a:lnTo>
                  <a:lnTo>
                    <a:pt x="529" y="1540"/>
                  </a:lnTo>
                  <a:lnTo>
                    <a:pt x="523" y="1540"/>
                  </a:lnTo>
                  <a:lnTo>
                    <a:pt x="517" y="1540"/>
                  </a:lnTo>
                  <a:lnTo>
                    <a:pt x="511" y="1540"/>
                  </a:lnTo>
                  <a:lnTo>
                    <a:pt x="505" y="1540"/>
                  </a:lnTo>
                  <a:lnTo>
                    <a:pt x="501" y="1540"/>
                  </a:lnTo>
                  <a:lnTo>
                    <a:pt x="495" y="1540"/>
                  </a:lnTo>
                  <a:lnTo>
                    <a:pt x="489" y="1540"/>
                  </a:lnTo>
                  <a:lnTo>
                    <a:pt x="483" y="1540"/>
                  </a:lnTo>
                  <a:lnTo>
                    <a:pt x="478" y="1540"/>
                  </a:lnTo>
                  <a:lnTo>
                    <a:pt x="472" y="1540"/>
                  </a:lnTo>
                  <a:lnTo>
                    <a:pt x="466" y="1540"/>
                  </a:lnTo>
                  <a:lnTo>
                    <a:pt x="460" y="1540"/>
                  </a:lnTo>
                  <a:lnTo>
                    <a:pt x="454" y="1540"/>
                  </a:lnTo>
                  <a:lnTo>
                    <a:pt x="448" y="1540"/>
                  </a:lnTo>
                  <a:lnTo>
                    <a:pt x="442" y="1540"/>
                  </a:lnTo>
                  <a:lnTo>
                    <a:pt x="437" y="1540"/>
                  </a:lnTo>
                  <a:lnTo>
                    <a:pt x="431" y="1540"/>
                  </a:lnTo>
                  <a:lnTo>
                    <a:pt x="425" y="1540"/>
                  </a:lnTo>
                  <a:lnTo>
                    <a:pt x="419" y="1540"/>
                  </a:lnTo>
                  <a:lnTo>
                    <a:pt x="413" y="1540"/>
                  </a:lnTo>
                  <a:lnTo>
                    <a:pt x="409" y="1540"/>
                  </a:lnTo>
                  <a:lnTo>
                    <a:pt x="403" y="1540"/>
                  </a:lnTo>
                  <a:lnTo>
                    <a:pt x="397" y="1540"/>
                  </a:lnTo>
                  <a:lnTo>
                    <a:pt x="391" y="1540"/>
                  </a:lnTo>
                  <a:lnTo>
                    <a:pt x="385" y="1540"/>
                  </a:lnTo>
                  <a:lnTo>
                    <a:pt x="379" y="1540"/>
                  </a:lnTo>
                  <a:lnTo>
                    <a:pt x="373" y="1540"/>
                  </a:lnTo>
                  <a:lnTo>
                    <a:pt x="368" y="1540"/>
                  </a:lnTo>
                  <a:lnTo>
                    <a:pt x="362" y="1540"/>
                  </a:lnTo>
                  <a:lnTo>
                    <a:pt x="356" y="1540"/>
                  </a:lnTo>
                  <a:lnTo>
                    <a:pt x="350" y="1540"/>
                  </a:lnTo>
                  <a:lnTo>
                    <a:pt x="344" y="1540"/>
                  </a:lnTo>
                  <a:lnTo>
                    <a:pt x="338" y="1540"/>
                  </a:lnTo>
                  <a:lnTo>
                    <a:pt x="332" y="1540"/>
                  </a:lnTo>
                  <a:lnTo>
                    <a:pt x="327" y="1540"/>
                  </a:lnTo>
                  <a:lnTo>
                    <a:pt x="321" y="1540"/>
                  </a:lnTo>
                  <a:lnTo>
                    <a:pt x="316" y="1540"/>
                  </a:lnTo>
                  <a:lnTo>
                    <a:pt x="310" y="1540"/>
                  </a:lnTo>
                  <a:lnTo>
                    <a:pt x="305" y="1540"/>
                  </a:lnTo>
                  <a:lnTo>
                    <a:pt x="299" y="1540"/>
                  </a:lnTo>
                  <a:lnTo>
                    <a:pt x="293" y="1540"/>
                  </a:lnTo>
                  <a:lnTo>
                    <a:pt x="287" y="1540"/>
                  </a:lnTo>
                  <a:lnTo>
                    <a:pt x="281" y="1540"/>
                  </a:lnTo>
                  <a:lnTo>
                    <a:pt x="275" y="1540"/>
                  </a:lnTo>
                  <a:lnTo>
                    <a:pt x="269" y="1540"/>
                  </a:lnTo>
                  <a:lnTo>
                    <a:pt x="263" y="1540"/>
                  </a:lnTo>
                  <a:lnTo>
                    <a:pt x="258" y="1540"/>
                  </a:lnTo>
                  <a:lnTo>
                    <a:pt x="252" y="1540"/>
                  </a:lnTo>
                  <a:lnTo>
                    <a:pt x="246" y="1540"/>
                  </a:lnTo>
                  <a:lnTo>
                    <a:pt x="240" y="1540"/>
                  </a:lnTo>
                  <a:lnTo>
                    <a:pt x="236" y="1540"/>
                  </a:lnTo>
                  <a:lnTo>
                    <a:pt x="230" y="1540"/>
                  </a:lnTo>
                  <a:lnTo>
                    <a:pt x="224" y="1540"/>
                  </a:lnTo>
                  <a:lnTo>
                    <a:pt x="218" y="1540"/>
                  </a:lnTo>
                  <a:lnTo>
                    <a:pt x="212" y="1540"/>
                  </a:lnTo>
                  <a:lnTo>
                    <a:pt x="208" y="1540"/>
                  </a:lnTo>
                  <a:lnTo>
                    <a:pt x="202" y="1540"/>
                  </a:lnTo>
                  <a:lnTo>
                    <a:pt x="196" y="1540"/>
                  </a:lnTo>
                  <a:lnTo>
                    <a:pt x="190" y="1540"/>
                  </a:lnTo>
                  <a:lnTo>
                    <a:pt x="184" y="1540"/>
                  </a:lnTo>
                  <a:lnTo>
                    <a:pt x="178" y="1540"/>
                  </a:lnTo>
                  <a:lnTo>
                    <a:pt x="173" y="1540"/>
                  </a:lnTo>
                  <a:lnTo>
                    <a:pt x="167" y="1540"/>
                  </a:lnTo>
                  <a:lnTo>
                    <a:pt x="161" y="1540"/>
                  </a:lnTo>
                  <a:lnTo>
                    <a:pt x="155" y="1540"/>
                  </a:lnTo>
                  <a:lnTo>
                    <a:pt x="149" y="1540"/>
                  </a:lnTo>
                  <a:lnTo>
                    <a:pt x="143" y="1540"/>
                  </a:lnTo>
                  <a:lnTo>
                    <a:pt x="137" y="1540"/>
                  </a:lnTo>
                  <a:lnTo>
                    <a:pt x="131" y="1540"/>
                  </a:lnTo>
                  <a:lnTo>
                    <a:pt x="126" y="1540"/>
                  </a:lnTo>
                  <a:lnTo>
                    <a:pt x="120" y="1540"/>
                  </a:lnTo>
                  <a:lnTo>
                    <a:pt x="114" y="1540"/>
                  </a:lnTo>
                  <a:lnTo>
                    <a:pt x="108" y="1540"/>
                  </a:lnTo>
                  <a:lnTo>
                    <a:pt x="102" y="1540"/>
                  </a:lnTo>
                  <a:lnTo>
                    <a:pt x="96" y="1540"/>
                  </a:lnTo>
                  <a:lnTo>
                    <a:pt x="92" y="1540"/>
                  </a:lnTo>
                  <a:lnTo>
                    <a:pt x="86" y="1540"/>
                  </a:lnTo>
                  <a:lnTo>
                    <a:pt x="80" y="1540"/>
                  </a:lnTo>
                  <a:lnTo>
                    <a:pt x="74" y="1540"/>
                  </a:lnTo>
                  <a:lnTo>
                    <a:pt x="68" y="1540"/>
                  </a:lnTo>
                  <a:lnTo>
                    <a:pt x="63" y="1540"/>
                  </a:lnTo>
                  <a:lnTo>
                    <a:pt x="57" y="1540"/>
                  </a:lnTo>
                  <a:lnTo>
                    <a:pt x="51" y="1540"/>
                  </a:lnTo>
                  <a:lnTo>
                    <a:pt x="45" y="1540"/>
                  </a:lnTo>
                  <a:lnTo>
                    <a:pt x="39" y="1540"/>
                  </a:lnTo>
                  <a:lnTo>
                    <a:pt x="33" y="1540"/>
                  </a:lnTo>
                  <a:lnTo>
                    <a:pt x="27" y="1540"/>
                  </a:lnTo>
                  <a:lnTo>
                    <a:pt x="21" y="1540"/>
                  </a:lnTo>
                  <a:lnTo>
                    <a:pt x="16" y="1540"/>
                  </a:lnTo>
                  <a:lnTo>
                    <a:pt x="10" y="1540"/>
                  </a:lnTo>
                  <a:lnTo>
                    <a:pt x="5" y="1540"/>
                  </a:lnTo>
                  <a:lnTo>
                    <a:pt x="0" y="1540"/>
                  </a:lnTo>
                  <a:lnTo>
                    <a:pt x="0" y="1523"/>
                  </a:lnTo>
                </a:path>
              </a:pathLst>
            </a:custGeom>
            <a:solidFill>
              <a:srgbClr val="C0C0C0"/>
            </a:solidFill>
            <a:ln w="12700" cap="rnd">
              <a:noFill/>
              <a:round/>
              <a:headEnd/>
              <a:tailEnd/>
            </a:ln>
            <a:effectLst/>
          </p:spPr>
          <p:txBody>
            <a:bodyPr/>
            <a:lstStyle/>
            <a:p>
              <a:endParaRPr lang="en-US"/>
            </a:p>
          </p:txBody>
        </p:sp>
        <p:sp>
          <p:nvSpPr>
            <p:cNvPr id="142344" name="Freeform 8"/>
            <p:cNvSpPr>
              <a:spLocks/>
            </p:cNvSpPr>
            <p:nvPr/>
          </p:nvSpPr>
          <p:spPr bwMode="auto">
            <a:xfrm>
              <a:off x="3504" y="2592"/>
              <a:ext cx="1093" cy="196"/>
            </a:xfrm>
            <a:custGeom>
              <a:avLst/>
              <a:gdLst/>
              <a:ahLst/>
              <a:cxnLst>
                <a:cxn ang="0">
                  <a:pos x="33" y="195"/>
                </a:cxn>
                <a:cxn ang="0">
                  <a:pos x="71" y="195"/>
                </a:cxn>
                <a:cxn ang="0">
                  <a:pos x="108" y="195"/>
                </a:cxn>
                <a:cxn ang="0">
                  <a:pos x="147" y="195"/>
                </a:cxn>
                <a:cxn ang="0">
                  <a:pos x="185" y="195"/>
                </a:cxn>
                <a:cxn ang="0">
                  <a:pos x="224" y="195"/>
                </a:cxn>
                <a:cxn ang="0">
                  <a:pos x="262" y="195"/>
                </a:cxn>
                <a:cxn ang="0">
                  <a:pos x="299" y="195"/>
                </a:cxn>
                <a:cxn ang="0">
                  <a:pos x="337" y="195"/>
                </a:cxn>
                <a:cxn ang="0">
                  <a:pos x="376" y="195"/>
                </a:cxn>
                <a:cxn ang="0">
                  <a:pos x="415" y="195"/>
                </a:cxn>
                <a:cxn ang="0">
                  <a:pos x="453" y="195"/>
                </a:cxn>
                <a:cxn ang="0">
                  <a:pos x="490" y="195"/>
                </a:cxn>
                <a:cxn ang="0">
                  <a:pos x="529" y="195"/>
                </a:cxn>
                <a:cxn ang="0">
                  <a:pos x="567" y="0"/>
                </a:cxn>
                <a:cxn ang="0">
                  <a:pos x="606" y="26"/>
                </a:cxn>
                <a:cxn ang="0">
                  <a:pos x="642" y="49"/>
                </a:cxn>
                <a:cxn ang="0">
                  <a:pos x="681" y="72"/>
                </a:cxn>
                <a:cxn ang="0">
                  <a:pos x="721" y="89"/>
                </a:cxn>
                <a:cxn ang="0">
                  <a:pos x="758" y="105"/>
                </a:cxn>
                <a:cxn ang="0">
                  <a:pos x="797" y="120"/>
                </a:cxn>
                <a:cxn ang="0">
                  <a:pos x="833" y="131"/>
                </a:cxn>
                <a:cxn ang="0">
                  <a:pos x="873" y="142"/>
                </a:cxn>
                <a:cxn ang="0">
                  <a:pos x="912" y="149"/>
                </a:cxn>
                <a:cxn ang="0">
                  <a:pos x="949" y="158"/>
                </a:cxn>
                <a:cxn ang="0">
                  <a:pos x="988" y="165"/>
                </a:cxn>
                <a:cxn ang="0">
                  <a:pos x="1025" y="170"/>
                </a:cxn>
                <a:cxn ang="0">
                  <a:pos x="1064" y="176"/>
                </a:cxn>
                <a:cxn ang="0">
                  <a:pos x="1086" y="195"/>
                </a:cxn>
                <a:cxn ang="0">
                  <a:pos x="1047" y="195"/>
                </a:cxn>
                <a:cxn ang="0">
                  <a:pos x="1008" y="195"/>
                </a:cxn>
                <a:cxn ang="0">
                  <a:pos x="972" y="195"/>
                </a:cxn>
                <a:cxn ang="0">
                  <a:pos x="933" y="195"/>
                </a:cxn>
                <a:cxn ang="0">
                  <a:pos x="895" y="195"/>
                </a:cxn>
                <a:cxn ang="0">
                  <a:pos x="856" y="195"/>
                </a:cxn>
                <a:cxn ang="0">
                  <a:pos x="818" y="195"/>
                </a:cxn>
                <a:cxn ang="0">
                  <a:pos x="780" y="195"/>
                </a:cxn>
                <a:cxn ang="0">
                  <a:pos x="741" y="195"/>
                </a:cxn>
                <a:cxn ang="0">
                  <a:pos x="704" y="195"/>
                </a:cxn>
                <a:cxn ang="0">
                  <a:pos x="665" y="195"/>
                </a:cxn>
                <a:cxn ang="0">
                  <a:pos x="627" y="195"/>
                </a:cxn>
                <a:cxn ang="0">
                  <a:pos x="589" y="195"/>
                </a:cxn>
                <a:cxn ang="0">
                  <a:pos x="550" y="195"/>
                </a:cxn>
                <a:cxn ang="0">
                  <a:pos x="513" y="195"/>
                </a:cxn>
                <a:cxn ang="0">
                  <a:pos x="474" y="195"/>
                </a:cxn>
                <a:cxn ang="0">
                  <a:pos x="437" y="195"/>
                </a:cxn>
                <a:cxn ang="0">
                  <a:pos x="398" y="195"/>
                </a:cxn>
                <a:cxn ang="0">
                  <a:pos x="359" y="195"/>
                </a:cxn>
                <a:cxn ang="0">
                  <a:pos x="322" y="195"/>
                </a:cxn>
                <a:cxn ang="0">
                  <a:pos x="283" y="195"/>
                </a:cxn>
                <a:cxn ang="0">
                  <a:pos x="245" y="195"/>
                </a:cxn>
                <a:cxn ang="0">
                  <a:pos x="207" y="195"/>
                </a:cxn>
                <a:cxn ang="0">
                  <a:pos x="168" y="195"/>
                </a:cxn>
                <a:cxn ang="0">
                  <a:pos x="131" y="195"/>
                </a:cxn>
                <a:cxn ang="0">
                  <a:pos x="92" y="195"/>
                </a:cxn>
                <a:cxn ang="0">
                  <a:pos x="54" y="195"/>
                </a:cxn>
                <a:cxn ang="0">
                  <a:pos x="16" y="195"/>
                </a:cxn>
              </a:cxnLst>
              <a:rect l="0" t="0" r="r" b="b"/>
              <a:pathLst>
                <a:path w="1093" h="196">
                  <a:moveTo>
                    <a:pt x="0" y="195"/>
                  </a:moveTo>
                  <a:lnTo>
                    <a:pt x="5" y="195"/>
                  </a:lnTo>
                  <a:lnTo>
                    <a:pt x="11" y="195"/>
                  </a:lnTo>
                  <a:lnTo>
                    <a:pt x="16" y="195"/>
                  </a:lnTo>
                  <a:lnTo>
                    <a:pt x="22" y="195"/>
                  </a:lnTo>
                  <a:lnTo>
                    <a:pt x="27" y="195"/>
                  </a:lnTo>
                  <a:lnTo>
                    <a:pt x="33" y="195"/>
                  </a:lnTo>
                  <a:lnTo>
                    <a:pt x="39" y="195"/>
                  </a:lnTo>
                  <a:lnTo>
                    <a:pt x="44" y="195"/>
                  </a:lnTo>
                  <a:lnTo>
                    <a:pt x="48" y="195"/>
                  </a:lnTo>
                  <a:lnTo>
                    <a:pt x="54" y="195"/>
                  </a:lnTo>
                  <a:lnTo>
                    <a:pt x="59" y="195"/>
                  </a:lnTo>
                  <a:lnTo>
                    <a:pt x="65" y="195"/>
                  </a:lnTo>
                  <a:lnTo>
                    <a:pt x="71" y="195"/>
                  </a:lnTo>
                  <a:lnTo>
                    <a:pt x="76" y="195"/>
                  </a:lnTo>
                  <a:lnTo>
                    <a:pt x="82" y="195"/>
                  </a:lnTo>
                  <a:lnTo>
                    <a:pt x="87" y="195"/>
                  </a:lnTo>
                  <a:lnTo>
                    <a:pt x="92" y="195"/>
                  </a:lnTo>
                  <a:lnTo>
                    <a:pt x="97" y="195"/>
                  </a:lnTo>
                  <a:lnTo>
                    <a:pt x="103" y="195"/>
                  </a:lnTo>
                  <a:lnTo>
                    <a:pt x="108" y="195"/>
                  </a:lnTo>
                  <a:lnTo>
                    <a:pt x="114" y="195"/>
                  </a:lnTo>
                  <a:lnTo>
                    <a:pt x="119" y="195"/>
                  </a:lnTo>
                  <a:lnTo>
                    <a:pt x="125" y="195"/>
                  </a:lnTo>
                  <a:lnTo>
                    <a:pt x="131" y="195"/>
                  </a:lnTo>
                  <a:lnTo>
                    <a:pt x="136" y="195"/>
                  </a:lnTo>
                  <a:lnTo>
                    <a:pt x="142" y="195"/>
                  </a:lnTo>
                  <a:lnTo>
                    <a:pt x="147" y="195"/>
                  </a:lnTo>
                  <a:lnTo>
                    <a:pt x="152" y="195"/>
                  </a:lnTo>
                  <a:lnTo>
                    <a:pt x="157" y="195"/>
                  </a:lnTo>
                  <a:lnTo>
                    <a:pt x="163" y="195"/>
                  </a:lnTo>
                  <a:lnTo>
                    <a:pt x="168" y="195"/>
                  </a:lnTo>
                  <a:lnTo>
                    <a:pt x="174" y="195"/>
                  </a:lnTo>
                  <a:lnTo>
                    <a:pt x="179" y="195"/>
                  </a:lnTo>
                  <a:lnTo>
                    <a:pt x="185" y="195"/>
                  </a:lnTo>
                  <a:lnTo>
                    <a:pt x="191" y="195"/>
                  </a:lnTo>
                  <a:lnTo>
                    <a:pt x="196" y="195"/>
                  </a:lnTo>
                  <a:lnTo>
                    <a:pt x="202" y="195"/>
                  </a:lnTo>
                  <a:lnTo>
                    <a:pt x="207" y="195"/>
                  </a:lnTo>
                  <a:lnTo>
                    <a:pt x="213" y="195"/>
                  </a:lnTo>
                  <a:lnTo>
                    <a:pt x="218" y="195"/>
                  </a:lnTo>
                  <a:lnTo>
                    <a:pt x="224" y="195"/>
                  </a:lnTo>
                  <a:lnTo>
                    <a:pt x="230" y="195"/>
                  </a:lnTo>
                  <a:lnTo>
                    <a:pt x="235" y="195"/>
                  </a:lnTo>
                  <a:lnTo>
                    <a:pt x="239" y="195"/>
                  </a:lnTo>
                  <a:lnTo>
                    <a:pt x="245" y="195"/>
                  </a:lnTo>
                  <a:lnTo>
                    <a:pt x="251" y="195"/>
                  </a:lnTo>
                  <a:lnTo>
                    <a:pt x="256" y="195"/>
                  </a:lnTo>
                  <a:lnTo>
                    <a:pt x="262" y="195"/>
                  </a:lnTo>
                  <a:lnTo>
                    <a:pt x="267" y="195"/>
                  </a:lnTo>
                  <a:lnTo>
                    <a:pt x="273" y="195"/>
                  </a:lnTo>
                  <a:lnTo>
                    <a:pt x="277" y="195"/>
                  </a:lnTo>
                  <a:lnTo>
                    <a:pt x="283" y="195"/>
                  </a:lnTo>
                  <a:lnTo>
                    <a:pt x="288" y="195"/>
                  </a:lnTo>
                  <a:lnTo>
                    <a:pt x="294" y="195"/>
                  </a:lnTo>
                  <a:lnTo>
                    <a:pt x="299" y="195"/>
                  </a:lnTo>
                  <a:lnTo>
                    <a:pt x="305" y="195"/>
                  </a:lnTo>
                  <a:lnTo>
                    <a:pt x="311" y="195"/>
                  </a:lnTo>
                  <a:lnTo>
                    <a:pt x="316" y="195"/>
                  </a:lnTo>
                  <a:lnTo>
                    <a:pt x="322" y="195"/>
                  </a:lnTo>
                  <a:lnTo>
                    <a:pt x="327" y="195"/>
                  </a:lnTo>
                  <a:lnTo>
                    <a:pt x="331" y="195"/>
                  </a:lnTo>
                  <a:lnTo>
                    <a:pt x="337" y="195"/>
                  </a:lnTo>
                  <a:lnTo>
                    <a:pt x="343" y="195"/>
                  </a:lnTo>
                  <a:lnTo>
                    <a:pt x="348" y="195"/>
                  </a:lnTo>
                  <a:lnTo>
                    <a:pt x="354" y="195"/>
                  </a:lnTo>
                  <a:lnTo>
                    <a:pt x="359" y="195"/>
                  </a:lnTo>
                  <a:lnTo>
                    <a:pt x="365" y="195"/>
                  </a:lnTo>
                  <a:lnTo>
                    <a:pt x="370" y="195"/>
                  </a:lnTo>
                  <a:lnTo>
                    <a:pt x="376" y="195"/>
                  </a:lnTo>
                  <a:lnTo>
                    <a:pt x="382" y="195"/>
                  </a:lnTo>
                  <a:lnTo>
                    <a:pt x="387" y="195"/>
                  </a:lnTo>
                  <a:lnTo>
                    <a:pt x="393" y="195"/>
                  </a:lnTo>
                  <a:lnTo>
                    <a:pt x="398" y="195"/>
                  </a:lnTo>
                  <a:lnTo>
                    <a:pt x="404" y="195"/>
                  </a:lnTo>
                  <a:lnTo>
                    <a:pt x="410" y="195"/>
                  </a:lnTo>
                  <a:lnTo>
                    <a:pt x="415" y="195"/>
                  </a:lnTo>
                  <a:lnTo>
                    <a:pt x="421" y="195"/>
                  </a:lnTo>
                  <a:lnTo>
                    <a:pt x="426" y="195"/>
                  </a:lnTo>
                  <a:lnTo>
                    <a:pt x="432" y="195"/>
                  </a:lnTo>
                  <a:lnTo>
                    <a:pt x="437" y="195"/>
                  </a:lnTo>
                  <a:lnTo>
                    <a:pt x="443" y="195"/>
                  </a:lnTo>
                  <a:lnTo>
                    <a:pt x="447" y="195"/>
                  </a:lnTo>
                  <a:lnTo>
                    <a:pt x="453" y="195"/>
                  </a:lnTo>
                  <a:lnTo>
                    <a:pt x="457" y="195"/>
                  </a:lnTo>
                  <a:lnTo>
                    <a:pt x="463" y="195"/>
                  </a:lnTo>
                  <a:lnTo>
                    <a:pt x="468" y="195"/>
                  </a:lnTo>
                  <a:lnTo>
                    <a:pt x="474" y="195"/>
                  </a:lnTo>
                  <a:lnTo>
                    <a:pt x="479" y="195"/>
                  </a:lnTo>
                  <a:lnTo>
                    <a:pt x="485" y="195"/>
                  </a:lnTo>
                  <a:lnTo>
                    <a:pt x="490" y="195"/>
                  </a:lnTo>
                  <a:lnTo>
                    <a:pt x="496" y="195"/>
                  </a:lnTo>
                  <a:lnTo>
                    <a:pt x="502" y="195"/>
                  </a:lnTo>
                  <a:lnTo>
                    <a:pt x="507" y="195"/>
                  </a:lnTo>
                  <a:lnTo>
                    <a:pt x="513" y="195"/>
                  </a:lnTo>
                  <a:lnTo>
                    <a:pt x="518" y="195"/>
                  </a:lnTo>
                  <a:lnTo>
                    <a:pt x="524" y="195"/>
                  </a:lnTo>
                  <a:lnTo>
                    <a:pt x="529" y="195"/>
                  </a:lnTo>
                  <a:lnTo>
                    <a:pt x="534" y="195"/>
                  </a:lnTo>
                  <a:lnTo>
                    <a:pt x="539" y="195"/>
                  </a:lnTo>
                  <a:lnTo>
                    <a:pt x="545" y="195"/>
                  </a:lnTo>
                  <a:lnTo>
                    <a:pt x="550" y="195"/>
                  </a:lnTo>
                  <a:lnTo>
                    <a:pt x="556" y="195"/>
                  </a:lnTo>
                  <a:lnTo>
                    <a:pt x="562" y="195"/>
                  </a:lnTo>
                  <a:lnTo>
                    <a:pt x="567" y="0"/>
                  </a:lnTo>
                  <a:lnTo>
                    <a:pt x="573" y="4"/>
                  </a:lnTo>
                  <a:lnTo>
                    <a:pt x="578" y="8"/>
                  </a:lnTo>
                  <a:lnTo>
                    <a:pt x="584" y="12"/>
                  </a:lnTo>
                  <a:lnTo>
                    <a:pt x="589" y="16"/>
                  </a:lnTo>
                  <a:lnTo>
                    <a:pt x="595" y="18"/>
                  </a:lnTo>
                  <a:lnTo>
                    <a:pt x="601" y="22"/>
                  </a:lnTo>
                  <a:lnTo>
                    <a:pt x="606" y="26"/>
                  </a:lnTo>
                  <a:lnTo>
                    <a:pt x="612" y="29"/>
                  </a:lnTo>
                  <a:lnTo>
                    <a:pt x="617" y="33"/>
                  </a:lnTo>
                  <a:lnTo>
                    <a:pt x="622" y="36"/>
                  </a:lnTo>
                  <a:lnTo>
                    <a:pt x="627" y="40"/>
                  </a:lnTo>
                  <a:lnTo>
                    <a:pt x="633" y="43"/>
                  </a:lnTo>
                  <a:lnTo>
                    <a:pt x="637" y="46"/>
                  </a:lnTo>
                  <a:lnTo>
                    <a:pt x="642" y="49"/>
                  </a:lnTo>
                  <a:lnTo>
                    <a:pt x="648" y="52"/>
                  </a:lnTo>
                  <a:lnTo>
                    <a:pt x="654" y="56"/>
                  </a:lnTo>
                  <a:lnTo>
                    <a:pt x="659" y="59"/>
                  </a:lnTo>
                  <a:lnTo>
                    <a:pt x="665" y="62"/>
                  </a:lnTo>
                  <a:lnTo>
                    <a:pt x="670" y="65"/>
                  </a:lnTo>
                  <a:lnTo>
                    <a:pt x="676" y="67"/>
                  </a:lnTo>
                  <a:lnTo>
                    <a:pt x="681" y="72"/>
                  </a:lnTo>
                  <a:lnTo>
                    <a:pt x="687" y="73"/>
                  </a:lnTo>
                  <a:lnTo>
                    <a:pt x="693" y="76"/>
                  </a:lnTo>
                  <a:lnTo>
                    <a:pt x="698" y="80"/>
                  </a:lnTo>
                  <a:lnTo>
                    <a:pt x="704" y="81"/>
                  </a:lnTo>
                  <a:lnTo>
                    <a:pt x="709" y="83"/>
                  </a:lnTo>
                  <a:lnTo>
                    <a:pt x="715" y="86"/>
                  </a:lnTo>
                  <a:lnTo>
                    <a:pt x="721" y="89"/>
                  </a:lnTo>
                  <a:lnTo>
                    <a:pt x="725" y="91"/>
                  </a:lnTo>
                  <a:lnTo>
                    <a:pt x="730" y="94"/>
                  </a:lnTo>
                  <a:lnTo>
                    <a:pt x="736" y="96"/>
                  </a:lnTo>
                  <a:lnTo>
                    <a:pt x="741" y="98"/>
                  </a:lnTo>
                  <a:lnTo>
                    <a:pt x="747" y="101"/>
                  </a:lnTo>
                  <a:lnTo>
                    <a:pt x="753" y="103"/>
                  </a:lnTo>
                  <a:lnTo>
                    <a:pt x="758" y="105"/>
                  </a:lnTo>
                  <a:lnTo>
                    <a:pt x="764" y="108"/>
                  </a:lnTo>
                  <a:lnTo>
                    <a:pt x="769" y="110"/>
                  </a:lnTo>
                  <a:lnTo>
                    <a:pt x="775" y="113"/>
                  </a:lnTo>
                  <a:lnTo>
                    <a:pt x="780" y="114"/>
                  </a:lnTo>
                  <a:lnTo>
                    <a:pt x="786" y="115"/>
                  </a:lnTo>
                  <a:lnTo>
                    <a:pt x="792" y="117"/>
                  </a:lnTo>
                  <a:lnTo>
                    <a:pt x="797" y="120"/>
                  </a:lnTo>
                  <a:lnTo>
                    <a:pt x="803" y="121"/>
                  </a:lnTo>
                  <a:lnTo>
                    <a:pt x="808" y="122"/>
                  </a:lnTo>
                  <a:lnTo>
                    <a:pt x="814" y="125"/>
                  </a:lnTo>
                  <a:lnTo>
                    <a:pt x="818" y="125"/>
                  </a:lnTo>
                  <a:lnTo>
                    <a:pt x="824" y="128"/>
                  </a:lnTo>
                  <a:lnTo>
                    <a:pt x="828" y="130"/>
                  </a:lnTo>
                  <a:lnTo>
                    <a:pt x="833" y="131"/>
                  </a:lnTo>
                  <a:lnTo>
                    <a:pt x="839" y="132"/>
                  </a:lnTo>
                  <a:lnTo>
                    <a:pt x="845" y="135"/>
                  </a:lnTo>
                  <a:lnTo>
                    <a:pt x="850" y="137"/>
                  </a:lnTo>
                  <a:lnTo>
                    <a:pt x="856" y="138"/>
                  </a:lnTo>
                  <a:lnTo>
                    <a:pt x="861" y="139"/>
                  </a:lnTo>
                  <a:lnTo>
                    <a:pt x="867" y="141"/>
                  </a:lnTo>
                  <a:lnTo>
                    <a:pt x="873" y="142"/>
                  </a:lnTo>
                  <a:lnTo>
                    <a:pt x="878" y="144"/>
                  </a:lnTo>
                  <a:lnTo>
                    <a:pt x="884" y="145"/>
                  </a:lnTo>
                  <a:lnTo>
                    <a:pt x="889" y="146"/>
                  </a:lnTo>
                  <a:lnTo>
                    <a:pt x="895" y="146"/>
                  </a:lnTo>
                  <a:lnTo>
                    <a:pt x="900" y="148"/>
                  </a:lnTo>
                  <a:lnTo>
                    <a:pt x="906" y="149"/>
                  </a:lnTo>
                  <a:lnTo>
                    <a:pt x="912" y="149"/>
                  </a:lnTo>
                  <a:lnTo>
                    <a:pt x="916" y="151"/>
                  </a:lnTo>
                  <a:lnTo>
                    <a:pt x="921" y="152"/>
                  </a:lnTo>
                  <a:lnTo>
                    <a:pt x="927" y="154"/>
                  </a:lnTo>
                  <a:lnTo>
                    <a:pt x="933" y="155"/>
                  </a:lnTo>
                  <a:lnTo>
                    <a:pt x="938" y="156"/>
                  </a:lnTo>
                  <a:lnTo>
                    <a:pt x="944" y="158"/>
                  </a:lnTo>
                  <a:lnTo>
                    <a:pt x="949" y="158"/>
                  </a:lnTo>
                  <a:lnTo>
                    <a:pt x="955" y="159"/>
                  </a:lnTo>
                  <a:lnTo>
                    <a:pt x="960" y="161"/>
                  </a:lnTo>
                  <a:lnTo>
                    <a:pt x="966" y="161"/>
                  </a:lnTo>
                  <a:lnTo>
                    <a:pt x="972" y="162"/>
                  </a:lnTo>
                  <a:lnTo>
                    <a:pt x="977" y="163"/>
                  </a:lnTo>
                  <a:lnTo>
                    <a:pt x="983" y="163"/>
                  </a:lnTo>
                  <a:lnTo>
                    <a:pt x="988" y="165"/>
                  </a:lnTo>
                  <a:lnTo>
                    <a:pt x="994" y="166"/>
                  </a:lnTo>
                  <a:lnTo>
                    <a:pt x="999" y="166"/>
                  </a:lnTo>
                  <a:lnTo>
                    <a:pt x="1004" y="168"/>
                  </a:lnTo>
                  <a:lnTo>
                    <a:pt x="1008" y="168"/>
                  </a:lnTo>
                  <a:lnTo>
                    <a:pt x="1013" y="169"/>
                  </a:lnTo>
                  <a:lnTo>
                    <a:pt x="1019" y="170"/>
                  </a:lnTo>
                  <a:lnTo>
                    <a:pt x="1025" y="170"/>
                  </a:lnTo>
                  <a:lnTo>
                    <a:pt x="1030" y="172"/>
                  </a:lnTo>
                  <a:lnTo>
                    <a:pt x="1036" y="172"/>
                  </a:lnTo>
                  <a:lnTo>
                    <a:pt x="1041" y="173"/>
                  </a:lnTo>
                  <a:lnTo>
                    <a:pt x="1047" y="173"/>
                  </a:lnTo>
                  <a:lnTo>
                    <a:pt x="1052" y="175"/>
                  </a:lnTo>
                  <a:lnTo>
                    <a:pt x="1058" y="175"/>
                  </a:lnTo>
                  <a:lnTo>
                    <a:pt x="1064" y="176"/>
                  </a:lnTo>
                  <a:lnTo>
                    <a:pt x="1069" y="176"/>
                  </a:lnTo>
                  <a:lnTo>
                    <a:pt x="1075" y="176"/>
                  </a:lnTo>
                  <a:lnTo>
                    <a:pt x="1080" y="178"/>
                  </a:lnTo>
                  <a:lnTo>
                    <a:pt x="1086" y="178"/>
                  </a:lnTo>
                  <a:lnTo>
                    <a:pt x="1092" y="179"/>
                  </a:lnTo>
                  <a:lnTo>
                    <a:pt x="1092" y="195"/>
                  </a:lnTo>
                  <a:lnTo>
                    <a:pt x="1086" y="195"/>
                  </a:lnTo>
                  <a:lnTo>
                    <a:pt x="1080" y="195"/>
                  </a:lnTo>
                  <a:lnTo>
                    <a:pt x="1075" y="195"/>
                  </a:lnTo>
                  <a:lnTo>
                    <a:pt x="1069" y="195"/>
                  </a:lnTo>
                  <a:lnTo>
                    <a:pt x="1064" y="195"/>
                  </a:lnTo>
                  <a:lnTo>
                    <a:pt x="1058" y="195"/>
                  </a:lnTo>
                  <a:lnTo>
                    <a:pt x="1052" y="195"/>
                  </a:lnTo>
                  <a:lnTo>
                    <a:pt x="1047" y="195"/>
                  </a:lnTo>
                  <a:lnTo>
                    <a:pt x="1041" y="195"/>
                  </a:lnTo>
                  <a:lnTo>
                    <a:pt x="1036" y="195"/>
                  </a:lnTo>
                  <a:lnTo>
                    <a:pt x="1030" y="195"/>
                  </a:lnTo>
                  <a:lnTo>
                    <a:pt x="1025" y="195"/>
                  </a:lnTo>
                  <a:lnTo>
                    <a:pt x="1019" y="195"/>
                  </a:lnTo>
                  <a:lnTo>
                    <a:pt x="1013" y="195"/>
                  </a:lnTo>
                  <a:lnTo>
                    <a:pt x="1008" y="195"/>
                  </a:lnTo>
                  <a:lnTo>
                    <a:pt x="1004" y="195"/>
                  </a:lnTo>
                  <a:lnTo>
                    <a:pt x="999" y="195"/>
                  </a:lnTo>
                  <a:lnTo>
                    <a:pt x="994" y="195"/>
                  </a:lnTo>
                  <a:lnTo>
                    <a:pt x="988" y="195"/>
                  </a:lnTo>
                  <a:lnTo>
                    <a:pt x="983" y="195"/>
                  </a:lnTo>
                  <a:lnTo>
                    <a:pt x="977" y="195"/>
                  </a:lnTo>
                  <a:lnTo>
                    <a:pt x="972" y="195"/>
                  </a:lnTo>
                  <a:lnTo>
                    <a:pt x="966" y="195"/>
                  </a:lnTo>
                  <a:lnTo>
                    <a:pt x="960" y="195"/>
                  </a:lnTo>
                  <a:lnTo>
                    <a:pt x="955" y="195"/>
                  </a:lnTo>
                  <a:lnTo>
                    <a:pt x="949" y="195"/>
                  </a:lnTo>
                  <a:lnTo>
                    <a:pt x="944" y="195"/>
                  </a:lnTo>
                  <a:lnTo>
                    <a:pt x="938" y="195"/>
                  </a:lnTo>
                  <a:lnTo>
                    <a:pt x="933" y="195"/>
                  </a:lnTo>
                  <a:lnTo>
                    <a:pt x="927" y="195"/>
                  </a:lnTo>
                  <a:lnTo>
                    <a:pt x="921" y="195"/>
                  </a:lnTo>
                  <a:lnTo>
                    <a:pt x="916" y="195"/>
                  </a:lnTo>
                  <a:lnTo>
                    <a:pt x="912" y="195"/>
                  </a:lnTo>
                  <a:lnTo>
                    <a:pt x="906" y="195"/>
                  </a:lnTo>
                  <a:lnTo>
                    <a:pt x="900" y="195"/>
                  </a:lnTo>
                  <a:lnTo>
                    <a:pt x="895" y="195"/>
                  </a:lnTo>
                  <a:lnTo>
                    <a:pt x="889" y="195"/>
                  </a:lnTo>
                  <a:lnTo>
                    <a:pt x="884" y="195"/>
                  </a:lnTo>
                  <a:lnTo>
                    <a:pt x="878" y="195"/>
                  </a:lnTo>
                  <a:lnTo>
                    <a:pt x="873" y="195"/>
                  </a:lnTo>
                  <a:lnTo>
                    <a:pt x="867" y="195"/>
                  </a:lnTo>
                  <a:lnTo>
                    <a:pt x="861" y="195"/>
                  </a:lnTo>
                  <a:lnTo>
                    <a:pt x="856" y="195"/>
                  </a:lnTo>
                  <a:lnTo>
                    <a:pt x="850" y="195"/>
                  </a:lnTo>
                  <a:lnTo>
                    <a:pt x="845" y="195"/>
                  </a:lnTo>
                  <a:lnTo>
                    <a:pt x="839" y="195"/>
                  </a:lnTo>
                  <a:lnTo>
                    <a:pt x="833" y="195"/>
                  </a:lnTo>
                  <a:lnTo>
                    <a:pt x="828" y="195"/>
                  </a:lnTo>
                  <a:lnTo>
                    <a:pt x="824" y="195"/>
                  </a:lnTo>
                  <a:lnTo>
                    <a:pt x="818" y="195"/>
                  </a:lnTo>
                  <a:lnTo>
                    <a:pt x="814" y="195"/>
                  </a:lnTo>
                  <a:lnTo>
                    <a:pt x="808" y="195"/>
                  </a:lnTo>
                  <a:lnTo>
                    <a:pt x="803" y="195"/>
                  </a:lnTo>
                  <a:lnTo>
                    <a:pt x="797" y="195"/>
                  </a:lnTo>
                  <a:lnTo>
                    <a:pt x="792" y="195"/>
                  </a:lnTo>
                  <a:lnTo>
                    <a:pt x="786" y="195"/>
                  </a:lnTo>
                  <a:lnTo>
                    <a:pt x="780" y="195"/>
                  </a:lnTo>
                  <a:lnTo>
                    <a:pt x="775" y="195"/>
                  </a:lnTo>
                  <a:lnTo>
                    <a:pt x="769" y="195"/>
                  </a:lnTo>
                  <a:lnTo>
                    <a:pt x="764" y="195"/>
                  </a:lnTo>
                  <a:lnTo>
                    <a:pt x="758" y="195"/>
                  </a:lnTo>
                  <a:lnTo>
                    <a:pt x="753" y="195"/>
                  </a:lnTo>
                  <a:lnTo>
                    <a:pt x="747" y="195"/>
                  </a:lnTo>
                  <a:lnTo>
                    <a:pt x="741" y="195"/>
                  </a:lnTo>
                  <a:lnTo>
                    <a:pt x="736" y="195"/>
                  </a:lnTo>
                  <a:lnTo>
                    <a:pt x="730" y="195"/>
                  </a:lnTo>
                  <a:lnTo>
                    <a:pt x="725" y="195"/>
                  </a:lnTo>
                  <a:lnTo>
                    <a:pt x="721" y="195"/>
                  </a:lnTo>
                  <a:lnTo>
                    <a:pt x="715" y="195"/>
                  </a:lnTo>
                  <a:lnTo>
                    <a:pt x="709" y="195"/>
                  </a:lnTo>
                  <a:lnTo>
                    <a:pt x="704" y="195"/>
                  </a:lnTo>
                  <a:lnTo>
                    <a:pt x="698" y="195"/>
                  </a:lnTo>
                  <a:lnTo>
                    <a:pt x="693" y="195"/>
                  </a:lnTo>
                  <a:lnTo>
                    <a:pt x="687" y="195"/>
                  </a:lnTo>
                  <a:lnTo>
                    <a:pt x="681" y="195"/>
                  </a:lnTo>
                  <a:lnTo>
                    <a:pt x="676" y="195"/>
                  </a:lnTo>
                  <a:lnTo>
                    <a:pt x="670" y="195"/>
                  </a:lnTo>
                  <a:lnTo>
                    <a:pt x="665" y="195"/>
                  </a:lnTo>
                  <a:lnTo>
                    <a:pt x="659" y="195"/>
                  </a:lnTo>
                  <a:lnTo>
                    <a:pt x="654" y="195"/>
                  </a:lnTo>
                  <a:lnTo>
                    <a:pt x="648" y="195"/>
                  </a:lnTo>
                  <a:lnTo>
                    <a:pt x="642" y="195"/>
                  </a:lnTo>
                  <a:lnTo>
                    <a:pt x="637" y="195"/>
                  </a:lnTo>
                  <a:lnTo>
                    <a:pt x="633" y="195"/>
                  </a:lnTo>
                  <a:lnTo>
                    <a:pt x="627" y="195"/>
                  </a:lnTo>
                  <a:lnTo>
                    <a:pt x="622" y="195"/>
                  </a:lnTo>
                  <a:lnTo>
                    <a:pt x="617" y="195"/>
                  </a:lnTo>
                  <a:lnTo>
                    <a:pt x="612" y="195"/>
                  </a:lnTo>
                  <a:lnTo>
                    <a:pt x="606" y="195"/>
                  </a:lnTo>
                  <a:lnTo>
                    <a:pt x="601" y="195"/>
                  </a:lnTo>
                  <a:lnTo>
                    <a:pt x="595" y="195"/>
                  </a:lnTo>
                  <a:lnTo>
                    <a:pt x="589" y="195"/>
                  </a:lnTo>
                  <a:lnTo>
                    <a:pt x="584" y="195"/>
                  </a:lnTo>
                  <a:lnTo>
                    <a:pt x="578" y="195"/>
                  </a:lnTo>
                  <a:lnTo>
                    <a:pt x="573" y="195"/>
                  </a:lnTo>
                  <a:lnTo>
                    <a:pt x="567" y="195"/>
                  </a:lnTo>
                  <a:lnTo>
                    <a:pt x="562" y="195"/>
                  </a:lnTo>
                  <a:lnTo>
                    <a:pt x="556" y="195"/>
                  </a:lnTo>
                  <a:lnTo>
                    <a:pt x="550" y="195"/>
                  </a:lnTo>
                  <a:lnTo>
                    <a:pt x="545" y="195"/>
                  </a:lnTo>
                  <a:lnTo>
                    <a:pt x="539" y="195"/>
                  </a:lnTo>
                  <a:lnTo>
                    <a:pt x="534" y="195"/>
                  </a:lnTo>
                  <a:lnTo>
                    <a:pt x="529" y="195"/>
                  </a:lnTo>
                  <a:lnTo>
                    <a:pt x="524" y="195"/>
                  </a:lnTo>
                  <a:lnTo>
                    <a:pt x="518" y="195"/>
                  </a:lnTo>
                  <a:lnTo>
                    <a:pt x="513" y="195"/>
                  </a:lnTo>
                  <a:lnTo>
                    <a:pt x="507" y="195"/>
                  </a:lnTo>
                  <a:lnTo>
                    <a:pt x="502" y="195"/>
                  </a:lnTo>
                  <a:lnTo>
                    <a:pt x="496" y="195"/>
                  </a:lnTo>
                  <a:lnTo>
                    <a:pt x="490" y="195"/>
                  </a:lnTo>
                  <a:lnTo>
                    <a:pt x="485" y="195"/>
                  </a:lnTo>
                  <a:lnTo>
                    <a:pt x="479" y="195"/>
                  </a:lnTo>
                  <a:lnTo>
                    <a:pt x="474" y="195"/>
                  </a:lnTo>
                  <a:lnTo>
                    <a:pt x="468" y="195"/>
                  </a:lnTo>
                  <a:lnTo>
                    <a:pt x="463" y="195"/>
                  </a:lnTo>
                  <a:lnTo>
                    <a:pt x="457" y="195"/>
                  </a:lnTo>
                  <a:lnTo>
                    <a:pt x="453" y="195"/>
                  </a:lnTo>
                  <a:lnTo>
                    <a:pt x="447" y="195"/>
                  </a:lnTo>
                  <a:lnTo>
                    <a:pt x="443" y="195"/>
                  </a:lnTo>
                  <a:lnTo>
                    <a:pt x="437" y="195"/>
                  </a:lnTo>
                  <a:lnTo>
                    <a:pt x="432" y="195"/>
                  </a:lnTo>
                  <a:lnTo>
                    <a:pt x="426" y="195"/>
                  </a:lnTo>
                  <a:lnTo>
                    <a:pt x="421" y="195"/>
                  </a:lnTo>
                  <a:lnTo>
                    <a:pt x="415" y="195"/>
                  </a:lnTo>
                  <a:lnTo>
                    <a:pt x="410" y="195"/>
                  </a:lnTo>
                  <a:lnTo>
                    <a:pt x="404" y="195"/>
                  </a:lnTo>
                  <a:lnTo>
                    <a:pt x="398" y="195"/>
                  </a:lnTo>
                  <a:lnTo>
                    <a:pt x="393" y="195"/>
                  </a:lnTo>
                  <a:lnTo>
                    <a:pt x="387" y="195"/>
                  </a:lnTo>
                  <a:lnTo>
                    <a:pt x="382" y="195"/>
                  </a:lnTo>
                  <a:lnTo>
                    <a:pt x="376" y="195"/>
                  </a:lnTo>
                  <a:lnTo>
                    <a:pt x="370" y="195"/>
                  </a:lnTo>
                  <a:lnTo>
                    <a:pt x="365" y="195"/>
                  </a:lnTo>
                  <a:lnTo>
                    <a:pt x="359" y="195"/>
                  </a:lnTo>
                  <a:lnTo>
                    <a:pt x="354" y="195"/>
                  </a:lnTo>
                  <a:lnTo>
                    <a:pt x="348" y="195"/>
                  </a:lnTo>
                  <a:lnTo>
                    <a:pt x="343" y="195"/>
                  </a:lnTo>
                  <a:lnTo>
                    <a:pt x="337" y="195"/>
                  </a:lnTo>
                  <a:lnTo>
                    <a:pt x="331" y="195"/>
                  </a:lnTo>
                  <a:lnTo>
                    <a:pt x="327" y="195"/>
                  </a:lnTo>
                  <a:lnTo>
                    <a:pt x="322" y="195"/>
                  </a:lnTo>
                  <a:lnTo>
                    <a:pt x="316" y="195"/>
                  </a:lnTo>
                  <a:lnTo>
                    <a:pt x="311" y="195"/>
                  </a:lnTo>
                  <a:lnTo>
                    <a:pt x="305" y="195"/>
                  </a:lnTo>
                  <a:lnTo>
                    <a:pt x="299" y="195"/>
                  </a:lnTo>
                  <a:lnTo>
                    <a:pt x="294" y="195"/>
                  </a:lnTo>
                  <a:lnTo>
                    <a:pt x="288" y="195"/>
                  </a:lnTo>
                  <a:lnTo>
                    <a:pt x="283" y="195"/>
                  </a:lnTo>
                  <a:lnTo>
                    <a:pt x="277" y="195"/>
                  </a:lnTo>
                  <a:lnTo>
                    <a:pt x="273" y="195"/>
                  </a:lnTo>
                  <a:lnTo>
                    <a:pt x="267" y="195"/>
                  </a:lnTo>
                  <a:lnTo>
                    <a:pt x="262" y="195"/>
                  </a:lnTo>
                  <a:lnTo>
                    <a:pt x="256" y="195"/>
                  </a:lnTo>
                  <a:lnTo>
                    <a:pt x="251" y="195"/>
                  </a:lnTo>
                  <a:lnTo>
                    <a:pt x="245" y="195"/>
                  </a:lnTo>
                  <a:lnTo>
                    <a:pt x="239" y="195"/>
                  </a:lnTo>
                  <a:lnTo>
                    <a:pt x="235" y="195"/>
                  </a:lnTo>
                  <a:lnTo>
                    <a:pt x="230" y="195"/>
                  </a:lnTo>
                  <a:lnTo>
                    <a:pt x="224" y="195"/>
                  </a:lnTo>
                  <a:lnTo>
                    <a:pt x="218" y="195"/>
                  </a:lnTo>
                  <a:lnTo>
                    <a:pt x="213" y="195"/>
                  </a:lnTo>
                  <a:lnTo>
                    <a:pt x="207" y="195"/>
                  </a:lnTo>
                  <a:lnTo>
                    <a:pt x="202" y="195"/>
                  </a:lnTo>
                  <a:lnTo>
                    <a:pt x="196" y="195"/>
                  </a:lnTo>
                  <a:lnTo>
                    <a:pt x="191" y="195"/>
                  </a:lnTo>
                  <a:lnTo>
                    <a:pt x="185" y="195"/>
                  </a:lnTo>
                  <a:lnTo>
                    <a:pt x="179" y="195"/>
                  </a:lnTo>
                  <a:lnTo>
                    <a:pt x="174" y="195"/>
                  </a:lnTo>
                  <a:lnTo>
                    <a:pt x="168" y="195"/>
                  </a:lnTo>
                  <a:lnTo>
                    <a:pt x="163" y="195"/>
                  </a:lnTo>
                  <a:lnTo>
                    <a:pt x="157" y="195"/>
                  </a:lnTo>
                  <a:lnTo>
                    <a:pt x="152" y="195"/>
                  </a:lnTo>
                  <a:lnTo>
                    <a:pt x="147" y="195"/>
                  </a:lnTo>
                  <a:lnTo>
                    <a:pt x="142" y="195"/>
                  </a:lnTo>
                  <a:lnTo>
                    <a:pt x="136" y="195"/>
                  </a:lnTo>
                  <a:lnTo>
                    <a:pt x="131" y="195"/>
                  </a:lnTo>
                  <a:lnTo>
                    <a:pt x="125" y="195"/>
                  </a:lnTo>
                  <a:lnTo>
                    <a:pt x="119" y="195"/>
                  </a:lnTo>
                  <a:lnTo>
                    <a:pt x="114" y="195"/>
                  </a:lnTo>
                  <a:lnTo>
                    <a:pt x="108" y="195"/>
                  </a:lnTo>
                  <a:lnTo>
                    <a:pt x="103" y="195"/>
                  </a:lnTo>
                  <a:lnTo>
                    <a:pt x="97" y="195"/>
                  </a:lnTo>
                  <a:lnTo>
                    <a:pt x="92" y="195"/>
                  </a:lnTo>
                  <a:lnTo>
                    <a:pt x="87" y="195"/>
                  </a:lnTo>
                  <a:lnTo>
                    <a:pt x="82" y="195"/>
                  </a:lnTo>
                  <a:lnTo>
                    <a:pt x="76" y="195"/>
                  </a:lnTo>
                  <a:lnTo>
                    <a:pt x="71" y="195"/>
                  </a:lnTo>
                  <a:lnTo>
                    <a:pt x="65" y="195"/>
                  </a:lnTo>
                  <a:lnTo>
                    <a:pt x="59" y="195"/>
                  </a:lnTo>
                  <a:lnTo>
                    <a:pt x="54" y="195"/>
                  </a:lnTo>
                  <a:lnTo>
                    <a:pt x="48" y="195"/>
                  </a:lnTo>
                  <a:lnTo>
                    <a:pt x="44" y="195"/>
                  </a:lnTo>
                  <a:lnTo>
                    <a:pt x="39" y="195"/>
                  </a:lnTo>
                  <a:lnTo>
                    <a:pt x="33" y="195"/>
                  </a:lnTo>
                  <a:lnTo>
                    <a:pt x="27" y="195"/>
                  </a:lnTo>
                  <a:lnTo>
                    <a:pt x="22" y="195"/>
                  </a:lnTo>
                  <a:lnTo>
                    <a:pt x="16" y="195"/>
                  </a:lnTo>
                  <a:lnTo>
                    <a:pt x="11" y="195"/>
                  </a:lnTo>
                  <a:lnTo>
                    <a:pt x="5" y="195"/>
                  </a:lnTo>
                  <a:lnTo>
                    <a:pt x="0" y="195"/>
                  </a:lnTo>
                </a:path>
              </a:pathLst>
            </a:custGeom>
            <a:solidFill>
              <a:srgbClr val="CC0000"/>
            </a:solidFill>
            <a:ln w="12700" cap="rnd">
              <a:noFill/>
              <a:round/>
              <a:headEnd/>
              <a:tailEnd/>
            </a:ln>
            <a:effectLst/>
          </p:spPr>
          <p:txBody>
            <a:bodyPr/>
            <a:lstStyle/>
            <a:p>
              <a:endParaRPr lang="en-US"/>
            </a:p>
          </p:txBody>
        </p:sp>
        <p:sp>
          <p:nvSpPr>
            <p:cNvPr id="142345" name="Freeform 9"/>
            <p:cNvSpPr>
              <a:spLocks/>
            </p:cNvSpPr>
            <p:nvPr/>
          </p:nvSpPr>
          <p:spPr bwMode="auto">
            <a:xfrm>
              <a:off x="3484" y="1856"/>
              <a:ext cx="1150" cy="932"/>
            </a:xfrm>
            <a:custGeom>
              <a:avLst/>
              <a:gdLst/>
              <a:ahLst/>
              <a:cxnLst>
                <a:cxn ang="0">
                  <a:pos x="35" y="56"/>
                </a:cxn>
                <a:cxn ang="0">
                  <a:pos x="74" y="119"/>
                </a:cxn>
                <a:cxn ang="0">
                  <a:pos x="114" y="183"/>
                </a:cxn>
                <a:cxn ang="0">
                  <a:pos x="155" y="245"/>
                </a:cxn>
                <a:cxn ang="0">
                  <a:pos x="195" y="305"/>
                </a:cxn>
                <a:cxn ang="0">
                  <a:pos x="236" y="363"/>
                </a:cxn>
                <a:cxn ang="0">
                  <a:pos x="275" y="417"/>
                </a:cxn>
                <a:cxn ang="0">
                  <a:pos x="315" y="469"/>
                </a:cxn>
                <a:cxn ang="0">
                  <a:pos x="355" y="517"/>
                </a:cxn>
                <a:cxn ang="0">
                  <a:pos x="396" y="562"/>
                </a:cxn>
                <a:cxn ang="0">
                  <a:pos x="437" y="605"/>
                </a:cxn>
                <a:cxn ang="0">
                  <a:pos x="476" y="643"/>
                </a:cxn>
                <a:cxn ang="0">
                  <a:pos x="516" y="678"/>
                </a:cxn>
                <a:cxn ang="0">
                  <a:pos x="557" y="709"/>
                </a:cxn>
                <a:cxn ang="0">
                  <a:pos x="597" y="931"/>
                </a:cxn>
                <a:cxn ang="0">
                  <a:pos x="638" y="931"/>
                </a:cxn>
                <a:cxn ang="0">
                  <a:pos x="676" y="931"/>
                </a:cxn>
                <a:cxn ang="0">
                  <a:pos x="717" y="931"/>
                </a:cxn>
                <a:cxn ang="0">
                  <a:pos x="758" y="931"/>
                </a:cxn>
                <a:cxn ang="0">
                  <a:pos x="798" y="931"/>
                </a:cxn>
                <a:cxn ang="0">
                  <a:pos x="839" y="931"/>
                </a:cxn>
                <a:cxn ang="0">
                  <a:pos x="877" y="931"/>
                </a:cxn>
                <a:cxn ang="0">
                  <a:pos x="918" y="931"/>
                </a:cxn>
                <a:cxn ang="0">
                  <a:pos x="959" y="931"/>
                </a:cxn>
                <a:cxn ang="0">
                  <a:pos x="999" y="931"/>
                </a:cxn>
                <a:cxn ang="0">
                  <a:pos x="1040" y="931"/>
                </a:cxn>
                <a:cxn ang="0">
                  <a:pos x="1078" y="931"/>
                </a:cxn>
                <a:cxn ang="0">
                  <a:pos x="1119" y="931"/>
                </a:cxn>
                <a:cxn ang="0">
                  <a:pos x="1137" y="931"/>
                </a:cxn>
                <a:cxn ang="0">
                  <a:pos x="1096" y="931"/>
                </a:cxn>
                <a:cxn ang="0">
                  <a:pos x="1056" y="931"/>
                </a:cxn>
                <a:cxn ang="0">
                  <a:pos x="1016" y="931"/>
                </a:cxn>
                <a:cxn ang="0">
                  <a:pos x="975" y="931"/>
                </a:cxn>
                <a:cxn ang="0">
                  <a:pos x="936" y="931"/>
                </a:cxn>
                <a:cxn ang="0">
                  <a:pos x="895" y="931"/>
                </a:cxn>
                <a:cxn ang="0">
                  <a:pos x="856" y="931"/>
                </a:cxn>
                <a:cxn ang="0">
                  <a:pos x="815" y="931"/>
                </a:cxn>
                <a:cxn ang="0">
                  <a:pos x="774" y="931"/>
                </a:cxn>
                <a:cxn ang="0">
                  <a:pos x="735" y="931"/>
                </a:cxn>
                <a:cxn ang="0">
                  <a:pos x="694" y="931"/>
                </a:cxn>
                <a:cxn ang="0">
                  <a:pos x="654" y="931"/>
                </a:cxn>
                <a:cxn ang="0">
                  <a:pos x="614" y="931"/>
                </a:cxn>
                <a:cxn ang="0">
                  <a:pos x="573" y="931"/>
                </a:cxn>
                <a:cxn ang="0">
                  <a:pos x="534" y="931"/>
                </a:cxn>
                <a:cxn ang="0">
                  <a:pos x="493" y="931"/>
                </a:cxn>
                <a:cxn ang="0">
                  <a:pos x="454" y="931"/>
                </a:cxn>
                <a:cxn ang="0">
                  <a:pos x="413" y="931"/>
                </a:cxn>
                <a:cxn ang="0">
                  <a:pos x="372" y="931"/>
                </a:cxn>
                <a:cxn ang="0">
                  <a:pos x="333" y="931"/>
                </a:cxn>
                <a:cxn ang="0">
                  <a:pos x="292" y="931"/>
                </a:cxn>
                <a:cxn ang="0">
                  <a:pos x="252" y="931"/>
                </a:cxn>
                <a:cxn ang="0">
                  <a:pos x="212" y="931"/>
                </a:cxn>
                <a:cxn ang="0">
                  <a:pos x="171" y="931"/>
                </a:cxn>
                <a:cxn ang="0">
                  <a:pos x="132" y="931"/>
                </a:cxn>
                <a:cxn ang="0">
                  <a:pos x="92" y="931"/>
                </a:cxn>
                <a:cxn ang="0">
                  <a:pos x="51" y="931"/>
                </a:cxn>
                <a:cxn ang="0">
                  <a:pos x="11" y="931"/>
                </a:cxn>
              </a:cxnLst>
              <a:rect l="0" t="0" r="r" b="b"/>
              <a:pathLst>
                <a:path w="1150" h="932">
                  <a:moveTo>
                    <a:pt x="0" y="0"/>
                  </a:moveTo>
                  <a:lnTo>
                    <a:pt x="5" y="9"/>
                  </a:lnTo>
                  <a:lnTo>
                    <a:pt x="11" y="18"/>
                  </a:lnTo>
                  <a:lnTo>
                    <a:pt x="17" y="28"/>
                  </a:lnTo>
                  <a:lnTo>
                    <a:pt x="23" y="37"/>
                  </a:lnTo>
                  <a:lnTo>
                    <a:pt x="29" y="46"/>
                  </a:lnTo>
                  <a:lnTo>
                    <a:pt x="35" y="56"/>
                  </a:lnTo>
                  <a:lnTo>
                    <a:pt x="41" y="65"/>
                  </a:lnTo>
                  <a:lnTo>
                    <a:pt x="46" y="75"/>
                  </a:lnTo>
                  <a:lnTo>
                    <a:pt x="51" y="83"/>
                  </a:lnTo>
                  <a:lnTo>
                    <a:pt x="57" y="92"/>
                  </a:lnTo>
                  <a:lnTo>
                    <a:pt x="63" y="101"/>
                  </a:lnTo>
                  <a:lnTo>
                    <a:pt x="68" y="111"/>
                  </a:lnTo>
                  <a:lnTo>
                    <a:pt x="74" y="119"/>
                  </a:lnTo>
                  <a:lnTo>
                    <a:pt x="80" y="128"/>
                  </a:lnTo>
                  <a:lnTo>
                    <a:pt x="86" y="138"/>
                  </a:lnTo>
                  <a:lnTo>
                    <a:pt x="92" y="147"/>
                  </a:lnTo>
                  <a:lnTo>
                    <a:pt x="96" y="156"/>
                  </a:lnTo>
                  <a:lnTo>
                    <a:pt x="102" y="166"/>
                  </a:lnTo>
                  <a:lnTo>
                    <a:pt x="108" y="174"/>
                  </a:lnTo>
                  <a:lnTo>
                    <a:pt x="114" y="183"/>
                  </a:lnTo>
                  <a:lnTo>
                    <a:pt x="120" y="193"/>
                  </a:lnTo>
                  <a:lnTo>
                    <a:pt x="126" y="202"/>
                  </a:lnTo>
                  <a:lnTo>
                    <a:pt x="132" y="210"/>
                  </a:lnTo>
                  <a:lnTo>
                    <a:pt x="137" y="220"/>
                  </a:lnTo>
                  <a:lnTo>
                    <a:pt x="143" y="228"/>
                  </a:lnTo>
                  <a:lnTo>
                    <a:pt x="149" y="236"/>
                  </a:lnTo>
                  <a:lnTo>
                    <a:pt x="155" y="245"/>
                  </a:lnTo>
                  <a:lnTo>
                    <a:pt x="159" y="253"/>
                  </a:lnTo>
                  <a:lnTo>
                    <a:pt x="165" y="262"/>
                  </a:lnTo>
                  <a:lnTo>
                    <a:pt x="171" y="270"/>
                  </a:lnTo>
                  <a:lnTo>
                    <a:pt x="177" y="280"/>
                  </a:lnTo>
                  <a:lnTo>
                    <a:pt x="183" y="288"/>
                  </a:lnTo>
                  <a:lnTo>
                    <a:pt x="189" y="297"/>
                  </a:lnTo>
                  <a:lnTo>
                    <a:pt x="195" y="305"/>
                  </a:lnTo>
                  <a:lnTo>
                    <a:pt x="201" y="313"/>
                  </a:lnTo>
                  <a:lnTo>
                    <a:pt x="206" y="321"/>
                  </a:lnTo>
                  <a:lnTo>
                    <a:pt x="212" y="331"/>
                  </a:lnTo>
                  <a:lnTo>
                    <a:pt x="218" y="339"/>
                  </a:lnTo>
                  <a:lnTo>
                    <a:pt x="224" y="347"/>
                  </a:lnTo>
                  <a:lnTo>
                    <a:pt x="230" y="355"/>
                  </a:lnTo>
                  <a:lnTo>
                    <a:pt x="236" y="363"/>
                  </a:lnTo>
                  <a:lnTo>
                    <a:pt x="242" y="371"/>
                  </a:lnTo>
                  <a:lnTo>
                    <a:pt x="247" y="379"/>
                  </a:lnTo>
                  <a:lnTo>
                    <a:pt x="252" y="387"/>
                  </a:lnTo>
                  <a:lnTo>
                    <a:pt x="258" y="394"/>
                  </a:lnTo>
                  <a:lnTo>
                    <a:pt x="264" y="401"/>
                  </a:lnTo>
                  <a:lnTo>
                    <a:pt x="270" y="409"/>
                  </a:lnTo>
                  <a:lnTo>
                    <a:pt x="275" y="417"/>
                  </a:lnTo>
                  <a:lnTo>
                    <a:pt x="281" y="425"/>
                  </a:lnTo>
                  <a:lnTo>
                    <a:pt x="287" y="431"/>
                  </a:lnTo>
                  <a:lnTo>
                    <a:pt x="292" y="440"/>
                  </a:lnTo>
                  <a:lnTo>
                    <a:pt x="297" y="448"/>
                  </a:lnTo>
                  <a:lnTo>
                    <a:pt x="303" y="454"/>
                  </a:lnTo>
                  <a:lnTo>
                    <a:pt x="309" y="461"/>
                  </a:lnTo>
                  <a:lnTo>
                    <a:pt x="315" y="469"/>
                  </a:lnTo>
                  <a:lnTo>
                    <a:pt x="321" y="476"/>
                  </a:lnTo>
                  <a:lnTo>
                    <a:pt x="327" y="482"/>
                  </a:lnTo>
                  <a:lnTo>
                    <a:pt x="333" y="490"/>
                  </a:lnTo>
                  <a:lnTo>
                    <a:pt x="338" y="497"/>
                  </a:lnTo>
                  <a:lnTo>
                    <a:pt x="344" y="504"/>
                  </a:lnTo>
                  <a:lnTo>
                    <a:pt x="349" y="511"/>
                  </a:lnTo>
                  <a:lnTo>
                    <a:pt x="355" y="517"/>
                  </a:lnTo>
                  <a:lnTo>
                    <a:pt x="360" y="525"/>
                  </a:lnTo>
                  <a:lnTo>
                    <a:pt x="366" y="532"/>
                  </a:lnTo>
                  <a:lnTo>
                    <a:pt x="372" y="537"/>
                  </a:lnTo>
                  <a:lnTo>
                    <a:pt x="378" y="543"/>
                  </a:lnTo>
                  <a:lnTo>
                    <a:pt x="384" y="550"/>
                  </a:lnTo>
                  <a:lnTo>
                    <a:pt x="390" y="556"/>
                  </a:lnTo>
                  <a:lnTo>
                    <a:pt x="396" y="562"/>
                  </a:lnTo>
                  <a:lnTo>
                    <a:pt x="402" y="568"/>
                  </a:lnTo>
                  <a:lnTo>
                    <a:pt x="407" y="575"/>
                  </a:lnTo>
                  <a:lnTo>
                    <a:pt x="413" y="580"/>
                  </a:lnTo>
                  <a:lnTo>
                    <a:pt x="419" y="587"/>
                  </a:lnTo>
                  <a:lnTo>
                    <a:pt x="425" y="592"/>
                  </a:lnTo>
                  <a:lnTo>
                    <a:pt x="431" y="599"/>
                  </a:lnTo>
                  <a:lnTo>
                    <a:pt x="437" y="605"/>
                  </a:lnTo>
                  <a:lnTo>
                    <a:pt x="443" y="610"/>
                  </a:lnTo>
                  <a:lnTo>
                    <a:pt x="449" y="617"/>
                  </a:lnTo>
                  <a:lnTo>
                    <a:pt x="454" y="622"/>
                  </a:lnTo>
                  <a:lnTo>
                    <a:pt x="460" y="627"/>
                  </a:lnTo>
                  <a:lnTo>
                    <a:pt x="466" y="633"/>
                  </a:lnTo>
                  <a:lnTo>
                    <a:pt x="471" y="638"/>
                  </a:lnTo>
                  <a:lnTo>
                    <a:pt x="476" y="643"/>
                  </a:lnTo>
                  <a:lnTo>
                    <a:pt x="481" y="649"/>
                  </a:lnTo>
                  <a:lnTo>
                    <a:pt x="487" y="654"/>
                  </a:lnTo>
                  <a:lnTo>
                    <a:pt x="493" y="658"/>
                  </a:lnTo>
                  <a:lnTo>
                    <a:pt x="498" y="664"/>
                  </a:lnTo>
                  <a:lnTo>
                    <a:pt x="504" y="669"/>
                  </a:lnTo>
                  <a:lnTo>
                    <a:pt x="510" y="674"/>
                  </a:lnTo>
                  <a:lnTo>
                    <a:pt x="516" y="678"/>
                  </a:lnTo>
                  <a:lnTo>
                    <a:pt x="522" y="684"/>
                  </a:lnTo>
                  <a:lnTo>
                    <a:pt x="528" y="689"/>
                  </a:lnTo>
                  <a:lnTo>
                    <a:pt x="534" y="693"/>
                  </a:lnTo>
                  <a:lnTo>
                    <a:pt x="540" y="698"/>
                  </a:lnTo>
                  <a:lnTo>
                    <a:pt x="545" y="701"/>
                  </a:lnTo>
                  <a:lnTo>
                    <a:pt x="551" y="705"/>
                  </a:lnTo>
                  <a:lnTo>
                    <a:pt x="557" y="709"/>
                  </a:lnTo>
                  <a:lnTo>
                    <a:pt x="562" y="715"/>
                  </a:lnTo>
                  <a:lnTo>
                    <a:pt x="567" y="719"/>
                  </a:lnTo>
                  <a:lnTo>
                    <a:pt x="573" y="723"/>
                  </a:lnTo>
                  <a:lnTo>
                    <a:pt x="579" y="727"/>
                  </a:lnTo>
                  <a:lnTo>
                    <a:pt x="585" y="731"/>
                  </a:lnTo>
                  <a:lnTo>
                    <a:pt x="591" y="735"/>
                  </a:lnTo>
                  <a:lnTo>
                    <a:pt x="597" y="931"/>
                  </a:lnTo>
                  <a:lnTo>
                    <a:pt x="603" y="931"/>
                  </a:lnTo>
                  <a:lnTo>
                    <a:pt x="608" y="931"/>
                  </a:lnTo>
                  <a:lnTo>
                    <a:pt x="614" y="931"/>
                  </a:lnTo>
                  <a:lnTo>
                    <a:pt x="620" y="931"/>
                  </a:lnTo>
                  <a:lnTo>
                    <a:pt x="626" y="931"/>
                  </a:lnTo>
                  <a:lnTo>
                    <a:pt x="632" y="931"/>
                  </a:lnTo>
                  <a:lnTo>
                    <a:pt x="638" y="931"/>
                  </a:lnTo>
                  <a:lnTo>
                    <a:pt x="644" y="931"/>
                  </a:lnTo>
                  <a:lnTo>
                    <a:pt x="650" y="931"/>
                  </a:lnTo>
                  <a:lnTo>
                    <a:pt x="654" y="931"/>
                  </a:lnTo>
                  <a:lnTo>
                    <a:pt x="660" y="931"/>
                  </a:lnTo>
                  <a:lnTo>
                    <a:pt x="666" y="931"/>
                  </a:lnTo>
                  <a:lnTo>
                    <a:pt x="670" y="931"/>
                  </a:lnTo>
                  <a:lnTo>
                    <a:pt x="676" y="931"/>
                  </a:lnTo>
                  <a:lnTo>
                    <a:pt x="682" y="931"/>
                  </a:lnTo>
                  <a:lnTo>
                    <a:pt x="688" y="931"/>
                  </a:lnTo>
                  <a:lnTo>
                    <a:pt x="694" y="931"/>
                  </a:lnTo>
                  <a:lnTo>
                    <a:pt x="699" y="931"/>
                  </a:lnTo>
                  <a:lnTo>
                    <a:pt x="705" y="931"/>
                  </a:lnTo>
                  <a:lnTo>
                    <a:pt x="711" y="931"/>
                  </a:lnTo>
                  <a:lnTo>
                    <a:pt x="717" y="931"/>
                  </a:lnTo>
                  <a:lnTo>
                    <a:pt x="723" y="931"/>
                  </a:lnTo>
                  <a:lnTo>
                    <a:pt x="729" y="931"/>
                  </a:lnTo>
                  <a:lnTo>
                    <a:pt x="735" y="931"/>
                  </a:lnTo>
                  <a:lnTo>
                    <a:pt x="741" y="931"/>
                  </a:lnTo>
                  <a:lnTo>
                    <a:pt x="746" y="931"/>
                  </a:lnTo>
                  <a:lnTo>
                    <a:pt x="752" y="931"/>
                  </a:lnTo>
                  <a:lnTo>
                    <a:pt x="758" y="931"/>
                  </a:lnTo>
                  <a:lnTo>
                    <a:pt x="763" y="931"/>
                  </a:lnTo>
                  <a:lnTo>
                    <a:pt x="768" y="931"/>
                  </a:lnTo>
                  <a:lnTo>
                    <a:pt x="774" y="931"/>
                  </a:lnTo>
                  <a:lnTo>
                    <a:pt x="780" y="931"/>
                  </a:lnTo>
                  <a:lnTo>
                    <a:pt x="786" y="931"/>
                  </a:lnTo>
                  <a:lnTo>
                    <a:pt x="792" y="931"/>
                  </a:lnTo>
                  <a:lnTo>
                    <a:pt x="798" y="931"/>
                  </a:lnTo>
                  <a:lnTo>
                    <a:pt x="804" y="931"/>
                  </a:lnTo>
                  <a:lnTo>
                    <a:pt x="810" y="931"/>
                  </a:lnTo>
                  <a:lnTo>
                    <a:pt x="815" y="931"/>
                  </a:lnTo>
                  <a:lnTo>
                    <a:pt x="821" y="931"/>
                  </a:lnTo>
                  <a:lnTo>
                    <a:pt x="827" y="931"/>
                  </a:lnTo>
                  <a:lnTo>
                    <a:pt x="833" y="931"/>
                  </a:lnTo>
                  <a:lnTo>
                    <a:pt x="839" y="931"/>
                  </a:lnTo>
                  <a:lnTo>
                    <a:pt x="845" y="931"/>
                  </a:lnTo>
                  <a:lnTo>
                    <a:pt x="851" y="931"/>
                  </a:lnTo>
                  <a:lnTo>
                    <a:pt x="856" y="931"/>
                  </a:lnTo>
                  <a:lnTo>
                    <a:pt x="861" y="931"/>
                  </a:lnTo>
                  <a:lnTo>
                    <a:pt x="867" y="931"/>
                  </a:lnTo>
                  <a:lnTo>
                    <a:pt x="871" y="931"/>
                  </a:lnTo>
                  <a:lnTo>
                    <a:pt x="877" y="931"/>
                  </a:lnTo>
                  <a:lnTo>
                    <a:pt x="883" y="931"/>
                  </a:lnTo>
                  <a:lnTo>
                    <a:pt x="889" y="931"/>
                  </a:lnTo>
                  <a:lnTo>
                    <a:pt x="895" y="931"/>
                  </a:lnTo>
                  <a:lnTo>
                    <a:pt x="901" y="931"/>
                  </a:lnTo>
                  <a:lnTo>
                    <a:pt x="906" y="931"/>
                  </a:lnTo>
                  <a:lnTo>
                    <a:pt x="912" y="931"/>
                  </a:lnTo>
                  <a:lnTo>
                    <a:pt x="918" y="931"/>
                  </a:lnTo>
                  <a:lnTo>
                    <a:pt x="924" y="931"/>
                  </a:lnTo>
                  <a:lnTo>
                    <a:pt x="930" y="931"/>
                  </a:lnTo>
                  <a:lnTo>
                    <a:pt x="936" y="931"/>
                  </a:lnTo>
                  <a:lnTo>
                    <a:pt x="942" y="931"/>
                  </a:lnTo>
                  <a:lnTo>
                    <a:pt x="947" y="931"/>
                  </a:lnTo>
                  <a:lnTo>
                    <a:pt x="953" y="931"/>
                  </a:lnTo>
                  <a:lnTo>
                    <a:pt x="959" y="931"/>
                  </a:lnTo>
                  <a:lnTo>
                    <a:pt x="964" y="931"/>
                  </a:lnTo>
                  <a:lnTo>
                    <a:pt x="969" y="931"/>
                  </a:lnTo>
                  <a:lnTo>
                    <a:pt x="975" y="931"/>
                  </a:lnTo>
                  <a:lnTo>
                    <a:pt x="981" y="931"/>
                  </a:lnTo>
                  <a:lnTo>
                    <a:pt x="987" y="931"/>
                  </a:lnTo>
                  <a:lnTo>
                    <a:pt x="993" y="931"/>
                  </a:lnTo>
                  <a:lnTo>
                    <a:pt x="999" y="931"/>
                  </a:lnTo>
                  <a:lnTo>
                    <a:pt x="1005" y="931"/>
                  </a:lnTo>
                  <a:lnTo>
                    <a:pt x="1011" y="931"/>
                  </a:lnTo>
                  <a:lnTo>
                    <a:pt x="1016" y="931"/>
                  </a:lnTo>
                  <a:lnTo>
                    <a:pt x="1022" y="931"/>
                  </a:lnTo>
                  <a:lnTo>
                    <a:pt x="1028" y="931"/>
                  </a:lnTo>
                  <a:lnTo>
                    <a:pt x="1034" y="931"/>
                  </a:lnTo>
                  <a:lnTo>
                    <a:pt x="1040" y="931"/>
                  </a:lnTo>
                  <a:lnTo>
                    <a:pt x="1046" y="931"/>
                  </a:lnTo>
                  <a:lnTo>
                    <a:pt x="1052" y="931"/>
                  </a:lnTo>
                  <a:lnTo>
                    <a:pt x="1056" y="931"/>
                  </a:lnTo>
                  <a:lnTo>
                    <a:pt x="1060" y="931"/>
                  </a:lnTo>
                  <a:lnTo>
                    <a:pt x="1066" y="931"/>
                  </a:lnTo>
                  <a:lnTo>
                    <a:pt x="1072" y="931"/>
                  </a:lnTo>
                  <a:lnTo>
                    <a:pt x="1078" y="931"/>
                  </a:lnTo>
                  <a:lnTo>
                    <a:pt x="1084" y="931"/>
                  </a:lnTo>
                  <a:lnTo>
                    <a:pt x="1090" y="931"/>
                  </a:lnTo>
                  <a:lnTo>
                    <a:pt x="1096" y="931"/>
                  </a:lnTo>
                  <a:lnTo>
                    <a:pt x="1102" y="931"/>
                  </a:lnTo>
                  <a:lnTo>
                    <a:pt x="1107" y="931"/>
                  </a:lnTo>
                  <a:lnTo>
                    <a:pt x="1113" y="931"/>
                  </a:lnTo>
                  <a:lnTo>
                    <a:pt x="1119" y="931"/>
                  </a:lnTo>
                  <a:lnTo>
                    <a:pt x="1125" y="931"/>
                  </a:lnTo>
                  <a:lnTo>
                    <a:pt x="1131" y="931"/>
                  </a:lnTo>
                  <a:lnTo>
                    <a:pt x="1137" y="931"/>
                  </a:lnTo>
                  <a:lnTo>
                    <a:pt x="1143" y="931"/>
                  </a:lnTo>
                  <a:lnTo>
                    <a:pt x="1149" y="931"/>
                  </a:lnTo>
                  <a:lnTo>
                    <a:pt x="1143" y="931"/>
                  </a:lnTo>
                  <a:lnTo>
                    <a:pt x="1137" y="931"/>
                  </a:lnTo>
                  <a:lnTo>
                    <a:pt x="1131" y="931"/>
                  </a:lnTo>
                  <a:lnTo>
                    <a:pt x="1125" y="931"/>
                  </a:lnTo>
                  <a:lnTo>
                    <a:pt x="1119" y="931"/>
                  </a:lnTo>
                  <a:lnTo>
                    <a:pt x="1113" y="931"/>
                  </a:lnTo>
                  <a:lnTo>
                    <a:pt x="1107" y="931"/>
                  </a:lnTo>
                  <a:lnTo>
                    <a:pt x="1102" y="931"/>
                  </a:lnTo>
                  <a:lnTo>
                    <a:pt x="1096" y="931"/>
                  </a:lnTo>
                  <a:lnTo>
                    <a:pt x="1090" y="931"/>
                  </a:lnTo>
                  <a:lnTo>
                    <a:pt x="1084" y="931"/>
                  </a:lnTo>
                  <a:lnTo>
                    <a:pt x="1078" y="931"/>
                  </a:lnTo>
                  <a:lnTo>
                    <a:pt x="1072" y="931"/>
                  </a:lnTo>
                  <a:lnTo>
                    <a:pt x="1066" y="931"/>
                  </a:lnTo>
                  <a:lnTo>
                    <a:pt x="1060" y="931"/>
                  </a:lnTo>
                  <a:lnTo>
                    <a:pt x="1056" y="931"/>
                  </a:lnTo>
                  <a:lnTo>
                    <a:pt x="1052" y="931"/>
                  </a:lnTo>
                  <a:lnTo>
                    <a:pt x="1046" y="931"/>
                  </a:lnTo>
                  <a:lnTo>
                    <a:pt x="1040" y="931"/>
                  </a:lnTo>
                  <a:lnTo>
                    <a:pt x="1034" y="931"/>
                  </a:lnTo>
                  <a:lnTo>
                    <a:pt x="1028" y="931"/>
                  </a:lnTo>
                  <a:lnTo>
                    <a:pt x="1022" y="931"/>
                  </a:lnTo>
                  <a:lnTo>
                    <a:pt x="1016" y="931"/>
                  </a:lnTo>
                  <a:lnTo>
                    <a:pt x="1011" y="931"/>
                  </a:lnTo>
                  <a:lnTo>
                    <a:pt x="1005" y="931"/>
                  </a:lnTo>
                  <a:lnTo>
                    <a:pt x="999" y="931"/>
                  </a:lnTo>
                  <a:lnTo>
                    <a:pt x="993" y="931"/>
                  </a:lnTo>
                  <a:lnTo>
                    <a:pt x="987" y="931"/>
                  </a:lnTo>
                  <a:lnTo>
                    <a:pt x="981" y="931"/>
                  </a:lnTo>
                  <a:lnTo>
                    <a:pt x="975" y="931"/>
                  </a:lnTo>
                  <a:lnTo>
                    <a:pt x="969" y="931"/>
                  </a:lnTo>
                  <a:lnTo>
                    <a:pt x="964" y="931"/>
                  </a:lnTo>
                  <a:lnTo>
                    <a:pt x="959" y="931"/>
                  </a:lnTo>
                  <a:lnTo>
                    <a:pt x="953" y="931"/>
                  </a:lnTo>
                  <a:lnTo>
                    <a:pt x="947" y="931"/>
                  </a:lnTo>
                  <a:lnTo>
                    <a:pt x="942" y="931"/>
                  </a:lnTo>
                  <a:lnTo>
                    <a:pt x="936" y="931"/>
                  </a:lnTo>
                  <a:lnTo>
                    <a:pt x="930" y="931"/>
                  </a:lnTo>
                  <a:lnTo>
                    <a:pt x="924" y="931"/>
                  </a:lnTo>
                  <a:lnTo>
                    <a:pt x="918" y="931"/>
                  </a:lnTo>
                  <a:lnTo>
                    <a:pt x="912" y="931"/>
                  </a:lnTo>
                  <a:lnTo>
                    <a:pt x="906" y="931"/>
                  </a:lnTo>
                  <a:lnTo>
                    <a:pt x="901" y="931"/>
                  </a:lnTo>
                  <a:lnTo>
                    <a:pt x="895" y="931"/>
                  </a:lnTo>
                  <a:lnTo>
                    <a:pt x="889" y="931"/>
                  </a:lnTo>
                  <a:lnTo>
                    <a:pt x="883" y="931"/>
                  </a:lnTo>
                  <a:lnTo>
                    <a:pt x="877" y="931"/>
                  </a:lnTo>
                  <a:lnTo>
                    <a:pt x="871" y="931"/>
                  </a:lnTo>
                  <a:lnTo>
                    <a:pt x="867" y="931"/>
                  </a:lnTo>
                  <a:lnTo>
                    <a:pt x="861" y="931"/>
                  </a:lnTo>
                  <a:lnTo>
                    <a:pt x="856" y="931"/>
                  </a:lnTo>
                  <a:lnTo>
                    <a:pt x="851" y="931"/>
                  </a:lnTo>
                  <a:lnTo>
                    <a:pt x="845" y="931"/>
                  </a:lnTo>
                  <a:lnTo>
                    <a:pt x="839" y="931"/>
                  </a:lnTo>
                  <a:lnTo>
                    <a:pt x="833" y="931"/>
                  </a:lnTo>
                  <a:lnTo>
                    <a:pt x="827" y="931"/>
                  </a:lnTo>
                  <a:lnTo>
                    <a:pt x="821" y="931"/>
                  </a:lnTo>
                  <a:lnTo>
                    <a:pt x="815" y="931"/>
                  </a:lnTo>
                  <a:lnTo>
                    <a:pt x="810" y="931"/>
                  </a:lnTo>
                  <a:lnTo>
                    <a:pt x="804" y="931"/>
                  </a:lnTo>
                  <a:lnTo>
                    <a:pt x="798" y="931"/>
                  </a:lnTo>
                  <a:lnTo>
                    <a:pt x="792" y="931"/>
                  </a:lnTo>
                  <a:lnTo>
                    <a:pt x="786" y="931"/>
                  </a:lnTo>
                  <a:lnTo>
                    <a:pt x="780" y="931"/>
                  </a:lnTo>
                  <a:lnTo>
                    <a:pt x="774" y="931"/>
                  </a:lnTo>
                  <a:lnTo>
                    <a:pt x="768" y="931"/>
                  </a:lnTo>
                  <a:lnTo>
                    <a:pt x="763" y="931"/>
                  </a:lnTo>
                  <a:lnTo>
                    <a:pt x="758" y="931"/>
                  </a:lnTo>
                  <a:lnTo>
                    <a:pt x="752" y="931"/>
                  </a:lnTo>
                  <a:lnTo>
                    <a:pt x="746" y="931"/>
                  </a:lnTo>
                  <a:lnTo>
                    <a:pt x="741" y="931"/>
                  </a:lnTo>
                  <a:lnTo>
                    <a:pt x="735" y="931"/>
                  </a:lnTo>
                  <a:lnTo>
                    <a:pt x="729" y="931"/>
                  </a:lnTo>
                  <a:lnTo>
                    <a:pt x="723" y="931"/>
                  </a:lnTo>
                  <a:lnTo>
                    <a:pt x="717" y="931"/>
                  </a:lnTo>
                  <a:lnTo>
                    <a:pt x="711" y="931"/>
                  </a:lnTo>
                  <a:lnTo>
                    <a:pt x="705" y="931"/>
                  </a:lnTo>
                  <a:lnTo>
                    <a:pt x="699" y="931"/>
                  </a:lnTo>
                  <a:lnTo>
                    <a:pt x="694" y="931"/>
                  </a:lnTo>
                  <a:lnTo>
                    <a:pt x="688" y="931"/>
                  </a:lnTo>
                  <a:lnTo>
                    <a:pt x="682" y="931"/>
                  </a:lnTo>
                  <a:lnTo>
                    <a:pt x="676" y="931"/>
                  </a:lnTo>
                  <a:lnTo>
                    <a:pt x="670" y="931"/>
                  </a:lnTo>
                  <a:lnTo>
                    <a:pt x="666" y="931"/>
                  </a:lnTo>
                  <a:lnTo>
                    <a:pt x="660" y="931"/>
                  </a:lnTo>
                  <a:lnTo>
                    <a:pt x="654" y="931"/>
                  </a:lnTo>
                  <a:lnTo>
                    <a:pt x="650" y="931"/>
                  </a:lnTo>
                  <a:lnTo>
                    <a:pt x="644" y="931"/>
                  </a:lnTo>
                  <a:lnTo>
                    <a:pt x="638" y="931"/>
                  </a:lnTo>
                  <a:lnTo>
                    <a:pt x="632" y="931"/>
                  </a:lnTo>
                  <a:lnTo>
                    <a:pt x="626" y="931"/>
                  </a:lnTo>
                  <a:lnTo>
                    <a:pt x="620" y="931"/>
                  </a:lnTo>
                  <a:lnTo>
                    <a:pt x="614" y="931"/>
                  </a:lnTo>
                  <a:lnTo>
                    <a:pt x="608" y="931"/>
                  </a:lnTo>
                  <a:lnTo>
                    <a:pt x="603" y="931"/>
                  </a:lnTo>
                  <a:lnTo>
                    <a:pt x="597" y="931"/>
                  </a:lnTo>
                  <a:lnTo>
                    <a:pt x="591" y="931"/>
                  </a:lnTo>
                  <a:lnTo>
                    <a:pt x="585" y="931"/>
                  </a:lnTo>
                  <a:lnTo>
                    <a:pt x="579" y="931"/>
                  </a:lnTo>
                  <a:lnTo>
                    <a:pt x="573" y="931"/>
                  </a:lnTo>
                  <a:lnTo>
                    <a:pt x="567" y="931"/>
                  </a:lnTo>
                  <a:lnTo>
                    <a:pt x="562" y="931"/>
                  </a:lnTo>
                  <a:lnTo>
                    <a:pt x="557" y="931"/>
                  </a:lnTo>
                  <a:lnTo>
                    <a:pt x="551" y="931"/>
                  </a:lnTo>
                  <a:lnTo>
                    <a:pt x="545" y="931"/>
                  </a:lnTo>
                  <a:lnTo>
                    <a:pt x="540" y="931"/>
                  </a:lnTo>
                  <a:lnTo>
                    <a:pt x="534" y="931"/>
                  </a:lnTo>
                  <a:lnTo>
                    <a:pt x="528" y="931"/>
                  </a:lnTo>
                  <a:lnTo>
                    <a:pt x="522" y="931"/>
                  </a:lnTo>
                  <a:lnTo>
                    <a:pt x="516" y="931"/>
                  </a:lnTo>
                  <a:lnTo>
                    <a:pt x="510" y="931"/>
                  </a:lnTo>
                  <a:lnTo>
                    <a:pt x="504" y="931"/>
                  </a:lnTo>
                  <a:lnTo>
                    <a:pt x="498" y="931"/>
                  </a:lnTo>
                  <a:lnTo>
                    <a:pt x="493" y="931"/>
                  </a:lnTo>
                  <a:lnTo>
                    <a:pt x="487" y="931"/>
                  </a:lnTo>
                  <a:lnTo>
                    <a:pt x="481" y="931"/>
                  </a:lnTo>
                  <a:lnTo>
                    <a:pt x="476" y="931"/>
                  </a:lnTo>
                  <a:lnTo>
                    <a:pt x="471" y="931"/>
                  </a:lnTo>
                  <a:lnTo>
                    <a:pt x="466" y="931"/>
                  </a:lnTo>
                  <a:lnTo>
                    <a:pt x="460" y="931"/>
                  </a:lnTo>
                  <a:lnTo>
                    <a:pt x="454" y="931"/>
                  </a:lnTo>
                  <a:lnTo>
                    <a:pt x="449" y="931"/>
                  </a:lnTo>
                  <a:lnTo>
                    <a:pt x="443" y="931"/>
                  </a:lnTo>
                  <a:lnTo>
                    <a:pt x="437" y="931"/>
                  </a:lnTo>
                  <a:lnTo>
                    <a:pt x="431" y="931"/>
                  </a:lnTo>
                  <a:lnTo>
                    <a:pt x="425" y="931"/>
                  </a:lnTo>
                  <a:lnTo>
                    <a:pt x="419" y="931"/>
                  </a:lnTo>
                  <a:lnTo>
                    <a:pt x="413" y="931"/>
                  </a:lnTo>
                  <a:lnTo>
                    <a:pt x="407" y="931"/>
                  </a:lnTo>
                  <a:lnTo>
                    <a:pt x="402" y="931"/>
                  </a:lnTo>
                  <a:lnTo>
                    <a:pt x="396" y="931"/>
                  </a:lnTo>
                  <a:lnTo>
                    <a:pt x="390" y="931"/>
                  </a:lnTo>
                  <a:lnTo>
                    <a:pt x="384" y="931"/>
                  </a:lnTo>
                  <a:lnTo>
                    <a:pt x="378" y="931"/>
                  </a:lnTo>
                  <a:lnTo>
                    <a:pt x="372" y="931"/>
                  </a:lnTo>
                  <a:lnTo>
                    <a:pt x="366" y="931"/>
                  </a:lnTo>
                  <a:lnTo>
                    <a:pt x="360" y="931"/>
                  </a:lnTo>
                  <a:lnTo>
                    <a:pt x="355" y="931"/>
                  </a:lnTo>
                  <a:lnTo>
                    <a:pt x="349" y="931"/>
                  </a:lnTo>
                  <a:lnTo>
                    <a:pt x="344" y="931"/>
                  </a:lnTo>
                  <a:lnTo>
                    <a:pt x="338" y="931"/>
                  </a:lnTo>
                  <a:lnTo>
                    <a:pt x="333" y="931"/>
                  </a:lnTo>
                  <a:lnTo>
                    <a:pt x="327" y="931"/>
                  </a:lnTo>
                  <a:lnTo>
                    <a:pt x="321" y="931"/>
                  </a:lnTo>
                  <a:lnTo>
                    <a:pt x="315" y="931"/>
                  </a:lnTo>
                  <a:lnTo>
                    <a:pt x="309" y="931"/>
                  </a:lnTo>
                  <a:lnTo>
                    <a:pt x="303" y="931"/>
                  </a:lnTo>
                  <a:lnTo>
                    <a:pt x="297" y="931"/>
                  </a:lnTo>
                  <a:lnTo>
                    <a:pt x="292" y="931"/>
                  </a:lnTo>
                  <a:lnTo>
                    <a:pt x="287" y="931"/>
                  </a:lnTo>
                  <a:lnTo>
                    <a:pt x="281" y="931"/>
                  </a:lnTo>
                  <a:lnTo>
                    <a:pt x="275" y="931"/>
                  </a:lnTo>
                  <a:lnTo>
                    <a:pt x="270" y="931"/>
                  </a:lnTo>
                  <a:lnTo>
                    <a:pt x="264" y="931"/>
                  </a:lnTo>
                  <a:lnTo>
                    <a:pt x="258" y="931"/>
                  </a:lnTo>
                  <a:lnTo>
                    <a:pt x="252" y="931"/>
                  </a:lnTo>
                  <a:lnTo>
                    <a:pt x="247" y="931"/>
                  </a:lnTo>
                  <a:lnTo>
                    <a:pt x="242" y="931"/>
                  </a:lnTo>
                  <a:lnTo>
                    <a:pt x="236" y="931"/>
                  </a:lnTo>
                  <a:lnTo>
                    <a:pt x="230" y="931"/>
                  </a:lnTo>
                  <a:lnTo>
                    <a:pt x="224" y="931"/>
                  </a:lnTo>
                  <a:lnTo>
                    <a:pt x="218" y="931"/>
                  </a:lnTo>
                  <a:lnTo>
                    <a:pt x="212" y="931"/>
                  </a:lnTo>
                  <a:lnTo>
                    <a:pt x="206" y="931"/>
                  </a:lnTo>
                  <a:lnTo>
                    <a:pt x="201" y="931"/>
                  </a:lnTo>
                  <a:lnTo>
                    <a:pt x="195" y="931"/>
                  </a:lnTo>
                  <a:lnTo>
                    <a:pt x="189" y="931"/>
                  </a:lnTo>
                  <a:lnTo>
                    <a:pt x="183" y="931"/>
                  </a:lnTo>
                  <a:lnTo>
                    <a:pt x="177" y="931"/>
                  </a:lnTo>
                  <a:lnTo>
                    <a:pt x="171" y="931"/>
                  </a:lnTo>
                  <a:lnTo>
                    <a:pt x="165" y="931"/>
                  </a:lnTo>
                  <a:lnTo>
                    <a:pt x="159" y="931"/>
                  </a:lnTo>
                  <a:lnTo>
                    <a:pt x="155" y="931"/>
                  </a:lnTo>
                  <a:lnTo>
                    <a:pt x="149" y="931"/>
                  </a:lnTo>
                  <a:lnTo>
                    <a:pt x="143" y="931"/>
                  </a:lnTo>
                  <a:lnTo>
                    <a:pt x="137" y="931"/>
                  </a:lnTo>
                  <a:lnTo>
                    <a:pt x="132" y="931"/>
                  </a:lnTo>
                  <a:lnTo>
                    <a:pt x="126" y="931"/>
                  </a:lnTo>
                  <a:lnTo>
                    <a:pt x="120" y="931"/>
                  </a:lnTo>
                  <a:lnTo>
                    <a:pt x="114" y="931"/>
                  </a:lnTo>
                  <a:lnTo>
                    <a:pt x="108" y="931"/>
                  </a:lnTo>
                  <a:lnTo>
                    <a:pt x="102" y="931"/>
                  </a:lnTo>
                  <a:lnTo>
                    <a:pt x="96" y="931"/>
                  </a:lnTo>
                  <a:lnTo>
                    <a:pt x="92" y="931"/>
                  </a:lnTo>
                  <a:lnTo>
                    <a:pt x="86" y="931"/>
                  </a:lnTo>
                  <a:lnTo>
                    <a:pt x="80" y="931"/>
                  </a:lnTo>
                  <a:lnTo>
                    <a:pt x="74" y="931"/>
                  </a:lnTo>
                  <a:lnTo>
                    <a:pt x="68" y="931"/>
                  </a:lnTo>
                  <a:lnTo>
                    <a:pt x="63" y="931"/>
                  </a:lnTo>
                  <a:lnTo>
                    <a:pt x="57" y="931"/>
                  </a:lnTo>
                  <a:lnTo>
                    <a:pt x="51" y="931"/>
                  </a:lnTo>
                  <a:lnTo>
                    <a:pt x="46" y="931"/>
                  </a:lnTo>
                  <a:lnTo>
                    <a:pt x="41" y="931"/>
                  </a:lnTo>
                  <a:lnTo>
                    <a:pt x="35" y="931"/>
                  </a:lnTo>
                  <a:lnTo>
                    <a:pt x="29" y="931"/>
                  </a:lnTo>
                  <a:lnTo>
                    <a:pt x="23" y="931"/>
                  </a:lnTo>
                  <a:lnTo>
                    <a:pt x="17" y="931"/>
                  </a:lnTo>
                  <a:lnTo>
                    <a:pt x="11" y="931"/>
                  </a:lnTo>
                  <a:lnTo>
                    <a:pt x="5" y="931"/>
                  </a:lnTo>
                  <a:lnTo>
                    <a:pt x="0" y="931"/>
                  </a:lnTo>
                  <a:lnTo>
                    <a:pt x="0" y="0"/>
                  </a:lnTo>
                </a:path>
              </a:pathLst>
            </a:custGeom>
            <a:solidFill>
              <a:srgbClr val="C0C0C0"/>
            </a:solidFill>
            <a:ln w="12700" cap="rnd">
              <a:noFill/>
              <a:round/>
              <a:headEnd/>
              <a:tailEnd/>
            </a:ln>
            <a:effectLst/>
          </p:spPr>
          <p:txBody>
            <a:bodyPr/>
            <a:lstStyle/>
            <a:p>
              <a:endParaRPr lang="en-US"/>
            </a:p>
          </p:txBody>
        </p:sp>
        <p:sp>
          <p:nvSpPr>
            <p:cNvPr id="142346" name="Rectangle 10"/>
            <p:cNvSpPr>
              <a:spLocks noChangeArrowheads="1"/>
            </p:cNvSpPr>
            <p:nvPr/>
          </p:nvSpPr>
          <p:spPr bwMode="auto">
            <a:xfrm>
              <a:off x="2757" y="2870"/>
              <a:ext cx="333" cy="149"/>
            </a:xfrm>
            <a:prstGeom prst="rect">
              <a:avLst/>
            </a:prstGeom>
            <a:noFill/>
            <a:ln w="12700">
              <a:noFill/>
              <a:miter lim="800000"/>
              <a:headEnd/>
              <a:tailEnd/>
            </a:ln>
            <a:effectLst/>
          </p:spPr>
          <p:txBody>
            <a:bodyPr wrap="none" lIns="90488" tIns="44450" rIns="90488" bIns="44450" anchor="ctr"/>
            <a:lstStyle/>
            <a:p>
              <a:pPr algn="ctr"/>
              <a:r>
                <a:rPr lang="en-US" b="1" i="0">
                  <a:solidFill>
                    <a:schemeClr val="bg2"/>
                  </a:solidFill>
                  <a:latin typeface="Symbol" pitchFamily="18" charset="2"/>
                </a:rPr>
                <a:t></a:t>
              </a:r>
            </a:p>
          </p:txBody>
        </p:sp>
        <p:sp>
          <p:nvSpPr>
            <p:cNvPr id="142347" name="Line 11"/>
            <p:cNvSpPr>
              <a:spLocks noChangeShapeType="1"/>
            </p:cNvSpPr>
            <p:nvPr/>
          </p:nvSpPr>
          <p:spPr bwMode="auto">
            <a:xfrm>
              <a:off x="2901" y="1256"/>
              <a:ext cx="0" cy="1511"/>
            </a:xfrm>
            <a:prstGeom prst="line">
              <a:avLst/>
            </a:prstGeom>
            <a:noFill/>
            <a:ln w="25400">
              <a:solidFill>
                <a:schemeClr val="bg2"/>
              </a:solidFill>
              <a:round/>
              <a:headEnd/>
              <a:tailEnd/>
            </a:ln>
            <a:effectLst/>
          </p:spPr>
          <p:txBody>
            <a:bodyPr wrap="none" anchor="ctr"/>
            <a:lstStyle/>
            <a:p>
              <a:endParaRPr lang="en-US"/>
            </a:p>
          </p:txBody>
        </p:sp>
        <p:sp>
          <p:nvSpPr>
            <p:cNvPr id="142348" name="Line 12"/>
            <p:cNvSpPr>
              <a:spLocks noChangeShapeType="1"/>
            </p:cNvSpPr>
            <p:nvPr/>
          </p:nvSpPr>
          <p:spPr bwMode="auto">
            <a:xfrm flipH="1">
              <a:off x="1766" y="2646"/>
              <a:ext cx="1125" cy="0"/>
            </a:xfrm>
            <a:prstGeom prst="line">
              <a:avLst/>
            </a:prstGeom>
            <a:noFill/>
            <a:ln w="25400">
              <a:solidFill>
                <a:schemeClr val="bg2"/>
              </a:solidFill>
              <a:round/>
              <a:headEnd type="triangle" w="med" len="med"/>
              <a:tailEnd type="triangle" w="med" len="med"/>
            </a:ln>
            <a:effectLst/>
          </p:spPr>
          <p:txBody>
            <a:bodyPr wrap="none" anchor="ctr"/>
            <a:lstStyle/>
            <a:p>
              <a:endParaRPr lang="en-US"/>
            </a:p>
          </p:txBody>
        </p:sp>
        <p:sp>
          <p:nvSpPr>
            <p:cNvPr id="142349" name="Rectangle 13"/>
            <p:cNvSpPr>
              <a:spLocks noChangeArrowheads="1"/>
            </p:cNvSpPr>
            <p:nvPr/>
          </p:nvSpPr>
          <p:spPr bwMode="auto">
            <a:xfrm>
              <a:off x="2091" y="2389"/>
              <a:ext cx="317" cy="193"/>
            </a:xfrm>
            <a:prstGeom prst="rect">
              <a:avLst/>
            </a:prstGeom>
            <a:noFill/>
            <a:ln w="12700">
              <a:noFill/>
              <a:miter lim="800000"/>
              <a:headEnd/>
              <a:tailEnd/>
            </a:ln>
            <a:effectLst/>
          </p:spPr>
          <p:txBody>
            <a:bodyPr wrap="none" lIns="90488" tIns="44450" rIns="90488" bIns="44450" anchor="ctr"/>
            <a:lstStyle/>
            <a:p>
              <a:pPr algn="ctr"/>
              <a:r>
                <a:rPr lang="en-US" sz="1800" b="1" i="0">
                  <a:solidFill>
                    <a:schemeClr val="bg2"/>
                  </a:solidFill>
                  <a:latin typeface="Arial" pitchFamily="34" charset="0"/>
                </a:rPr>
                <a:t>.4750</a:t>
              </a:r>
            </a:p>
          </p:txBody>
        </p:sp>
        <p:sp>
          <p:nvSpPr>
            <p:cNvPr id="142350" name="Line 14"/>
            <p:cNvSpPr>
              <a:spLocks noChangeShapeType="1"/>
            </p:cNvSpPr>
            <p:nvPr/>
          </p:nvSpPr>
          <p:spPr bwMode="auto">
            <a:xfrm>
              <a:off x="2909" y="2646"/>
              <a:ext cx="1110" cy="0"/>
            </a:xfrm>
            <a:prstGeom prst="line">
              <a:avLst/>
            </a:prstGeom>
            <a:noFill/>
            <a:ln w="25400">
              <a:solidFill>
                <a:schemeClr val="bg2"/>
              </a:solidFill>
              <a:round/>
              <a:headEnd type="triangle" w="med" len="med"/>
              <a:tailEnd type="triangle" w="med" len="med"/>
            </a:ln>
            <a:effectLst/>
          </p:spPr>
          <p:txBody>
            <a:bodyPr wrap="none" anchor="ctr"/>
            <a:lstStyle/>
            <a:p>
              <a:endParaRPr lang="en-US"/>
            </a:p>
          </p:txBody>
        </p:sp>
        <p:sp>
          <p:nvSpPr>
            <p:cNvPr id="142351" name="Rectangle 15"/>
            <p:cNvSpPr>
              <a:spLocks noChangeArrowheads="1"/>
            </p:cNvSpPr>
            <p:nvPr/>
          </p:nvSpPr>
          <p:spPr bwMode="auto">
            <a:xfrm>
              <a:off x="3385" y="2389"/>
              <a:ext cx="319" cy="193"/>
            </a:xfrm>
            <a:prstGeom prst="rect">
              <a:avLst/>
            </a:prstGeom>
            <a:noFill/>
            <a:ln w="12700">
              <a:noFill/>
              <a:miter lim="800000"/>
              <a:headEnd/>
              <a:tailEnd/>
            </a:ln>
            <a:effectLst/>
          </p:spPr>
          <p:txBody>
            <a:bodyPr wrap="none" lIns="90488" tIns="44450" rIns="90488" bIns="44450" anchor="ctr"/>
            <a:lstStyle/>
            <a:p>
              <a:pPr algn="ctr"/>
              <a:r>
                <a:rPr lang="en-US" sz="1800" b="1" i="0">
                  <a:solidFill>
                    <a:schemeClr val="bg2"/>
                  </a:solidFill>
                  <a:latin typeface="Arial" pitchFamily="34" charset="0"/>
                </a:rPr>
                <a:t>.4750</a:t>
              </a:r>
            </a:p>
          </p:txBody>
        </p:sp>
        <p:sp>
          <p:nvSpPr>
            <p:cNvPr id="142352" name="Freeform 16"/>
            <p:cNvSpPr>
              <a:spLocks/>
            </p:cNvSpPr>
            <p:nvPr/>
          </p:nvSpPr>
          <p:spPr bwMode="auto">
            <a:xfrm>
              <a:off x="1180" y="2783"/>
              <a:ext cx="2877" cy="1"/>
            </a:xfrm>
            <a:custGeom>
              <a:avLst/>
              <a:gdLst/>
              <a:ahLst/>
              <a:cxnLst>
                <a:cxn ang="0">
                  <a:pos x="86" y="0"/>
                </a:cxn>
                <a:cxn ang="0">
                  <a:pos x="178" y="0"/>
                </a:cxn>
                <a:cxn ang="0">
                  <a:pos x="269" y="0"/>
                </a:cxn>
                <a:cxn ang="0">
                  <a:pos x="362" y="0"/>
                </a:cxn>
                <a:cxn ang="0">
                  <a:pos x="454" y="0"/>
                </a:cxn>
                <a:cxn ang="0">
                  <a:pos x="547" y="0"/>
                </a:cxn>
                <a:cxn ang="0">
                  <a:pos x="639" y="0"/>
                </a:cxn>
                <a:cxn ang="0">
                  <a:pos x="730" y="0"/>
                </a:cxn>
                <a:cxn ang="0">
                  <a:pos x="822" y="0"/>
                </a:cxn>
                <a:cxn ang="0">
                  <a:pos x="916" y="0"/>
                </a:cxn>
                <a:cxn ang="0">
                  <a:pos x="1009" y="0"/>
                </a:cxn>
                <a:cxn ang="0">
                  <a:pos x="1101" y="0"/>
                </a:cxn>
                <a:cxn ang="0">
                  <a:pos x="1193" y="0"/>
                </a:cxn>
                <a:cxn ang="0">
                  <a:pos x="1284" y="0"/>
                </a:cxn>
                <a:cxn ang="0">
                  <a:pos x="1377" y="0"/>
                </a:cxn>
                <a:cxn ang="0">
                  <a:pos x="1469" y="0"/>
                </a:cxn>
                <a:cxn ang="0">
                  <a:pos x="1561" y="0"/>
                </a:cxn>
                <a:cxn ang="0">
                  <a:pos x="1654" y="0"/>
                </a:cxn>
                <a:cxn ang="0">
                  <a:pos x="1746" y="0"/>
                </a:cxn>
                <a:cxn ang="0">
                  <a:pos x="1839" y="0"/>
                </a:cxn>
                <a:cxn ang="0">
                  <a:pos x="1931" y="0"/>
                </a:cxn>
                <a:cxn ang="0">
                  <a:pos x="2023" y="0"/>
                </a:cxn>
                <a:cxn ang="0">
                  <a:pos x="2116" y="0"/>
                </a:cxn>
                <a:cxn ang="0">
                  <a:pos x="2207" y="0"/>
                </a:cxn>
                <a:cxn ang="0">
                  <a:pos x="2299" y="0"/>
                </a:cxn>
                <a:cxn ang="0">
                  <a:pos x="2392" y="0"/>
                </a:cxn>
                <a:cxn ang="0">
                  <a:pos x="2484" y="0"/>
                </a:cxn>
                <a:cxn ang="0">
                  <a:pos x="2576" y="0"/>
                </a:cxn>
                <a:cxn ang="0">
                  <a:pos x="2667" y="0"/>
                </a:cxn>
                <a:cxn ang="0">
                  <a:pos x="2761" y="0"/>
                </a:cxn>
                <a:cxn ang="0">
                  <a:pos x="2854" y="0"/>
                </a:cxn>
                <a:cxn ang="0">
                  <a:pos x="2807" y="0"/>
                </a:cxn>
                <a:cxn ang="0">
                  <a:pos x="2714" y="0"/>
                </a:cxn>
                <a:cxn ang="0">
                  <a:pos x="2623" y="0"/>
                </a:cxn>
                <a:cxn ang="0">
                  <a:pos x="2531" y="0"/>
                </a:cxn>
                <a:cxn ang="0">
                  <a:pos x="2438" y="0"/>
                </a:cxn>
                <a:cxn ang="0">
                  <a:pos x="2346" y="0"/>
                </a:cxn>
                <a:cxn ang="0">
                  <a:pos x="2252" y="0"/>
                </a:cxn>
                <a:cxn ang="0">
                  <a:pos x="2160" y="0"/>
                </a:cxn>
                <a:cxn ang="0">
                  <a:pos x="2069" y="0"/>
                </a:cxn>
                <a:cxn ang="0">
                  <a:pos x="1976" y="0"/>
                </a:cxn>
                <a:cxn ang="0">
                  <a:pos x="1884" y="0"/>
                </a:cxn>
                <a:cxn ang="0">
                  <a:pos x="1792" y="0"/>
                </a:cxn>
                <a:cxn ang="0">
                  <a:pos x="1699" y="0"/>
                </a:cxn>
                <a:cxn ang="0">
                  <a:pos x="1608" y="0"/>
                </a:cxn>
                <a:cxn ang="0">
                  <a:pos x="1516" y="0"/>
                </a:cxn>
                <a:cxn ang="0">
                  <a:pos x="1424" y="0"/>
                </a:cxn>
                <a:cxn ang="0">
                  <a:pos x="1331" y="0"/>
                </a:cxn>
                <a:cxn ang="0">
                  <a:pos x="1237" y="0"/>
                </a:cxn>
                <a:cxn ang="0">
                  <a:pos x="1146" y="0"/>
                </a:cxn>
                <a:cxn ang="0">
                  <a:pos x="1054" y="0"/>
                </a:cxn>
                <a:cxn ang="0">
                  <a:pos x="962" y="0"/>
                </a:cxn>
                <a:cxn ang="0">
                  <a:pos x="869" y="0"/>
                </a:cxn>
                <a:cxn ang="0">
                  <a:pos x="777" y="0"/>
                </a:cxn>
                <a:cxn ang="0">
                  <a:pos x="686" y="0"/>
                </a:cxn>
                <a:cxn ang="0">
                  <a:pos x="593" y="0"/>
                </a:cxn>
                <a:cxn ang="0">
                  <a:pos x="501" y="0"/>
                </a:cxn>
                <a:cxn ang="0">
                  <a:pos x="409" y="0"/>
                </a:cxn>
                <a:cxn ang="0">
                  <a:pos x="316" y="0"/>
                </a:cxn>
                <a:cxn ang="0">
                  <a:pos x="224" y="0"/>
                </a:cxn>
                <a:cxn ang="0">
                  <a:pos x="131" y="0"/>
                </a:cxn>
                <a:cxn ang="0">
                  <a:pos x="39" y="0"/>
                </a:cxn>
              </a:cxnLst>
              <a:rect l="0" t="0" r="r" b="b"/>
              <a:pathLst>
                <a:path w="2877" h="1">
                  <a:moveTo>
                    <a:pt x="0" y="0"/>
                  </a:moveTo>
                  <a:lnTo>
                    <a:pt x="5" y="0"/>
                  </a:lnTo>
                  <a:lnTo>
                    <a:pt x="10" y="0"/>
                  </a:lnTo>
                  <a:lnTo>
                    <a:pt x="16" y="0"/>
                  </a:lnTo>
                  <a:lnTo>
                    <a:pt x="21" y="0"/>
                  </a:lnTo>
                  <a:lnTo>
                    <a:pt x="27" y="0"/>
                  </a:lnTo>
                  <a:lnTo>
                    <a:pt x="33" y="0"/>
                  </a:lnTo>
                  <a:lnTo>
                    <a:pt x="39" y="0"/>
                  </a:lnTo>
                  <a:lnTo>
                    <a:pt x="45" y="0"/>
                  </a:lnTo>
                  <a:lnTo>
                    <a:pt x="51" y="0"/>
                  </a:lnTo>
                  <a:lnTo>
                    <a:pt x="57" y="0"/>
                  </a:lnTo>
                  <a:lnTo>
                    <a:pt x="63" y="0"/>
                  </a:lnTo>
                  <a:lnTo>
                    <a:pt x="68" y="0"/>
                  </a:lnTo>
                  <a:lnTo>
                    <a:pt x="74" y="0"/>
                  </a:lnTo>
                  <a:lnTo>
                    <a:pt x="80" y="0"/>
                  </a:lnTo>
                  <a:lnTo>
                    <a:pt x="86" y="0"/>
                  </a:lnTo>
                  <a:lnTo>
                    <a:pt x="92" y="0"/>
                  </a:lnTo>
                  <a:lnTo>
                    <a:pt x="96" y="0"/>
                  </a:lnTo>
                  <a:lnTo>
                    <a:pt x="102" y="0"/>
                  </a:lnTo>
                  <a:lnTo>
                    <a:pt x="108" y="0"/>
                  </a:lnTo>
                  <a:lnTo>
                    <a:pt x="114" y="0"/>
                  </a:lnTo>
                  <a:lnTo>
                    <a:pt x="120" y="0"/>
                  </a:lnTo>
                  <a:lnTo>
                    <a:pt x="126" y="0"/>
                  </a:lnTo>
                  <a:lnTo>
                    <a:pt x="131" y="0"/>
                  </a:lnTo>
                  <a:lnTo>
                    <a:pt x="137" y="0"/>
                  </a:lnTo>
                  <a:lnTo>
                    <a:pt x="143" y="0"/>
                  </a:lnTo>
                  <a:lnTo>
                    <a:pt x="149" y="0"/>
                  </a:lnTo>
                  <a:lnTo>
                    <a:pt x="155" y="0"/>
                  </a:lnTo>
                  <a:lnTo>
                    <a:pt x="161" y="0"/>
                  </a:lnTo>
                  <a:lnTo>
                    <a:pt x="167" y="0"/>
                  </a:lnTo>
                  <a:lnTo>
                    <a:pt x="173" y="0"/>
                  </a:lnTo>
                  <a:lnTo>
                    <a:pt x="178" y="0"/>
                  </a:lnTo>
                  <a:lnTo>
                    <a:pt x="184" y="0"/>
                  </a:lnTo>
                  <a:lnTo>
                    <a:pt x="190" y="0"/>
                  </a:lnTo>
                  <a:lnTo>
                    <a:pt x="196" y="0"/>
                  </a:lnTo>
                  <a:lnTo>
                    <a:pt x="202" y="0"/>
                  </a:lnTo>
                  <a:lnTo>
                    <a:pt x="208" y="0"/>
                  </a:lnTo>
                  <a:lnTo>
                    <a:pt x="212" y="0"/>
                  </a:lnTo>
                  <a:lnTo>
                    <a:pt x="218" y="0"/>
                  </a:lnTo>
                  <a:lnTo>
                    <a:pt x="224" y="0"/>
                  </a:lnTo>
                  <a:lnTo>
                    <a:pt x="230" y="0"/>
                  </a:lnTo>
                  <a:lnTo>
                    <a:pt x="236" y="0"/>
                  </a:lnTo>
                  <a:lnTo>
                    <a:pt x="240" y="0"/>
                  </a:lnTo>
                  <a:lnTo>
                    <a:pt x="246" y="0"/>
                  </a:lnTo>
                  <a:lnTo>
                    <a:pt x="252" y="0"/>
                  </a:lnTo>
                  <a:lnTo>
                    <a:pt x="258" y="0"/>
                  </a:lnTo>
                  <a:lnTo>
                    <a:pt x="263" y="0"/>
                  </a:lnTo>
                  <a:lnTo>
                    <a:pt x="269" y="0"/>
                  </a:lnTo>
                  <a:lnTo>
                    <a:pt x="275" y="0"/>
                  </a:lnTo>
                  <a:lnTo>
                    <a:pt x="281" y="0"/>
                  </a:lnTo>
                  <a:lnTo>
                    <a:pt x="287" y="0"/>
                  </a:lnTo>
                  <a:lnTo>
                    <a:pt x="293" y="0"/>
                  </a:lnTo>
                  <a:lnTo>
                    <a:pt x="299" y="0"/>
                  </a:lnTo>
                  <a:lnTo>
                    <a:pt x="305" y="0"/>
                  </a:lnTo>
                  <a:lnTo>
                    <a:pt x="310" y="0"/>
                  </a:lnTo>
                  <a:lnTo>
                    <a:pt x="316" y="0"/>
                  </a:lnTo>
                  <a:lnTo>
                    <a:pt x="321" y="0"/>
                  </a:lnTo>
                  <a:lnTo>
                    <a:pt x="327" y="0"/>
                  </a:lnTo>
                  <a:lnTo>
                    <a:pt x="332" y="0"/>
                  </a:lnTo>
                  <a:lnTo>
                    <a:pt x="338" y="0"/>
                  </a:lnTo>
                  <a:lnTo>
                    <a:pt x="344" y="0"/>
                  </a:lnTo>
                  <a:lnTo>
                    <a:pt x="350" y="0"/>
                  </a:lnTo>
                  <a:lnTo>
                    <a:pt x="356" y="0"/>
                  </a:lnTo>
                  <a:lnTo>
                    <a:pt x="362" y="0"/>
                  </a:lnTo>
                  <a:lnTo>
                    <a:pt x="368" y="0"/>
                  </a:lnTo>
                  <a:lnTo>
                    <a:pt x="373" y="0"/>
                  </a:lnTo>
                  <a:lnTo>
                    <a:pt x="379" y="0"/>
                  </a:lnTo>
                  <a:lnTo>
                    <a:pt x="385" y="0"/>
                  </a:lnTo>
                  <a:lnTo>
                    <a:pt x="391" y="0"/>
                  </a:lnTo>
                  <a:lnTo>
                    <a:pt x="397" y="0"/>
                  </a:lnTo>
                  <a:lnTo>
                    <a:pt x="403" y="0"/>
                  </a:lnTo>
                  <a:lnTo>
                    <a:pt x="409" y="0"/>
                  </a:lnTo>
                  <a:lnTo>
                    <a:pt x="413" y="0"/>
                  </a:lnTo>
                  <a:lnTo>
                    <a:pt x="419" y="0"/>
                  </a:lnTo>
                  <a:lnTo>
                    <a:pt x="425" y="0"/>
                  </a:lnTo>
                  <a:lnTo>
                    <a:pt x="431" y="0"/>
                  </a:lnTo>
                  <a:lnTo>
                    <a:pt x="437" y="0"/>
                  </a:lnTo>
                  <a:lnTo>
                    <a:pt x="442" y="0"/>
                  </a:lnTo>
                  <a:lnTo>
                    <a:pt x="448" y="0"/>
                  </a:lnTo>
                  <a:lnTo>
                    <a:pt x="454" y="0"/>
                  </a:lnTo>
                  <a:lnTo>
                    <a:pt x="460" y="0"/>
                  </a:lnTo>
                  <a:lnTo>
                    <a:pt x="466" y="0"/>
                  </a:lnTo>
                  <a:lnTo>
                    <a:pt x="472" y="0"/>
                  </a:lnTo>
                  <a:lnTo>
                    <a:pt x="478" y="0"/>
                  </a:lnTo>
                  <a:lnTo>
                    <a:pt x="483" y="0"/>
                  </a:lnTo>
                  <a:lnTo>
                    <a:pt x="489" y="0"/>
                  </a:lnTo>
                  <a:lnTo>
                    <a:pt x="495" y="0"/>
                  </a:lnTo>
                  <a:lnTo>
                    <a:pt x="501" y="0"/>
                  </a:lnTo>
                  <a:lnTo>
                    <a:pt x="505" y="0"/>
                  </a:lnTo>
                  <a:lnTo>
                    <a:pt x="511" y="0"/>
                  </a:lnTo>
                  <a:lnTo>
                    <a:pt x="517" y="0"/>
                  </a:lnTo>
                  <a:lnTo>
                    <a:pt x="523" y="0"/>
                  </a:lnTo>
                  <a:lnTo>
                    <a:pt x="529" y="0"/>
                  </a:lnTo>
                  <a:lnTo>
                    <a:pt x="535" y="0"/>
                  </a:lnTo>
                  <a:lnTo>
                    <a:pt x="541" y="0"/>
                  </a:lnTo>
                  <a:lnTo>
                    <a:pt x="547" y="0"/>
                  </a:lnTo>
                  <a:lnTo>
                    <a:pt x="552" y="0"/>
                  </a:lnTo>
                  <a:lnTo>
                    <a:pt x="558" y="0"/>
                  </a:lnTo>
                  <a:lnTo>
                    <a:pt x="564" y="0"/>
                  </a:lnTo>
                  <a:lnTo>
                    <a:pt x="570" y="0"/>
                  </a:lnTo>
                  <a:lnTo>
                    <a:pt x="576" y="0"/>
                  </a:lnTo>
                  <a:lnTo>
                    <a:pt x="582" y="0"/>
                  </a:lnTo>
                  <a:lnTo>
                    <a:pt x="588" y="0"/>
                  </a:lnTo>
                  <a:lnTo>
                    <a:pt x="593" y="0"/>
                  </a:lnTo>
                  <a:lnTo>
                    <a:pt x="599" y="0"/>
                  </a:lnTo>
                  <a:lnTo>
                    <a:pt x="605" y="0"/>
                  </a:lnTo>
                  <a:lnTo>
                    <a:pt x="611" y="0"/>
                  </a:lnTo>
                  <a:lnTo>
                    <a:pt x="617" y="0"/>
                  </a:lnTo>
                  <a:lnTo>
                    <a:pt x="623" y="0"/>
                  </a:lnTo>
                  <a:lnTo>
                    <a:pt x="627" y="0"/>
                  </a:lnTo>
                  <a:lnTo>
                    <a:pt x="633" y="0"/>
                  </a:lnTo>
                  <a:lnTo>
                    <a:pt x="639" y="0"/>
                  </a:lnTo>
                  <a:lnTo>
                    <a:pt x="645" y="0"/>
                  </a:lnTo>
                  <a:lnTo>
                    <a:pt x="651" y="0"/>
                  </a:lnTo>
                  <a:lnTo>
                    <a:pt x="657" y="0"/>
                  </a:lnTo>
                  <a:lnTo>
                    <a:pt x="662" y="0"/>
                  </a:lnTo>
                  <a:lnTo>
                    <a:pt x="668" y="0"/>
                  </a:lnTo>
                  <a:lnTo>
                    <a:pt x="674" y="0"/>
                  </a:lnTo>
                  <a:lnTo>
                    <a:pt x="680" y="0"/>
                  </a:lnTo>
                  <a:lnTo>
                    <a:pt x="686" y="0"/>
                  </a:lnTo>
                  <a:lnTo>
                    <a:pt x="692" y="0"/>
                  </a:lnTo>
                  <a:lnTo>
                    <a:pt x="698" y="0"/>
                  </a:lnTo>
                  <a:lnTo>
                    <a:pt x="703" y="0"/>
                  </a:lnTo>
                  <a:lnTo>
                    <a:pt x="709" y="0"/>
                  </a:lnTo>
                  <a:lnTo>
                    <a:pt x="715" y="0"/>
                  </a:lnTo>
                  <a:lnTo>
                    <a:pt x="720" y="0"/>
                  </a:lnTo>
                  <a:lnTo>
                    <a:pt x="724" y="0"/>
                  </a:lnTo>
                  <a:lnTo>
                    <a:pt x="730" y="0"/>
                  </a:lnTo>
                  <a:lnTo>
                    <a:pt x="736" y="0"/>
                  </a:lnTo>
                  <a:lnTo>
                    <a:pt x="742" y="0"/>
                  </a:lnTo>
                  <a:lnTo>
                    <a:pt x="747" y="0"/>
                  </a:lnTo>
                  <a:lnTo>
                    <a:pt x="753" y="0"/>
                  </a:lnTo>
                  <a:lnTo>
                    <a:pt x="759" y="0"/>
                  </a:lnTo>
                  <a:lnTo>
                    <a:pt x="765" y="0"/>
                  </a:lnTo>
                  <a:lnTo>
                    <a:pt x="771" y="0"/>
                  </a:lnTo>
                  <a:lnTo>
                    <a:pt x="777" y="0"/>
                  </a:lnTo>
                  <a:lnTo>
                    <a:pt x="783" y="0"/>
                  </a:lnTo>
                  <a:lnTo>
                    <a:pt x="789" y="0"/>
                  </a:lnTo>
                  <a:lnTo>
                    <a:pt x="794" y="0"/>
                  </a:lnTo>
                  <a:lnTo>
                    <a:pt x="800" y="0"/>
                  </a:lnTo>
                  <a:lnTo>
                    <a:pt x="806" y="0"/>
                  </a:lnTo>
                  <a:lnTo>
                    <a:pt x="812" y="0"/>
                  </a:lnTo>
                  <a:lnTo>
                    <a:pt x="816" y="0"/>
                  </a:lnTo>
                  <a:lnTo>
                    <a:pt x="822" y="0"/>
                  </a:lnTo>
                  <a:lnTo>
                    <a:pt x="828" y="0"/>
                  </a:lnTo>
                  <a:lnTo>
                    <a:pt x="834" y="0"/>
                  </a:lnTo>
                  <a:lnTo>
                    <a:pt x="840" y="0"/>
                  </a:lnTo>
                  <a:lnTo>
                    <a:pt x="846" y="0"/>
                  </a:lnTo>
                  <a:lnTo>
                    <a:pt x="852" y="0"/>
                  </a:lnTo>
                  <a:lnTo>
                    <a:pt x="857" y="0"/>
                  </a:lnTo>
                  <a:lnTo>
                    <a:pt x="863" y="0"/>
                  </a:lnTo>
                  <a:lnTo>
                    <a:pt x="869" y="0"/>
                  </a:lnTo>
                  <a:lnTo>
                    <a:pt x="875" y="0"/>
                  </a:lnTo>
                  <a:lnTo>
                    <a:pt x="881" y="0"/>
                  </a:lnTo>
                  <a:lnTo>
                    <a:pt x="887" y="0"/>
                  </a:lnTo>
                  <a:lnTo>
                    <a:pt x="893" y="0"/>
                  </a:lnTo>
                  <a:lnTo>
                    <a:pt x="899" y="0"/>
                  </a:lnTo>
                  <a:lnTo>
                    <a:pt x="904" y="0"/>
                  </a:lnTo>
                  <a:lnTo>
                    <a:pt x="910" y="0"/>
                  </a:lnTo>
                  <a:lnTo>
                    <a:pt x="916" y="0"/>
                  </a:lnTo>
                  <a:lnTo>
                    <a:pt x="922" y="0"/>
                  </a:lnTo>
                  <a:lnTo>
                    <a:pt x="926" y="0"/>
                  </a:lnTo>
                  <a:lnTo>
                    <a:pt x="932" y="0"/>
                  </a:lnTo>
                  <a:lnTo>
                    <a:pt x="938" y="0"/>
                  </a:lnTo>
                  <a:lnTo>
                    <a:pt x="944" y="0"/>
                  </a:lnTo>
                  <a:lnTo>
                    <a:pt x="950" y="0"/>
                  </a:lnTo>
                  <a:lnTo>
                    <a:pt x="956" y="0"/>
                  </a:lnTo>
                  <a:lnTo>
                    <a:pt x="962" y="0"/>
                  </a:lnTo>
                  <a:lnTo>
                    <a:pt x="967" y="0"/>
                  </a:lnTo>
                  <a:lnTo>
                    <a:pt x="973" y="0"/>
                  </a:lnTo>
                  <a:lnTo>
                    <a:pt x="979" y="0"/>
                  </a:lnTo>
                  <a:lnTo>
                    <a:pt x="985" y="0"/>
                  </a:lnTo>
                  <a:lnTo>
                    <a:pt x="991" y="0"/>
                  </a:lnTo>
                  <a:lnTo>
                    <a:pt x="997" y="0"/>
                  </a:lnTo>
                  <a:lnTo>
                    <a:pt x="1003" y="0"/>
                  </a:lnTo>
                  <a:lnTo>
                    <a:pt x="1009" y="0"/>
                  </a:lnTo>
                  <a:lnTo>
                    <a:pt x="1014" y="0"/>
                  </a:lnTo>
                  <a:lnTo>
                    <a:pt x="1020" y="0"/>
                  </a:lnTo>
                  <a:lnTo>
                    <a:pt x="1026" y="0"/>
                  </a:lnTo>
                  <a:lnTo>
                    <a:pt x="1032" y="0"/>
                  </a:lnTo>
                  <a:lnTo>
                    <a:pt x="1036" y="0"/>
                  </a:lnTo>
                  <a:lnTo>
                    <a:pt x="1042" y="0"/>
                  </a:lnTo>
                  <a:lnTo>
                    <a:pt x="1048" y="0"/>
                  </a:lnTo>
                  <a:lnTo>
                    <a:pt x="1054" y="0"/>
                  </a:lnTo>
                  <a:lnTo>
                    <a:pt x="1060" y="0"/>
                  </a:lnTo>
                  <a:lnTo>
                    <a:pt x="1066" y="0"/>
                  </a:lnTo>
                  <a:lnTo>
                    <a:pt x="1072" y="0"/>
                  </a:lnTo>
                  <a:lnTo>
                    <a:pt x="1077" y="0"/>
                  </a:lnTo>
                  <a:lnTo>
                    <a:pt x="1083" y="0"/>
                  </a:lnTo>
                  <a:lnTo>
                    <a:pt x="1089" y="0"/>
                  </a:lnTo>
                  <a:lnTo>
                    <a:pt x="1095" y="0"/>
                  </a:lnTo>
                  <a:lnTo>
                    <a:pt x="1101" y="0"/>
                  </a:lnTo>
                  <a:lnTo>
                    <a:pt x="1107" y="0"/>
                  </a:lnTo>
                  <a:lnTo>
                    <a:pt x="1113" y="0"/>
                  </a:lnTo>
                  <a:lnTo>
                    <a:pt x="1119" y="0"/>
                  </a:lnTo>
                  <a:lnTo>
                    <a:pt x="1124" y="0"/>
                  </a:lnTo>
                  <a:lnTo>
                    <a:pt x="1129" y="0"/>
                  </a:lnTo>
                  <a:lnTo>
                    <a:pt x="1135" y="0"/>
                  </a:lnTo>
                  <a:lnTo>
                    <a:pt x="1141" y="0"/>
                  </a:lnTo>
                  <a:lnTo>
                    <a:pt x="1146" y="0"/>
                  </a:lnTo>
                  <a:lnTo>
                    <a:pt x="1152" y="0"/>
                  </a:lnTo>
                  <a:lnTo>
                    <a:pt x="1158" y="0"/>
                  </a:lnTo>
                  <a:lnTo>
                    <a:pt x="1164" y="0"/>
                  </a:lnTo>
                  <a:lnTo>
                    <a:pt x="1170" y="0"/>
                  </a:lnTo>
                  <a:lnTo>
                    <a:pt x="1176" y="0"/>
                  </a:lnTo>
                  <a:lnTo>
                    <a:pt x="1182" y="0"/>
                  </a:lnTo>
                  <a:lnTo>
                    <a:pt x="1187" y="0"/>
                  </a:lnTo>
                  <a:lnTo>
                    <a:pt x="1193" y="0"/>
                  </a:lnTo>
                  <a:lnTo>
                    <a:pt x="1198" y="0"/>
                  </a:lnTo>
                  <a:lnTo>
                    <a:pt x="1204" y="0"/>
                  </a:lnTo>
                  <a:lnTo>
                    <a:pt x="1209" y="0"/>
                  </a:lnTo>
                  <a:lnTo>
                    <a:pt x="1215" y="0"/>
                  </a:lnTo>
                  <a:lnTo>
                    <a:pt x="1221" y="0"/>
                  </a:lnTo>
                  <a:lnTo>
                    <a:pt x="1226" y="0"/>
                  </a:lnTo>
                  <a:lnTo>
                    <a:pt x="1231" y="0"/>
                  </a:lnTo>
                  <a:lnTo>
                    <a:pt x="1237" y="0"/>
                  </a:lnTo>
                  <a:lnTo>
                    <a:pt x="1243" y="0"/>
                  </a:lnTo>
                  <a:lnTo>
                    <a:pt x="1249" y="0"/>
                  </a:lnTo>
                  <a:lnTo>
                    <a:pt x="1255" y="0"/>
                  </a:lnTo>
                  <a:lnTo>
                    <a:pt x="1261" y="0"/>
                  </a:lnTo>
                  <a:lnTo>
                    <a:pt x="1267" y="0"/>
                  </a:lnTo>
                  <a:lnTo>
                    <a:pt x="1273" y="0"/>
                  </a:lnTo>
                  <a:lnTo>
                    <a:pt x="1278" y="0"/>
                  </a:lnTo>
                  <a:lnTo>
                    <a:pt x="1284" y="0"/>
                  </a:lnTo>
                  <a:lnTo>
                    <a:pt x="1290" y="0"/>
                  </a:lnTo>
                  <a:lnTo>
                    <a:pt x="1296" y="0"/>
                  </a:lnTo>
                  <a:lnTo>
                    <a:pt x="1302" y="0"/>
                  </a:lnTo>
                  <a:lnTo>
                    <a:pt x="1308" y="0"/>
                  </a:lnTo>
                  <a:lnTo>
                    <a:pt x="1314" y="0"/>
                  </a:lnTo>
                  <a:lnTo>
                    <a:pt x="1319" y="0"/>
                  </a:lnTo>
                  <a:lnTo>
                    <a:pt x="1325" y="0"/>
                  </a:lnTo>
                  <a:lnTo>
                    <a:pt x="1331" y="0"/>
                  </a:lnTo>
                  <a:lnTo>
                    <a:pt x="1337" y="0"/>
                  </a:lnTo>
                  <a:lnTo>
                    <a:pt x="1341" y="0"/>
                  </a:lnTo>
                  <a:lnTo>
                    <a:pt x="1347" y="0"/>
                  </a:lnTo>
                  <a:lnTo>
                    <a:pt x="1353" y="0"/>
                  </a:lnTo>
                  <a:lnTo>
                    <a:pt x="1359" y="0"/>
                  </a:lnTo>
                  <a:lnTo>
                    <a:pt x="1365" y="0"/>
                  </a:lnTo>
                  <a:lnTo>
                    <a:pt x="1371" y="0"/>
                  </a:lnTo>
                  <a:lnTo>
                    <a:pt x="1377" y="0"/>
                  </a:lnTo>
                  <a:lnTo>
                    <a:pt x="1383" y="0"/>
                  </a:lnTo>
                  <a:lnTo>
                    <a:pt x="1388" y="0"/>
                  </a:lnTo>
                  <a:lnTo>
                    <a:pt x="1394" y="0"/>
                  </a:lnTo>
                  <a:lnTo>
                    <a:pt x="1400" y="0"/>
                  </a:lnTo>
                  <a:lnTo>
                    <a:pt x="1406" y="0"/>
                  </a:lnTo>
                  <a:lnTo>
                    <a:pt x="1412" y="0"/>
                  </a:lnTo>
                  <a:lnTo>
                    <a:pt x="1418" y="0"/>
                  </a:lnTo>
                  <a:lnTo>
                    <a:pt x="1424" y="0"/>
                  </a:lnTo>
                  <a:lnTo>
                    <a:pt x="1429" y="0"/>
                  </a:lnTo>
                  <a:lnTo>
                    <a:pt x="1435" y="0"/>
                  </a:lnTo>
                  <a:lnTo>
                    <a:pt x="1440" y="0"/>
                  </a:lnTo>
                  <a:lnTo>
                    <a:pt x="1446" y="0"/>
                  </a:lnTo>
                  <a:lnTo>
                    <a:pt x="1451" y="0"/>
                  </a:lnTo>
                  <a:lnTo>
                    <a:pt x="1457" y="0"/>
                  </a:lnTo>
                  <a:lnTo>
                    <a:pt x="1463" y="0"/>
                  </a:lnTo>
                  <a:lnTo>
                    <a:pt x="1469" y="0"/>
                  </a:lnTo>
                  <a:lnTo>
                    <a:pt x="1475" y="0"/>
                  </a:lnTo>
                  <a:lnTo>
                    <a:pt x="1481" y="0"/>
                  </a:lnTo>
                  <a:lnTo>
                    <a:pt x="1487" y="0"/>
                  </a:lnTo>
                  <a:lnTo>
                    <a:pt x="1492" y="0"/>
                  </a:lnTo>
                  <a:lnTo>
                    <a:pt x="1498" y="0"/>
                  </a:lnTo>
                  <a:lnTo>
                    <a:pt x="1504" y="0"/>
                  </a:lnTo>
                  <a:lnTo>
                    <a:pt x="1510" y="0"/>
                  </a:lnTo>
                  <a:lnTo>
                    <a:pt x="1516" y="0"/>
                  </a:lnTo>
                  <a:lnTo>
                    <a:pt x="1522" y="0"/>
                  </a:lnTo>
                  <a:lnTo>
                    <a:pt x="1528" y="0"/>
                  </a:lnTo>
                  <a:lnTo>
                    <a:pt x="1532" y="0"/>
                  </a:lnTo>
                  <a:lnTo>
                    <a:pt x="1538" y="0"/>
                  </a:lnTo>
                  <a:lnTo>
                    <a:pt x="1544" y="0"/>
                  </a:lnTo>
                  <a:lnTo>
                    <a:pt x="1550" y="0"/>
                  </a:lnTo>
                  <a:lnTo>
                    <a:pt x="1556" y="0"/>
                  </a:lnTo>
                  <a:lnTo>
                    <a:pt x="1561" y="0"/>
                  </a:lnTo>
                  <a:lnTo>
                    <a:pt x="1567" y="0"/>
                  </a:lnTo>
                  <a:lnTo>
                    <a:pt x="1573" y="0"/>
                  </a:lnTo>
                  <a:lnTo>
                    <a:pt x="1579" y="0"/>
                  </a:lnTo>
                  <a:lnTo>
                    <a:pt x="1585" y="0"/>
                  </a:lnTo>
                  <a:lnTo>
                    <a:pt x="1591" y="0"/>
                  </a:lnTo>
                  <a:lnTo>
                    <a:pt x="1597" y="0"/>
                  </a:lnTo>
                  <a:lnTo>
                    <a:pt x="1602" y="0"/>
                  </a:lnTo>
                  <a:lnTo>
                    <a:pt x="1608" y="0"/>
                  </a:lnTo>
                  <a:lnTo>
                    <a:pt x="1614" y="0"/>
                  </a:lnTo>
                  <a:lnTo>
                    <a:pt x="1620" y="0"/>
                  </a:lnTo>
                  <a:lnTo>
                    <a:pt x="1626" y="0"/>
                  </a:lnTo>
                  <a:lnTo>
                    <a:pt x="1632" y="0"/>
                  </a:lnTo>
                  <a:lnTo>
                    <a:pt x="1638" y="0"/>
                  </a:lnTo>
                  <a:lnTo>
                    <a:pt x="1642" y="0"/>
                  </a:lnTo>
                  <a:lnTo>
                    <a:pt x="1648" y="0"/>
                  </a:lnTo>
                  <a:lnTo>
                    <a:pt x="1654" y="0"/>
                  </a:lnTo>
                  <a:lnTo>
                    <a:pt x="1660" y="0"/>
                  </a:lnTo>
                  <a:lnTo>
                    <a:pt x="1666" y="0"/>
                  </a:lnTo>
                  <a:lnTo>
                    <a:pt x="1671" y="0"/>
                  </a:lnTo>
                  <a:lnTo>
                    <a:pt x="1677" y="0"/>
                  </a:lnTo>
                  <a:lnTo>
                    <a:pt x="1682" y="0"/>
                  </a:lnTo>
                  <a:lnTo>
                    <a:pt x="1688" y="0"/>
                  </a:lnTo>
                  <a:lnTo>
                    <a:pt x="1693" y="0"/>
                  </a:lnTo>
                  <a:lnTo>
                    <a:pt x="1699" y="0"/>
                  </a:lnTo>
                  <a:lnTo>
                    <a:pt x="1705" y="0"/>
                  </a:lnTo>
                  <a:lnTo>
                    <a:pt x="1711" y="0"/>
                  </a:lnTo>
                  <a:lnTo>
                    <a:pt x="1717" y="0"/>
                  </a:lnTo>
                  <a:lnTo>
                    <a:pt x="1723" y="0"/>
                  </a:lnTo>
                  <a:lnTo>
                    <a:pt x="1729" y="0"/>
                  </a:lnTo>
                  <a:lnTo>
                    <a:pt x="1734" y="0"/>
                  </a:lnTo>
                  <a:lnTo>
                    <a:pt x="1740" y="0"/>
                  </a:lnTo>
                  <a:lnTo>
                    <a:pt x="1746" y="0"/>
                  </a:lnTo>
                  <a:lnTo>
                    <a:pt x="1751" y="0"/>
                  </a:lnTo>
                  <a:lnTo>
                    <a:pt x="1756" y="0"/>
                  </a:lnTo>
                  <a:lnTo>
                    <a:pt x="1762" y="0"/>
                  </a:lnTo>
                  <a:lnTo>
                    <a:pt x="1768" y="0"/>
                  </a:lnTo>
                  <a:lnTo>
                    <a:pt x="1774" y="0"/>
                  </a:lnTo>
                  <a:lnTo>
                    <a:pt x="1780" y="0"/>
                  </a:lnTo>
                  <a:lnTo>
                    <a:pt x="1786" y="0"/>
                  </a:lnTo>
                  <a:lnTo>
                    <a:pt x="1792" y="0"/>
                  </a:lnTo>
                  <a:lnTo>
                    <a:pt x="1798" y="0"/>
                  </a:lnTo>
                  <a:lnTo>
                    <a:pt x="1803" y="0"/>
                  </a:lnTo>
                  <a:lnTo>
                    <a:pt x="1809" y="0"/>
                  </a:lnTo>
                  <a:lnTo>
                    <a:pt x="1815" y="0"/>
                  </a:lnTo>
                  <a:lnTo>
                    <a:pt x="1821" y="0"/>
                  </a:lnTo>
                  <a:lnTo>
                    <a:pt x="1827" y="0"/>
                  </a:lnTo>
                  <a:lnTo>
                    <a:pt x="1833" y="0"/>
                  </a:lnTo>
                  <a:lnTo>
                    <a:pt x="1839" y="0"/>
                  </a:lnTo>
                  <a:lnTo>
                    <a:pt x="1843" y="0"/>
                  </a:lnTo>
                  <a:lnTo>
                    <a:pt x="1849" y="0"/>
                  </a:lnTo>
                  <a:lnTo>
                    <a:pt x="1855" y="0"/>
                  </a:lnTo>
                  <a:lnTo>
                    <a:pt x="1861" y="0"/>
                  </a:lnTo>
                  <a:lnTo>
                    <a:pt x="1866" y="0"/>
                  </a:lnTo>
                  <a:lnTo>
                    <a:pt x="1872" y="0"/>
                  </a:lnTo>
                  <a:lnTo>
                    <a:pt x="1878" y="0"/>
                  </a:lnTo>
                  <a:lnTo>
                    <a:pt x="1884" y="0"/>
                  </a:lnTo>
                  <a:lnTo>
                    <a:pt x="1890" y="0"/>
                  </a:lnTo>
                  <a:lnTo>
                    <a:pt x="1896" y="0"/>
                  </a:lnTo>
                  <a:lnTo>
                    <a:pt x="1902" y="0"/>
                  </a:lnTo>
                  <a:lnTo>
                    <a:pt x="1908" y="0"/>
                  </a:lnTo>
                  <a:lnTo>
                    <a:pt x="1913" y="0"/>
                  </a:lnTo>
                  <a:lnTo>
                    <a:pt x="1919" y="0"/>
                  </a:lnTo>
                  <a:lnTo>
                    <a:pt x="1925" y="0"/>
                  </a:lnTo>
                  <a:lnTo>
                    <a:pt x="1931" y="0"/>
                  </a:lnTo>
                  <a:lnTo>
                    <a:pt x="1937" y="0"/>
                  </a:lnTo>
                  <a:lnTo>
                    <a:pt x="1941" y="0"/>
                  </a:lnTo>
                  <a:lnTo>
                    <a:pt x="1947" y="0"/>
                  </a:lnTo>
                  <a:lnTo>
                    <a:pt x="1953" y="0"/>
                  </a:lnTo>
                  <a:lnTo>
                    <a:pt x="1959" y="0"/>
                  </a:lnTo>
                  <a:lnTo>
                    <a:pt x="1965" y="0"/>
                  </a:lnTo>
                  <a:lnTo>
                    <a:pt x="1971" y="0"/>
                  </a:lnTo>
                  <a:lnTo>
                    <a:pt x="1976" y="0"/>
                  </a:lnTo>
                  <a:lnTo>
                    <a:pt x="1982" y="0"/>
                  </a:lnTo>
                  <a:lnTo>
                    <a:pt x="1988" y="0"/>
                  </a:lnTo>
                  <a:lnTo>
                    <a:pt x="1994" y="0"/>
                  </a:lnTo>
                  <a:lnTo>
                    <a:pt x="2000" y="0"/>
                  </a:lnTo>
                  <a:lnTo>
                    <a:pt x="2006" y="0"/>
                  </a:lnTo>
                  <a:lnTo>
                    <a:pt x="2012" y="0"/>
                  </a:lnTo>
                  <a:lnTo>
                    <a:pt x="2018" y="0"/>
                  </a:lnTo>
                  <a:lnTo>
                    <a:pt x="2023" y="0"/>
                  </a:lnTo>
                  <a:lnTo>
                    <a:pt x="2029" y="0"/>
                  </a:lnTo>
                  <a:lnTo>
                    <a:pt x="2035" y="0"/>
                  </a:lnTo>
                  <a:lnTo>
                    <a:pt x="2041" y="0"/>
                  </a:lnTo>
                  <a:lnTo>
                    <a:pt x="2047" y="0"/>
                  </a:lnTo>
                  <a:lnTo>
                    <a:pt x="2053" y="0"/>
                  </a:lnTo>
                  <a:lnTo>
                    <a:pt x="2057" y="0"/>
                  </a:lnTo>
                  <a:lnTo>
                    <a:pt x="2063" y="0"/>
                  </a:lnTo>
                  <a:lnTo>
                    <a:pt x="2069" y="0"/>
                  </a:lnTo>
                  <a:lnTo>
                    <a:pt x="2075" y="0"/>
                  </a:lnTo>
                  <a:lnTo>
                    <a:pt x="2081" y="0"/>
                  </a:lnTo>
                  <a:lnTo>
                    <a:pt x="2086" y="0"/>
                  </a:lnTo>
                  <a:lnTo>
                    <a:pt x="2092" y="0"/>
                  </a:lnTo>
                  <a:lnTo>
                    <a:pt x="2098" y="0"/>
                  </a:lnTo>
                  <a:lnTo>
                    <a:pt x="2104" y="0"/>
                  </a:lnTo>
                  <a:lnTo>
                    <a:pt x="2110" y="0"/>
                  </a:lnTo>
                  <a:lnTo>
                    <a:pt x="2116" y="0"/>
                  </a:lnTo>
                  <a:lnTo>
                    <a:pt x="2122" y="0"/>
                  </a:lnTo>
                  <a:lnTo>
                    <a:pt x="2128" y="0"/>
                  </a:lnTo>
                  <a:lnTo>
                    <a:pt x="2133" y="0"/>
                  </a:lnTo>
                  <a:lnTo>
                    <a:pt x="2139" y="0"/>
                  </a:lnTo>
                  <a:lnTo>
                    <a:pt x="2145" y="0"/>
                  </a:lnTo>
                  <a:lnTo>
                    <a:pt x="2151" y="0"/>
                  </a:lnTo>
                  <a:lnTo>
                    <a:pt x="2155" y="0"/>
                  </a:lnTo>
                  <a:lnTo>
                    <a:pt x="2160" y="0"/>
                  </a:lnTo>
                  <a:lnTo>
                    <a:pt x="2166" y="0"/>
                  </a:lnTo>
                  <a:lnTo>
                    <a:pt x="2172" y="0"/>
                  </a:lnTo>
                  <a:lnTo>
                    <a:pt x="2177" y="0"/>
                  </a:lnTo>
                  <a:lnTo>
                    <a:pt x="2183" y="0"/>
                  </a:lnTo>
                  <a:lnTo>
                    <a:pt x="2189" y="0"/>
                  </a:lnTo>
                  <a:lnTo>
                    <a:pt x="2195" y="0"/>
                  </a:lnTo>
                  <a:lnTo>
                    <a:pt x="2201" y="0"/>
                  </a:lnTo>
                  <a:lnTo>
                    <a:pt x="2207" y="0"/>
                  </a:lnTo>
                  <a:lnTo>
                    <a:pt x="2213" y="0"/>
                  </a:lnTo>
                  <a:lnTo>
                    <a:pt x="2218" y="0"/>
                  </a:lnTo>
                  <a:lnTo>
                    <a:pt x="2224" y="0"/>
                  </a:lnTo>
                  <a:lnTo>
                    <a:pt x="2230" y="0"/>
                  </a:lnTo>
                  <a:lnTo>
                    <a:pt x="2236" y="0"/>
                  </a:lnTo>
                  <a:lnTo>
                    <a:pt x="2242" y="0"/>
                  </a:lnTo>
                  <a:lnTo>
                    <a:pt x="2246" y="0"/>
                  </a:lnTo>
                  <a:lnTo>
                    <a:pt x="2252" y="0"/>
                  </a:lnTo>
                  <a:lnTo>
                    <a:pt x="2258" y="0"/>
                  </a:lnTo>
                  <a:lnTo>
                    <a:pt x="2264" y="0"/>
                  </a:lnTo>
                  <a:lnTo>
                    <a:pt x="2270" y="0"/>
                  </a:lnTo>
                  <a:lnTo>
                    <a:pt x="2276" y="0"/>
                  </a:lnTo>
                  <a:lnTo>
                    <a:pt x="2282" y="0"/>
                  </a:lnTo>
                  <a:lnTo>
                    <a:pt x="2287" y="0"/>
                  </a:lnTo>
                  <a:lnTo>
                    <a:pt x="2293" y="0"/>
                  </a:lnTo>
                  <a:lnTo>
                    <a:pt x="2299" y="0"/>
                  </a:lnTo>
                  <a:lnTo>
                    <a:pt x="2305" y="0"/>
                  </a:lnTo>
                  <a:lnTo>
                    <a:pt x="2311" y="0"/>
                  </a:lnTo>
                  <a:lnTo>
                    <a:pt x="2317" y="0"/>
                  </a:lnTo>
                  <a:lnTo>
                    <a:pt x="2323" y="0"/>
                  </a:lnTo>
                  <a:lnTo>
                    <a:pt x="2328" y="0"/>
                  </a:lnTo>
                  <a:lnTo>
                    <a:pt x="2334" y="0"/>
                  </a:lnTo>
                  <a:lnTo>
                    <a:pt x="2340" y="0"/>
                  </a:lnTo>
                  <a:lnTo>
                    <a:pt x="2346" y="0"/>
                  </a:lnTo>
                  <a:lnTo>
                    <a:pt x="2352" y="0"/>
                  </a:lnTo>
                  <a:lnTo>
                    <a:pt x="2356" y="0"/>
                  </a:lnTo>
                  <a:lnTo>
                    <a:pt x="2362" y="0"/>
                  </a:lnTo>
                  <a:lnTo>
                    <a:pt x="2368" y="0"/>
                  </a:lnTo>
                  <a:lnTo>
                    <a:pt x="2374" y="0"/>
                  </a:lnTo>
                  <a:lnTo>
                    <a:pt x="2380" y="0"/>
                  </a:lnTo>
                  <a:lnTo>
                    <a:pt x="2386" y="0"/>
                  </a:lnTo>
                  <a:lnTo>
                    <a:pt x="2392" y="0"/>
                  </a:lnTo>
                  <a:lnTo>
                    <a:pt x="2397" y="0"/>
                  </a:lnTo>
                  <a:lnTo>
                    <a:pt x="2403" y="0"/>
                  </a:lnTo>
                  <a:lnTo>
                    <a:pt x="2409" y="0"/>
                  </a:lnTo>
                  <a:lnTo>
                    <a:pt x="2415" y="0"/>
                  </a:lnTo>
                  <a:lnTo>
                    <a:pt x="2421" y="0"/>
                  </a:lnTo>
                  <a:lnTo>
                    <a:pt x="2427" y="0"/>
                  </a:lnTo>
                  <a:lnTo>
                    <a:pt x="2433" y="0"/>
                  </a:lnTo>
                  <a:lnTo>
                    <a:pt x="2438" y="0"/>
                  </a:lnTo>
                  <a:lnTo>
                    <a:pt x="2444" y="0"/>
                  </a:lnTo>
                  <a:lnTo>
                    <a:pt x="2450" y="0"/>
                  </a:lnTo>
                  <a:lnTo>
                    <a:pt x="2456" y="0"/>
                  </a:lnTo>
                  <a:lnTo>
                    <a:pt x="2462" y="0"/>
                  </a:lnTo>
                  <a:lnTo>
                    <a:pt x="2466" y="0"/>
                  </a:lnTo>
                  <a:lnTo>
                    <a:pt x="2472" y="0"/>
                  </a:lnTo>
                  <a:lnTo>
                    <a:pt x="2478" y="0"/>
                  </a:lnTo>
                  <a:lnTo>
                    <a:pt x="2484" y="0"/>
                  </a:lnTo>
                  <a:lnTo>
                    <a:pt x="2490" y="0"/>
                  </a:lnTo>
                  <a:lnTo>
                    <a:pt x="2496" y="0"/>
                  </a:lnTo>
                  <a:lnTo>
                    <a:pt x="2502" y="0"/>
                  </a:lnTo>
                  <a:lnTo>
                    <a:pt x="2507" y="0"/>
                  </a:lnTo>
                  <a:lnTo>
                    <a:pt x="2513" y="0"/>
                  </a:lnTo>
                  <a:lnTo>
                    <a:pt x="2519" y="0"/>
                  </a:lnTo>
                  <a:lnTo>
                    <a:pt x="2525" y="0"/>
                  </a:lnTo>
                  <a:lnTo>
                    <a:pt x="2531" y="0"/>
                  </a:lnTo>
                  <a:lnTo>
                    <a:pt x="2537" y="0"/>
                  </a:lnTo>
                  <a:lnTo>
                    <a:pt x="2543" y="0"/>
                  </a:lnTo>
                  <a:lnTo>
                    <a:pt x="2548" y="0"/>
                  </a:lnTo>
                  <a:lnTo>
                    <a:pt x="2554" y="0"/>
                  </a:lnTo>
                  <a:lnTo>
                    <a:pt x="2559" y="0"/>
                  </a:lnTo>
                  <a:lnTo>
                    <a:pt x="2565" y="0"/>
                  </a:lnTo>
                  <a:lnTo>
                    <a:pt x="2570" y="0"/>
                  </a:lnTo>
                  <a:lnTo>
                    <a:pt x="2576" y="0"/>
                  </a:lnTo>
                  <a:lnTo>
                    <a:pt x="2582" y="0"/>
                  </a:lnTo>
                  <a:lnTo>
                    <a:pt x="2588" y="0"/>
                  </a:lnTo>
                  <a:lnTo>
                    <a:pt x="2594" y="0"/>
                  </a:lnTo>
                  <a:lnTo>
                    <a:pt x="2600" y="0"/>
                  </a:lnTo>
                  <a:lnTo>
                    <a:pt x="2606" y="0"/>
                  </a:lnTo>
                  <a:lnTo>
                    <a:pt x="2612" y="0"/>
                  </a:lnTo>
                  <a:lnTo>
                    <a:pt x="2617" y="0"/>
                  </a:lnTo>
                  <a:lnTo>
                    <a:pt x="2623" y="0"/>
                  </a:lnTo>
                  <a:lnTo>
                    <a:pt x="2629" y="0"/>
                  </a:lnTo>
                  <a:lnTo>
                    <a:pt x="2635" y="0"/>
                  </a:lnTo>
                  <a:lnTo>
                    <a:pt x="2639" y="0"/>
                  </a:lnTo>
                  <a:lnTo>
                    <a:pt x="2645" y="0"/>
                  </a:lnTo>
                  <a:lnTo>
                    <a:pt x="2651" y="0"/>
                  </a:lnTo>
                  <a:lnTo>
                    <a:pt x="2656" y="0"/>
                  </a:lnTo>
                  <a:lnTo>
                    <a:pt x="2661" y="0"/>
                  </a:lnTo>
                  <a:lnTo>
                    <a:pt x="2667" y="0"/>
                  </a:lnTo>
                  <a:lnTo>
                    <a:pt x="2673" y="0"/>
                  </a:lnTo>
                  <a:lnTo>
                    <a:pt x="2679" y="0"/>
                  </a:lnTo>
                  <a:lnTo>
                    <a:pt x="2685" y="0"/>
                  </a:lnTo>
                  <a:lnTo>
                    <a:pt x="2691" y="0"/>
                  </a:lnTo>
                  <a:lnTo>
                    <a:pt x="2697" y="0"/>
                  </a:lnTo>
                  <a:lnTo>
                    <a:pt x="2702" y="0"/>
                  </a:lnTo>
                  <a:lnTo>
                    <a:pt x="2708" y="0"/>
                  </a:lnTo>
                  <a:lnTo>
                    <a:pt x="2714" y="0"/>
                  </a:lnTo>
                  <a:lnTo>
                    <a:pt x="2720" y="0"/>
                  </a:lnTo>
                  <a:lnTo>
                    <a:pt x="2726" y="0"/>
                  </a:lnTo>
                  <a:lnTo>
                    <a:pt x="2732" y="0"/>
                  </a:lnTo>
                  <a:lnTo>
                    <a:pt x="2738" y="0"/>
                  </a:lnTo>
                  <a:lnTo>
                    <a:pt x="2744" y="0"/>
                  </a:lnTo>
                  <a:lnTo>
                    <a:pt x="2749" y="0"/>
                  </a:lnTo>
                  <a:lnTo>
                    <a:pt x="2755" y="0"/>
                  </a:lnTo>
                  <a:lnTo>
                    <a:pt x="2761" y="0"/>
                  </a:lnTo>
                  <a:lnTo>
                    <a:pt x="2767" y="0"/>
                  </a:lnTo>
                  <a:lnTo>
                    <a:pt x="2773" y="0"/>
                  </a:lnTo>
                  <a:lnTo>
                    <a:pt x="2777" y="0"/>
                  </a:lnTo>
                  <a:lnTo>
                    <a:pt x="2783" y="0"/>
                  </a:lnTo>
                  <a:lnTo>
                    <a:pt x="2789" y="0"/>
                  </a:lnTo>
                  <a:lnTo>
                    <a:pt x="2795" y="0"/>
                  </a:lnTo>
                  <a:lnTo>
                    <a:pt x="2801" y="0"/>
                  </a:lnTo>
                  <a:lnTo>
                    <a:pt x="2807" y="0"/>
                  </a:lnTo>
                  <a:lnTo>
                    <a:pt x="2812" y="0"/>
                  </a:lnTo>
                  <a:lnTo>
                    <a:pt x="2818" y="0"/>
                  </a:lnTo>
                  <a:lnTo>
                    <a:pt x="2824" y="0"/>
                  </a:lnTo>
                  <a:lnTo>
                    <a:pt x="2830" y="0"/>
                  </a:lnTo>
                  <a:lnTo>
                    <a:pt x="2836" y="0"/>
                  </a:lnTo>
                  <a:lnTo>
                    <a:pt x="2842" y="0"/>
                  </a:lnTo>
                  <a:lnTo>
                    <a:pt x="2848" y="0"/>
                  </a:lnTo>
                  <a:lnTo>
                    <a:pt x="2854" y="0"/>
                  </a:lnTo>
                  <a:lnTo>
                    <a:pt x="2859" y="0"/>
                  </a:lnTo>
                  <a:lnTo>
                    <a:pt x="2865" y="0"/>
                  </a:lnTo>
                  <a:lnTo>
                    <a:pt x="2870" y="0"/>
                  </a:lnTo>
                  <a:lnTo>
                    <a:pt x="2876" y="0"/>
                  </a:lnTo>
                  <a:lnTo>
                    <a:pt x="2870" y="0"/>
                  </a:lnTo>
                  <a:lnTo>
                    <a:pt x="2865" y="0"/>
                  </a:lnTo>
                  <a:lnTo>
                    <a:pt x="2859" y="0"/>
                  </a:lnTo>
                  <a:lnTo>
                    <a:pt x="2854" y="0"/>
                  </a:lnTo>
                  <a:lnTo>
                    <a:pt x="2848" y="0"/>
                  </a:lnTo>
                  <a:lnTo>
                    <a:pt x="2842" y="0"/>
                  </a:lnTo>
                  <a:lnTo>
                    <a:pt x="2836" y="0"/>
                  </a:lnTo>
                  <a:lnTo>
                    <a:pt x="2830" y="0"/>
                  </a:lnTo>
                  <a:lnTo>
                    <a:pt x="2824" y="0"/>
                  </a:lnTo>
                  <a:lnTo>
                    <a:pt x="2818" y="0"/>
                  </a:lnTo>
                  <a:lnTo>
                    <a:pt x="2812" y="0"/>
                  </a:lnTo>
                  <a:lnTo>
                    <a:pt x="2807" y="0"/>
                  </a:lnTo>
                  <a:lnTo>
                    <a:pt x="2801" y="0"/>
                  </a:lnTo>
                  <a:lnTo>
                    <a:pt x="2795" y="0"/>
                  </a:lnTo>
                  <a:lnTo>
                    <a:pt x="2789" y="0"/>
                  </a:lnTo>
                  <a:lnTo>
                    <a:pt x="2783" y="0"/>
                  </a:lnTo>
                  <a:lnTo>
                    <a:pt x="2777" y="0"/>
                  </a:lnTo>
                  <a:lnTo>
                    <a:pt x="2773" y="0"/>
                  </a:lnTo>
                  <a:lnTo>
                    <a:pt x="2767" y="0"/>
                  </a:lnTo>
                  <a:lnTo>
                    <a:pt x="2761" y="0"/>
                  </a:lnTo>
                  <a:lnTo>
                    <a:pt x="2755" y="0"/>
                  </a:lnTo>
                  <a:lnTo>
                    <a:pt x="2749" y="0"/>
                  </a:lnTo>
                  <a:lnTo>
                    <a:pt x="2744" y="0"/>
                  </a:lnTo>
                  <a:lnTo>
                    <a:pt x="2738" y="0"/>
                  </a:lnTo>
                  <a:lnTo>
                    <a:pt x="2732" y="0"/>
                  </a:lnTo>
                  <a:lnTo>
                    <a:pt x="2726" y="0"/>
                  </a:lnTo>
                  <a:lnTo>
                    <a:pt x="2720" y="0"/>
                  </a:lnTo>
                  <a:lnTo>
                    <a:pt x="2714" y="0"/>
                  </a:lnTo>
                  <a:lnTo>
                    <a:pt x="2708" y="0"/>
                  </a:lnTo>
                  <a:lnTo>
                    <a:pt x="2702" y="0"/>
                  </a:lnTo>
                  <a:lnTo>
                    <a:pt x="2697" y="0"/>
                  </a:lnTo>
                  <a:lnTo>
                    <a:pt x="2691" y="0"/>
                  </a:lnTo>
                  <a:lnTo>
                    <a:pt x="2685" y="0"/>
                  </a:lnTo>
                  <a:lnTo>
                    <a:pt x="2679" y="0"/>
                  </a:lnTo>
                  <a:lnTo>
                    <a:pt x="2673" y="0"/>
                  </a:lnTo>
                  <a:lnTo>
                    <a:pt x="2667" y="0"/>
                  </a:lnTo>
                  <a:lnTo>
                    <a:pt x="2661" y="0"/>
                  </a:lnTo>
                  <a:lnTo>
                    <a:pt x="2656" y="0"/>
                  </a:lnTo>
                  <a:lnTo>
                    <a:pt x="2651" y="0"/>
                  </a:lnTo>
                  <a:lnTo>
                    <a:pt x="2645" y="0"/>
                  </a:lnTo>
                  <a:lnTo>
                    <a:pt x="2639" y="0"/>
                  </a:lnTo>
                  <a:lnTo>
                    <a:pt x="2635" y="0"/>
                  </a:lnTo>
                  <a:lnTo>
                    <a:pt x="2629" y="0"/>
                  </a:lnTo>
                  <a:lnTo>
                    <a:pt x="2623" y="0"/>
                  </a:lnTo>
                  <a:lnTo>
                    <a:pt x="2617" y="0"/>
                  </a:lnTo>
                  <a:lnTo>
                    <a:pt x="2612" y="0"/>
                  </a:lnTo>
                  <a:lnTo>
                    <a:pt x="2606" y="0"/>
                  </a:lnTo>
                  <a:lnTo>
                    <a:pt x="2600" y="0"/>
                  </a:lnTo>
                  <a:lnTo>
                    <a:pt x="2594" y="0"/>
                  </a:lnTo>
                  <a:lnTo>
                    <a:pt x="2588" y="0"/>
                  </a:lnTo>
                  <a:lnTo>
                    <a:pt x="2582" y="0"/>
                  </a:lnTo>
                  <a:lnTo>
                    <a:pt x="2576" y="0"/>
                  </a:lnTo>
                  <a:lnTo>
                    <a:pt x="2570" y="0"/>
                  </a:lnTo>
                  <a:lnTo>
                    <a:pt x="2565" y="0"/>
                  </a:lnTo>
                  <a:lnTo>
                    <a:pt x="2559" y="0"/>
                  </a:lnTo>
                  <a:lnTo>
                    <a:pt x="2554" y="0"/>
                  </a:lnTo>
                  <a:lnTo>
                    <a:pt x="2548" y="0"/>
                  </a:lnTo>
                  <a:lnTo>
                    <a:pt x="2543" y="0"/>
                  </a:lnTo>
                  <a:lnTo>
                    <a:pt x="2537" y="0"/>
                  </a:lnTo>
                  <a:lnTo>
                    <a:pt x="2531" y="0"/>
                  </a:lnTo>
                  <a:lnTo>
                    <a:pt x="2525" y="0"/>
                  </a:lnTo>
                  <a:lnTo>
                    <a:pt x="2519" y="0"/>
                  </a:lnTo>
                  <a:lnTo>
                    <a:pt x="2513" y="0"/>
                  </a:lnTo>
                  <a:lnTo>
                    <a:pt x="2507" y="0"/>
                  </a:lnTo>
                  <a:lnTo>
                    <a:pt x="2502" y="0"/>
                  </a:lnTo>
                  <a:lnTo>
                    <a:pt x="2496" y="0"/>
                  </a:lnTo>
                  <a:lnTo>
                    <a:pt x="2490" y="0"/>
                  </a:lnTo>
                  <a:lnTo>
                    <a:pt x="2484" y="0"/>
                  </a:lnTo>
                  <a:lnTo>
                    <a:pt x="2478" y="0"/>
                  </a:lnTo>
                  <a:lnTo>
                    <a:pt x="2472" y="0"/>
                  </a:lnTo>
                  <a:lnTo>
                    <a:pt x="2466" y="0"/>
                  </a:lnTo>
                  <a:lnTo>
                    <a:pt x="2462" y="0"/>
                  </a:lnTo>
                  <a:lnTo>
                    <a:pt x="2456" y="0"/>
                  </a:lnTo>
                  <a:lnTo>
                    <a:pt x="2450" y="0"/>
                  </a:lnTo>
                  <a:lnTo>
                    <a:pt x="2444" y="0"/>
                  </a:lnTo>
                  <a:lnTo>
                    <a:pt x="2438" y="0"/>
                  </a:lnTo>
                  <a:lnTo>
                    <a:pt x="2433" y="0"/>
                  </a:lnTo>
                  <a:lnTo>
                    <a:pt x="2427" y="0"/>
                  </a:lnTo>
                  <a:lnTo>
                    <a:pt x="2421" y="0"/>
                  </a:lnTo>
                  <a:lnTo>
                    <a:pt x="2415" y="0"/>
                  </a:lnTo>
                  <a:lnTo>
                    <a:pt x="2409" y="0"/>
                  </a:lnTo>
                  <a:lnTo>
                    <a:pt x="2403" y="0"/>
                  </a:lnTo>
                  <a:lnTo>
                    <a:pt x="2397" y="0"/>
                  </a:lnTo>
                  <a:lnTo>
                    <a:pt x="2392" y="0"/>
                  </a:lnTo>
                  <a:lnTo>
                    <a:pt x="2386" y="0"/>
                  </a:lnTo>
                  <a:lnTo>
                    <a:pt x="2380" y="0"/>
                  </a:lnTo>
                  <a:lnTo>
                    <a:pt x="2374" y="0"/>
                  </a:lnTo>
                  <a:lnTo>
                    <a:pt x="2368" y="0"/>
                  </a:lnTo>
                  <a:lnTo>
                    <a:pt x="2362" y="0"/>
                  </a:lnTo>
                  <a:lnTo>
                    <a:pt x="2356" y="0"/>
                  </a:lnTo>
                  <a:lnTo>
                    <a:pt x="2352" y="0"/>
                  </a:lnTo>
                  <a:lnTo>
                    <a:pt x="2346" y="0"/>
                  </a:lnTo>
                  <a:lnTo>
                    <a:pt x="2340" y="0"/>
                  </a:lnTo>
                  <a:lnTo>
                    <a:pt x="2334" y="0"/>
                  </a:lnTo>
                  <a:lnTo>
                    <a:pt x="2328" y="0"/>
                  </a:lnTo>
                  <a:lnTo>
                    <a:pt x="2323" y="0"/>
                  </a:lnTo>
                  <a:lnTo>
                    <a:pt x="2317" y="0"/>
                  </a:lnTo>
                  <a:lnTo>
                    <a:pt x="2311" y="0"/>
                  </a:lnTo>
                  <a:lnTo>
                    <a:pt x="2305" y="0"/>
                  </a:lnTo>
                  <a:lnTo>
                    <a:pt x="2299" y="0"/>
                  </a:lnTo>
                  <a:lnTo>
                    <a:pt x="2293" y="0"/>
                  </a:lnTo>
                  <a:lnTo>
                    <a:pt x="2287" y="0"/>
                  </a:lnTo>
                  <a:lnTo>
                    <a:pt x="2282" y="0"/>
                  </a:lnTo>
                  <a:lnTo>
                    <a:pt x="2276" y="0"/>
                  </a:lnTo>
                  <a:lnTo>
                    <a:pt x="2270" y="0"/>
                  </a:lnTo>
                  <a:lnTo>
                    <a:pt x="2264" y="0"/>
                  </a:lnTo>
                  <a:lnTo>
                    <a:pt x="2258" y="0"/>
                  </a:lnTo>
                  <a:lnTo>
                    <a:pt x="2252" y="0"/>
                  </a:lnTo>
                  <a:lnTo>
                    <a:pt x="2246" y="0"/>
                  </a:lnTo>
                  <a:lnTo>
                    <a:pt x="2242" y="0"/>
                  </a:lnTo>
                  <a:lnTo>
                    <a:pt x="2236" y="0"/>
                  </a:lnTo>
                  <a:lnTo>
                    <a:pt x="2230" y="0"/>
                  </a:lnTo>
                  <a:lnTo>
                    <a:pt x="2224" y="0"/>
                  </a:lnTo>
                  <a:lnTo>
                    <a:pt x="2218" y="0"/>
                  </a:lnTo>
                  <a:lnTo>
                    <a:pt x="2213" y="0"/>
                  </a:lnTo>
                  <a:lnTo>
                    <a:pt x="2207" y="0"/>
                  </a:lnTo>
                  <a:lnTo>
                    <a:pt x="2201" y="0"/>
                  </a:lnTo>
                  <a:lnTo>
                    <a:pt x="2195" y="0"/>
                  </a:lnTo>
                  <a:lnTo>
                    <a:pt x="2189" y="0"/>
                  </a:lnTo>
                  <a:lnTo>
                    <a:pt x="2183" y="0"/>
                  </a:lnTo>
                  <a:lnTo>
                    <a:pt x="2177" y="0"/>
                  </a:lnTo>
                  <a:lnTo>
                    <a:pt x="2172" y="0"/>
                  </a:lnTo>
                  <a:lnTo>
                    <a:pt x="2166" y="0"/>
                  </a:lnTo>
                  <a:lnTo>
                    <a:pt x="2160" y="0"/>
                  </a:lnTo>
                  <a:lnTo>
                    <a:pt x="2155" y="0"/>
                  </a:lnTo>
                  <a:lnTo>
                    <a:pt x="2151" y="0"/>
                  </a:lnTo>
                  <a:lnTo>
                    <a:pt x="2145" y="0"/>
                  </a:lnTo>
                  <a:lnTo>
                    <a:pt x="2139" y="0"/>
                  </a:lnTo>
                  <a:lnTo>
                    <a:pt x="2133" y="0"/>
                  </a:lnTo>
                  <a:lnTo>
                    <a:pt x="2128" y="0"/>
                  </a:lnTo>
                  <a:lnTo>
                    <a:pt x="2122" y="0"/>
                  </a:lnTo>
                  <a:lnTo>
                    <a:pt x="2116" y="0"/>
                  </a:lnTo>
                  <a:lnTo>
                    <a:pt x="2110" y="0"/>
                  </a:lnTo>
                  <a:lnTo>
                    <a:pt x="2104" y="0"/>
                  </a:lnTo>
                  <a:lnTo>
                    <a:pt x="2098" y="0"/>
                  </a:lnTo>
                  <a:lnTo>
                    <a:pt x="2092" y="0"/>
                  </a:lnTo>
                  <a:lnTo>
                    <a:pt x="2086" y="0"/>
                  </a:lnTo>
                  <a:lnTo>
                    <a:pt x="2081" y="0"/>
                  </a:lnTo>
                  <a:lnTo>
                    <a:pt x="2075" y="0"/>
                  </a:lnTo>
                  <a:lnTo>
                    <a:pt x="2069" y="0"/>
                  </a:lnTo>
                  <a:lnTo>
                    <a:pt x="2063" y="0"/>
                  </a:lnTo>
                  <a:lnTo>
                    <a:pt x="2057" y="0"/>
                  </a:lnTo>
                  <a:lnTo>
                    <a:pt x="2053" y="0"/>
                  </a:lnTo>
                  <a:lnTo>
                    <a:pt x="2047" y="0"/>
                  </a:lnTo>
                  <a:lnTo>
                    <a:pt x="2041" y="0"/>
                  </a:lnTo>
                  <a:lnTo>
                    <a:pt x="2035" y="0"/>
                  </a:lnTo>
                  <a:lnTo>
                    <a:pt x="2029" y="0"/>
                  </a:lnTo>
                  <a:lnTo>
                    <a:pt x="2023" y="0"/>
                  </a:lnTo>
                  <a:lnTo>
                    <a:pt x="2018" y="0"/>
                  </a:lnTo>
                  <a:lnTo>
                    <a:pt x="2012" y="0"/>
                  </a:lnTo>
                  <a:lnTo>
                    <a:pt x="2006" y="0"/>
                  </a:lnTo>
                  <a:lnTo>
                    <a:pt x="2000" y="0"/>
                  </a:lnTo>
                  <a:lnTo>
                    <a:pt x="1994" y="0"/>
                  </a:lnTo>
                  <a:lnTo>
                    <a:pt x="1988" y="0"/>
                  </a:lnTo>
                  <a:lnTo>
                    <a:pt x="1982" y="0"/>
                  </a:lnTo>
                  <a:lnTo>
                    <a:pt x="1976" y="0"/>
                  </a:lnTo>
                  <a:lnTo>
                    <a:pt x="1971" y="0"/>
                  </a:lnTo>
                  <a:lnTo>
                    <a:pt x="1965" y="0"/>
                  </a:lnTo>
                  <a:lnTo>
                    <a:pt x="1959" y="0"/>
                  </a:lnTo>
                  <a:lnTo>
                    <a:pt x="1953" y="0"/>
                  </a:lnTo>
                  <a:lnTo>
                    <a:pt x="1947" y="0"/>
                  </a:lnTo>
                  <a:lnTo>
                    <a:pt x="1941" y="0"/>
                  </a:lnTo>
                  <a:lnTo>
                    <a:pt x="1937" y="0"/>
                  </a:lnTo>
                  <a:lnTo>
                    <a:pt x="1931" y="0"/>
                  </a:lnTo>
                  <a:lnTo>
                    <a:pt x="1925" y="0"/>
                  </a:lnTo>
                  <a:lnTo>
                    <a:pt x="1919" y="0"/>
                  </a:lnTo>
                  <a:lnTo>
                    <a:pt x="1913" y="0"/>
                  </a:lnTo>
                  <a:lnTo>
                    <a:pt x="1908" y="0"/>
                  </a:lnTo>
                  <a:lnTo>
                    <a:pt x="1902" y="0"/>
                  </a:lnTo>
                  <a:lnTo>
                    <a:pt x="1896" y="0"/>
                  </a:lnTo>
                  <a:lnTo>
                    <a:pt x="1890" y="0"/>
                  </a:lnTo>
                  <a:lnTo>
                    <a:pt x="1884" y="0"/>
                  </a:lnTo>
                  <a:lnTo>
                    <a:pt x="1878" y="0"/>
                  </a:lnTo>
                  <a:lnTo>
                    <a:pt x="1872" y="0"/>
                  </a:lnTo>
                  <a:lnTo>
                    <a:pt x="1866" y="0"/>
                  </a:lnTo>
                  <a:lnTo>
                    <a:pt x="1861" y="0"/>
                  </a:lnTo>
                  <a:lnTo>
                    <a:pt x="1855" y="0"/>
                  </a:lnTo>
                  <a:lnTo>
                    <a:pt x="1849" y="0"/>
                  </a:lnTo>
                  <a:lnTo>
                    <a:pt x="1843" y="0"/>
                  </a:lnTo>
                  <a:lnTo>
                    <a:pt x="1839" y="0"/>
                  </a:lnTo>
                  <a:lnTo>
                    <a:pt x="1833" y="0"/>
                  </a:lnTo>
                  <a:lnTo>
                    <a:pt x="1827" y="0"/>
                  </a:lnTo>
                  <a:lnTo>
                    <a:pt x="1821" y="0"/>
                  </a:lnTo>
                  <a:lnTo>
                    <a:pt x="1815" y="0"/>
                  </a:lnTo>
                  <a:lnTo>
                    <a:pt x="1809" y="0"/>
                  </a:lnTo>
                  <a:lnTo>
                    <a:pt x="1803" y="0"/>
                  </a:lnTo>
                  <a:lnTo>
                    <a:pt x="1798" y="0"/>
                  </a:lnTo>
                  <a:lnTo>
                    <a:pt x="1792" y="0"/>
                  </a:lnTo>
                  <a:lnTo>
                    <a:pt x="1786" y="0"/>
                  </a:lnTo>
                  <a:lnTo>
                    <a:pt x="1780" y="0"/>
                  </a:lnTo>
                  <a:lnTo>
                    <a:pt x="1774" y="0"/>
                  </a:lnTo>
                  <a:lnTo>
                    <a:pt x="1768" y="0"/>
                  </a:lnTo>
                  <a:lnTo>
                    <a:pt x="1762" y="0"/>
                  </a:lnTo>
                  <a:lnTo>
                    <a:pt x="1756" y="0"/>
                  </a:lnTo>
                  <a:lnTo>
                    <a:pt x="1751" y="0"/>
                  </a:lnTo>
                  <a:lnTo>
                    <a:pt x="1746" y="0"/>
                  </a:lnTo>
                  <a:lnTo>
                    <a:pt x="1740" y="0"/>
                  </a:lnTo>
                  <a:lnTo>
                    <a:pt x="1734" y="0"/>
                  </a:lnTo>
                  <a:lnTo>
                    <a:pt x="1729" y="0"/>
                  </a:lnTo>
                  <a:lnTo>
                    <a:pt x="1723" y="0"/>
                  </a:lnTo>
                  <a:lnTo>
                    <a:pt x="1717" y="0"/>
                  </a:lnTo>
                  <a:lnTo>
                    <a:pt x="1711" y="0"/>
                  </a:lnTo>
                  <a:lnTo>
                    <a:pt x="1705" y="0"/>
                  </a:lnTo>
                  <a:lnTo>
                    <a:pt x="1699" y="0"/>
                  </a:lnTo>
                  <a:lnTo>
                    <a:pt x="1693" y="0"/>
                  </a:lnTo>
                  <a:lnTo>
                    <a:pt x="1688" y="0"/>
                  </a:lnTo>
                  <a:lnTo>
                    <a:pt x="1682" y="0"/>
                  </a:lnTo>
                  <a:lnTo>
                    <a:pt x="1677" y="0"/>
                  </a:lnTo>
                  <a:lnTo>
                    <a:pt x="1671" y="0"/>
                  </a:lnTo>
                  <a:lnTo>
                    <a:pt x="1666" y="0"/>
                  </a:lnTo>
                  <a:lnTo>
                    <a:pt x="1660" y="0"/>
                  </a:lnTo>
                  <a:lnTo>
                    <a:pt x="1654" y="0"/>
                  </a:lnTo>
                  <a:lnTo>
                    <a:pt x="1648" y="0"/>
                  </a:lnTo>
                  <a:lnTo>
                    <a:pt x="1642" y="0"/>
                  </a:lnTo>
                  <a:lnTo>
                    <a:pt x="1638" y="0"/>
                  </a:lnTo>
                  <a:lnTo>
                    <a:pt x="1632" y="0"/>
                  </a:lnTo>
                  <a:lnTo>
                    <a:pt x="1626" y="0"/>
                  </a:lnTo>
                  <a:lnTo>
                    <a:pt x="1620" y="0"/>
                  </a:lnTo>
                  <a:lnTo>
                    <a:pt x="1614" y="0"/>
                  </a:lnTo>
                  <a:lnTo>
                    <a:pt x="1608" y="0"/>
                  </a:lnTo>
                  <a:lnTo>
                    <a:pt x="1602" y="0"/>
                  </a:lnTo>
                  <a:lnTo>
                    <a:pt x="1597" y="0"/>
                  </a:lnTo>
                  <a:lnTo>
                    <a:pt x="1591" y="0"/>
                  </a:lnTo>
                  <a:lnTo>
                    <a:pt x="1585" y="0"/>
                  </a:lnTo>
                  <a:lnTo>
                    <a:pt x="1579" y="0"/>
                  </a:lnTo>
                  <a:lnTo>
                    <a:pt x="1573" y="0"/>
                  </a:lnTo>
                  <a:lnTo>
                    <a:pt x="1567" y="0"/>
                  </a:lnTo>
                  <a:lnTo>
                    <a:pt x="1561" y="0"/>
                  </a:lnTo>
                  <a:lnTo>
                    <a:pt x="1556" y="0"/>
                  </a:lnTo>
                  <a:lnTo>
                    <a:pt x="1550" y="0"/>
                  </a:lnTo>
                  <a:lnTo>
                    <a:pt x="1544" y="0"/>
                  </a:lnTo>
                  <a:lnTo>
                    <a:pt x="1538" y="0"/>
                  </a:lnTo>
                  <a:lnTo>
                    <a:pt x="1532" y="0"/>
                  </a:lnTo>
                  <a:lnTo>
                    <a:pt x="1528" y="0"/>
                  </a:lnTo>
                  <a:lnTo>
                    <a:pt x="1522" y="0"/>
                  </a:lnTo>
                  <a:lnTo>
                    <a:pt x="1516" y="0"/>
                  </a:lnTo>
                  <a:lnTo>
                    <a:pt x="1510" y="0"/>
                  </a:lnTo>
                  <a:lnTo>
                    <a:pt x="1504" y="0"/>
                  </a:lnTo>
                  <a:lnTo>
                    <a:pt x="1498" y="0"/>
                  </a:lnTo>
                  <a:lnTo>
                    <a:pt x="1492" y="0"/>
                  </a:lnTo>
                  <a:lnTo>
                    <a:pt x="1487" y="0"/>
                  </a:lnTo>
                  <a:lnTo>
                    <a:pt x="1481" y="0"/>
                  </a:lnTo>
                  <a:lnTo>
                    <a:pt x="1475" y="0"/>
                  </a:lnTo>
                  <a:lnTo>
                    <a:pt x="1469" y="0"/>
                  </a:lnTo>
                  <a:lnTo>
                    <a:pt x="1463" y="0"/>
                  </a:lnTo>
                  <a:lnTo>
                    <a:pt x="1457" y="0"/>
                  </a:lnTo>
                  <a:lnTo>
                    <a:pt x="1451" y="0"/>
                  </a:lnTo>
                  <a:lnTo>
                    <a:pt x="1446" y="0"/>
                  </a:lnTo>
                  <a:lnTo>
                    <a:pt x="1440" y="0"/>
                  </a:lnTo>
                  <a:lnTo>
                    <a:pt x="1435" y="0"/>
                  </a:lnTo>
                  <a:lnTo>
                    <a:pt x="1429" y="0"/>
                  </a:lnTo>
                  <a:lnTo>
                    <a:pt x="1424" y="0"/>
                  </a:lnTo>
                  <a:lnTo>
                    <a:pt x="1418" y="0"/>
                  </a:lnTo>
                  <a:lnTo>
                    <a:pt x="1412" y="0"/>
                  </a:lnTo>
                  <a:lnTo>
                    <a:pt x="1406" y="0"/>
                  </a:lnTo>
                  <a:lnTo>
                    <a:pt x="1400" y="0"/>
                  </a:lnTo>
                  <a:lnTo>
                    <a:pt x="1394" y="0"/>
                  </a:lnTo>
                  <a:lnTo>
                    <a:pt x="1388" y="0"/>
                  </a:lnTo>
                  <a:lnTo>
                    <a:pt x="1383" y="0"/>
                  </a:lnTo>
                  <a:lnTo>
                    <a:pt x="1377" y="0"/>
                  </a:lnTo>
                  <a:lnTo>
                    <a:pt x="1371" y="0"/>
                  </a:lnTo>
                  <a:lnTo>
                    <a:pt x="1365" y="0"/>
                  </a:lnTo>
                  <a:lnTo>
                    <a:pt x="1359" y="0"/>
                  </a:lnTo>
                  <a:lnTo>
                    <a:pt x="1353" y="0"/>
                  </a:lnTo>
                  <a:lnTo>
                    <a:pt x="1347" y="0"/>
                  </a:lnTo>
                  <a:lnTo>
                    <a:pt x="1341" y="0"/>
                  </a:lnTo>
                  <a:lnTo>
                    <a:pt x="1337" y="0"/>
                  </a:lnTo>
                  <a:lnTo>
                    <a:pt x="1331" y="0"/>
                  </a:lnTo>
                  <a:lnTo>
                    <a:pt x="1325" y="0"/>
                  </a:lnTo>
                  <a:lnTo>
                    <a:pt x="1319" y="0"/>
                  </a:lnTo>
                  <a:lnTo>
                    <a:pt x="1314" y="0"/>
                  </a:lnTo>
                  <a:lnTo>
                    <a:pt x="1308" y="0"/>
                  </a:lnTo>
                  <a:lnTo>
                    <a:pt x="1302" y="0"/>
                  </a:lnTo>
                  <a:lnTo>
                    <a:pt x="1296" y="0"/>
                  </a:lnTo>
                  <a:lnTo>
                    <a:pt x="1290" y="0"/>
                  </a:lnTo>
                  <a:lnTo>
                    <a:pt x="1284" y="0"/>
                  </a:lnTo>
                  <a:lnTo>
                    <a:pt x="1278" y="0"/>
                  </a:lnTo>
                  <a:lnTo>
                    <a:pt x="1273" y="0"/>
                  </a:lnTo>
                  <a:lnTo>
                    <a:pt x="1267" y="0"/>
                  </a:lnTo>
                  <a:lnTo>
                    <a:pt x="1261" y="0"/>
                  </a:lnTo>
                  <a:lnTo>
                    <a:pt x="1255" y="0"/>
                  </a:lnTo>
                  <a:lnTo>
                    <a:pt x="1249" y="0"/>
                  </a:lnTo>
                  <a:lnTo>
                    <a:pt x="1243" y="0"/>
                  </a:lnTo>
                  <a:lnTo>
                    <a:pt x="1237" y="0"/>
                  </a:lnTo>
                  <a:lnTo>
                    <a:pt x="1231" y="0"/>
                  </a:lnTo>
                  <a:lnTo>
                    <a:pt x="1226" y="0"/>
                  </a:lnTo>
                  <a:lnTo>
                    <a:pt x="1221" y="0"/>
                  </a:lnTo>
                  <a:lnTo>
                    <a:pt x="1215" y="0"/>
                  </a:lnTo>
                  <a:lnTo>
                    <a:pt x="1209" y="0"/>
                  </a:lnTo>
                  <a:lnTo>
                    <a:pt x="1204" y="0"/>
                  </a:lnTo>
                  <a:lnTo>
                    <a:pt x="1198" y="0"/>
                  </a:lnTo>
                  <a:lnTo>
                    <a:pt x="1193" y="0"/>
                  </a:lnTo>
                  <a:lnTo>
                    <a:pt x="1187" y="0"/>
                  </a:lnTo>
                  <a:lnTo>
                    <a:pt x="1182" y="0"/>
                  </a:lnTo>
                  <a:lnTo>
                    <a:pt x="1176" y="0"/>
                  </a:lnTo>
                  <a:lnTo>
                    <a:pt x="1170" y="0"/>
                  </a:lnTo>
                  <a:lnTo>
                    <a:pt x="1164" y="0"/>
                  </a:lnTo>
                  <a:lnTo>
                    <a:pt x="1158" y="0"/>
                  </a:lnTo>
                  <a:lnTo>
                    <a:pt x="1152" y="0"/>
                  </a:lnTo>
                  <a:lnTo>
                    <a:pt x="1146" y="0"/>
                  </a:lnTo>
                  <a:lnTo>
                    <a:pt x="1141" y="0"/>
                  </a:lnTo>
                  <a:lnTo>
                    <a:pt x="1135" y="0"/>
                  </a:lnTo>
                  <a:lnTo>
                    <a:pt x="1129" y="0"/>
                  </a:lnTo>
                  <a:lnTo>
                    <a:pt x="1124" y="0"/>
                  </a:lnTo>
                  <a:lnTo>
                    <a:pt x="1119" y="0"/>
                  </a:lnTo>
                  <a:lnTo>
                    <a:pt x="1113" y="0"/>
                  </a:lnTo>
                  <a:lnTo>
                    <a:pt x="1107" y="0"/>
                  </a:lnTo>
                  <a:lnTo>
                    <a:pt x="1101" y="0"/>
                  </a:lnTo>
                  <a:lnTo>
                    <a:pt x="1095" y="0"/>
                  </a:lnTo>
                  <a:lnTo>
                    <a:pt x="1089" y="0"/>
                  </a:lnTo>
                  <a:lnTo>
                    <a:pt x="1083" y="0"/>
                  </a:lnTo>
                  <a:lnTo>
                    <a:pt x="1077" y="0"/>
                  </a:lnTo>
                  <a:lnTo>
                    <a:pt x="1072" y="0"/>
                  </a:lnTo>
                  <a:lnTo>
                    <a:pt x="1066" y="0"/>
                  </a:lnTo>
                  <a:lnTo>
                    <a:pt x="1060" y="0"/>
                  </a:lnTo>
                  <a:lnTo>
                    <a:pt x="1054" y="0"/>
                  </a:lnTo>
                  <a:lnTo>
                    <a:pt x="1048" y="0"/>
                  </a:lnTo>
                  <a:lnTo>
                    <a:pt x="1042" y="0"/>
                  </a:lnTo>
                  <a:lnTo>
                    <a:pt x="1036" y="0"/>
                  </a:lnTo>
                  <a:lnTo>
                    <a:pt x="1032" y="0"/>
                  </a:lnTo>
                  <a:lnTo>
                    <a:pt x="1026" y="0"/>
                  </a:lnTo>
                  <a:lnTo>
                    <a:pt x="1020" y="0"/>
                  </a:lnTo>
                  <a:lnTo>
                    <a:pt x="1014" y="0"/>
                  </a:lnTo>
                  <a:lnTo>
                    <a:pt x="1009" y="0"/>
                  </a:lnTo>
                  <a:lnTo>
                    <a:pt x="1003" y="0"/>
                  </a:lnTo>
                  <a:lnTo>
                    <a:pt x="997" y="0"/>
                  </a:lnTo>
                  <a:lnTo>
                    <a:pt x="991" y="0"/>
                  </a:lnTo>
                  <a:lnTo>
                    <a:pt x="985" y="0"/>
                  </a:lnTo>
                  <a:lnTo>
                    <a:pt x="979" y="0"/>
                  </a:lnTo>
                  <a:lnTo>
                    <a:pt x="973" y="0"/>
                  </a:lnTo>
                  <a:lnTo>
                    <a:pt x="967" y="0"/>
                  </a:lnTo>
                  <a:lnTo>
                    <a:pt x="962" y="0"/>
                  </a:lnTo>
                  <a:lnTo>
                    <a:pt x="956" y="0"/>
                  </a:lnTo>
                  <a:lnTo>
                    <a:pt x="950" y="0"/>
                  </a:lnTo>
                  <a:lnTo>
                    <a:pt x="944" y="0"/>
                  </a:lnTo>
                  <a:lnTo>
                    <a:pt x="938" y="0"/>
                  </a:lnTo>
                  <a:lnTo>
                    <a:pt x="932" y="0"/>
                  </a:lnTo>
                  <a:lnTo>
                    <a:pt x="926" y="0"/>
                  </a:lnTo>
                  <a:lnTo>
                    <a:pt x="922" y="0"/>
                  </a:lnTo>
                  <a:lnTo>
                    <a:pt x="916" y="0"/>
                  </a:lnTo>
                  <a:lnTo>
                    <a:pt x="910" y="0"/>
                  </a:lnTo>
                  <a:lnTo>
                    <a:pt x="904" y="0"/>
                  </a:lnTo>
                  <a:lnTo>
                    <a:pt x="899" y="0"/>
                  </a:lnTo>
                  <a:lnTo>
                    <a:pt x="893" y="0"/>
                  </a:lnTo>
                  <a:lnTo>
                    <a:pt x="887" y="0"/>
                  </a:lnTo>
                  <a:lnTo>
                    <a:pt x="881" y="0"/>
                  </a:lnTo>
                  <a:lnTo>
                    <a:pt x="875" y="0"/>
                  </a:lnTo>
                  <a:lnTo>
                    <a:pt x="869" y="0"/>
                  </a:lnTo>
                  <a:lnTo>
                    <a:pt x="863" y="0"/>
                  </a:lnTo>
                  <a:lnTo>
                    <a:pt x="857" y="0"/>
                  </a:lnTo>
                  <a:lnTo>
                    <a:pt x="852" y="0"/>
                  </a:lnTo>
                  <a:lnTo>
                    <a:pt x="846" y="0"/>
                  </a:lnTo>
                  <a:lnTo>
                    <a:pt x="840" y="0"/>
                  </a:lnTo>
                  <a:lnTo>
                    <a:pt x="834" y="0"/>
                  </a:lnTo>
                  <a:lnTo>
                    <a:pt x="828" y="0"/>
                  </a:lnTo>
                  <a:lnTo>
                    <a:pt x="822" y="0"/>
                  </a:lnTo>
                  <a:lnTo>
                    <a:pt x="816" y="0"/>
                  </a:lnTo>
                  <a:lnTo>
                    <a:pt x="812" y="0"/>
                  </a:lnTo>
                  <a:lnTo>
                    <a:pt x="806" y="0"/>
                  </a:lnTo>
                  <a:lnTo>
                    <a:pt x="800" y="0"/>
                  </a:lnTo>
                  <a:lnTo>
                    <a:pt x="794" y="0"/>
                  </a:lnTo>
                  <a:lnTo>
                    <a:pt x="789" y="0"/>
                  </a:lnTo>
                  <a:lnTo>
                    <a:pt x="783" y="0"/>
                  </a:lnTo>
                  <a:lnTo>
                    <a:pt x="777" y="0"/>
                  </a:lnTo>
                  <a:lnTo>
                    <a:pt x="771" y="0"/>
                  </a:lnTo>
                  <a:lnTo>
                    <a:pt x="765" y="0"/>
                  </a:lnTo>
                  <a:lnTo>
                    <a:pt x="759" y="0"/>
                  </a:lnTo>
                  <a:lnTo>
                    <a:pt x="753" y="0"/>
                  </a:lnTo>
                  <a:lnTo>
                    <a:pt x="747" y="0"/>
                  </a:lnTo>
                  <a:lnTo>
                    <a:pt x="742" y="0"/>
                  </a:lnTo>
                  <a:lnTo>
                    <a:pt x="736" y="0"/>
                  </a:lnTo>
                  <a:lnTo>
                    <a:pt x="730" y="0"/>
                  </a:lnTo>
                  <a:lnTo>
                    <a:pt x="724" y="0"/>
                  </a:lnTo>
                  <a:lnTo>
                    <a:pt x="720" y="0"/>
                  </a:lnTo>
                  <a:lnTo>
                    <a:pt x="715" y="0"/>
                  </a:lnTo>
                  <a:lnTo>
                    <a:pt x="709" y="0"/>
                  </a:lnTo>
                  <a:lnTo>
                    <a:pt x="703" y="0"/>
                  </a:lnTo>
                  <a:lnTo>
                    <a:pt x="698" y="0"/>
                  </a:lnTo>
                  <a:lnTo>
                    <a:pt x="692" y="0"/>
                  </a:lnTo>
                  <a:lnTo>
                    <a:pt x="686" y="0"/>
                  </a:lnTo>
                  <a:lnTo>
                    <a:pt x="680" y="0"/>
                  </a:lnTo>
                  <a:lnTo>
                    <a:pt x="674" y="0"/>
                  </a:lnTo>
                  <a:lnTo>
                    <a:pt x="668" y="0"/>
                  </a:lnTo>
                  <a:lnTo>
                    <a:pt x="662" y="0"/>
                  </a:lnTo>
                  <a:lnTo>
                    <a:pt x="657" y="0"/>
                  </a:lnTo>
                  <a:lnTo>
                    <a:pt x="651" y="0"/>
                  </a:lnTo>
                  <a:lnTo>
                    <a:pt x="645" y="0"/>
                  </a:lnTo>
                  <a:lnTo>
                    <a:pt x="639" y="0"/>
                  </a:lnTo>
                  <a:lnTo>
                    <a:pt x="633" y="0"/>
                  </a:lnTo>
                  <a:lnTo>
                    <a:pt x="627" y="0"/>
                  </a:lnTo>
                  <a:lnTo>
                    <a:pt x="623" y="0"/>
                  </a:lnTo>
                  <a:lnTo>
                    <a:pt x="617" y="0"/>
                  </a:lnTo>
                  <a:lnTo>
                    <a:pt x="611" y="0"/>
                  </a:lnTo>
                  <a:lnTo>
                    <a:pt x="605" y="0"/>
                  </a:lnTo>
                  <a:lnTo>
                    <a:pt x="599" y="0"/>
                  </a:lnTo>
                  <a:lnTo>
                    <a:pt x="593" y="0"/>
                  </a:lnTo>
                  <a:lnTo>
                    <a:pt x="588" y="0"/>
                  </a:lnTo>
                  <a:lnTo>
                    <a:pt x="582" y="0"/>
                  </a:lnTo>
                  <a:lnTo>
                    <a:pt x="576" y="0"/>
                  </a:lnTo>
                  <a:lnTo>
                    <a:pt x="570" y="0"/>
                  </a:lnTo>
                  <a:lnTo>
                    <a:pt x="564" y="0"/>
                  </a:lnTo>
                  <a:lnTo>
                    <a:pt x="558" y="0"/>
                  </a:lnTo>
                  <a:lnTo>
                    <a:pt x="552" y="0"/>
                  </a:lnTo>
                  <a:lnTo>
                    <a:pt x="547" y="0"/>
                  </a:lnTo>
                  <a:lnTo>
                    <a:pt x="541" y="0"/>
                  </a:lnTo>
                  <a:lnTo>
                    <a:pt x="535" y="0"/>
                  </a:lnTo>
                  <a:lnTo>
                    <a:pt x="529" y="0"/>
                  </a:lnTo>
                  <a:lnTo>
                    <a:pt x="523" y="0"/>
                  </a:lnTo>
                  <a:lnTo>
                    <a:pt x="517" y="0"/>
                  </a:lnTo>
                  <a:lnTo>
                    <a:pt x="511" y="0"/>
                  </a:lnTo>
                  <a:lnTo>
                    <a:pt x="505" y="0"/>
                  </a:lnTo>
                  <a:lnTo>
                    <a:pt x="501" y="0"/>
                  </a:lnTo>
                  <a:lnTo>
                    <a:pt x="495" y="0"/>
                  </a:lnTo>
                  <a:lnTo>
                    <a:pt x="489" y="0"/>
                  </a:lnTo>
                  <a:lnTo>
                    <a:pt x="483" y="0"/>
                  </a:lnTo>
                  <a:lnTo>
                    <a:pt x="478" y="0"/>
                  </a:lnTo>
                  <a:lnTo>
                    <a:pt x="472" y="0"/>
                  </a:lnTo>
                  <a:lnTo>
                    <a:pt x="466" y="0"/>
                  </a:lnTo>
                  <a:lnTo>
                    <a:pt x="460" y="0"/>
                  </a:lnTo>
                  <a:lnTo>
                    <a:pt x="454" y="0"/>
                  </a:lnTo>
                  <a:lnTo>
                    <a:pt x="448" y="0"/>
                  </a:lnTo>
                  <a:lnTo>
                    <a:pt x="442" y="0"/>
                  </a:lnTo>
                  <a:lnTo>
                    <a:pt x="437" y="0"/>
                  </a:lnTo>
                  <a:lnTo>
                    <a:pt x="431" y="0"/>
                  </a:lnTo>
                  <a:lnTo>
                    <a:pt x="425" y="0"/>
                  </a:lnTo>
                  <a:lnTo>
                    <a:pt x="419" y="0"/>
                  </a:lnTo>
                  <a:lnTo>
                    <a:pt x="413" y="0"/>
                  </a:lnTo>
                  <a:lnTo>
                    <a:pt x="409" y="0"/>
                  </a:lnTo>
                  <a:lnTo>
                    <a:pt x="403" y="0"/>
                  </a:lnTo>
                  <a:lnTo>
                    <a:pt x="397" y="0"/>
                  </a:lnTo>
                  <a:lnTo>
                    <a:pt x="391" y="0"/>
                  </a:lnTo>
                  <a:lnTo>
                    <a:pt x="385" y="0"/>
                  </a:lnTo>
                  <a:lnTo>
                    <a:pt x="379" y="0"/>
                  </a:lnTo>
                  <a:lnTo>
                    <a:pt x="373" y="0"/>
                  </a:lnTo>
                  <a:lnTo>
                    <a:pt x="368" y="0"/>
                  </a:lnTo>
                  <a:lnTo>
                    <a:pt x="362" y="0"/>
                  </a:lnTo>
                  <a:lnTo>
                    <a:pt x="356" y="0"/>
                  </a:lnTo>
                  <a:lnTo>
                    <a:pt x="350" y="0"/>
                  </a:lnTo>
                  <a:lnTo>
                    <a:pt x="344" y="0"/>
                  </a:lnTo>
                  <a:lnTo>
                    <a:pt x="338" y="0"/>
                  </a:lnTo>
                  <a:lnTo>
                    <a:pt x="332" y="0"/>
                  </a:lnTo>
                  <a:lnTo>
                    <a:pt x="327" y="0"/>
                  </a:lnTo>
                  <a:lnTo>
                    <a:pt x="321" y="0"/>
                  </a:lnTo>
                  <a:lnTo>
                    <a:pt x="316" y="0"/>
                  </a:lnTo>
                  <a:lnTo>
                    <a:pt x="310" y="0"/>
                  </a:lnTo>
                  <a:lnTo>
                    <a:pt x="305" y="0"/>
                  </a:lnTo>
                  <a:lnTo>
                    <a:pt x="299" y="0"/>
                  </a:lnTo>
                  <a:lnTo>
                    <a:pt x="293" y="0"/>
                  </a:lnTo>
                  <a:lnTo>
                    <a:pt x="287" y="0"/>
                  </a:lnTo>
                  <a:lnTo>
                    <a:pt x="281" y="0"/>
                  </a:lnTo>
                  <a:lnTo>
                    <a:pt x="275" y="0"/>
                  </a:lnTo>
                  <a:lnTo>
                    <a:pt x="269" y="0"/>
                  </a:lnTo>
                  <a:lnTo>
                    <a:pt x="263" y="0"/>
                  </a:lnTo>
                  <a:lnTo>
                    <a:pt x="258" y="0"/>
                  </a:lnTo>
                  <a:lnTo>
                    <a:pt x="252" y="0"/>
                  </a:lnTo>
                  <a:lnTo>
                    <a:pt x="246" y="0"/>
                  </a:lnTo>
                  <a:lnTo>
                    <a:pt x="240" y="0"/>
                  </a:lnTo>
                  <a:lnTo>
                    <a:pt x="236" y="0"/>
                  </a:lnTo>
                  <a:lnTo>
                    <a:pt x="230" y="0"/>
                  </a:lnTo>
                  <a:lnTo>
                    <a:pt x="224" y="0"/>
                  </a:lnTo>
                  <a:lnTo>
                    <a:pt x="218" y="0"/>
                  </a:lnTo>
                  <a:lnTo>
                    <a:pt x="212" y="0"/>
                  </a:lnTo>
                  <a:lnTo>
                    <a:pt x="208" y="0"/>
                  </a:lnTo>
                  <a:lnTo>
                    <a:pt x="202" y="0"/>
                  </a:lnTo>
                  <a:lnTo>
                    <a:pt x="196" y="0"/>
                  </a:lnTo>
                  <a:lnTo>
                    <a:pt x="190" y="0"/>
                  </a:lnTo>
                  <a:lnTo>
                    <a:pt x="184" y="0"/>
                  </a:lnTo>
                  <a:lnTo>
                    <a:pt x="178" y="0"/>
                  </a:lnTo>
                  <a:lnTo>
                    <a:pt x="173" y="0"/>
                  </a:lnTo>
                  <a:lnTo>
                    <a:pt x="167" y="0"/>
                  </a:lnTo>
                  <a:lnTo>
                    <a:pt x="161" y="0"/>
                  </a:lnTo>
                  <a:lnTo>
                    <a:pt x="155" y="0"/>
                  </a:lnTo>
                  <a:lnTo>
                    <a:pt x="149" y="0"/>
                  </a:lnTo>
                  <a:lnTo>
                    <a:pt x="143" y="0"/>
                  </a:lnTo>
                  <a:lnTo>
                    <a:pt x="137" y="0"/>
                  </a:lnTo>
                  <a:lnTo>
                    <a:pt x="131" y="0"/>
                  </a:lnTo>
                  <a:lnTo>
                    <a:pt x="126" y="0"/>
                  </a:lnTo>
                  <a:lnTo>
                    <a:pt x="120" y="0"/>
                  </a:lnTo>
                  <a:lnTo>
                    <a:pt x="114" y="0"/>
                  </a:lnTo>
                  <a:lnTo>
                    <a:pt x="108" y="0"/>
                  </a:lnTo>
                  <a:lnTo>
                    <a:pt x="102" y="0"/>
                  </a:lnTo>
                  <a:lnTo>
                    <a:pt x="96" y="0"/>
                  </a:lnTo>
                  <a:lnTo>
                    <a:pt x="92" y="0"/>
                  </a:lnTo>
                  <a:lnTo>
                    <a:pt x="86" y="0"/>
                  </a:lnTo>
                  <a:lnTo>
                    <a:pt x="80" y="0"/>
                  </a:lnTo>
                  <a:lnTo>
                    <a:pt x="74" y="0"/>
                  </a:lnTo>
                  <a:lnTo>
                    <a:pt x="68" y="0"/>
                  </a:lnTo>
                  <a:lnTo>
                    <a:pt x="63" y="0"/>
                  </a:lnTo>
                  <a:lnTo>
                    <a:pt x="57" y="0"/>
                  </a:lnTo>
                  <a:lnTo>
                    <a:pt x="51" y="0"/>
                  </a:lnTo>
                  <a:lnTo>
                    <a:pt x="45" y="0"/>
                  </a:lnTo>
                  <a:lnTo>
                    <a:pt x="39" y="0"/>
                  </a:lnTo>
                  <a:lnTo>
                    <a:pt x="33" y="0"/>
                  </a:lnTo>
                  <a:lnTo>
                    <a:pt x="27" y="0"/>
                  </a:lnTo>
                  <a:lnTo>
                    <a:pt x="21" y="0"/>
                  </a:lnTo>
                  <a:lnTo>
                    <a:pt x="16" y="0"/>
                  </a:lnTo>
                  <a:lnTo>
                    <a:pt x="10" y="0"/>
                  </a:lnTo>
                  <a:lnTo>
                    <a:pt x="5" y="0"/>
                  </a:lnTo>
                  <a:lnTo>
                    <a:pt x="0" y="0"/>
                  </a:lnTo>
                </a:path>
              </a:pathLst>
            </a:custGeom>
            <a:solidFill>
              <a:srgbClr val="C03000"/>
            </a:solidFill>
            <a:ln w="12700" cap="rnd">
              <a:noFill/>
              <a:round/>
              <a:headEnd/>
              <a:tailEnd/>
            </a:ln>
            <a:effectLst/>
          </p:spPr>
          <p:txBody>
            <a:bodyPr/>
            <a:lstStyle/>
            <a:p>
              <a:endParaRPr lang="en-US"/>
            </a:p>
          </p:txBody>
        </p:sp>
        <p:grpSp>
          <p:nvGrpSpPr>
            <p:cNvPr id="142353" name="Group 17"/>
            <p:cNvGrpSpPr>
              <a:grpSpLocks/>
            </p:cNvGrpSpPr>
            <p:nvPr/>
          </p:nvGrpSpPr>
          <p:grpSpPr bwMode="auto">
            <a:xfrm>
              <a:off x="4427" y="2876"/>
              <a:ext cx="332" cy="192"/>
              <a:chOff x="4427" y="2876"/>
              <a:chExt cx="332" cy="192"/>
            </a:xfrm>
          </p:grpSpPr>
          <p:sp>
            <p:nvSpPr>
              <p:cNvPr id="142354" name="Rectangle 18"/>
              <p:cNvSpPr>
                <a:spLocks noChangeArrowheads="1"/>
              </p:cNvSpPr>
              <p:nvPr/>
            </p:nvSpPr>
            <p:spPr bwMode="auto">
              <a:xfrm>
                <a:off x="4427" y="2919"/>
                <a:ext cx="332" cy="149"/>
              </a:xfrm>
              <a:prstGeom prst="rect">
                <a:avLst/>
              </a:prstGeom>
              <a:noFill/>
              <a:ln w="12700">
                <a:noFill/>
                <a:miter lim="800000"/>
                <a:headEnd/>
                <a:tailEnd/>
              </a:ln>
              <a:effectLst/>
            </p:spPr>
            <p:txBody>
              <a:bodyPr wrap="none" lIns="90488" tIns="44450" rIns="90488" bIns="44450" anchor="ctr"/>
              <a:lstStyle/>
              <a:p>
                <a:pPr algn="ctr"/>
                <a:r>
                  <a:rPr lang="en-US" sz="1800" b="1" i="0">
                    <a:solidFill>
                      <a:srgbClr val="000000"/>
                    </a:solidFill>
                    <a:latin typeface="Arial" pitchFamily="34" charset="0"/>
                  </a:rPr>
                  <a:t>X</a:t>
                </a:r>
              </a:p>
            </p:txBody>
          </p:sp>
          <p:sp>
            <p:nvSpPr>
              <p:cNvPr id="142355" name="Line 19"/>
              <p:cNvSpPr>
                <a:spLocks noChangeShapeType="1"/>
              </p:cNvSpPr>
              <p:nvPr/>
            </p:nvSpPr>
            <p:spPr bwMode="auto">
              <a:xfrm>
                <a:off x="4514" y="2876"/>
                <a:ext cx="130" cy="0"/>
              </a:xfrm>
              <a:prstGeom prst="line">
                <a:avLst/>
              </a:prstGeom>
              <a:noFill/>
              <a:ln w="25400">
                <a:solidFill>
                  <a:schemeClr val="bg2"/>
                </a:solidFill>
                <a:round/>
                <a:headEnd/>
                <a:tailEnd/>
              </a:ln>
              <a:effectLst/>
            </p:spPr>
            <p:txBody>
              <a:bodyPr wrap="none" anchor="ctr"/>
              <a:lstStyle/>
              <a:p>
                <a:endParaRPr lang="en-US"/>
              </a:p>
            </p:txBody>
          </p:sp>
        </p:grpSp>
        <p:sp>
          <p:nvSpPr>
            <p:cNvPr id="142356" name="Freeform 20"/>
            <p:cNvSpPr>
              <a:spLocks/>
            </p:cNvSpPr>
            <p:nvPr/>
          </p:nvSpPr>
          <p:spPr bwMode="auto">
            <a:xfrm>
              <a:off x="1171" y="2598"/>
              <a:ext cx="1150" cy="186"/>
            </a:xfrm>
            <a:custGeom>
              <a:avLst/>
              <a:gdLst/>
              <a:ahLst/>
              <a:cxnLst>
                <a:cxn ang="0">
                  <a:pos x="1113" y="185"/>
                </a:cxn>
                <a:cxn ang="0">
                  <a:pos x="1074" y="185"/>
                </a:cxn>
                <a:cxn ang="0">
                  <a:pos x="1034" y="185"/>
                </a:cxn>
                <a:cxn ang="0">
                  <a:pos x="993" y="185"/>
                </a:cxn>
                <a:cxn ang="0">
                  <a:pos x="953" y="185"/>
                </a:cxn>
                <a:cxn ang="0">
                  <a:pos x="912" y="185"/>
                </a:cxn>
                <a:cxn ang="0">
                  <a:pos x="873" y="185"/>
                </a:cxn>
                <a:cxn ang="0">
                  <a:pos x="833" y="185"/>
                </a:cxn>
                <a:cxn ang="0">
                  <a:pos x="793" y="185"/>
                </a:cxn>
                <a:cxn ang="0">
                  <a:pos x="752" y="185"/>
                </a:cxn>
                <a:cxn ang="0">
                  <a:pos x="711" y="185"/>
                </a:cxn>
                <a:cxn ang="0">
                  <a:pos x="672" y="185"/>
                </a:cxn>
                <a:cxn ang="0">
                  <a:pos x="632" y="185"/>
                </a:cxn>
                <a:cxn ang="0">
                  <a:pos x="591" y="185"/>
                </a:cxn>
                <a:cxn ang="0">
                  <a:pos x="551" y="0"/>
                </a:cxn>
                <a:cxn ang="0">
                  <a:pos x="510" y="25"/>
                </a:cxn>
                <a:cxn ang="0">
                  <a:pos x="472" y="46"/>
                </a:cxn>
                <a:cxn ang="0">
                  <a:pos x="431" y="68"/>
                </a:cxn>
                <a:cxn ang="0">
                  <a:pos x="390" y="84"/>
                </a:cxn>
                <a:cxn ang="0">
                  <a:pos x="350" y="100"/>
                </a:cxn>
                <a:cxn ang="0">
                  <a:pos x="309" y="113"/>
                </a:cxn>
                <a:cxn ang="0">
                  <a:pos x="271" y="124"/>
                </a:cxn>
                <a:cxn ang="0">
                  <a:pos x="230" y="135"/>
                </a:cxn>
                <a:cxn ang="0">
                  <a:pos x="189" y="142"/>
                </a:cxn>
                <a:cxn ang="0">
                  <a:pos x="149" y="150"/>
                </a:cxn>
                <a:cxn ang="0">
                  <a:pos x="108" y="156"/>
                </a:cxn>
                <a:cxn ang="0">
                  <a:pos x="70" y="162"/>
                </a:cxn>
                <a:cxn ang="0">
                  <a:pos x="29" y="167"/>
                </a:cxn>
                <a:cxn ang="0">
                  <a:pos x="5" y="185"/>
                </a:cxn>
                <a:cxn ang="0">
                  <a:pos x="46" y="185"/>
                </a:cxn>
                <a:cxn ang="0">
                  <a:pos x="88" y="185"/>
                </a:cxn>
                <a:cxn ang="0">
                  <a:pos x="126" y="185"/>
                </a:cxn>
                <a:cxn ang="0">
                  <a:pos x="167" y="185"/>
                </a:cxn>
                <a:cxn ang="0">
                  <a:pos x="206" y="185"/>
                </a:cxn>
                <a:cxn ang="0">
                  <a:pos x="247" y="185"/>
                </a:cxn>
                <a:cxn ang="0">
                  <a:pos x="287" y="185"/>
                </a:cxn>
                <a:cxn ang="0">
                  <a:pos x="327" y="185"/>
                </a:cxn>
                <a:cxn ang="0">
                  <a:pos x="368" y="185"/>
                </a:cxn>
                <a:cxn ang="0">
                  <a:pos x="407" y="185"/>
                </a:cxn>
                <a:cxn ang="0">
                  <a:pos x="449" y="185"/>
                </a:cxn>
                <a:cxn ang="0">
                  <a:pos x="488" y="185"/>
                </a:cxn>
                <a:cxn ang="0">
                  <a:pos x="528" y="185"/>
                </a:cxn>
                <a:cxn ang="0">
                  <a:pos x="569" y="185"/>
                </a:cxn>
                <a:cxn ang="0">
                  <a:pos x="608" y="185"/>
                </a:cxn>
                <a:cxn ang="0">
                  <a:pos x="650" y="185"/>
                </a:cxn>
                <a:cxn ang="0">
                  <a:pos x="688" y="185"/>
                </a:cxn>
                <a:cxn ang="0">
                  <a:pos x="729" y="185"/>
                </a:cxn>
                <a:cxn ang="0">
                  <a:pos x="770" y="185"/>
                </a:cxn>
                <a:cxn ang="0">
                  <a:pos x="810" y="185"/>
                </a:cxn>
                <a:cxn ang="0">
                  <a:pos x="851" y="185"/>
                </a:cxn>
                <a:cxn ang="0">
                  <a:pos x="890" y="185"/>
                </a:cxn>
                <a:cxn ang="0">
                  <a:pos x="930" y="185"/>
                </a:cxn>
                <a:cxn ang="0">
                  <a:pos x="971" y="185"/>
                </a:cxn>
                <a:cxn ang="0">
                  <a:pos x="1011" y="185"/>
                </a:cxn>
                <a:cxn ang="0">
                  <a:pos x="1052" y="185"/>
                </a:cxn>
                <a:cxn ang="0">
                  <a:pos x="1091" y="185"/>
                </a:cxn>
                <a:cxn ang="0">
                  <a:pos x="1131" y="185"/>
                </a:cxn>
              </a:cxnLst>
              <a:rect l="0" t="0" r="r" b="b"/>
              <a:pathLst>
                <a:path w="1150" h="186">
                  <a:moveTo>
                    <a:pt x="1149" y="185"/>
                  </a:moveTo>
                  <a:lnTo>
                    <a:pt x="1143" y="185"/>
                  </a:lnTo>
                  <a:lnTo>
                    <a:pt x="1137" y="185"/>
                  </a:lnTo>
                  <a:lnTo>
                    <a:pt x="1131" y="185"/>
                  </a:lnTo>
                  <a:lnTo>
                    <a:pt x="1125" y="185"/>
                  </a:lnTo>
                  <a:lnTo>
                    <a:pt x="1119" y="185"/>
                  </a:lnTo>
                  <a:lnTo>
                    <a:pt x="1113" y="185"/>
                  </a:lnTo>
                  <a:lnTo>
                    <a:pt x="1107" y="185"/>
                  </a:lnTo>
                  <a:lnTo>
                    <a:pt x="1102" y="185"/>
                  </a:lnTo>
                  <a:lnTo>
                    <a:pt x="1097" y="185"/>
                  </a:lnTo>
                  <a:lnTo>
                    <a:pt x="1091" y="185"/>
                  </a:lnTo>
                  <a:lnTo>
                    <a:pt x="1085" y="185"/>
                  </a:lnTo>
                  <a:lnTo>
                    <a:pt x="1080" y="185"/>
                  </a:lnTo>
                  <a:lnTo>
                    <a:pt x="1074" y="185"/>
                  </a:lnTo>
                  <a:lnTo>
                    <a:pt x="1068" y="185"/>
                  </a:lnTo>
                  <a:lnTo>
                    <a:pt x="1062" y="185"/>
                  </a:lnTo>
                  <a:lnTo>
                    <a:pt x="1056" y="185"/>
                  </a:lnTo>
                  <a:lnTo>
                    <a:pt x="1052" y="185"/>
                  </a:lnTo>
                  <a:lnTo>
                    <a:pt x="1046" y="185"/>
                  </a:lnTo>
                  <a:lnTo>
                    <a:pt x="1040" y="185"/>
                  </a:lnTo>
                  <a:lnTo>
                    <a:pt x="1034" y="185"/>
                  </a:lnTo>
                  <a:lnTo>
                    <a:pt x="1028" y="185"/>
                  </a:lnTo>
                  <a:lnTo>
                    <a:pt x="1022" y="185"/>
                  </a:lnTo>
                  <a:lnTo>
                    <a:pt x="1016" y="185"/>
                  </a:lnTo>
                  <a:lnTo>
                    <a:pt x="1011" y="185"/>
                  </a:lnTo>
                  <a:lnTo>
                    <a:pt x="1005" y="185"/>
                  </a:lnTo>
                  <a:lnTo>
                    <a:pt x="999" y="185"/>
                  </a:lnTo>
                  <a:lnTo>
                    <a:pt x="993" y="185"/>
                  </a:lnTo>
                  <a:lnTo>
                    <a:pt x="989" y="185"/>
                  </a:lnTo>
                  <a:lnTo>
                    <a:pt x="983" y="185"/>
                  </a:lnTo>
                  <a:lnTo>
                    <a:pt x="977" y="185"/>
                  </a:lnTo>
                  <a:lnTo>
                    <a:pt x="971" y="185"/>
                  </a:lnTo>
                  <a:lnTo>
                    <a:pt x="965" y="185"/>
                  </a:lnTo>
                  <a:lnTo>
                    <a:pt x="959" y="185"/>
                  </a:lnTo>
                  <a:lnTo>
                    <a:pt x="953" y="185"/>
                  </a:lnTo>
                  <a:lnTo>
                    <a:pt x="947" y="185"/>
                  </a:lnTo>
                  <a:lnTo>
                    <a:pt x="942" y="185"/>
                  </a:lnTo>
                  <a:lnTo>
                    <a:pt x="936" y="185"/>
                  </a:lnTo>
                  <a:lnTo>
                    <a:pt x="930" y="185"/>
                  </a:lnTo>
                  <a:lnTo>
                    <a:pt x="924" y="185"/>
                  </a:lnTo>
                  <a:lnTo>
                    <a:pt x="918" y="185"/>
                  </a:lnTo>
                  <a:lnTo>
                    <a:pt x="912" y="185"/>
                  </a:lnTo>
                  <a:lnTo>
                    <a:pt x="906" y="185"/>
                  </a:lnTo>
                  <a:lnTo>
                    <a:pt x="901" y="185"/>
                  </a:lnTo>
                  <a:lnTo>
                    <a:pt x="896" y="185"/>
                  </a:lnTo>
                  <a:lnTo>
                    <a:pt x="890" y="185"/>
                  </a:lnTo>
                  <a:lnTo>
                    <a:pt x="884" y="185"/>
                  </a:lnTo>
                  <a:lnTo>
                    <a:pt x="878" y="185"/>
                  </a:lnTo>
                  <a:lnTo>
                    <a:pt x="873" y="185"/>
                  </a:lnTo>
                  <a:lnTo>
                    <a:pt x="867" y="185"/>
                  </a:lnTo>
                  <a:lnTo>
                    <a:pt x="861" y="185"/>
                  </a:lnTo>
                  <a:lnTo>
                    <a:pt x="856" y="185"/>
                  </a:lnTo>
                  <a:lnTo>
                    <a:pt x="851" y="185"/>
                  </a:lnTo>
                  <a:lnTo>
                    <a:pt x="845" y="185"/>
                  </a:lnTo>
                  <a:lnTo>
                    <a:pt x="839" y="185"/>
                  </a:lnTo>
                  <a:lnTo>
                    <a:pt x="833" y="185"/>
                  </a:lnTo>
                  <a:lnTo>
                    <a:pt x="827" y="185"/>
                  </a:lnTo>
                  <a:lnTo>
                    <a:pt x="821" y="185"/>
                  </a:lnTo>
                  <a:lnTo>
                    <a:pt x="815" y="185"/>
                  </a:lnTo>
                  <a:lnTo>
                    <a:pt x="810" y="185"/>
                  </a:lnTo>
                  <a:lnTo>
                    <a:pt x="804" y="185"/>
                  </a:lnTo>
                  <a:lnTo>
                    <a:pt x="799" y="185"/>
                  </a:lnTo>
                  <a:lnTo>
                    <a:pt x="793" y="185"/>
                  </a:lnTo>
                  <a:lnTo>
                    <a:pt x="788" y="185"/>
                  </a:lnTo>
                  <a:lnTo>
                    <a:pt x="782" y="185"/>
                  </a:lnTo>
                  <a:lnTo>
                    <a:pt x="776" y="185"/>
                  </a:lnTo>
                  <a:lnTo>
                    <a:pt x="770" y="185"/>
                  </a:lnTo>
                  <a:lnTo>
                    <a:pt x="764" y="185"/>
                  </a:lnTo>
                  <a:lnTo>
                    <a:pt x="758" y="185"/>
                  </a:lnTo>
                  <a:lnTo>
                    <a:pt x="752" y="185"/>
                  </a:lnTo>
                  <a:lnTo>
                    <a:pt x="746" y="185"/>
                  </a:lnTo>
                  <a:lnTo>
                    <a:pt x="741" y="185"/>
                  </a:lnTo>
                  <a:lnTo>
                    <a:pt x="735" y="185"/>
                  </a:lnTo>
                  <a:lnTo>
                    <a:pt x="729" y="185"/>
                  </a:lnTo>
                  <a:lnTo>
                    <a:pt x="723" y="185"/>
                  </a:lnTo>
                  <a:lnTo>
                    <a:pt x="717" y="185"/>
                  </a:lnTo>
                  <a:lnTo>
                    <a:pt x="711" y="185"/>
                  </a:lnTo>
                  <a:lnTo>
                    <a:pt x="705" y="185"/>
                  </a:lnTo>
                  <a:lnTo>
                    <a:pt x="699" y="185"/>
                  </a:lnTo>
                  <a:lnTo>
                    <a:pt x="694" y="185"/>
                  </a:lnTo>
                  <a:lnTo>
                    <a:pt x="688" y="185"/>
                  </a:lnTo>
                  <a:lnTo>
                    <a:pt x="682" y="185"/>
                  </a:lnTo>
                  <a:lnTo>
                    <a:pt x="677" y="185"/>
                  </a:lnTo>
                  <a:lnTo>
                    <a:pt x="672" y="185"/>
                  </a:lnTo>
                  <a:lnTo>
                    <a:pt x="667" y="185"/>
                  </a:lnTo>
                  <a:lnTo>
                    <a:pt x="661" y="185"/>
                  </a:lnTo>
                  <a:lnTo>
                    <a:pt x="655" y="185"/>
                  </a:lnTo>
                  <a:lnTo>
                    <a:pt x="650" y="185"/>
                  </a:lnTo>
                  <a:lnTo>
                    <a:pt x="644" y="185"/>
                  </a:lnTo>
                  <a:lnTo>
                    <a:pt x="638" y="185"/>
                  </a:lnTo>
                  <a:lnTo>
                    <a:pt x="632" y="185"/>
                  </a:lnTo>
                  <a:lnTo>
                    <a:pt x="626" y="185"/>
                  </a:lnTo>
                  <a:lnTo>
                    <a:pt x="620" y="185"/>
                  </a:lnTo>
                  <a:lnTo>
                    <a:pt x="614" y="185"/>
                  </a:lnTo>
                  <a:lnTo>
                    <a:pt x="608" y="185"/>
                  </a:lnTo>
                  <a:lnTo>
                    <a:pt x="603" y="185"/>
                  </a:lnTo>
                  <a:lnTo>
                    <a:pt x="597" y="185"/>
                  </a:lnTo>
                  <a:lnTo>
                    <a:pt x="591" y="185"/>
                  </a:lnTo>
                  <a:lnTo>
                    <a:pt x="586" y="185"/>
                  </a:lnTo>
                  <a:lnTo>
                    <a:pt x="581" y="185"/>
                  </a:lnTo>
                  <a:lnTo>
                    <a:pt x="575" y="185"/>
                  </a:lnTo>
                  <a:lnTo>
                    <a:pt x="569" y="185"/>
                  </a:lnTo>
                  <a:lnTo>
                    <a:pt x="563" y="185"/>
                  </a:lnTo>
                  <a:lnTo>
                    <a:pt x="557" y="185"/>
                  </a:lnTo>
                  <a:lnTo>
                    <a:pt x="551" y="0"/>
                  </a:lnTo>
                  <a:lnTo>
                    <a:pt x="545" y="4"/>
                  </a:lnTo>
                  <a:lnTo>
                    <a:pt x="540" y="8"/>
                  </a:lnTo>
                  <a:lnTo>
                    <a:pt x="534" y="12"/>
                  </a:lnTo>
                  <a:lnTo>
                    <a:pt x="528" y="16"/>
                  </a:lnTo>
                  <a:lnTo>
                    <a:pt x="522" y="17"/>
                  </a:lnTo>
                  <a:lnTo>
                    <a:pt x="516" y="21"/>
                  </a:lnTo>
                  <a:lnTo>
                    <a:pt x="510" y="25"/>
                  </a:lnTo>
                  <a:lnTo>
                    <a:pt x="504" y="28"/>
                  </a:lnTo>
                  <a:lnTo>
                    <a:pt x="498" y="32"/>
                  </a:lnTo>
                  <a:lnTo>
                    <a:pt x="494" y="34"/>
                  </a:lnTo>
                  <a:lnTo>
                    <a:pt x="488" y="38"/>
                  </a:lnTo>
                  <a:lnTo>
                    <a:pt x="482" y="41"/>
                  </a:lnTo>
                  <a:lnTo>
                    <a:pt x="478" y="44"/>
                  </a:lnTo>
                  <a:lnTo>
                    <a:pt x="472" y="46"/>
                  </a:lnTo>
                  <a:lnTo>
                    <a:pt x="466" y="49"/>
                  </a:lnTo>
                  <a:lnTo>
                    <a:pt x="460" y="53"/>
                  </a:lnTo>
                  <a:lnTo>
                    <a:pt x="454" y="56"/>
                  </a:lnTo>
                  <a:lnTo>
                    <a:pt x="449" y="58"/>
                  </a:lnTo>
                  <a:lnTo>
                    <a:pt x="443" y="61"/>
                  </a:lnTo>
                  <a:lnTo>
                    <a:pt x="437" y="64"/>
                  </a:lnTo>
                  <a:lnTo>
                    <a:pt x="431" y="68"/>
                  </a:lnTo>
                  <a:lnTo>
                    <a:pt x="425" y="69"/>
                  </a:lnTo>
                  <a:lnTo>
                    <a:pt x="419" y="72"/>
                  </a:lnTo>
                  <a:lnTo>
                    <a:pt x="413" y="76"/>
                  </a:lnTo>
                  <a:lnTo>
                    <a:pt x="407" y="77"/>
                  </a:lnTo>
                  <a:lnTo>
                    <a:pt x="402" y="79"/>
                  </a:lnTo>
                  <a:lnTo>
                    <a:pt x="396" y="81"/>
                  </a:lnTo>
                  <a:lnTo>
                    <a:pt x="390" y="84"/>
                  </a:lnTo>
                  <a:lnTo>
                    <a:pt x="385" y="87"/>
                  </a:lnTo>
                  <a:lnTo>
                    <a:pt x="380" y="89"/>
                  </a:lnTo>
                  <a:lnTo>
                    <a:pt x="374" y="91"/>
                  </a:lnTo>
                  <a:lnTo>
                    <a:pt x="368" y="93"/>
                  </a:lnTo>
                  <a:lnTo>
                    <a:pt x="362" y="96"/>
                  </a:lnTo>
                  <a:lnTo>
                    <a:pt x="356" y="97"/>
                  </a:lnTo>
                  <a:lnTo>
                    <a:pt x="350" y="100"/>
                  </a:lnTo>
                  <a:lnTo>
                    <a:pt x="344" y="103"/>
                  </a:lnTo>
                  <a:lnTo>
                    <a:pt x="338" y="104"/>
                  </a:lnTo>
                  <a:lnTo>
                    <a:pt x="333" y="107"/>
                  </a:lnTo>
                  <a:lnTo>
                    <a:pt x="327" y="108"/>
                  </a:lnTo>
                  <a:lnTo>
                    <a:pt x="321" y="109"/>
                  </a:lnTo>
                  <a:lnTo>
                    <a:pt x="315" y="111"/>
                  </a:lnTo>
                  <a:lnTo>
                    <a:pt x="309" y="113"/>
                  </a:lnTo>
                  <a:lnTo>
                    <a:pt x="303" y="115"/>
                  </a:lnTo>
                  <a:lnTo>
                    <a:pt x="297" y="116"/>
                  </a:lnTo>
                  <a:lnTo>
                    <a:pt x="292" y="119"/>
                  </a:lnTo>
                  <a:lnTo>
                    <a:pt x="287" y="119"/>
                  </a:lnTo>
                  <a:lnTo>
                    <a:pt x="281" y="121"/>
                  </a:lnTo>
                  <a:lnTo>
                    <a:pt x="277" y="123"/>
                  </a:lnTo>
                  <a:lnTo>
                    <a:pt x="271" y="124"/>
                  </a:lnTo>
                  <a:lnTo>
                    <a:pt x="265" y="126"/>
                  </a:lnTo>
                  <a:lnTo>
                    <a:pt x="259" y="128"/>
                  </a:lnTo>
                  <a:lnTo>
                    <a:pt x="253" y="130"/>
                  </a:lnTo>
                  <a:lnTo>
                    <a:pt x="247" y="131"/>
                  </a:lnTo>
                  <a:lnTo>
                    <a:pt x="242" y="132"/>
                  </a:lnTo>
                  <a:lnTo>
                    <a:pt x="236" y="134"/>
                  </a:lnTo>
                  <a:lnTo>
                    <a:pt x="230" y="135"/>
                  </a:lnTo>
                  <a:lnTo>
                    <a:pt x="224" y="136"/>
                  </a:lnTo>
                  <a:lnTo>
                    <a:pt x="218" y="138"/>
                  </a:lnTo>
                  <a:lnTo>
                    <a:pt x="212" y="139"/>
                  </a:lnTo>
                  <a:lnTo>
                    <a:pt x="206" y="139"/>
                  </a:lnTo>
                  <a:lnTo>
                    <a:pt x="201" y="140"/>
                  </a:lnTo>
                  <a:lnTo>
                    <a:pt x="195" y="142"/>
                  </a:lnTo>
                  <a:lnTo>
                    <a:pt x="189" y="142"/>
                  </a:lnTo>
                  <a:lnTo>
                    <a:pt x="184" y="143"/>
                  </a:lnTo>
                  <a:lnTo>
                    <a:pt x="179" y="144"/>
                  </a:lnTo>
                  <a:lnTo>
                    <a:pt x="173" y="146"/>
                  </a:lnTo>
                  <a:lnTo>
                    <a:pt x="167" y="147"/>
                  </a:lnTo>
                  <a:lnTo>
                    <a:pt x="161" y="148"/>
                  </a:lnTo>
                  <a:lnTo>
                    <a:pt x="155" y="150"/>
                  </a:lnTo>
                  <a:lnTo>
                    <a:pt x="149" y="150"/>
                  </a:lnTo>
                  <a:lnTo>
                    <a:pt x="143" y="151"/>
                  </a:lnTo>
                  <a:lnTo>
                    <a:pt x="137" y="152"/>
                  </a:lnTo>
                  <a:lnTo>
                    <a:pt x="132" y="152"/>
                  </a:lnTo>
                  <a:lnTo>
                    <a:pt x="126" y="154"/>
                  </a:lnTo>
                  <a:lnTo>
                    <a:pt x="120" y="155"/>
                  </a:lnTo>
                  <a:lnTo>
                    <a:pt x="114" y="155"/>
                  </a:lnTo>
                  <a:lnTo>
                    <a:pt x="108" y="156"/>
                  </a:lnTo>
                  <a:lnTo>
                    <a:pt x="102" y="158"/>
                  </a:lnTo>
                  <a:lnTo>
                    <a:pt x="96" y="158"/>
                  </a:lnTo>
                  <a:lnTo>
                    <a:pt x="92" y="159"/>
                  </a:lnTo>
                  <a:lnTo>
                    <a:pt x="88" y="159"/>
                  </a:lnTo>
                  <a:lnTo>
                    <a:pt x="82" y="160"/>
                  </a:lnTo>
                  <a:lnTo>
                    <a:pt x="76" y="162"/>
                  </a:lnTo>
                  <a:lnTo>
                    <a:pt x="70" y="162"/>
                  </a:lnTo>
                  <a:lnTo>
                    <a:pt x="64" y="163"/>
                  </a:lnTo>
                  <a:lnTo>
                    <a:pt x="58" y="163"/>
                  </a:lnTo>
                  <a:lnTo>
                    <a:pt x="52" y="164"/>
                  </a:lnTo>
                  <a:lnTo>
                    <a:pt x="46" y="164"/>
                  </a:lnTo>
                  <a:lnTo>
                    <a:pt x="41" y="166"/>
                  </a:lnTo>
                  <a:lnTo>
                    <a:pt x="35" y="166"/>
                  </a:lnTo>
                  <a:lnTo>
                    <a:pt x="29" y="167"/>
                  </a:lnTo>
                  <a:lnTo>
                    <a:pt x="23" y="167"/>
                  </a:lnTo>
                  <a:lnTo>
                    <a:pt x="17" y="167"/>
                  </a:lnTo>
                  <a:lnTo>
                    <a:pt x="11" y="168"/>
                  </a:lnTo>
                  <a:lnTo>
                    <a:pt x="5" y="168"/>
                  </a:lnTo>
                  <a:lnTo>
                    <a:pt x="0" y="170"/>
                  </a:lnTo>
                  <a:lnTo>
                    <a:pt x="0" y="185"/>
                  </a:lnTo>
                  <a:lnTo>
                    <a:pt x="5" y="185"/>
                  </a:lnTo>
                  <a:lnTo>
                    <a:pt x="11" y="185"/>
                  </a:lnTo>
                  <a:lnTo>
                    <a:pt x="17" y="185"/>
                  </a:lnTo>
                  <a:lnTo>
                    <a:pt x="23" y="185"/>
                  </a:lnTo>
                  <a:lnTo>
                    <a:pt x="29" y="185"/>
                  </a:lnTo>
                  <a:lnTo>
                    <a:pt x="35" y="185"/>
                  </a:lnTo>
                  <a:lnTo>
                    <a:pt x="41" y="185"/>
                  </a:lnTo>
                  <a:lnTo>
                    <a:pt x="46" y="185"/>
                  </a:lnTo>
                  <a:lnTo>
                    <a:pt x="52" y="185"/>
                  </a:lnTo>
                  <a:lnTo>
                    <a:pt x="58" y="185"/>
                  </a:lnTo>
                  <a:lnTo>
                    <a:pt x="64" y="185"/>
                  </a:lnTo>
                  <a:lnTo>
                    <a:pt x="70" y="185"/>
                  </a:lnTo>
                  <a:lnTo>
                    <a:pt x="76" y="185"/>
                  </a:lnTo>
                  <a:lnTo>
                    <a:pt x="82" y="185"/>
                  </a:lnTo>
                  <a:lnTo>
                    <a:pt x="88" y="185"/>
                  </a:lnTo>
                  <a:lnTo>
                    <a:pt x="92" y="185"/>
                  </a:lnTo>
                  <a:lnTo>
                    <a:pt x="96" y="185"/>
                  </a:lnTo>
                  <a:lnTo>
                    <a:pt x="102" y="185"/>
                  </a:lnTo>
                  <a:lnTo>
                    <a:pt x="108" y="185"/>
                  </a:lnTo>
                  <a:lnTo>
                    <a:pt x="114" y="185"/>
                  </a:lnTo>
                  <a:lnTo>
                    <a:pt x="120" y="185"/>
                  </a:lnTo>
                  <a:lnTo>
                    <a:pt x="126" y="185"/>
                  </a:lnTo>
                  <a:lnTo>
                    <a:pt x="132" y="185"/>
                  </a:lnTo>
                  <a:lnTo>
                    <a:pt x="137" y="185"/>
                  </a:lnTo>
                  <a:lnTo>
                    <a:pt x="143" y="185"/>
                  </a:lnTo>
                  <a:lnTo>
                    <a:pt x="149" y="185"/>
                  </a:lnTo>
                  <a:lnTo>
                    <a:pt x="155" y="185"/>
                  </a:lnTo>
                  <a:lnTo>
                    <a:pt x="161" y="185"/>
                  </a:lnTo>
                  <a:lnTo>
                    <a:pt x="167" y="185"/>
                  </a:lnTo>
                  <a:lnTo>
                    <a:pt x="173" y="185"/>
                  </a:lnTo>
                  <a:lnTo>
                    <a:pt x="179" y="185"/>
                  </a:lnTo>
                  <a:lnTo>
                    <a:pt x="184" y="185"/>
                  </a:lnTo>
                  <a:lnTo>
                    <a:pt x="189" y="185"/>
                  </a:lnTo>
                  <a:lnTo>
                    <a:pt x="195" y="185"/>
                  </a:lnTo>
                  <a:lnTo>
                    <a:pt x="201" y="185"/>
                  </a:lnTo>
                  <a:lnTo>
                    <a:pt x="206" y="185"/>
                  </a:lnTo>
                  <a:lnTo>
                    <a:pt x="212" y="185"/>
                  </a:lnTo>
                  <a:lnTo>
                    <a:pt x="218" y="185"/>
                  </a:lnTo>
                  <a:lnTo>
                    <a:pt x="224" y="185"/>
                  </a:lnTo>
                  <a:lnTo>
                    <a:pt x="230" y="185"/>
                  </a:lnTo>
                  <a:lnTo>
                    <a:pt x="236" y="185"/>
                  </a:lnTo>
                  <a:lnTo>
                    <a:pt x="242" y="185"/>
                  </a:lnTo>
                  <a:lnTo>
                    <a:pt x="247" y="185"/>
                  </a:lnTo>
                  <a:lnTo>
                    <a:pt x="253" y="185"/>
                  </a:lnTo>
                  <a:lnTo>
                    <a:pt x="259" y="185"/>
                  </a:lnTo>
                  <a:lnTo>
                    <a:pt x="265" y="185"/>
                  </a:lnTo>
                  <a:lnTo>
                    <a:pt x="271" y="185"/>
                  </a:lnTo>
                  <a:lnTo>
                    <a:pt x="277" y="185"/>
                  </a:lnTo>
                  <a:lnTo>
                    <a:pt x="281" y="185"/>
                  </a:lnTo>
                  <a:lnTo>
                    <a:pt x="287" y="185"/>
                  </a:lnTo>
                  <a:lnTo>
                    <a:pt x="292" y="185"/>
                  </a:lnTo>
                  <a:lnTo>
                    <a:pt x="297" y="185"/>
                  </a:lnTo>
                  <a:lnTo>
                    <a:pt x="303" y="185"/>
                  </a:lnTo>
                  <a:lnTo>
                    <a:pt x="309" y="185"/>
                  </a:lnTo>
                  <a:lnTo>
                    <a:pt x="315" y="185"/>
                  </a:lnTo>
                  <a:lnTo>
                    <a:pt x="321" y="185"/>
                  </a:lnTo>
                  <a:lnTo>
                    <a:pt x="327" y="185"/>
                  </a:lnTo>
                  <a:lnTo>
                    <a:pt x="333" y="185"/>
                  </a:lnTo>
                  <a:lnTo>
                    <a:pt x="338" y="185"/>
                  </a:lnTo>
                  <a:lnTo>
                    <a:pt x="344" y="185"/>
                  </a:lnTo>
                  <a:lnTo>
                    <a:pt x="350" y="185"/>
                  </a:lnTo>
                  <a:lnTo>
                    <a:pt x="356" y="185"/>
                  </a:lnTo>
                  <a:lnTo>
                    <a:pt x="362" y="185"/>
                  </a:lnTo>
                  <a:lnTo>
                    <a:pt x="368" y="185"/>
                  </a:lnTo>
                  <a:lnTo>
                    <a:pt x="374" y="185"/>
                  </a:lnTo>
                  <a:lnTo>
                    <a:pt x="380" y="185"/>
                  </a:lnTo>
                  <a:lnTo>
                    <a:pt x="385" y="185"/>
                  </a:lnTo>
                  <a:lnTo>
                    <a:pt x="390" y="185"/>
                  </a:lnTo>
                  <a:lnTo>
                    <a:pt x="396" y="185"/>
                  </a:lnTo>
                  <a:lnTo>
                    <a:pt x="402" y="185"/>
                  </a:lnTo>
                  <a:lnTo>
                    <a:pt x="407" y="185"/>
                  </a:lnTo>
                  <a:lnTo>
                    <a:pt x="413" y="185"/>
                  </a:lnTo>
                  <a:lnTo>
                    <a:pt x="419" y="185"/>
                  </a:lnTo>
                  <a:lnTo>
                    <a:pt x="425" y="185"/>
                  </a:lnTo>
                  <a:lnTo>
                    <a:pt x="431" y="185"/>
                  </a:lnTo>
                  <a:lnTo>
                    <a:pt x="437" y="185"/>
                  </a:lnTo>
                  <a:lnTo>
                    <a:pt x="443" y="185"/>
                  </a:lnTo>
                  <a:lnTo>
                    <a:pt x="449" y="185"/>
                  </a:lnTo>
                  <a:lnTo>
                    <a:pt x="454" y="185"/>
                  </a:lnTo>
                  <a:lnTo>
                    <a:pt x="460" y="185"/>
                  </a:lnTo>
                  <a:lnTo>
                    <a:pt x="466" y="185"/>
                  </a:lnTo>
                  <a:lnTo>
                    <a:pt x="472" y="185"/>
                  </a:lnTo>
                  <a:lnTo>
                    <a:pt x="478" y="185"/>
                  </a:lnTo>
                  <a:lnTo>
                    <a:pt x="482" y="185"/>
                  </a:lnTo>
                  <a:lnTo>
                    <a:pt x="488" y="185"/>
                  </a:lnTo>
                  <a:lnTo>
                    <a:pt x="494" y="185"/>
                  </a:lnTo>
                  <a:lnTo>
                    <a:pt x="498" y="185"/>
                  </a:lnTo>
                  <a:lnTo>
                    <a:pt x="504" y="185"/>
                  </a:lnTo>
                  <a:lnTo>
                    <a:pt x="510" y="185"/>
                  </a:lnTo>
                  <a:lnTo>
                    <a:pt x="516" y="185"/>
                  </a:lnTo>
                  <a:lnTo>
                    <a:pt x="522" y="185"/>
                  </a:lnTo>
                  <a:lnTo>
                    <a:pt x="528" y="185"/>
                  </a:lnTo>
                  <a:lnTo>
                    <a:pt x="534" y="185"/>
                  </a:lnTo>
                  <a:lnTo>
                    <a:pt x="540" y="185"/>
                  </a:lnTo>
                  <a:lnTo>
                    <a:pt x="545" y="185"/>
                  </a:lnTo>
                  <a:lnTo>
                    <a:pt x="551" y="185"/>
                  </a:lnTo>
                  <a:lnTo>
                    <a:pt x="557" y="185"/>
                  </a:lnTo>
                  <a:lnTo>
                    <a:pt x="563" y="185"/>
                  </a:lnTo>
                  <a:lnTo>
                    <a:pt x="569" y="185"/>
                  </a:lnTo>
                  <a:lnTo>
                    <a:pt x="575" y="185"/>
                  </a:lnTo>
                  <a:lnTo>
                    <a:pt x="581" y="185"/>
                  </a:lnTo>
                  <a:lnTo>
                    <a:pt x="586" y="185"/>
                  </a:lnTo>
                  <a:lnTo>
                    <a:pt x="591" y="185"/>
                  </a:lnTo>
                  <a:lnTo>
                    <a:pt x="597" y="185"/>
                  </a:lnTo>
                  <a:lnTo>
                    <a:pt x="603" y="185"/>
                  </a:lnTo>
                  <a:lnTo>
                    <a:pt x="608" y="185"/>
                  </a:lnTo>
                  <a:lnTo>
                    <a:pt x="614" y="185"/>
                  </a:lnTo>
                  <a:lnTo>
                    <a:pt x="620" y="185"/>
                  </a:lnTo>
                  <a:lnTo>
                    <a:pt x="626" y="185"/>
                  </a:lnTo>
                  <a:lnTo>
                    <a:pt x="632" y="185"/>
                  </a:lnTo>
                  <a:lnTo>
                    <a:pt x="638" y="185"/>
                  </a:lnTo>
                  <a:lnTo>
                    <a:pt x="644" y="185"/>
                  </a:lnTo>
                  <a:lnTo>
                    <a:pt x="650" y="185"/>
                  </a:lnTo>
                  <a:lnTo>
                    <a:pt x="655" y="185"/>
                  </a:lnTo>
                  <a:lnTo>
                    <a:pt x="661" y="185"/>
                  </a:lnTo>
                  <a:lnTo>
                    <a:pt x="667" y="185"/>
                  </a:lnTo>
                  <a:lnTo>
                    <a:pt x="672" y="185"/>
                  </a:lnTo>
                  <a:lnTo>
                    <a:pt x="677" y="185"/>
                  </a:lnTo>
                  <a:lnTo>
                    <a:pt x="682" y="185"/>
                  </a:lnTo>
                  <a:lnTo>
                    <a:pt x="688" y="185"/>
                  </a:lnTo>
                  <a:lnTo>
                    <a:pt x="694" y="185"/>
                  </a:lnTo>
                  <a:lnTo>
                    <a:pt x="699" y="185"/>
                  </a:lnTo>
                  <a:lnTo>
                    <a:pt x="705" y="185"/>
                  </a:lnTo>
                  <a:lnTo>
                    <a:pt x="711" y="185"/>
                  </a:lnTo>
                  <a:lnTo>
                    <a:pt x="717" y="185"/>
                  </a:lnTo>
                  <a:lnTo>
                    <a:pt x="723" y="185"/>
                  </a:lnTo>
                  <a:lnTo>
                    <a:pt x="729" y="185"/>
                  </a:lnTo>
                  <a:lnTo>
                    <a:pt x="735" y="185"/>
                  </a:lnTo>
                  <a:lnTo>
                    <a:pt x="741" y="185"/>
                  </a:lnTo>
                  <a:lnTo>
                    <a:pt x="746" y="185"/>
                  </a:lnTo>
                  <a:lnTo>
                    <a:pt x="752" y="185"/>
                  </a:lnTo>
                  <a:lnTo>
                    <a:pt x="758" y="185"/>
                  </a:lnTo>
                  <a:lnTo>
                    <a:pt x="764" y="185"/>
                  </a:lnTo>
                  <a:lnTo>
                    <a:pt x="770" y="185"/>
                  </a:lnTo>
                  <a:lnTo>
                    <a:pt x="776" y="185"/>
                  </a:lnTo>
                  <a:lnTo>
                    <a:pt x="782" y="185"/>
                  </a:lnTo>
                  <a:lnTo>
                    <a:pt x="788" y="185"/>
                  </a:lnTo>
                  <a:lnTo>
                    <a:pt x="793" y="185"/>
                  </a:lnTo>
                  <a:lnTo>
                    <a:pt x="799" y="185"/>
                  </a:lnTo>
                  <a:lnTo>
                    <a:pt x="804" y="185"/>
                  </a:lnTo>
                  <a:lnTo>
                    <a:pt x="810" y="185"/>
                  </a:lnTo>
                  <a:lnTo>
                    <a:pt x="815" y="185"/>
                  </a:lnTo>
                  <a:lnTo>
                    <a:pt x="821" y="185"/>
                  </a:lnTo>
                  <a:lnTo>
                    <a:pt x="827" y="185"/>
                  </a:lnTo>
                  <a:lnTo>
                    <a:pt x="833" y="185"/>
                  </a:lnTo>
                  <a:lnTo>
                    <a:pt x="839" y="185"/>
                  </a:lnTo>
                  <a:lnTo>
                    <a:pt x="845" y="185"/>
                  </a:lnTo>
                  <a:lnTo>
                    <a:pt x="851" y="185"/>
                  </a:lnTo>
                  <a:lnTo>
                    <a:pt x="856" y="185"/>
                  </a:lnTo>
                  <a:lnTo>
                    <a:pt x="861" y="185"/>
                  </a:lnTo>
                  <a:lnTo>
                    <a:pt x="867" y="185"/>
                  </a:lnTo>
                  <a:lnTo>
                    <a:pt x="873" y="185"/>
                  </a:lnTo>
                  <a:lnTo>
                    <a:pt x="878" y="185"/>
                  </a:lnTo>
                  <a:lnTo>
                    <a:pt x="884" y="185"/>
                  </a:lnTo>
                  <a:lnTo>
                    <a:pt x="890" y="185"/>
                  </a:lnTo>
                  <a:lnTo>
                    <a:pt x="896" y="185"/>
                  </a:lnTo>
                  <a:lnTo>
                    <a:pt x="901" y="185"/>
                  </a:lnTo>
                  <a:lnTo>
                    <a:pt x="906" y="185"/>
                  </a:lnTo>
                  <a:lnTo>
                    <a:pt x="912" y="185"/>
                  </a:lnTo>
                  <a:lnTo>
                    <a:pt x="918" y="185"/>
                  </a:lnTo>
                  <a:lnTo>
                    <a:pt x="924" y="185"/>
                  </a:lnTo>
                  <a:lnTo>
                    <a:pt x="930" y="185"/>
                  </a:lnTo>
                  <a:lnTo>
                    <a:pt x="936" y="185"/>
                  </a:lnTo>
                  <a:lnTo>
                    <a:pt x="942" y="185"/>
                  </a:lnTo>
                  <a:lnTo>
                    <a:pt x="947" y="185"/>
                  </a:lnTo>
                  <a:lnTo>
                    <a:pt x="953" y="185"/>
                  </a:lnTo>
                  <a:lnTo>
                    <a:pt x="959" y="185"/>
                  </a:lnTo>
                  <a:lnTo>
                    <a:pt x="965" y="185"/>
                  </a:lnTo>
                  <a:lnTo>
                    <a:pt x="971" y="185"/>
                  </a:lnTo>
                  <a:lnTo>
                    <a:pt x="977" y="185"/>
                  </a:lnTo>
                  <a:lnTo>
                    <a:pt x="983" y="185"/>
                  </a:lnTo>
                  <a:lnTo>
                    <a:pt x="989" y="185"/>
                  </a:lnTo>
                  <a:lnTo>
                    <a:pt x="993" y="185"/>
                  </a:lnTo>
                  <a:lnTo>
                    <a:pt x="999" y="185"/>
                  </a:lnTo>
                  <a:lnTo>
                    <a:pt x="1005" y="185"/>
                  </a:lnTo>
                  <a:lnTo>
                    <a:pt x="1011" y="185"/>
                  </a:lnTo>
                  <a:lnTo>
                    <a:pt x="1016" y="185"/>
                  </a:lnTo>
                  <a:lnTo>
                    <a:pt x="1022" y="185"/>
                  </a:lnTo>
                  <a:lnTo>
                    <a:pt x="1028" y="185"/>
                  </a:lnTo>
                  <a:lnTo>
                    <a:pt x="1034" y="185"/>
                  </a:lnTo>
                  <a:lnTo>
                    <a:pt x="1040" y="185"/>
                  </a:lnTo>
                  <a:lnTo>
                    <a:pt x="1046" y="185"/>
                  </a:lnTo>
                  <a:lnTo>
                    <a:pt x="1052" y="185"/>
                  </a:lnTo>
                  <a:lnTo>
                    <a:pt x="1056" y="185"/>
                  </a:lnTo>
                  <a:lnTo>
                    <a:pt x="1062" y="185"/>
                  </a:lnTo>
                  <a:lnTo>
                    <a:pt x="1068" y="185"/>
                  </a:lnTo>
                  <a:lnTo>
                    <a:pt x="1074" y="185"/>
                  </a:lnTo>
                  <a:lnTo>
                    <a:pt x="1080" y="185"/>
                  </a:lnTo>
                  <a:lnTo>
                    <a:pt x="1085" y="185"/>
                  </a:lnTo>
                  <a:lnTo>
                    <a:pt x="1091" y="185"/>
                  </a:lnTo>
                  <a:lnTo>
                    <a:pt x="1097" y="185"/>
                  </a:lnTo>
                  <a:lnTo>
                    <a:pt x="1102" y="185"/>
                  </a:lnTo>
                  <a:lnTo>
                    <a:pt x="1107" y="185"/>
                  </a:lnTo>
                  <a:lnTo>
                    <a:pt x="1113" y="185"/>
                  </a:lnTo>
                  <a:lnTo>
                    <a:pt x="1119" y="185"/>
                  </a:lnTo>
                  <a:lnTo>
                    <a:pt x="1125" y="185"/>
                  </a:lnTo>
                  <a:lnTo>
                    <a:pt x="1131" y="185"/>
                  </a:lnTo>
                  <a:lnTo>
                    <a:pt x="1137" y="185"/>
                  </a:lnTo>
                  <a:lnTo>
                    <a:pt x="1143" y="185"/>
                  </a:lnTo>
                  <a:lnTo>
                    <a:pt x="1149" y="185"/>
                  </a:lnTo>
                </a:path>
              </a:pathLst>
            </a:custGeom>
            <a:solidFill>
              <a:srgbClr val="CC0000"/>
            </a:solidFill>
            <a:ln w="12700" cap="rnd">
              <a:noFill/>
              <a:round/>
              <a:headEnd/>
              <a:tailEnd/>
            </a:ln>
            <a:effectLst/>
          </p:spPr>
          <p:txBody>
            <a:bodyPr/>
            <a:lstStyle/>
            <a:p>
              <a:endParaRPr lang="en-US"/>
            </a:p>
          </p:txBody>
        </p:sp>
        <p:sp>
          <p:nvSpPr>
            <p:cNvPr id="142357" name="Rectangle 21"/>
            <p:cNvSpPr>
              <a:spLocks noChangeArrowheads="1"/>
            </p:cNvSpPr>
            <p:nvPr/>
          </p:nvSpPr>
          <p:spPr bwMode="auto">
            <a:xfrm>
              <a:off x="2729" y="2140"/>
              <a:ext cx="402" cy="229"/>
            </a:xfrm>
            <a:prstGeom prst="rect">
              <a:avLst/>
            </a:prstGeom>
            <a:solidFill>
              <a:srgbClr val="CECECE"/>
            </a:solidFill>
            <a:ln w="12700">
              <a:noFill/>
              <a:miter lim="800000"/>
              <a:headEnd/>
              <a:tailEnd/>
            </a:ln>
            <a:effectLst/>
          </p:spPr>
          <p:txBody>
            <a:bodyPr wrap="none" lIns="90488" tIns="44450" rIns="90488" bIns="44450">
              <a:spAutoFit/>
            </a:bodyPr>
            <a:lstStyle/>
            <a:p>
              <a:r>
                <a:rPr lang="en-US" sz="1800" b="1" i="0">
                  <a:solidFill>
                    <a:schemeClr val="bg2"/>
                  </a:solidFill>
                  <a:latin typeface="Arial" pitchFamily="34" charset="0"/>
                </a:rPr>
                <a:t>95%</a:t>
              </a:r>
            </a:p>
          </p:txBody>
        </p:sp>
        <p:sp>
          <p:nvSpPr>
            <p:cNvPr id="142358" name="Line 22"/>
            <p:cNvSpPr>
              <a:spLocks noChangeShapeType="1"/>
            </p:cNvSpPr>
            <p:nvPr/>
          </p:nvSpPr>
          <p:spPr bwMode="auto">
            <a:xfrm>
              <a:off x="1184" y="2783"/>
              <a:ext cx="3462" cy="0"/>
            </a:xfrm>
            <a:prstGeom prst="line">
              <a:avLst/>
            </a:prstGeom>
            <a:noFill/>
            <a:ln w="12700">
              <a:solidFill>
                <a:srgbClr val="000000"/>
              </a:solidFill>
              <a:round/>
              <a:headEnd/>
              <a:tailEnd/>
            </a:ln>
            <a:effectLst/>
          </p:spPr>
          <p:txBody>
            <a:bodyPr wrap="none" anchor="ctr"/>
            <a:lstStyle/>
            <a:p>
              <a:endParaRPr lang="en-US"/>
            </a:p>
          </p:txBody>
        </p:sp>
        <p:sp>
          <p:nvSpPr>
            <p:cNvPr id="142359" name="Rectangle 23"/>
            <p:cNvSpPr>
              <a:spLocks noChangeArrowheads="1"/>
            </p:cNvSpPr>
            <p:nvPr/>
          </p:nvSpPr>
          <p:spPr bwMode="auto">
            <a:xfrm>
              <a:off x="4299" y="1959"/>
              <a:ext cx="394" cy="229"/>
            </a:xfrm>
            <a:prstGeom prst="rect">
              <a:avLst/>
            </a:prstGeom>
            <a:noFill/>
            <a:ln w="12700">
              <a:noFill/>
              <a:miter lim="800000"/>
              <a:headEnd/>
              <a:tailEnd/>
            </a:ln>
            <a:effectLst/>
          </p:spPr>
          <p:txBody>
            <a:bodyPr wrap="none" lIns="90488" tIns="44450" rIns="90488" bIns="44450">
              <a:spAutoFit/>
            </a:bodyPr>
            <a:lstStyle/>
            <a:p>
              <a:r>
                <a:rPr lang="en-US" sz="1800" b="1" i="0">
                  <a:solidFill>
                    <a:schemeClr val="bg2"/>
                  </a:solidFill>
                  <a:latin typeface="Arial" pitchFamily="34" charset="0"/>
                </a:rPr>
                <a:t>.025</a:t>
              </a:r>
            </a:p>
          </p:txBody>
        </p:sp>
        <p:sp>
          <p:nvSpPr>
            <p:cNvPr id="142360" name="Rectangle 24"/>
            <p:cNvSpPr>
              <a:spLocks noChangeArrowheads="1"/>
            </p:cNvSpPr>
            <p:nvPr/>
          </p:nvSpPr>
          <p:spPr bwMode="auto">
            <a:xfrm>
              <a:off x="1093" y="1959"/>
              <a:ext cx="394" cy="229"/>
            </a:xfrm>
            <a:prstGeom prst="rect">
              <a:avLst/>
            </a:prstGeom>
            <a:noFill/>
            <a:ln w="12700">
              <a:noFill/>
              <a:miter lim="800000"/>
              <a:headEnd/>
              <a:tailEnd/>
            </a:ln>
            <a:effectLst/>
          </p:spPr>
          <p:txBody>
            <a:bodyPr wrap="none" lIns="90488" tIns="44450" rIns="90488" bIns="44450">
              <a:spAutoFit/>
            </a:bodyPr>
            <a:lstStyle/>
            <a:p>
              <a:r>
                <a:rPr lang="en-US" sz="1800" b="1" i="0">
                  <a:solidFill>
                    <a:schemeClr val="bg2"/>
                  </a:solidFill>
                  <a:latin typeface="Arial" pitchFamily="34" charset="0"/>
                </a:rPr>
                <a:t>.025</a:t>
              </a:r>
            </a:p>
          </p:txBody>
        </p:sp>
        <p:sp>
          <p:nvSpPr>
            <p:cNvPr id="142361" name="Line 25"/>
            <p:cNvSpPr>
              <a:spLocks noChangeShapeType="1"/>
            </p:cNvSpPr>
            <p:nvPr/>
          </p:nvSpPr>
          <p:spPr bwMode="auto">
            <a:xfrm flipH="1">
              <a:off x="4267" y="2244"/>
              <a:ext cx="253" cy="394"/>
            </a:xfrm>
            <a:prstGeom prst="line">
              <a:avLst/>
            </a:prstGeom>
            <a:noFill/>
            <a:ln w="25400">
              <a:solidFill>
                <a:srgbClr val="000000"/>
              </a:solidFill>
              <a:round/>
              <a:headEnd/>
              <a:tailEnd type="triangle" w="med" len="med"/>
            </a:ln>
            <a:effectLst/>
          </p:spPr>
          <p:txBody>
            <a:bodyPr wrap="none" anchor="ctr"/>
            <a:lstStyle/>
            <a:p>
              <a:endParaRPr lang="en-US"/>
            </a:p>
          </p:txBody>
        </p:sp>
        <p:sp>
          <p:nvSpPr>
            <p:cNvPr id="142362" name="Line 26"/>
            <p:cNvSpPr>
              <a:spLocks noChangeShapeType="1"/>
            </p:cNvSpPr>
            <p:nvPr/>
          </p:nvSpPr>
          <p:spPr bwMode="auto">
            <a:xfrm>
              <a:off x="1335" y="2252"/>
              <a:ext cx="221" cy="394"/>
            </a:xfrm>
            <a:prstGeom prst="line">
              <a:avLst/>
            </a:prstGeom>
            <a:noFill/>
            <a:ln w="25400">
              <a:solidFill>
                <a:srgbClr val="000000"/>
              </a:solidFill>
              <a:round/>
              <a:headEnd/>
              <a:tailEnd type="triangle" w="med" len="med"/>
            </a:ln>
            <a:effectLst/>
          </p:spPr>
          <p:txBody>
            <a:bodyPr wrap="none" anchor="ctr"/>
            <a:lstStyle/>
            <a:p>
              <a:endParaRPr lang="en-US"/>
            </a:p>
          </p:txBody>
        </p:sp>
        <p:sp>
          <p:nvSpPr>
            <p:cNvPr id="142363" name="Line 27"/>
            <p:cNvSpPr>
              <a:spLocks noChangeShapeType="1"/>
            </p:cNvSpPr>
            <p:nvPr/>
          </p:nvSpPr>
          <p:spPr bwMode="auto">
            <a:xfrm>
              <a:off x="1140" y="3310"/>
              <a:ext cx="3462" cy="0"/>
            </a:xfrm>
            <a:prstGeom prst="line">
              <a:avLst/>
            </a:prstGeom>
            <a:noFill/>
            <a:ln w="12700">
              <a:solidFill>
                <a:srgbClr val="000000"/>
              </a:solidFill>
              <a:round/>
              <a:headEnd/>
              <a:tailEnd/>
            </a:ln>
            <a:effectLst/>
          </p:spPr>
          <p:txBody>
            <a:bodyPr wrap="none" anchor="ctr"/>
            <a:lstStyle/>
            <a:p>
              <a:endParaRPr lang="en-US"/>
            </a:p>
          </p:txBody>
        </p:sp>
        <p:sp>
          <p:nvSpPr>
            <p:cNvPr id="142364" name="Rectangle 28"/>
            <p:cNvSpPr>
              <a:spLocks noChangeArrowheads="1"/>
            </p:cNvSpPr>
            <p:nvPr/>
          </p:nvSpPr>
          <p:spPr bwMode="auto">
            <a:xfrm>
              <a:off x="4461" y="3340"/>
              <a:ext cx="202" cy="229"/>
            </a:xfrm>
            <a:prstGeom prst="rect">
              <a:avLst/>
            </a:prstGeom>
            <a:noFill/>
            <a:ln w="12700">
              <a:noFill/>
              <a:miter lim="800000"/>
              <a:headEnd/>
              <a:tailEnd/>
            </a:ln>
            <a:effectLst/>
          </p:spPr>
          <p:txBody>
            <a:bodyPr wrap="none" lIns="90488" tIns="44450" rIns="90488" bIns="44450">
              <a:spAutoFit/>
            </a:bodyPr>
            <a:lstStyle/>
            <a:p>
              <a:r>
                <a:rPr lang="en-US" sz="1800" b="1" i="0">
                  <a:solidFill>
                    <a:schemeClr val="bg2"/>
                  </a:solidFill>
                  <a:latin typeface="Arial" pitchFamily="34" charset="0"/>
                </a:rPr>
                <a:t>Z</a:t>
              </a:r>
            </a:p>
          </p:txBody>
        </p:sp>
        <p:sp>
          <p:nvSpPr>
            <p:cNvPr id="142365" name="Line 29"/>
            <p:cNvSpPr>
              <a:spLocks noChangeShapeType="1"/>
            </p:cNvSpPr>
            <p:nvPr/>
          </p:nvSpPr>
          <p:spPr bwMode="auto">
            <a:xfrm>
              <a:off x="4077" y="2860"/>
              <a:ext cx="0" cy="571"/>
            </a:xfrm>
            <a:prstGeom prst="line">
              <a:avLst/>
            </a:prstGeom>
            <a:noFill/>
            <a:ln w="12700">
              <a:solidFill>
                <a:srgbClr val="000000"/>
              </a:solidFill>
              <a:round/>
              <a:headEnd/>
              <a:tailEnd/>
            </a:ln>
            <a:effectLst/>
          </p:spPr>
          <p:txBody>
            <a:bodyPr wrap="none" anchor="ctr"/>
            <a:lstStyle/>
            <a:p>
              <a:endParaRPr lang="en-US"/>
            </a:p>
          </p:txBody>
        </p:sp>
        <p:sp>
          <p:nvSpPr>
            <p:cNvPr id="142366" name="Line 30"/>
            <p:cNvSpPr>
              <a:spLocks noChangeShapeType="1"/>
            </p:cNvSpPr>
            <p:nvPr/>
          </p:nvSpPr>
          <p:spPr bwMode="auto">
            <a:xfrm>
              <a:off x="1710" y="2860"/>
              <a:ext cx="0" cy="571"/>
            </a:xfrm>
            <a:prstGeom prst="line">
              <a:avLst/>
            </a:prstGeom>
            <a:noFill/>
            <a:ln w="12700">
              <a:solidFill>
                <a:srgbClr val="000000"/>
              </a:solidFill>
              <a:round/>
              <a:headEnd/>
              <a:tailEnd/>
            </a:ln>
            <a:effectLst/>
          </p:spPr>
          <p:txBody>
            <a:bodyPr wrap="none" anchor="ctr"/>
            <a:lstStyle/>
            <a:p>
              <a:endParaRPr lang="en-US"/>
            </a:p>
          </p:txBody>
        </p:sp>
        <p:sp>
          <p:nvSpPr>
            <p:cNvPr id="142367" name="Rectangle 31"/>
            <p:cNvSpPr>
              <a:spLocks noChangeArrowheads="1"/>
            </p:cNvSpPr>
            <p:nvPr/>
          </p:nvSpPr>
          <p:spPr bwMode="auto">
            <a:xfrm>
              <a:off x="3724" y="3480"/>
              <a:ext cx="394" cy="229"/>
            </a:xfrm>
            <a:prstGeom prst="rect">
              <a:avLst/>
            </a:prstGeom>
            <a:noFill/>
            <a:ln w="12700">
              <a:noFill/>
              <a:miter lim="800000"/>
              <a:headEnd/>
              <a:tailEnd/>
            </a:ln>
            <a:effectLst/>
          </p:spPr>
          <p:txBody>
            <a:bodyPr wrap="none" lIns="90488" tIns="44450" rIns="90488" bIns="44450">
              <a:spAutoFit/>
            </a:bodyPr>
            <a:lstStyle/>
            <a:p>
              <a:r>
                <a:rPr lang="en-US" sz="1800" b="1" i="0">
                  <a:solidFill>
                    <a:schemeClr val="bg2"/>
                  </a:solidFill>
                  <a:latin typeface="Arial" pitchFamily="34" charset="0"/>
                </a:rPr>
                <a:t>1.96</a:t>
              </a:r>
            </a:p>
          </p:txBody>
        </p:sp>
        <p:sp>
          <p:nvSpPr>
            <p:cNvPr id="142368" name="Rectangle 32"/>
            <p:cNvSpPr>
              <a:spLocks noChangeArrowheads="1"/>
            </p:cNvSpPr>
            <p:nvPr/>
          </p:nvSpPr>
          <p:spPr bwMode="auto">
            <a:xfrm>
              <a:off x="1357" y="3480"/>
              <a:ext cx="442" cy="229"/>
            </a:xfrm>
            <a:prstGeom prst="rect">
              <a:avLst/>
            </a:prstGeom>
            <a:noFill/>
            <a:ln w="12700">
              <a:noFill/>
              <a:miter lim="800000"/>
              <a:headEnd/>
              <a:tailEnd/>
            </a:ln>
            <a:effectLst/>
          </p:spPr>
          <p:txBody>
            <a:bodyPr wrap="none" lIns="90488" tIns="44450" rIns="90488" bIns="44450">
              <a:spAutoFit/>
            </a:bodyPr>
            <a:lstStyle/>
            <a:p>
              <a:r>
                <a:rPr lang="en-US" sz="1800" b="1" i="0">
                  <a:solidFill>
                    <a:schemeClr val="bg2"/>
                  </a:solidFill>
                  <a:latin typeface="Arial" pitchFamily="34" charset="0"/>
                </a:rPr>
                <a:t>-1.96</a:t>
              </a:r>
            </a:p>
          </p:txBody>
        </p:sp>
        <p:sp>
          <p:nvSpPr>
            <p:cNvPr id="142369" name="Line 33"/>
            <p:cNvSpPr>
              <a:spLocks noChangeShapeType="1"/>
            </p:cNvSpPr>
            <p:nvPr/>
          </p:nvSpPr>
          <p:spPr bwMode="auto">
            <a:xfrm>
              <a:off x="2884" y="3137"/>
              <a:ext cx="0" cy="294"/>
            </a:xfrm>
            <a:prstGeom prst="line">
              <a:avLst/>
            </a:prstGeom>
            <a:noFill/>
            <a:ln w="12700">
              <a:solidFill>
                <a:srgbClr val="000000"/>
              </a:solidFill>
              <a:round/>
              <a:headEnd/>
              <a:tailEnd/>
            </a:ln>
            <a:effectLst/>
          </p:spPr>
          <p:txBody>
            <a:bodyPr wrap="none" anchor="ctr"/>
            <a:lstStyle/>
            <a:p>
              <a:endParaRPr lang="en-US"/>
            </a:p>
          </p:txBody>
        </p:sp>
        <p:sp>
          <p:nvSpPr>
            <p:cNvPr id="142370" name="Rectangle 34"/>
            <p:cNvSpPr>
              <a:spLocks noChangeArrowheads="1"/>
            </p:cNvSpPr>
            <p:nvPr/>
          </p:nvSpPr>
          <p:spPr bwMode="auto">
            <a:xfrm>
              <a:off x="2770" y="3480"/>
              <a:ext cx="194" cy="229"/>
            </a:xfrm>
            <a:prstGeom prst="rect">
              <a:avLst/>
            </a:prstGeom>
            <a:noFill/>
            <a:ln w="12700">
              <a:noFill/>
              <a:miter lim="800000"/>
              <a:headEnd/>
              <a:tailEnd/>
            </a:ln>
            <a:effectLst/>
          </p:spPr>
          <p:txBody>
            <a:bodyPr wrap="none" lIns="90488" tIns="44450" rIns="90488" bIns="44450">
              <a:spAutoFit/>
            </a:bodyPr>
            <a:lstStyle/>
            <a:p>
              <a:r>
                <a:rPr lang="en-US" sz="1800" b="1" i="0">
                  <a:solidFill>
                    <a:schemeClr val="bg2"/>
                  </a:solidFill>
                  <a:latin typeface="Arial" pitchFamily="34" charset="0"/>
                </a:rPr>
                <a:t>0</a:t>
              </a:r>
            </a:p>
          </p:txBody>
        </p:sp>
      </p:gr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4438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44388" name="Rectangle 4"/>
          <p:cNvSpPr>
            <a:spLocks noGrp="1" noChangeArrowheads="1"/>
          </p:cNvSpPr>
          <p:nvPr>
            <p:ph type="title"/>
          </p:nvPr>
        </p:nvSpPr>
        <p:spPr>
          <a:noFill/>
          <a:ln/>
        </p:spPr>
        <p:txBody>
          <a:bodyPr lIns="90488" tIns="44450" rIns="90488" bIns="44450"/>
          <a:lstStyle/>
          <a:p>
            <a:r>
              <a:rPr lang="en-US"/>
              <a:t>95% Confidence Interval for </a:t>
            </a:r>
            <a:r>
              <a:rPr lang="en-US" i="1">
                <a:latin typeface="Symbol" pitchFamily="18" charset="2"/>
              </a:rPr>
              <a:t></a:t>
            </a:r>
            <a:endParaRPr lang="en-US">
              <a:latin typeface="Symbol" pitchFamily="18" charset="2"/>
            </a:endParaRPr>
          </a:p>
        </p:txBody>
      </p:sp>
      <p:graphicFrame>
        <p:nvGraphicFramePr>
          <p:cNvPr id="144391" name="Object 7">
            <a:hlinkClick r:id="" action="ppaction://ole?verb=0"/>
          </p:cNvPr>
          <p:cNvGraphicFramePr>
            <a:graphicFrameLocks/>
          </p:cNvGraphicFramePr>
          <p:nvPr/>
        </p:nvGraphicFramePr>
        <p:xfrm>
          <a:off x="1703388" y="1763712"/>
          <a:ext cx="5632450" cy="3265488"/>
        </p:xfrm>
        <a:graphic>
          <a:graphicData uri="http://schemas.openxmlformats.org/presentationml/2006/ole">
            <mc:AlternateContent xmlns:mc="http://schemas.openxmlformats.org/markup-compatibility/2006">
              <mc:Choice xmlns:v="urn:schemas-microsoft-com:vml" Requires="v">
                <p:oleObj spid="_x0000_s144404" name="Equation" r:id="rId4" imgW="2234880" imgH="1295280" progId="Equation.3">
                  <p:embed/>
                </p:oleObj>
              </mc:Choice>
              <mc:Fallback>
                <p:oleObj name="Equation" r:id="rId4" imgW="2234880" imgH="1295280" progId="Equation.3">
                  <p:embed/>
                  <p:pic>
                    <p:nvPicPr>
                      <p:cNvPr id="0"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3388" y="1763712"/>
                        <a:ext cx="5632450" cy="3265488"/>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4643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46436" name="Rectangle 4"/>
          <p:cNvSpPr>
            <a:spLocks noGrp="1" noChangeArrowheads="1"/>
          </p:cNvSpPr>
          <p:nvPr>
            <p:ph type="title"/>
          </p:nvPr>
        </p:nvSpPr>
        <p:spPr>
          <a:noFill/>
          <a:ln/>
        </p:spPr>
        <p:txBody>
          <a:bodyPr lIns="90488" tIns="44450" rIns="90488" bIns="44450"/>
          <a:lstStyle/>
          <a:p>
            <a:r>
              <a:rPr lang="en-US"/>
              <a:t>95% Confidence Intervals for </a:t>
            </a:r>
            <a:r>
              <a:rPr lang="en-US" i="1">
                <a:latin typeface="Symbol" pitchFamily="18" charset="2"/>
              </a:rPr>
              <a:t></a:t>
            </a:r>
            <a:endParaRPr lang="en-US">
              <a:latin typeface="Symbol" pitchFamily="18" charset="2"/>
            </a:endParaRPr>
          </a:p>
        </p:txBody>
      </p:sp>
      <p:grpSp>
        <p:nvGrpSpPr>
          <p:cNvPr id="146437" name="Group 5"/>
          <p:cNvGrpSpPr>
            <a:grpSpLocks/>
          </p:cNvGrpSpPr>
          <p:nvPr/>
        </p:nvGrpSpPr>
        <p:grpSpPr bwMode="auto">
          <a:xfrm>
            <a:off x="1371600" y="1828800"/>
            <a:ext cx="6091238" cy="4167188"/>
            <a:chOff x="864" y="1152"/>
            <a:chExt cx="3837" cy="2625"/>
          </a:xfrm>
        </p:grpSpPr>
        <p:sp>
          <p:nvSpPr>
            <p:cNvPr id="146438" name="Rectangle 6"/>
            <p:cNvSpPr>
              <a:spLocks noChangeArrowheads="1"/>
            </p:cNvSpPr>
            <p:nvPr/>
          </p:nvSpPr>
          <p:spPr bwMode="auto">
            <a:xfrm>
              <a:off x="864" y="1152"/>
              <a:ext cx="3837" cy="2625"/>
            </a:xfrm>
            <a:prstGeom prst="rect">
              <a:avLst/>
            </a:prstGeom>
            <a:solidFill>
              <a:schemeClr val="tx1"/>
            </a:solidFill>
            <a:ln w="76200">
              <a:solidFill>
                <a:srgbClr val="F6BF69"/>
              </a:solidFill>
              <a:miter lim="800000"/>
              <a:headEnd/>
              <a:tailEnd/>
            </a:ln>
            <a:effectLst/>
          </p:spPr>
          <p:txBody>
            <a:bodyPr wrap="none" anchor="ctr"/>
            <a:lstStyle/>
            <a:p>
              <a:endParaRPr lang="en-US"/>
            </a:p>
          </p:txBody>
        </p:sp>
        <p:sp>
          <p:nvSpPr>
            <p:cNvPr id="146439" name="Freeform 7"/>
            <p:cNvSpPr>
              <a:spLocks/>
            </p:cNvSpPr>
            <p:nvPr/>
          </p:nvSpPr>
          <p:spPr bwMode="auto">
            <a:xfrm>
              <a:off x="1587" y="1261"/>
              <a:ext cx="1953" cy="716"/>
            </a:xfrm>
            <a:custGeom>
              <a:avLst/>
              <a:gdLst/>
              <a:ahLst/>
              <a:cxnLst>
                <a:cxn ang="0">
                  <a:pos x="59" y="703"/>
                </a:cxn>
                <a:cxn ang="0">
                  <a:pos x="121" y="696"/>
                </a:cxn>
                <a:cxn ang="0">
                  <a:pos x="184" y="686"/>
                </a:cxn>
                <a:cxn ang="0">
                  <a:pos x="246" y="672"/>
                </a:cxn>
                <a:cxn ang="0">
                  <a:pos x="309" y="653"/>
                </a:cxn>
                <a:cxn ang="0">
                  <a:pos x="371" y="628"/>
                </a:cxn>
                <a:cxn ang="0">
                  <a:pos x="434" y="595"/>
                </a:cxn>
                <a:cxn ang="0">
                  <a:pos x="496" y="555"/>
                </a:cxn>
                <a:cxn ang="0">
                  <a:pos x="559" y="506"/>
                </a:cxn>
                <a:cxn ang="0">
                  <a:pos x="622" y="450"/>
                </a:cxn>
                <a:cxn ang="0">
                  <a:pos x="685" y="387"/>
                </a:cxn>
                <a:cxn ang="0">
                  <a:pos x="747" y="320"/>
                </a:cxn>
                <a:cxn ang="0">
                  <a:pos x="810" y="251"/>
                </a:cxn>
                <a:cxn ang="0">
                  <a:pos x="872" y="183"/>
                </a:cxn>
                <a:cxn ang="0">
                  <a:pos x="935" y="121"/>
                </a:cxn>
                <a:cxn ang="0">
                  <a:pos x="997" y="69"/>
                </a:cxn>
                <a:cxn ang="0">
                  <a:pos x="1060" y="29"/>
                </a:cxn>
                <a:cxn ang="0">
                  <a:pos x="1122" y="6"/>
                </a:cxn>
                <a:cxn ang="0">
                  <a:pos x="1186" y="0"/>
                </a:cxn>
                <a:cxn ang="0">
                  <a:pos x="1248" y="12"/>
                </a:cxn>
                <a:cxn ang="0">
                  <a:pos x="1311" y="42"/>
                </a:cxn>
                <a:cxn ang="0">
                  <a:pos x="1373" y="87"/>
                </a:cxn>
                <a:cxn ang="0">
                  <a:pos x="1436" y="143"/>
                </a:cxn>
                <a:cxn ang="0">
                  <a:pos x="1498" y="208"/>
                </a:cxn>
                <a:cxn ang="0">
                  <a:pos x="1561" y="277"/>
                </a:cxn>
                <a:cxn ang="0">
                  <a:pos x="1624" y="346"/>
                </a:cxn>
                <a:cxn ang="0">
                  <a:pos x="1686" y="412"/>
                </a:cxn>
                <a:cxn ang="0">
                  <a:pos x="1749" y="472"/>
                </a:cxn>
                <a:cxn ang="0">
                  <a:pos x="1811" y="526"/>
                </a:cxn>
                <a:cxn ang="0">
                  <a:pos x="1875" y="571"/>
                </a:cxn>
                <a:cxn ang="0">
                  <a:pos x="1937" y="608"/>
                </a:cxn>
                <a:cxn ang="0">
                  <a:pos x="1909" y="715"/>
                </a:cxn>
                <a:cxn ang="0">
                  <a:pos x="1847" y="715"/>
                </a:cxn>
                <a:cxn ang="0">
                  <a:pos x="1784" y="715"/>
                </a:cxn>
                <a:cxn ang="0">
                  <a:pos x="1722" y="715"/>
                </a:cxn>
                <a:cxn ang="0">
                  <a:pos x="1659" y="715"/>
                </a:cxn>
                <a:cxn ang="0">
                  <a:pos x="1597" y="715"/>
                </a:cxn>
                <a:cxn ang="0">
                  <a:pos x="1533" y="715"/>
                </a:cxn>
                <a:cxn ang="0">
                  <a:pos x="1471" y="715"/>
                </a:cxn>
                <a:cxn ang="0">
                  <a:pos x="1408" y="715"/>
                </a:cxn>
                <a:cxn ang="0">
                  <a:pos x="1346" y="715"/>
                </a:cxn>
                <a:cxn ang="0">
                  <a:pos x="1283" y="715"/>
                </a:cxn>
                <a:cxn ang="0">
                  <a:pos x="1221" y="715"/>
                </a:cxn>
                <a:cxn ang="0">
                  <a:pos x="1158" y="715"/>
                </a:cxn>
                <a:cxn ang="0">
                  <a:pos x="1096" y="715"/>
                </a:cxn>
                <a:cxn ang="0">
                  <a:pos x="1033" y="715"/>
                </a:cxn>
                <a:cxn ang="0">
                  <a:pos x="971" y="715"/>
                </a:cxn>
                <a:cxn ang="0">
                  <a:pos x="908" y="715"/>
                </a:cxn>
                <a:cxn ang="0">
                  <a:pos x="845" y="715"/>
                </a:cxn>
                <a:cxn ang="0">
                  <a:pos x="782" y="715"/>
                </a:cxn>
                <a:cxn ang="0">
                  <a:pos x="719" y="715"/>
                </a:cxn>
                <a:cxn ang="0">
                  <a:pos x="657" y="715"/>
                </a:cxn>
                <a:cxn ang="0">
                  <a:pos x="594" y="715"/>
                </a:cxn>
                <a:cxn ang="0">
                  <a:pos x="532" y="715"/>
                </a:cxn>
                <a:cxn ang="0">
                  <a:pos x="469" y="715"/>
                </a:cxn>
                <a:cxn ang="0">
                  <a:pos x="407" y="715"/>
                </a:cxn>
                <a:cxn ang="0">
                  <a:pos x="343" y="715"/>
                </a:cxn>
                <a:cxn ang="0">
                  <a:pos x="281" y="715"/>
                </a:cxn>
                <a:cxn ang="0">
                  <a:pos x="218" y="715"/>
                </a:cxn>
                <a:cxn ang="0">
                  <a:pos x="156" y="715"/>
                </a:cxn>
                <a:cxn ang="0">
                  <a:pos x="93" y="715"/>
                </a:cxn>
                <a:cxn ang="0">
                  <a:pos x="31" y="715"/>
                </a:cxn>
              </a:cxnLst>
              <a:rect l="0" t="0" r="r" b="b"/>
              <a:pathLst>
                <a:path w="1953" h="716">
                  <a:moveTo>
                    <a:pt x="0" y="708"/>
                  </a:moveTo>
                  <a:lnTo>
                    <a:pt x="4" y="707"/>
                  </a:lnTo>
                  <a:lnTo>
                    <a:pt x="7" y="707"/>
                  </a:lnTo>
                  <a:lnTo>
                    <a:pt x="11" y="706"/>
                  </a:lnTo>
                  <a:lnTo>
                    <a:pt x="15" y="706"/>
                  </a:lnTo>
                  <a:lnTo>
                    <a:pt x="19" y="706"/>
                  </a:lnTo>
                  <a:lnTo>
                    <a:pt x="23" y="706"/>
                  </a:lnTo>
                  <a:lnTo>
                    <a:pt x="27" y="706"/>
                  </a:lnTo>
                  <a:lnTo>
                    <a:pt x="31" y="705"/>
                  </a:lnTo>
                  <a:lnTo>
                    <a:pt x="35" y="705"/>
                  </a:lnTo>
                  <a:lnTo>
                    <a:pt x="39" y="704"/>
                  </a:lnTo>
                  <a:lnTo>
                    <a:pt x="43" y="704"/>
                  </a:lnTo>
                  <a:lnTo>
                    <a:pt x="47" y="704"/>
                  </a:lnTo>
                  <a:lnTo>
                    <a:pt x="51" y="704"/>
                  </a:lnTo>
                  <a:lnTo>
                    <a:pt x="55" y="703"/>
                  </a:lnTo>
                  <a:lnTo>
                    <a:pt x="59" y="703"/>
                  </a:lnTo>
                  <a:lnTo>
                    <a:pt x="63" y="703"/>
                  </a:lnTo>
                  <a:lnTo>
                    <a:pt x="65" y="702"/>
                  </a:lnTo>
                  <a:lnTo>
                    <a:pt x="69" y="702"/>
                  </a:lnTo>
                  <a:lnTo>
                    <a:pt x="73" y="701"/>
                  </a:lnTo>
                  <a:lnTo>
                    <a:pt x="77" y="701"/>
                  </a:lnTo>
                  <a:lnTo>
                    <a:pt x="81" y="701"/>
                  </a:lnTo>
                  <a:lnTo>
                    <a:pt x="85" y="700"/>
                  </a:lnTo>
                  <a:lnTo>
                    <a:pt x="89" y="700"/>
                  </a:lnTo>
                  <a:lnTo>
                    <a:pt x="93" y="700"/>
                  </a:lnTo>
                  <a:lnTo>
                    <a:pt x="97" y="699"/>
                  </a:lnTo>
                  <a:lnTo>
                    <a:pt x="101" y="698"/>
                  </a:lnTo>
                  <a:lnTo>
                    <a:pt x="105" y="698"/>
                  </a:lnTo>
                  <a:lnTo>
                    <a:pt x="109" y="698"/>
                  </a:lnTo>
                  <a:lnTo>
                    <a:pt x="113" y="697"/>
                  </a:lnTo>
                  <a:lnTo>
                    <a:pt x="117" y="696"/>
                  </a:lnTo>
                  <a:lnTo>
                    <a:pt x="121" y="696"/>
                  </a:lnTo>
                  <a:lnTo>
                    <a:pt x="125" y="695"/>
                  </a:lnTo>
                  <a:lnTo>
                    <a:pt x="129" y="695"/>
                  </a:lnTo>
                  <a:lnTo>
                    <a:pt x="133" y="695"/>
                  </a:lnTo>
                  <a:lnTo>
                    <a:pt x="137" y="694"/>
                  </a:lnTo>
                  <a:lnTo>
                    <a:pt x="141" y="693"/>
                  </a:lnTo>
                  <a:lnTo>
                    <a:pt x="144" y="693"/>
                  </a:lnTo>
                  <a:lnTo>
                    <a:pt x="148" y="692"/>
                  </a:lnTo>
                  <a:lnTo>
                    <a:pt x="152" y="691"/>
                  </a:lnTo>
                  <a:lnTo>
                    <a:pt x="156" y="691"/>
                  </a:lnTo>
                  <a:lnTo>
                    <a:pt x="160" y="690"/>
                  </a:lnTo>
                  <a:lnTo>
                    <a:pt x="164" y="690"/>
                  </a:lnTo>
                  <a:lnTo>
                    <a:pt x="168" y="689"/>
                  </a:lnTo>
                  <a:lnTo>
                    <a:pt x="172" y="688"/>
                  </a:lnTo>
                  <a:lnTo>
                    <a:pt x="176" y="688"/>
                  </a:lnTo>
                  <a:lnTo>
                    <a:pt x="180" y="686"/>
                  </a:lnTo>
                  <a:lnTo>
                    <a:pt x="184" y="686"/>
                  </a:lnTo>
                  <a:lnTo>
                    <a:pt x="188" y="685"/>
                  </a:lnTo>
                  <a:lnTo>
                    <a:pt x="192" y="685"/>
                  </a:lnTo>
                  <a:lnTo>
                    <a:pt x="195" y="683"/>
                  </a:lnTo>
                  <a:lnTo>
                    <a:pt x="199" y="683"/>
                  </a:lnTo>
                  <a:lnTo>
                    <a:pt x="203" y="682"/>
                  </a:lnTo>
                  <a:lnTo>
                    <a:pt x="207" y="682"/>
                  </a:lnTo>
                  <a:lnTo>
                    <a:pt x="211" y="681"/>
                  </a:lnTo>
                  <a:lnTo>
                    <a:pt x="215" y="680"/>
                  </a:lnTo>
                  <a:lnTo>
                    <a:pt x="218" y="679"/>
                  </a:lnTo>
                  <a:lnTo>
                    <a:pt x="222" y="678"/>
                  </a:lnTo>
                  <a:lnTo>
                    <a:pt x="226" y="677"/>
                  </a:lnTo>
                  <a:lnTo>
                    <a:pt x="230" y="676"/>
                  </a:lnTo>
                  <a:lnTo>
                    <a:pt x="234" y="675"/>
                  </a:lnTo>
                  <a:lnTo>
                    <a:pt x="238" y="674"/>
                  </a:lnTo>
                  <a:lnTo>
                    <a:pt x="242" y="673"/>
                  </a:lnTo>
                  <a:lnTo>
                    <a:pt x="246" y="672"/>
                  </a:lnTo>
                  <a:lnTo>
                    <a:pt x="250" y="671"/>
                  </a:lnTo>
                  <a:lnTo>
                    <a:pt x="254" y="670"/>
                  </a:lnTo>
                  <a:lnTo>
                    <a:pt x="258" y="669"/>
                  </a:lnTo>
                  <a:lnTo>
                    <a:pt x="262" y="668"/>
                  </a:lnTo>
                  <a:lnTo>
                    <a:pt x="266" y="667"/>
                  </a:lnTo>
                  <a:lnTo>
                    <a:pt x="270" y="665"/>
                  </a:lnTo>
                  <a:lnTo>
                    <a:pt x="274" y="664"/>
                  </a:lnTo>
                  <a:lnTo>
                    <a:pt x="278" y="663"/>
                  </a:lnTo>
                  <a:lnTo>
                    <a:pt x="281" y="662"/>
                  </a:lnTo>
                  <a:lnTo>
                    <a:pt x="285" y="660"/>
                  </a:lnTo>
                  <a:lnTo>
                    <a:pt x="289" y="659"/>
                  </a:lnTo>
                  <a:lnTo>
                    <a:pt x="293" y="659"/>
                  </a:lnTo>
                  <a:lnTo>
                    <a:pt x="297" y="657"/>
                  </a:lnTo>
                  <a:lnTo>
                    <a:pt x="301" y="656"/>
                  </a:lnTo>
                  <a:lnTo>
                    <a:pt x="305" y="654"/>
                  </a:lnTo>
                  <a:lnTo>
                    <a:pt x="309" y="653"/>
                  </a:lnTo>
                  <a:lnTo>
                    <a:pt x="313" y="652"/>
                  </a:lnTo>
                  <a:lnTo>
                    <a:pt x="317" y="650"/>
                  </a:lnTo>
                  <a:lnTo>
                    <a:pt x="321" y="649"/>
                  </a:lnTo>
                  <a:lnTo>
                    <a:pt x="325" y="647"/>
                  </a:lnTo>
                  <a:lnTo>
                    <a:pt x="328" y="646"/>
                  </a:lnTo>
                  <a:lnTo>
                    <a:pt x="332" y="644"/>
                  </a:lnTo>
                  <a:lnTo>
                    <a:pt x="336" y="643"/>
                  </a:lnTo>
                  <a:lnTo>
                    <a:pt x="340" y="641"/>
                  </a:lnTo>
                  <a:lnTo>
                    <a:pt x="343" y="639"/>
                  </a:lnTo>
                  <a:lnTo>
                    <a:pt x="347" y="638"/>
                  </a:lnTo>
                  <a:lnTo>
                    <a:pt x="351" y="636"/>
                  </a:lnTo>
                  <a:lnTo>
                    <a:pt x="355" y="634"/>
                  </a:lnTo>
                  <a:lnTo>
                    <a:pt x="359" y="633"/>
                  </a:lnTo>
                  <a:lnTo>
                    <a:pt x="363" y="631"/>
                  </a:lnTo>
                  <a:lnTo>
                    <a:pt x="367" y="629"/>
                  </a:lnTo>
                  <a:lnTo>
                    <a:pt x="371" y="628"/>
                  </a:lnTo>
                  <a:lnTo>
                    <a:pt x="375" y="626"/>
                  </a:lnTo>
                  <a:lnTo>
                    <a:pt x="379" y="624"/>
                  </a:lnTo>
                  <a:lnTo>
                    <a:pt x="383" y="622"/>
                  </a:lnTo>
                  <a:lnTo>
                    <a:pt x="387" y="620"/>
                  </a:lnTo>
                  <a:lnTo>
                    <a:pt x="391" y="618"/>
                  </a:lnTo>
                  <a:lnTo>
                    <a:pt x="395" y="616"/>
                  </a:lnTo>
                  <a:lnTo>
                    <a:pt x="399" y="615"/>
                  </a:lnTo>
                  <a:lnTo>
                    <a:pt x="403" y="612"/>
                  </a:lnTo>
                  <a:lnTo>
                    <a:pt x="407" y="610"/>
                  </a:lnTo>
                  <a:lnTo>
                    <a:pt x="411" y="608"/>
                  </a:lnTo>
                  <a:lnTo>
                    <a:pt x="415" y="607"/>
                  </a:lnTo>
                  <a:lnTo>
                    <a:pt x="419" y="604"/>
                  </a:lnTo>
                  <a:lnTo>
                    <a:pt x="423" y="602"/>
                  </a:lnTo>
                  <a:lnTo>
                    <a:pt x="426" y="600"/>
                  </a:lnTo>
                  <a:lnTo>
                    <a:pt x="430" y="597"/>
                  </a:lnTo>
                  <a:lnTo>
                    <a:pt x="434" y="595"/>
                  </a:lnTo>
                  <a:lnTo>
                    <a:pt x="438" y="593"/>
                  </a:lnTo>
                  <a:lnTo>
                    <a:pt x="442" y="590"/>
                  </a:lnTo>
                  <a:lnTo>
                    <a:pt x="446" y="588"/>
                  </a:lnTo>
                  <a:lnTo>
                    <a:pt x="450" y="586"/>
                  </a:lnTo>
                  <a:lnTo>
                    <a:pt x="454" y="584"/>
                  </a:lnTo>
                  <a:lnTo>
                    <a:pt x="457" y="581"/>
                  </a:lnTo>
                  <a:lnTo>
                    <a:pt x="461" y="579"/>
                  </a:lnTo>
                  <a:lnTo>
                    <a:pt x="465" y="576"/>
                  </a:lnTo>
                  <a:lnTo>
                    <a:pt x="469" y="574"/>
                  </a:lnTo>
                  <a:lnTo>
                    <a:pt x="473" y="571"/>
                  </a:lnTo>
                  <a:lnTo>
                    <a:pt x="477" y="569"/>
                  </a:lnTo>
                  <a:lnTo>
                    <a:pt x="481" y="566"/>
                  </a:lnTo>
                  <a:lnTo>
                    <a:pt x="485" y="563"/>
                  </a:lnTo>
                  <a:lnTo>
                    <a:pt x="489" y="561"/>
                  </a:lnTo>
                  <a:lnTo>
                    <a:pt x="492" y="558"/>
                  </a:lnTo>
                  <a:lnTo>
                    <a:pt x="496" y="555"/>
                  </a:lnTo>
                  <a:lnTo>
                    <a:pt x="500" y="552"/>
                  </a:lnTo>
                  <a:lnTo>
                    <a:pt x="504" y="550"/>
                  </a:lnTo>
                  <a:lnTo>
                    <a:pt x="508" y="546"/>
                  </a:lnTo>
                  <a:lnTo>
                    <a:pt x="512" y="543"/>
                  </a:lnTo>
                  <a:lnTo>
                    <a:pt x="516" y="541"/>
                  </a:lnTo>
                  <a:lnTo>
                    <a:pt x="520" y="538"/>
                  </a:lnTo>
                  <a:lnTo>
                    <a:pt x="524" y="535"/>
                  </a:lnTo>
                  <a:lnTo>
                    <a:pt x="528" y="532"/>
                  </a:lnTo>
                  <a:lnTo>
                    <a:pt x="532" y="529"/>
                  </a:lnTo>
                  <a:lnTo>
                    <a:pt x="536" y="526"/>
                  </a:lnTo>
                  <a:lnTo>
                    <a:pt x="540" y="522"/>
                  </a:lnTo>
                  <a:lnTo>
                    <a:pt x="544" y="519"/>
                  </a:lnTo>
                  <a:lnTo>
                    <a:pt x="548" y="516"/>
                  </a:lnTo>
                  <a:lnTo>
                    <a:pt x="552" y="513"/>
                  </a:lnTo>
                  <a:lnTo>
                    <a:pt x="555" y="510"/>
                  </a:lnTo>
                  <a:lnTo>
                    <a:pt x="559" y="506"/>
                  </a:lnTo>
                  <a:lnTo>
                    <a:pt x="563" y="503"/>
                  </a:lnTo>
                  <a:lnTo>
                    <a:pt x="567" y="500"/>
                  </a:lnTo>
                  <a:lnTo>
                    <a:pt x="571" y="496"/>
                  </a:lnTo>
                  <a:lnTo>
                    <a:pt x="575" y="493"/>
                  </a:lnTo>
                  <a:lnTo>
                    <a:pt x="579" y="490"/>
                  </a:lnTo>
                  <a:lnTo>
                    <a:pt x="583" y="486"/>
                  </a:lnTo>
                  <a:lnTo>
                    <a:pt x="586" y="483"/>
                  </a:lnTo>
                  <a:lnTo>
                    <a:pt x="590" y="480"/>
                  </a:lnTo>
                  <a:lnTo>
                    <a:pt x="594" y="476"/>
                  </a:lnTo>
                  <a:lnTo>
                    <a:pt x="598" y="472"/>
                  </a:lnTo>
                  <a:lnTo>
                    <a:pt x="602" y="468"/>
                  </a:lnTo>
                  <a:lnTo>
                    <a:pt x="606" y="465"/>
                  </a:lnTo>
                  <a:lnTo>
                    <a:pt x="610" y="462"/>
                  </a:lnTo>
                  <a:lnTo>
                    <a:pt x="614" y="458"/>
                  </a:lnTo>
                  <a:lnTo>
                    <a:pt x="618" y="454"/>
                  </a:lnTo>
                  <a:lnTo>
                    <a:pt x="622" y="450"/>
                  </a:lnTo>
                  <a:lnTo>
                    <a:pt x="626" y="447"/>
                  </a:lnTo>
                  <a:lnTo>
                    <a:pt x="629" y="443"/>
                  </a:lnTo>
                  <a:lnTo>
                    <a:pt x="633" y="439"/>
                  </a:lnTo>
                  <a:lnTo>
                    <a:pt x="637" y="436"/>
                  </a:lnTo>
                  <a:lnTo>
                    <a:pt x="641" y="431"/>
                  </a:lnTo>
                  <a:lnTo>
                    <a:pt x="645" y="428"/>
                  </a:lnTo>
                  <a:lnTo>
                    <a:pt x="649" y="424"/>
                  </a:lnTo>
                  <a:lnTo>
                    <a:pt x="653" y="420"/>
                  </a:lnTo>
                  <a:lnTo>
                    <a:pt x="657" y="416"/>
                  </a:lnTo>
                  <a:lnTo>
                    <a:pt x="661" y="412"/>
                  </a:lnTo>
                  <a:lnTo>
                    <a:pt x="665" y="408"/>
                  </a:lnTo>
                  <a:lnTo>
                    <a:pt x="669" y="404"/>
                  </a:lnTo>
                  <a:lnTo>
                    <a:pt x="673" y="400"/>
                  </a:lnTo>
                  <a:lnTo>
                    <a:pt x="677" y="396"/>
                  </a:lnTo>
                  <a:lnTo>
                    <a:pt x="681" y="392"/>
                  </a:lnTo>
                  <a:lnTo>
                    <a:pt x="685" y="387"/>
                  </a:lnTo>
                  <a:lnTo>
                    <a:pt x="689" y="384"/>
                  </a:lnTo>
                  <a:lnTo>
                    <a:pt x="693" y="379"/>
                  </a:lnTo>
                  <a:lnTo>
                    <a:pt x="697" y="375"/>
                  </a:lnTo>
                  <a:lnTo>
                    <a:pt x="701" y="371"/>
                  </a:lnTo>
                  <a:lnTo>
                    <a:pt x="704" y="367"/>
                  </a:lnTo>
                  <a:lnTo>
                    <a:pt x="708" y="362"/>
                  </a:lnTo>
                  <a:lnTo>
                    <a:pt x="712" y="359"/>
                  </a:lnTo>
                  <a:lnTo>
                    <a:pt x="716" y="354"/>
                  </a:lnTo>
                  <a:lnTo>
                    <a:pt x="719" y="350"/>
                  </a:lnTo>
                  <a:lnTo>
                    <a:pt x="723" y="346"/>
                  </a:lnTo>
                  <a:lnTo>
                    <a:pt x="727" y="341"/>
                  </a:lnTo>
                  <a:lnTo>
                    <a:pt x="731" y="337"/>
                  </a:lnTo>
                  <a:lnTo>
                    <a:pt x="735" y="333"/>
                  </a:lnTo>
                  <a:lnTo>
                    <a:pt x="739" y="329"/>
                  </a:lnTo>
                  <a:lnTo>
                    <a:pt x="743" y="325"/>
                  </a:lnTo>
                  <a:lnTo>
                    <a:pt x="747" y="320"/>
                  </a:lnTo>
                  <a:lnTo>
                    <a:pt x="751" y="316"/>
                  </a:lnTo>
                  <a:lnTo>
                    <a:pt x="755" y="312"/>
                  </a:lnTo>
                  <a:lnTo>
                    <a:pt x="759" y="307"/>
                  </a:lnTo>
                  <a:lnTo>
                    <a:pt x="763" y="303"/>
                  </a:lnTo>
                  <a:lnTo>
                    <a:pt x="766" y="299"/>
                  </a:lnTo>
                  <a:lnTo>
                    <a:pt x="770" y="294"/>
                  </a:lnTo>
                  <a:lnTo>
                    <a:pt x="774" y="290"/>
                  </a:lnTo>
                  <a:lnTo>
                    <a:pt x="778" y="286"/>
                  </a:lnTo>
                  <a:lnTo>
                    <a:pt x="782" y="281"/>
                  </a:lnTo>
                  <a:lnTo>
                    <a:pt x="786" y="277"/>
                  </a:lnTo>
                  <a:lnTo>
                    <a:pt x="790" y="273"/>
                  </a:lnTo>
                  <a:lnTo>
                    <a:pt x="794" y="268"/>
                  </a:lnTo>
                  <a:lnTo>
                    <a:pt x="798" y="264"/>
                  </a:lnTo>
                  <a:lnTo>
                    <a:pt x="802" y="260"/>
                  </a:lnTo>
                  <a:lnTo>
                    <a:pt x="806" y="255"/>
                  </a:lnTo>
                  <a:lnTo>
                    <a:pt x="810" y="251"/>
                  </a:lnTo>
                  <a:lnTo>
                    <a:pt x="814" y="247"/>
                  </a:lnTo>
                  <a:lnTo>
                    <a:pt x="818" y="242"/>
                  </a:lnTo>
                  <a:lnTo>
                    <a:pt x="822" y="238"/>
                  </a:lnTo>
                  <a:lnTo>
                    <a:pt x="826" y="234"/>
                  </a:lnTo>
                  <a:lnTo>
                    <a:pt x="830" y="229"/>
                  </a:lnTo>
                  <a:lnTo>
                    <a:pt x="833" y="225"/>
                  </a:lnTo>
                  <a:lnTo>
                    <a:pt x="837" y="221"/>
                  </a:lnTo>
                  <a:lnTo>
                    <a:pt x="841" y="217"/>
                  </a:lnTo>
                  <a:lnTo>
                    <a:pt x="845" y="213"/>
                  </a:lnTo>
                  <a:lnTo>
                    <a:pt x="848" y="208"/>
                  </a:lnTo>
                  <a:lnTo>
                    <a:pt x="852" y="204"/>
                  </a:lnTo>
                  <a:lnTo>
                    <a:pt x="856" y="200"/>
                  </a:lnTo>
                  <a:lnTo>
                    <a:pt x="860" y="196"/>
                  </a:lnTo>
                  <a:lnTo>
                    <a:pt x="864" y="191"/>
                  </a:lnTo>
                  <a:lnTo>
                    <a:pt x="868" y="187"/>
                  </a:lnTo>
                  <a:lnTo>
                    <a:pt x="872" y="183"/>
                  </a:lnTo>
                  <a:lnTo>
                    <a:pt x="876" y="179"/>
                  </a:lnTo>
                  <a:lnTo>
                    <a:pt x="880" y="175"/>
                  </a:lnTo>
                  <a:lnTo>
                    <a:pt x="884" y="171"/>
                  </a:lnTo>
                  <a:lnTo>
                    <a:pt x="888" y="167"/>
                  </a:lnTo>
                  <a:lnTo>
                    <a:pt x="892" y="163"/>
                  </a:lnTo>
                  <a:lnTo>
                    <a:pt x="896" y="159"/>
                  </a:lnTo>
                  <a:lnTo>
                    <a:pt x="900" y="155"/>
                  </a:lnTo>
                  <a:lnTo>
                    <a:pt x="904" y="151"/>
                  </a:lnTo>
                  <a:lnTo>
                    <a:pt x="908" y="147"/>
                  </a:lnTo>
                  <a:lnTo>
                    <a:pt x="911" y="143"/>
                  </a:lnTo>
                  <a:lnTo>
                    <a:pt x="915" y="139"/>
                  </a:lnTo>
                  <a:lnTo>
                    <a:pt x="919" y="136"/>
                  </a:lnTo>
                  <a:lnTo>
                    <a:pt x="923" y="132"/>
                  </a:lnTo>
                  <a:lnTo>
                    <a:pt x="927" y="128"/>
                  </a:lnTo>
                  <a:lnTo>
                    <a:pt x="931" y="125"/>
                  </a:lnTo>
                  <a:lnTo>
                    <a:pt x="935" y="121"/>
                  </a:lnTo>
                  <a:lnTo>
                    <a:pt x="939" y="118"/>
                  </a:lnTo>
                  <a:lnTo>
                    <a:pt x="943" y="114"/>
                  </a:lnTo>
                  <a:lnTo>
                    <a:pt x="947" y="110"/>
                  </a:lnTo>
                  <a:lnTo>
                    <a:pt x="951" y="107"/>
                  </a:lnTo>
                  <a:lnTo>
                    <a:pt x="955" y="103"/>
                  </a:lnTo>
                  <a:lnTo>
                    <a:pt x="959" y="100"/>
                  </a:lnTo>
                  <a:lnTo>
                    <a:pt x="963" y="97"/>
                  </a:lnTo>
                  <a:lnTo>
                    <a:pt x="967" y="94"/>
                  </a:lnTo>
                  <a:lnTo>
                    <a:pt x="971" y="90"/>
                  </a:lnTo>
                  <a:lnTo>
                    <a:pt x="975" y="87"/>
                  </a:lnTo>
                  <a:lnTo>
                    <a:pt x="977" y="84"/>
                  </a:lnTo>
                  <a:lnTo>
                    <a:pt x="981" y="81"/>
                  </a:lnTo>
                  <a:lnTo>
                    <a:pt x="985" y="77"/>
                  </a:lnTo>
                  <a:lnTo>
                    <a:pt x="989" y="74"/>
                  </a:lnTo>
                  <a:lnTo>
                    <a:pt x="993" y="71"/>
                  </a:lnTo>
                  <a:lnTo>
                    <a:pt x="997" y="69"/>
                  </a:lnTo>
                  <a:lnTo>
                    <a:pt x="1001" y="66"/>
                  </a:lnTo>
                  <a:lnTo>
                    <a:pt x="1005" y="63"/>
                  </a:lnTo>
                  <a:lnTo>
                    <a:pt x="1009" y="60"/>
                  </a:lnTo>
                  <a:lnTo>
                    <a:pt x="1013" y="57"/>
                  </a:lnTo>
                  <a:lnTo>
                    <a:pt x="1017" y="55"/>
                  </a:lnTo>
                  <a:lnTo>
                    <a:pt x="1021" y="52"/>
                  </a:lnTo>
                  <a:lnTo>
                    <a:pt x="1025" y="50"/>
                  </a:lnTo>
                  <a:lnTo>
                    <a:pt x="1029" y="47"/>
                  </a:lnTo>
                  <a:lnTo>
                    <a:pt x="1033" y="45"/>
                  </a:lnTo>
                  <a:lnTo>
                    <a:pt x="1037" y="42"/>
                  </a:lnTo>
                  <a:lnTo>
                    <a:pt x="1040" y="40"/>
                  </a:lnTo>
                  <a:lnTo>
                    <a:pt x="1044" y="38"/>
                  </a:lnTo>
                  <a:lnTo>
                    <a:pt x="1048" y="35"/>
                  </a:lnTo>
                  <a:lnTo>
                    <a:pt x="1052" y="33"/>
                  </a:lnTo>
                  <a:lnTo>
                    <a:pt x="1056" y="31"/>
                  </a:lnTo>
                  <a:lnTo>
                    <a:pt x="1060" y="29"/>
                  </a:lnTo>
                  <a:lnTo>
                    <a:pt x="1064" y="27"/>
                  </a:lnTo>
                  <a:lnTo>
                    <a:pt x="1068" y="25"/>
                  </a:lnTo>
                  <a:lnTo>
                    <a:pt x="1072" y="24"/>
                  </a:lnTo>
                  <a:lnTo>
                    <a:pt x="1076" y="22"/>
                  </a:lnTo>
                  <a:lnTo>
                    <a:pt x="1080" y="20"/>
                  </a:lnTo>
                  <a:lnTo>
                    <a:pt x="1084" y="19"/>
                  </a:lnTo>
                  <a:lnTo>
                    <a:pt x="1088" y="17"/>
                  </a:lnTo>
                  <a:lnTo>
                    <a:pt x="1092" y="15"/>
                  </a:lnTo>
                  <a:lnTo>
                    <a:pt x="1096" y="14"/>
                  </a:lnTo>
                  <a:lnTo>
                    <a:pt x="1100" y="12"/>
                  </a:lnTo>
                  <a:lnTo>
                    <a:pt x="1104" y="11"/>
                  </a:lnTo>
                  <a:lnTo>
                    <a:pt x="1107" y="10"/>
                  </a:lnTo>
                  <a:lnTo>
                    <a:pt x="1111" y="9"/>
                  </a:lnTo>
                  <a:lnTo>
                    <a:pt x="1114" y="7"/>
                  </a:lnTo>
                  <a:lnTo>
                    <a:pt x="1118" y="7"/>
                  </a:lnTo>
                  <a:lnTo>
                    <a:pt x="1122" y="6"/>
                  </a:lnTo>
                  <a:lnTo>
                    <a:pt x="1126" y="5"/>
                  </a:lnTo>
                  <a:lnTo>
                    <a:pt x="1130" y="4"/>
                  </a:lnTo>
                  <a:lnTo>
                    <a:pt x="1134" y="3"/>
                  </a:lnTo>
                  <a:lnTo>
                    <a:pt x="1138" y="2"/>
                  </a:lnTo>
                  <a:lnTo>
                    <a:pt x="1142" y="2"/>
                  </a:lnTo>
                  <a:lnTo>
                    <a:pt x="1146" y="1"/>
                  </a:lnTo>
                  <a:lnTo>
                    <a:pt x="1150" y="1"/>
                  </a:lnTo>
                  <a:lnTo>
                    <a:pt x="1154" y="1"/>
                  </a:lnTo>
                  <a:lnTo>
                    <a:pt x="1158" y="1"/>
                  </a:lnTo>
                  <a:lnTo>
                    <a:pt x="1162" y="0"/>
                  </a:lnTo>
                  <a:lnTo>
                    <a:pt x="1166" y="0"/>
                  </a:lnTo>
                  <a:lnTo>
                    <a:pt x="1170" y="0"/>
                  </a:lnTo>
                  <a:lnTo>
                    <a:pt x="1174" y="0"/>
                  </a:lnTo>
                  <a:lnTo>
                    <a:pt x="1178" y="0"/>
                  </a:lnTo>
                  <a:lnTo>
                    <a:pt x="1182" y="0"/>
                  </a:lnTo>
                  <a:lnTo>
                    <a:pt x="1186" y="0"/>
                  </a:lnTo>
                  <a:lnTo>
                    <a:pt x="1189" y="1"/>
                  </a:lnTo>
                  <a:lnTo>
                    <a:pt x="1193" y="1"/>
                  </a:lnTo>
                  <a:lnTo>
                    <a:pt x="1197" y="1"/>
                  </a:lnTo>
                  <a:lnTo>
                    <a:pt x="1201" y="1"/>
                  </a:lnTo>
                  <a:lnTo>
                    <a:pt x="1205" y="2"/>
                  </a:lnTo>
                  <a:lnTo>
                    <a:pt x="1209" y="2"/>
                  </a:lnTo>
                  <a:lnTo>
                    <a:pt x="1213" y="3"/>
                  </a:lnTo>
                  <a:lnTo>
                    <a:pt x="1217" y="4"/>
                  </a:lnTo>
                  <a:lnTo>
                    <a:pt x="1221" y="5"/>
                  </a:lnTo>
                  <a:lnTo>
                    <a:pt x="1225" y="6"/>
                  </a:lnTo>
                  <a:lnTo>
                    <a:pt x="1229" y="7"/>
                  </a:lnTo>
                  <a:lnTo>
                    <a:pt x="1233" y="7"/>
                  </a:lnTo>
                  <a:lnTo>
                    <a:pt x="1236" y="9"/>
                  </a:lnTo>
                  <a:lnTo>
                    <a:pt x="1240" y="10"/>
                  </a:lnTo>
                  <a:lnTo>
                    <a:pt x="1244" y="11"/>
                  </a:lnTo>
                  <a:lnTo>
                    <a:pt x="1248" y="12"/>
                  </a:lnTo>
                  <a:lnTo>
                    <a:pt x="1251" y="14"/>
                  </a:lnTo>
                  <a:lnTo>
                    <a:pt x="1255" y="15"/>
                  </a:lnTo>
                  <a:lnTo>
                    <a:pt x="1259" y="17"/>
                  </a:lnTo>
                  <a:lnTo>
                    <a:pt x="1263" y="19"/>
                  </a:lnTo>
                  <a:lnTo>
                    <a:pt x="1267" y="20"/>
                  </a:lnTo>
                  <a:lnTo>
                    <a:pt x="1271" y="22"/>
                  </a:lnTo>
                  <a:lnTo>
                    <a:pt x="1275" y="24"/>
                  </a:lnTo>
                  <a:lnTo>
                    <a:pt x="1279" y="25"/>
                  </a:lnTo>
                  <a:lnTo>
                    <a:pt x="1283" y="27"/>
                  </a:lnTo>
                  <a:lnTo>
                    <a:pt x="1287" y="29"/>
                  </a:lnTo>
                  <a:lnTo>
                    <a:pt x="1291" y="31"/>
                  </a:lnTo>
                  <a:lnTo>
                    <a:pt x="1295" y="33"/>
                  </a:lnTo>
                  <a:lnTo>
                    <a:pt x="1299" y="35"/>
                  </a:lnTo>
                  <a:lnTo>
                    <a:pt x="1303" y="38"/>
                  </a:lnTo>
                  <a:lnTo>
                    <a:pt x="1307" y="40"/>
                  </a:lnTo>
                  <a:lnTo>
                    <a:pt x="1311" y="42"/>
                  </a:lnTo>
                  <a:lnTo>
                    <a:pt x="1315" y="45"/>
                  </a:lnTo>
                  <a:lnTo>
                    <a:pt x="1318" y="47"/>
                  </a:lnTo>
                  <a:lnTo>
                    <a:pt x="1322" y="50"/>
                  </a:lnTo>
                  <a:lnTo>
                    <a:pt x="1326" y="52"/>
                  </a:lnTo>
                  <a:lnTo>
                    <a:pt x="1330" y="55"/>
                  </a:lnTo>
                  <a:lnTo>
                    <a:pt x="1334" y="57"/>
                  </a:lnTo>
                  <a:lnTo>
                    <a:pt x="1338" y="60"/>
                  </a:lnTo>
                  <a:lnTo>
                    <a:pt x="1342" y="63"/>
                  </a:lnTo>
                  <a:lnTo>
                    <a:pt x="1346" y="66"/>
                  </a:lnTo>
                  <a:lnTo>
                    <a:pt x="1350" y="69"/>
                  </a:lnTo>
                  <a:lnTo>
                    <a:pt x="1354" y="71"/>
                  </a:lnTo>
                  <a:lnTo>
                    <a:pt x="1358" y="74"/>
                  </a:lnTo>
                  <a:lnTo>
                    <a:pt x="1362" y="77"/>
                  </a:lnTo>
                  <a:lnTo>
                    <a:pt x="1366" y="81"/>
                  </a:lnTo>
                  <a:lnTo>
                    <a:pt x="1369" y="84"/>
                  </a:lnTo>
                  <a:lnTo>
                    <a:pt x="1373" y="87"/>
                  </a:lnTo>
                  <a:lnTo>
                    <a:pt x="1377" y="90"/>
                  </a:lnTo>
                  <a:lnTo>
                    <a:pt x="1381" y="94"/>
                  </a:lnTo>
                  <a:lnTo>
                    <a:pt x="1385" y="97"/>
                  </a:lnTo>
                  <a:lnTo>
                    <a:pt x="1389" y="100"/>
                  </a:lnTo>
                  <a:lnTo>
                    <a:pt x="1393" y="103"/>
                  </a:lnTo>
                  <a:lnTo>
                    <a:pt x="1396" y="107"/>
                  </a:lnTo>
                  <a:lnTo>
                    <a:pt x="1400" y="110"/>
                  </a:lnTo>
                  <a:lnTo>
                    <a:pt x="1404" y="114"/>
                  </a:lnTo>
                  <a:lnTo>
                    <a:pt x="1408" y="118"/>
                  </a:lnTo>
                  <a:lnTo>
                    <a:pt x="1412" y="121"/>
                  </a:lnTo>
                  <a:lnTo>
                    <a:pt x="1416" y="125"/>
                  </a:lnTo>
                  <a:lnTo>
                    <a:pt x="1420" y="128"/>
                  </a:lnTo>
                  <a:lnTo>
                    <a:pt x="1424" y="132"/>
                  </a:lnTo>
                  <a:lnTo>
                    <a:pt x="1428" y="136"/>
                  </a:lnTo>
                  <a:lnTo>
                    <a:pt x="1432" y="139"/>
                  </a:lnTo>
                  <a:lnTo>
                    <a:pt x="1436" y="143"/>
                  </a:lnTo>
                  <a:lnTo>
                    <a:pt x="1440" y="147"/>
                  </a:lnTo>
                  <a:lnTo>
                    <a:pt x="1444" y="151"/>
                  </a:lnTo>
                  <a:lnTo>
                    <a:pt x="1448" y="155"/>
                  </a:lnTo>
                  <a:lnTo>
                    <a:pt x="1452" y="159"/>
                  </a:lnTo>
                  <a:lnTo>
                    <a:pt x="1456" y="163"/>
                  </a:lnTo>
                  <a:lnTo>
                    <a:pt x="1460" y="167"/>
                  </a:lnTo>
                  <a:lnTo>
                    <a:pt x="1463" y="171"/>
                  </a:lnTo>
                  <a:lnTo>
                    <a:pt x="1467" y="175"/>
                  </a:lnTo>
                  <a:lnTo>
                    <a:pt x="1471" y="179"/>
                  </a:lnTo>
                  <a:lnTo>
                    <a:pt x="1475" y="183"/>
                  </a:lnTo>
                  <a:lnTo>
                    <a:pt x="1479" y="187"/>
                  </a:lnTo>
                  <a:lnTo>
                    <a:pt x="1483" y="191"/>
                  </a:lnTo>
                  <a:lnTo>
                    <a:pt x="1487" y="196"/>
                  </a:lnTo>
                  <a:lnTo>
                    <a:pt x="1491" y="200"/>
                  </a:lnTo>
                  <a:lnTo>
                    <a:pt x="1495" y="204"/>
                  </a:lnTo>
                  <a:lnTo>
                    <a:pt x="1498" y="208"/>
                  </a:lnTo>
                  <a:lnTo>
                    <a:pt x="1502" y="213"/>
                  </a:lnTo>
                  <a:lnTo>
                    <a:pt x="1506" y="217"/>
                  </a:lnTo>
                  <a:lnTo>
                    <a:pt x="1510" y="221"/>
                  </a:lnTo>
                  <a:lnTo>
                    <a:pt x="1514" y="225"/>
                  </a:lnTo>
                  <a:lnTo>
                    <a:pt x="1518" y="229"/>
                  </a:lnTo>
                  <a:lnTo>
                    <a:pt x="1522" y="234"/>
                  </a:lnTo>
                  <a:lnTo>
                    <a:pt x="1525" y="238"/>
                  </a:lnTo>
                  <a:lnTo>
                    <a:pt x="1529" y="242"/>
                  </a:lnTo>
                  <a:lnTo>
                    <a:pt x="1533" y="247"/>
                  </a:lnTo>
                  <a:lnTo>
                    <a:pt x="1537" y="251"/>
                  </a:lnTo>
                  <a:lnTo>
                    <a:pt x="1541" y="255"/>
                  </a:lnTo>
                  <a:lnTo>
                    <a:pt x="1545" y="260"/>
                  </a:lnTo>
                  <a:lnTo>
                    <a:pt x="1549" y="264"/>
                  </a:lnTo>
                  <a:lnTo>
                    <a:pt x="1553" y="268"/>
                  </a:lnTo>
                  <a:lnTo>
                    <a:pt x="1557" y="273"/>
                  </a:lnTo>
                  <a:lnTo>
                    <a:pt x="1561" y="277"/>
                  </a:lnTo>
                  <a:lnTo>
                    <a:pt x="1565" y="281"/>
                  </a:lnTo>
                  <a:lnTo>
                    <a:pt x="1569" y="286"/>
                  </a:lnTo>
                  <a:lnTo>
                    <a:pt x="1573" y="290"/>
                  </a:lnTo>
                  <a:lnTo>
                    <a:pt x="1577" y="294"/>
                  </a:lnTo>
                  <a:lnTo>
                    <a:pt x="1581" y="299"/>
                  </a:lnTo>
                  <a:lnTo>
                    <a:pt x="1585" y="303"/>
                  </a:lnTo>
                  <a:lnTo>
                    <a:pt x="1589" y="307"/>
                  </a:lnTo>
                  <a:lnTo>
                    <a:pt x="1593" y="312"/>
                  </a:lnTo>
                  <a:lnTo>
                    <a:pt x="1597" y="316"/>
                  </a:lnTo>
                  <a:lnTo>
                    <a:pt x="1600" y="320"/>
                  </a:lnTo>
                  <a:lnTo>
                    <a:pt x="1604" y="325"/>
                  </a:lnTo>
                  <a:lnTo>
                    <a:pt x="1608" y="329"/>
                  </a:lnTo>
                  <a:lnTo>
                    <a:pt x="1612" y="333"/>
                  </a:lnTo>
                  <a:lnTo>
                    <a:pt x="1616" y="337"/>
                  </a:lnTo>
                  <a:lnTo>
                    <a:pt x="1620" y="341"/>
                  </a:lnTo>
                  <a:lnTo>
                    <a:pt x="1624" y="346"/>
                  </a:lnTo>
                  <a:lnTo>
                    <a:pt x="1627" y="350"/>
                  </a:lnTo>
                  <a:lnTo>
                    <a:pt x="1631" y="354"/>
                  </a:lnTo>
                  <a:lnTo>
                    <a:pt x="1635" y="359"/>
                  </a:lnTo>
                  <a:lnTo>
                    <a:pt x="1639" y="362"/>
                  </a:lnTo>
                  <a:lnTo>
                    <a:pt x="1643" y="367"/>
                  </a:lnTo>
                  <a:lnTo>
                    <a:pt x="1647" y="371"/>
                  </a:lnTo>
                  <a:lnTo>
                    <a:pt x="1651" y="375"/>
                  </a:lnTo>
                  <a:lnTo>
                    <a:pt x="1655" y="379"/>
                  </a:lnTo>
                  <a:lnTo>
                    <a:pt x="1659" y="384"/>
                  </a:lnTo>
                  <a:lnTo>
                    <a:pt x="1663" y="387"/>
                  </a:lnTo>
                  <a:lnTo>
                    <a:pt x="1667" y="392"/>
                  </a:lnTo>
                  <a:lnTo>
                    <a:pt x="1671" y="396"/>
                  </a:lnTo>
                  <a:lnTo>
                    <a:pt x="1674" y="400"/>
                  </a:lnTo>
                  <a:lnTo>
                    <a:pt x="1678" y="404"/>
                  </a:lnTo>
                  <a:lnTo>
                    <a:pt x="1682" y="408"/>
                  </a:lnTo>
                  <a:lnTo>
                    <a:pt x="1686" y="412"/>
                  </a:lnTo>
                  <a:lnTo>
                    <a:pt x="1690" y="416"/>
                  </a:lnTo>
                  <a:lnTo>
                    <a:pt x="1694" y="420"/>
                  </a:lnTo>
                  <a:lnTo>
                    <a:pt x="1698" y="424"/>
                  </a:lnTo>
                  <a:lnTo>
                    <a:pt x="1702" y="428"/>
                  </a:lnTo>
                  <a:lnTo>
                    <a:pt x="1706" y="431"/>
                  </a:lnTo>
                  <a:lnTo>
                    <a:pt x="1710" y="436"/>
                  </a:lnTo>
                  <a:lnTo>
                    <a:pt x="1714" y="439"/>
                  </a:lnTo>
                  <a:lnTo>
                    <a:pt x="1718" y="443"/>
                  </a:lnTo>
                  <a:lnTo>
                    <a:pt x="1722" y="447"/>
                  </a:lnTo>
                  <a:lnTo>
                    <a:pt x="1726" y="450"/>
                  </a:lnTo>
                  <a:lnTo>
                    <a:pt x="1730" y="454"/>
                  </a:lnTo>
                  <a:lnTo>
                    <a:pt x="1734" y="458"/>
                  </a:lnTo>
                  <a:lnTo>
                    <a:pt x="1737" y="462"/>
                  </a:lnTo>
                  <a:lnTo>
                    <a:pt x="1741" y="465"/>
                  </a:lnTo>
                  <a:lnTo>
                    <a:pt x="1745" y="468"/>
                  </a:lnTo>
                  <a:lnTo>
                    <a:pt x="1749" y="472"/>
                  </a:lnTo>
                  <a:lnTo>
                    <a:pt x="1753" y="476"/>
                  </a:lnTo>
                  <a:lnTo>
                    <a:pt x="1757" y="480"/>
                  </a:lnTo>
                  <a:lnTo>
                    <a:pt x="1760" y="483"/>
                  </a:lnTo>
                  <a:lnTo>
                    <a:pt x="1764" y="486"/>
                  </a:lnTo>
                  <a:lnTo>
                    <a:pt x="1768" y="490"/>
                  </a:lnTo>
                  <a:lnTo>
                    <a:pt x="1772" y="493"/>
                  </a:lnTo>
                  <a:lnTo>
                    <a:pt x="1776" y="496"/>
                  </a:lnTo>
                  <a:lnTo>
                    <a:pt x="1780" y="500"/>
                  </a:lnTo>
                  <a:lnTo>
                    <a:pt x="1784" y="503"/>
                  </a:lnTo>
                  <a:lnTo>
                    <a:pt x="1788" y="506"/>
                  </a:lnTo>
                  <a:lnTo>
                    <a:pt x="1792" y="510"/>
                  </a:lnTo>
                  <a:lnTo>
                    <a:pt x="1796" y="513"/>
                  </a:lnTo>
                  <a:lnTo>
                    <a:pt x="1800" y="516"/>
                  </a:lnTo>
                  <a:lnTo>
                    <a:pt x="1803" y="519"/>
                  </a:lnTo>
                  <a:lnTo>
                    <a:pt x="1807" y="522"/>
                  </a:lnTo>
                  <a:lnTo>
                    <a:pt x="1811" y="526"/>
                  </a:lnTo>
                  <a:lnTo>
                    <a:pt x="1815" y="529"/>
                  </a:lnTo>
                  <a:lnTo>
                    <a:pt x="1819" y="532"/>
                  </a:lnTo>
                  <a:lnTo>
                    <a:pt x="1823" y="535"/>
                  </a:lnTo>
                  <a:lnTo>
                    <a:pt x="1827" y="538"/>
                  </a:lnTo>
                  <a:lnTo>
                    <a:pt x="1831" y="541"/>
                  </a:lnTo>
                  <a:lnTo>
                    <a:pt x="1835" y="543"/>
                  </a:lnTo>
                  <a:lnTo>
                    <a:pt x="1839" y="546"/>
                  </a:lnTo>
                  <a:lnTo>
                    <a:pt x="1843" y="550"/>
                  </a:lnTo>
                  <a:lnTo>
                    <a:pt x="1847" y="552"/>
                  </a:lnTo>
                  <a:lnTo>
                    <a:pt x="1851" y="555"/>
                  </a:lnTo>
                  <a:lnTo>
                    <a:pt x="1855" y="558"/>
                  </a:lnTo>
                  <a:lnTo>
                    <a:pt x="1859" y="561"/>
                  </a:lnTo>
                  <a:lnTo>
                    <a:pt x="1863" y="563"/>
                  </a:lnTo>
                  <a:lnTo>
                    <a:pt x="1867" y="566"/>
                  </a:lnTo>
                  <a:lnTo>
                    <a:pt x="1871" y="569"/>
                  </a:lnTo>
                  <a:lnTo>
                    <a:pt x="1875" y="571"/>
                  </a:lnTo>
                  <a:lnTo>
                    <a:pt x="1879" y="574"/>
                  </a:lnTo>
                  <a:lnTo>
                    <a:pt x="1883" y="576"/>
                  </a:lnTo>
                  <a:lnTo>
                    <a:pt x="1886" y="579"/>
                  </a:lnTo>
                  <a:lnTo>
                    <a:pt x="1889" y="581"/>
                  </a:lnTo>
                  <a:lnTo>
                    <a:pt x="1893" y="584"/>
                  </a:lnTo>
                  <a:lnTo>
                    <a:pt x="1897" y="586"/>
                  </a:lnTo>
                  <a:lnTo>
                    <a:pt x="1901" y="588"/>
                  </a:lnTo>
                  <a:lnTo>
                    <a:pt x="1905" y="590"/>
                  </a:lnTo>
                  <a:lnTo>
                    <a:pt x="1909" y="593"/>
                  </a:lnTo>
                  <a:lnTo>
                    <a:pt x="1913" y="595"/>
                  </a:lnTo>
                  <a:lnTo>
                    <a:pt x="1917" y="597"/>
                  </a:lnTo>
                  <a:lnTo>
                    <a:pt x="1921" y="600"/>
                  </a:lnTo>
                  <a:lnTo>
                    <a:pt x="1925" y="602"/>
                  </a:lnTo>
                  <a:lnTo>
                    <a:pt x="1929" y="604"/>
                  </a:lnTo>
                  <a:lnTo>
                    <a:pt x="1933" y="607"/>
                  </a:lnTo>
                  <a:lnTo>
                    <a:pt x="1937" y="608"/>
                  </a:lnTo>
                  <a:lnTo>
                    <a:pt x="1941" y="610"/>
                  </a:lnTo>
                  <a:lnTo>
                    <a:pt x="1945" y="612"/>
                  </a:lnTo>
                  <a:lnTo>
                    <a:pt x="1948" y="615"/>
                  </a:lnTo>
                  <a:lnTo>
                    <a:pt x="1952" y="616"/>
                  </a:lnTo>
                  <a:lnTo>
                    <a:pt x="1952" y="715"/>
                  </a:lnTo>
                  <a:lnTo>
                    <a:pt x="1948" y="715"/>
                  </a:lnTo>
                  <a:lnTo>
                    <a:pt x="1945" y="715"/>
                  </a:lnTo>
                  <a:lnTo>
                    <a:pt x="1941" y="715"/>
                  </a:lnTo>
                  <a:lnTo>
                    <a:pt x="1937" y="715"/>
                  </a:lnTo>
                  <a:lnTo>
                    <a:pt x="1933" y="715"/>
                  </a:lnTo>
                  <a:lnTo>
                    <a:pt x="1929" y="715"/>
                  </a:lnTo>
                  <a:lnTo>
                    <a:pt x="1925" y="715"/>
                  </a:lnTo>
                  <a:lnTo>
                    <a:pt x="1921" y="715"/>
                  </a:lnTo>
                  <a:lnTo>
                    <a:pt x="1917" y="715"/>
                  </a:lnTo>
                  <a:lnTo>
                    <a:pt x="1913" y="715"/>
                  </a:lnTo>
                  <a:lnTo>
                    <a:pt x="1909" y="715"/>
                  </a:lnTo>
                  <a:lnTo>
                    <a:pt x="1905" y="715"/>
                  </a:lnTo>
                  <a:lnTo>
                    <a:pt x="1901" y="715"/>
                  </a:lnTo>
                  <a:lnTo>
                    <a:pt x="1897" y="715"/>
                  </a:lnTo>
                  <a:lnTo>
                    <a:pt x="1893" y="715"/>
                  </a:lnTo>
                  <a:lnTo>
                    <a:pt x="1889" y="715"/>
                  </a:lnTo>
                  <a:lnTo>
                    <a:pt x="1886" y="715"/>
                  </a:lnTo>
                  <a:lnTo>
                    <a:pt x="1883" y="715"/>
                  </a:lnTo>
                  <a:lnTo>
                    <a:pt x="1879" y="715"/>
                  </a:lnTo>
                  <a:lnTo>
                    <a:pt x="1875" y="715"/>
                  </a:lnTo>
                  <a:lnTo>
                    <a:pt x="1871" y="715"/>
                  </a:lnTo>
                  <a:lnTo>
                    <a:pt x="1867" y="715"/>
                  </a:lnTo>
                  <a:lnTo>
                    <a:pt x="1863" y="715"/>
                  </a:lnTo>
                  <a:lnTo>
                    <a:pt x="1859" y="715"/>
                  </a:lnTo>
                  <a:lnTo>
                    <a:pt x="1855" y="715"/>
                  </a:lnTo>
                  <a:lnTo>
                    <a:pt x="1851" y="715"/>
                  </a:lnTo>
                  <a:lnTo>
                    <a:pt x="1847" y="715"/>
                  </a:lnTo>
                  <a:lnTo>
                    <a:pt x="1843" y="715"/>
                  </a:lnTo>
                  <a:lnTo>
                    <a:pt x="1839" y="715"/>
                  </a:lnTo>
                  <a:lnTo>
                    <a:pt x="1835" y="715"/>
                  </a:lnTo>
                  <a:lnTo>
                    <a:pt x="1831" y="715"/>
                  </a:lnTo>
                  <a:lnTo>
                    <a:pt x="1827" y="715"/>
                  </a:lnTo>
                  <a:lnTo>
                    <a:pt x="1823" y="715"/>
                  </a:lnTo>
                  <a:lnTo>
                    <a:pt x="1819" y="715"/>
                  </a:lnTo>
                  <a:lnTo>
                    <a:pt x="1815" y="715"/>
                  </a:lnTo>
                  <a:lnTo>
                    <a:pt x="1811" y="715"/>
                  </a:lnTo>
                  <a:lnTo>
                    <a:pt x="1807" y="715"/>
                  </a:lnTo>
                  <a:lnTo>
                    <a:pt x="1803" y="715"/>
                  </a:lnTo>
                  <a:lnTo>
                    <a:pt x="1800" y="715"/>
                  </a:lnTo>
                  <a:lnTo>
                    <a:pt x="1796" y="715"/>
                  </a:lnTo>
                  <a:lnTo>
                    <a:pt x="1792" y="715"/>
                  </a:lnTo>
                  <a:lnTo>
                    <a:pt x="1788" y="715"/>
                  </a:lnTo>
                  <a:lnTo>
                    <a:pt x="1784" y="715"/>
                  </a:lnTo>
                  <a:lnTo>
                    <a:pt x="1780" y="715"/>
                  </a:lnTo>
                  <a:lnTo>
                    <a:pt x="1776" y="715"/>
                  </a:lnTo>
                  <a:lnTo>
                    <a:pt x="1772" y="715"/>
                  </a:lnTo>
                  <a:lnTo>
                    <a:pt x="1768" y="715"/>
                  </a:lnTo>
                  <a:lnTo>
                    <a:pt x="1764" y="715"/>
                  </a:lnTo>
                  <a:lnTo>
                    <a:pt x="1760" y="715"/>
                  </a:lnTo>
                  <a:lnTo>
                    <a:pt x="1757" y="715"/>
                  </a:lnTo>
                  <a:lnTo>
                    <a:pt x="1753" y="715"/>
                  </a:lnTo>
                  <a:lnTo>
                    <a:pt x="1749" y="715"/>
                  </a:lnTo>
                  <a:lnTo>
                    <a:pt x="1745" y="715"/>
                  </a:lnTo>
                  <a:lnTo>
                    <a:pt x="1741" y="715"/>
                  </a:lnTo>
                  <a:lnTo>
                    <a:pt x="1737" y="715"/>
                  </a:lnTo>
                  <a:lnTo>
                    <a:pt x="1734" y="715"/>
                  </a:lnTo>
                  <a:lnTo>
                    <a:pt x="1730" y="715"/>
                  </a:lnTo>
                  <a:lnTo>
                    <a:pt x="1726" y="715"/>
                  </a:lnTo>
                  <a:lnTo>
                    <a:pt x="1722" y="715"/>
                  </a:lnTo>
                  <a:lnTo>
                    <a:pt x="1718" y="715"/>
                  </a:lnTo>
                  <a:lnTo>
                    <a:pt x="1714" y="715"/>
                  </a:lnTo>
                  <a:lnTo>
                    <a:pt x="1710" y="715"/>
                  </a:lnTo>
                  <a:lnTo>
                    <a:pt x="1706" y="715"/>
                  </a:lnTo>
                  <a:lnTo>
                    <a:pt x="1702" y="715"/>
                  </a:lnTo>
                  <a:lnTo>
                    <a:pt x="1698" y="715"/>
                  </a:lnTo>
                  <a:lnTo>
                    <a:pt x="1694" y="715"/>
                  </a:lnTo>
                  <a:lnTo>
                    <a:pt x="1690" y="715"/>
                  </a:lnTo>
                  <a:lnTo>
                    <a:pt x="1686" y="715"/>
                  </a:lnTo>
                  <a:lnTo>
                    <a:pt x="1682" y="715"/>
                  </a:lnTo>
                  <a:lnTo>
                    <a:pt x="1678" y="715"/>
                  </a:lnTo>
                  <a:lnTo>
                    <a:pt x="1674" y="715"/>
                  </a:lnTo>
                  <a:lnTo>
                    <a:pt x="1671" y="715"/>
                  </a:lnTo>
                  <a:lnTo>
                    <a:pt x="1667" y="715"/>
                  </a:lnTo>
                  <a:lnTo>
                    <a:pt x="1663" y="715"/>
                  </a:lnTo>
                  <a:lnTo>
                    <a:pt x="1659" y="715"/>
                  </a:lnTo>
                  <a:lnTo>
                    <a:pt x="1655" y="715"/>
                  </a:lnTo>
                  <a:lnTo>
                    <a:pt x="1651" y="715"/>
                  </a:lnTo>
                  <a:lnTo>
                    <a:pt x="1647" y="715"/>
                  </a:lnTo>
                  <a:lnTo>
                    <a:pt x="1643" y="715"/>
                  </a:lnTo>
                  <a:lnTo>
                    <a:pt x="1639" y="715"/>
                  </a:lnTo>
                  <a:lnTo>
                    <a:pt x="1635" y="715"/>
                  </a:lnTo>
                  <a:lnTo>
                    <a:pt x="1631" y="715"/>
                  </a:lnTo>
                  <a:lnTo>
                    <a:pt x="1627" y="715"/>
                  </a:lnTo>
                  <a:lnTo>
                    <a:pt x="1624" y="715"/>
                  </a:lnTo>
                  <a:lnTo>
                    <a:pt x="1620" y="715"/>
                  </a:lnTo>
                  <a:lnTo>
                    <a:pt x="1616" y="715"/>
                  </a:lnTo>
                  <a:lnTo>
                    <a:pt x="1612" y="715"/>
                  </a:lnTo>
                  <a:lnTo>
                    <a:pt x="1608" y="715"/>
                  </a:lnTo>
                  <a:lnTo>
                    <a:pt x="1604" y="715"/>
                  </a:lnTo>
                  <a:lnTo>
                    <a:pt x="1600" y="715"/>
                  </a:lnTo>
                  <a:lnTo>
                    <a:pt x="1597" y="715"/>
                  </a:lnTo>
                  <a:lnTo>
                    <a:pt x="1593" y="715"/>
                  </a:lnTo>
                  <a:lnTo>
                    <a:pt x="1589" y="715"/>
                  </a:lnTo>
                  <a:lnTo>
                    <a:pt x="1585" y="715"/>
                  </a:lnTo>
                  <a:lnTo>
                    <a:pt x="1581" y="715"/>
                  </a:lnTo>
                  <a:lnTo>
                    <a:pt x="1577" y="715"/>
                  </a:lnTo>
                  <a:lnTo>
                    <a:pt x="1573" y="715"/>
                  </a:lnTo>
                  <a:lnTo>
                    <a:pt x="1569" y="715"/>
                  </a:lnTo>
                  <a:lnTo>
                    <a:pt x="1565" y="715"/>
                  </a:lnTo>
                  <a:lnTo>
                    <a:pt x="1561" y="715"/>
                  </a:lnTo>
                  <a:lnTo>
                    <a:pt x="1557" y="715"/>
                  </a:lnTo>
                  <a:lnTo>
                    <a:pt x="1553" y="715"/>
                  </a:lnTo>
                  <a:lnTo>
                    <a:pt x="1549" y="715"/>
                  </a:lnTo>
                  <a:lnTo>
                    <a:pt x="1545" y="715"/>
                  </a:lnTo>
                  <a:lnTo>
                    <a:pt x="1541" y="715"/>
                  </a:lnTo>
                  <a:lnTo>
                    <a:pt x="1537" y="715"/>
                  </a:lnTo>
                  <a:lnTo>
                    <a:pt x="1533" y="715"/>
                  </a:lnTo>
                  <a:lnTo>
                    <a:pt x="1529" y="715"/>
                  </a:lnTo>
                  <a:lnTo>
                    <a:pt x="1525" y="715"/>
                  </a:lnTo>
                  <a:lnTo>
                    <a:pt x="1522" y="715"/>
                  </a:lnTo>
                  <a:lnTo>
                    <a:pt x="1518" y="715"/>
                  </a:lnTo>
                  <a:lnTo>
                    <a:pt x="1514" y="715"/>
                  </a:lnTo>
                  <a:lnTo>
                    <a:pt x="1510" y="715"/>
                  </a:lnTo>
                  <a:lnTo>
                    <a:pt x="1506" y="715"/>
                  </a:lnTo>
                  <a:lnTo>
                    <a:pt x="1502" y="715"/>
                  </a:lnTo>
                  <a:lnTo>
                    <a:pt x="1498" y="715"/>
                  </a:lnTo>
                  <a:lnTo>
                    <a:pt x="1495" y="715"/>
                  </a:lnTo>
                  <a:lnTo>
                    <a:pt x="1491" y="715"/>
                  </a:lnTo>
                  <a:lnTo>
                    <a:pt x="1487" y="715"/>
                  </a:lnTo>
                  <a:lnTo>
                    <a:pt x="1483" y="715"/>
                  </a:lnTo>
                  <a:lnTo>
                    <a:pt x="1479" y="715"/>
                  </a:lnTo>
                  <a:lnTo>
                    <a:pt x="1475" y="715"/>
                  </a:lnTo>
                  <a:lnTo>
                    <a:pt x="1471" y="715"/>
                  </a:lnTo>
                  <a:lnTo>
                    <a:pt x="1467" y="715"/>
                  </a:lnTo>
                  <a:lnTo>
                    <a:pt x="1463" y="715"/>
                  </a:lnTo>
                  <a:lnTo>
                    <a:pt x="1460" y="715"/>
                  </a:lnTo>
                  <a:lnTo>
                    <a:pt x="1456" y="715"/>
                  </a:lnTo>
                  <a:lnTo>
                    <a:pt x="1452" y="715"/>
                  </a:lnTo>
                  <a:lnTo>
                    <a:pt x="1448" y="715"/>
                  </a:lnTo>
                  <a:lnTo>
                    <a:pt x="1444" y="715"/>
                  </a:lnTo>
                  <a:lnTo>
                    <a:pt x="1440" y="715"/>
                  </a:lnTo>
                  <a:lnTo>
                    <a:pt x="1436" y="715"/>
                  </a:lnTo>
                  <a:lnTo>
                    <a:pt x="1432" y="715"/>
                  </a:lnTo>
                  <a:lnTo>
                    <a:pt x="1428" y="715"/>
                  </a:lnTo>
                  <a:lnTo>
                    <a:pt x="1424" y="715"/>
                  </a:lnTo>
                  <a:lnTo>
                    <a:pt x="1420" y="715"/>
                  </a:lnTo>
                  <a:lnTo>
                    <a:pt x="1416" y="715"/>
                  </a:lnTo>
                  <a:lnTo>
                    <a:pt x="1412" y="715"/>
                  </a:lnTo>
                  <a:lnTo>
                    <a:pt x="1408" y="715"/>
                  </a:lnTo>
                  <a:lnTo>
                    <a:pt x="1404" y="715"/>
                  </a:lnTo>
                  <a:lnTo>
                    <a:pt x="1400" y="715"/>
                  </a:lnTo>
                  <a:lnTo>
                    <a:pt x="1396" y="715"/>
                  </a:lnTo>
                  <a:lnTo>
                    <a:pt x="1393" y="715"/>
                  </a:lnTo>
                  <a:lnTo>
                    <a:pt x="1389" y="715"/>
                  </a:lnTo>
                  <a:lnTo>
                    <a:pt x="1385" y="715"/>
                  </a:lnTo>
                  <a:lnTo>
                    <a:pt x="1381" y="715"/>
                  </a:lnTo>
                  <a:lnTo>
                    <a:pt x="1377" y="715"/>
                  </a:lnTo>
                  <a:lnTo>
                    <a:pt x="1373" y="715"/>
                  </a:lnTo>
                  <a:lnTo>
                    <a:pt x="1369" y="715"/>
                  </a:lnTo>
                  <a:lnTo>
                    <a:pt x="1366" y="715"/>
                  </a:lnTo>
                  <a:lnTo>
                    <a:pt x="1362" y="715"/>
                  </a:lnTo>
                  <a:lnTo>
                    <a:pt x="1358" y="715"/>
                  </a:lnTo>
                  <a:lnTo>
                    <a:pt x="1354" y="715"/>
                  </a:lnTo>
                  <a:lnTo>
                    <a:pt x="1350" y="715"/>
                  </a:lnTo>
                  <a:lnTo>
                    <a:pt x="1346" y="715"/>
                  </a:lnTo>
                  <a:lnTo>
                    <a:pt x="1342" y="715"/>
                  </a:lnTo>
                  <a:lnTo>
                    <a:pt x="1338" y="715"/>
                  </a:lnTo>
                  <a:lnTo>
                    <a:pt x="1334" y="715"/>
                  </a:lnTo>
                  <a:lnTo>
                    <a:pt x="1330" y="715"/>
                  </a:lnTo>
                  <a:lnTo>
                    <a:pt x="1326" y="715"/>
                  </a:lnTo>
                  <a:lnTo>
                    <a:pt x="1322" y="715"/>
                  </a:lnTo>
                  <a:lnTo>
                    <a:pt x="1318" y="715"/>
                  </a:lnTo>
                  <a:lnTo>
                    <a:pt x="1315" y="715"/>
                  </a:lnTo>
                  <a:lnTo>
                    <a:pt x="1311" y="715"/>
                  </a:lnTo>
                  <a:lnTo>
                    <a:pt x="1307" y="715"/>
                  </a:lnTo>
                  <a:lnTo>
                    <a:pt x="1303" y="715"/>
                  </a:lnTo>
                  <a:lnTo>
                    <a:pt x="1299" y="715"/>
                  </a:lnTo>
                  <a:lnTo>
                    <a:pt x="1295" y="715"/>
                  </a:lnTo>
                  <a:lnTo>
                    <a:pt x="1291" y="715"/>
                  </a:lnTo>
                  <a:lnTo>
                    <a:pt x="1287" y="715"/>
                  </a:lnTo>
                  <a:lnTo>
                    <a:pt x="1283" y="715"/>
                  </a:lnTo>
                  <a:lnTo>
                    <a:pt x="1279" y="715"/>
                  </a:lnTo>
                  <a:lnTo>
                    <a:pt x="1275" y="715"/>
                  </a:lnTo>
                  <a:lnTo>
                    <a:pt x="1271" y="715"/>
                  </a:lnTo>
                  <a:lnTo>
                    <a:pt x="1267" y="715"/>
                  </a:lnTo>
                  <a:lnTo>
                    <a:pt x="1263" y="715"/>
                  </a:lnTo>
                  <a:lnTo>
                    <a:pt x="1259" y="715"/>
                  </a:lnTo>
                  <a:lnTo>
                    <a:pt x="1255" y="715"/>
                  </a:lnTo>
                  <a:lnTo>
                    <a:pt x="1251" y="715"/>
                  </a:lnTo>
                  <a:lnTo>
                    <a:pt x="1248" y="715"/>
                  </a:lnTo>
                  <a:lnTo>
                    <a:pt x="1244" y="715"/>
                  </a:lnTo>
                  <a:lnTo>
                    <a:pt x="1240" y="715"/>
                  </a:lnTo>
                  <a:lnTo>
                    <a:pt x="1236" y="715"/>
                  </a:lnTo>
                  <a:lnTo>
                    <a:pt x="1233" y="715"/>
                  </a:lnTo>
                  <a:lnTo>
                    <a:pt x="1229" y="715"/>
                  </a:lnTo>
                  <a:lnTo>
                    <a:pt x="1225" y="715"/>
                  </a:lnTo>
                  <a:lnTo>
                    <a:pt x="1221" y="715"/>
                  </a:lnTo>
                  <a:lnTo>
                    <a:pt x="1217" y="715"/>
                  </a:lnTo>
                  <a:lnTo>
                    <a:pt x="1213" y="715"/>
                  </a:lnTo>
                  <a:lnTo>
                    <a:pt x="1209" y="715"/>
                  </a:lnTo>
                  <a:lnTo>
                    <a:pt x="1205" y="715"/>
                  </a:lnTo>
                  <a:lnTo>
                    <a:pt x="1201" y="715"/>
                  </a:lnTo>
                  <a:lnTo>
                    <a:pt x="1197" y="715"/>
                  </a:lnTo>
                  <a:lnTo>
                    <a:pt x="1193" y="715"/>
                  </a:lnTo>
                  <a:lnTo>
                    <a:pt x="1189" y="715"/>
                  </a:lnTo>
                  <a:lnTo>
                    <a:pt x="1186" y="715"/>
                  </a:lnTo>
                  <a:lnTo>
                    <a:pt x="1182" y="715"/>
                  </a:lnTo>
                  <a:lnTo>
                    <a:pt x="1178" y="715"/>
                  </a:lnTo>
                  <a:lnTo>
                    <a:pt x="1174" y="715"/>
                  </a:lnTo>
                  <a:lnTo>
                    <a:pt x="1170" y="715"/>
                  </a:lnTo>
                  <a:lnTo>
                    <a:pt x="1166" y="715"/>
                  </a:lnTo>
                  <a:lnTo>
                    <a:pt x="1162" y="715"/>
                  </a:lnTo>
                  <a:lnTo>
                    <a:pt x="1158" y="715"/>
                  </a:lnTo>
                  <a:lnTo>
                    <a:pt x="1154" y="715"/>
                  </a:lnTo>
                  <a:lnTo>
                    <a:pt x="1150" y="715"/>
                  </a:lnTo>
                  <a:lnTo>
                    <a:pt x="1146" y="715"/>
                  </a:lnTo>
                  <a:lnTo>
                    <a:pt x="1142" y="715"/>
                  </a:lnTo>
                  <a:lnTo>
                    <a:pt x="1138" y="715"/>
                  </a:lnTo>
                  <a:lnTo>
                    <a:pt x="1134" y="715"/>
                  </a:lnTo>
                  <a:lnTo>
                    <a:pt x="1130" y="715"/>
                  </a:lnTo>
                  <a:lnTo>
                    <a:pt x="1126" y="715"/>
                  </a:lnTo>
                  <a:lnTo>
                    <a:pt x="1122" y="715"/>
                  </a:lnTo>
                  <a:lnTo>
                    <a:pt x="1118" y="715"/>
                  </a:lnTo>
                  <a:lnTo>
                    <a:pt x="1114" y="715"/>
                  </a:lnTo>
                  <a:lnTo>
                    <a:pt x="1111" y="715"/>
                  </a:lnTo>
                  <a:lnTo>
                    <a:pt x="1107" y="715"/>
                  </a:lnTo>
                  <a:lnTo>
                    <a:pt x="1104" y="715"/>
                  </a:lnTo>
                  <a:lnTo>
                    <a:pt x="1100" y="715"/>
                  </a:lnTo>
                  <a:lnTo>
                    <a:pt x="1096" y="715"/>
                  </a:lnTo>
                  <a:lnTo>
                    <a:pt x="1092" y="715"/>
                  </a:lnTo>
                  <a:lnTo>
                    <a:pt x="1088" y="715"/>
                  </a:lnTo>
                  <a:lnTo>
                    <a:pt x="1084" y="715"/>
                  </a:lnTo>
                  <a:lnTo>
                    <a:pt x="1080" y="715"/>
                  </a:lnTo>
                  <a:lnTo>
                    <a:pt x="1076" y="715"/>
                  </a:lnTo>
                  <a:lnTo>
                    <a:pt x="1072" y="715"/>
                  </a:lnTo>
                  <a:lnTo>
                    <a:pt x="1068" y="715"/>
                  </a:lnTo>
                  <a:lnTo>
                    <a:pt x="1064" y="715"/>
                  </a:lnTo>
                  <a:lnTo>
                    <a:pt x="1060" y="715"/>
                  </a:lnTo>
                  <a:lnTo>
                    <a:pt x="1056" y="715"/>
                  </a:lnTo>
                  <a:lnTo>
                    <a:pt x="1052" y="715"/>
                  </a:lnTo>
                  <a:lnTo>
                    <a:pt x="1048" y="715"/>
                  </a:lnTo>
                  <a:lnTo>
                    <a:pt x="1044" y="715"/>
                  </a:lnTo>
                  <a:lnTo>
                    <a:pt x="1040" y="715"/>
                  </a:lnTo>
                  <a:lnTo>
                    <a:pt x="1037" y="715"/>
                  </a:lnTo>
                  <a:lnTo>
                    <a:pt x="1033" y="715"/>
                  </a:lnTo>
                  <a:lnTo>
                    <a:pt x="1029" y="715"/>
                  </a:lnTo>
                  <a:lnTo>
                    <a:pt x="1025" y="715"/>
                  </a:lnTo>
                  <a:lnTo>
                    <a:pt x="1021" y="715"/>
                  </a:lnTo>
                  <a:lnTo>
                    <a:pt x="1017" y="715"/>
                  </a:lnTo>
                  <a:lnTo>
                    <a:pt x="1013" y="715"/>
                  </a:lnTo>
                  <a:lnTo>
                    <a:pt x="1009" y="715"/>
                  </a:lnTo>
                  <a:lnTo>
                    <a:pt x="1005" y="715"/>
                  </a:lnTo>
                  <a:lnTo>
                    <a:pt x="1001" y="715"/>
                  </a:lnTo>
                  <a:lnTo>
                    <a:pt x="997" y="715"/>
                  </a:lnTo>
                  <a:lnTo>
                    <a:pt x="993" y="715"/>
                  </a:lnTo>
                  <a:lnTo>
                    <a:pt x="989" y="715"/>
                  </a:lnTo>
                  <a:lnTo>
                    <a:pt x="985" y="715"/>
                  </a:lnTo>
                  <a:lnTo>
                    <a:pt x="981" y="715"/>
                  </a:lnTo>
                  <a:lnTo>
                    <a:pt x="977" y="715"/>
                  </a:lnTo>
                  <a:lnTo>
                    <a:pt x="975" y="715"/>
                  </a:lnTo>
                  <a:lnTo>
                    <a:pt x="971" y="715"/>
                  </a:lnTo>
                  <a:lnTo>
                    <a:pt x="967" y="715"/>
                  </a:lnTo>
                  <a:lnTo>
                    <a:pt x="963" y="715"/>
                  </a:lnTo>
                  <a:lnTo>
                    <a:pt x="959" y="715"/>
                  </a:lnTo>
                  <a:lnTo>
                    <a:pt x="955" y="715"/>
                  </a:lnTo>
                  <a:lnTo>
                    <a:pt x="951" y="715"/>
                  </a:lnTo>
                  <a:lnTo>
                    <a:pt x="947" y="715"/>
                  </a:lnTo>
                  <a:lnTo>
                    <a:pt x="943" y="715"/>
                  </a:lnTo>
                  <a:lnTo>
                    <a:pt x="939" y="715"/>
                  </a:lnTo>
                  <a:lnTo>
                    <a:pt x="935" y="715"/>
                  </a:lnTo>
                  <a:lnTo>
                    <a:pt x="931" y="715"/>
                  </a:lnTo>
                  <a:lnTo>
                    <a:pt x="927" y="715"/>
                  </a:lnTo>
                  <a:lnTo>
                    <a:pt x="923" y="715"/>
                  </a:lnTo>
                  <a:lnTo>
                    <a:pt x="919" y="715"/>
                  </a:lnTo>
                  <a:lnTo>
                    <a:pt x="915" y="715"/>
                  </a:lnTo>
                  <a:lnTo>
                    <a:pt x="911" y="715"/>
                  </a:lnTo>
                  <a:lnTo>
                    <a:pt x="908" y="715"/>
                  </a:lnTo>
                  <a:lnTo>
                    <a:pt x="904" y="715"/>
                  </a:lnTo>
                  <a:lnTo>
                    <a:pt x="900" y="715"/>
                  </a:lnTo>
                  <a:lnTo>
                    <a:pt x="896" y="715"/>
                  </a:lnTo>
                  <a:lnTo>
                    <a:pt x="892" y="715"/>
                  </a:lnTo>
                  <a:lnTo>
                    <a:pt x="888" y="715"/>
                  </a:lnTo>
                  <a:lnTo>
                    <a:pt x="884" y="715"/>
                  </a:lnTo>
                  <a:lnTo>
                    <a:pt x="880" y="715"/>
                  </a:lnTo>
                  <a:lnTo>
                    <a:pt x="876" y="715"/>
                  </a:lnTo>
                  <a:lnTo>
                    <a:pt x="872" y="715"/>
                  </a:lnTo>
                  <a:lnTo>
                    <a:pt x="868" y="715"/>
                  </a:lnTo>
                  <a:lnTo>
                    <a:pt x="864" y="715"/>
                  </a:lnTo>
                  <a:lnTo>
                    <a:pt x="860" y="715"/>
                  </a:lnTo>
                  <a:lnTo>
                    <a:pt x="856" y="715"/>
                  </a:lnTo>
                  <a:lnTo>
                    <a:pt x="852" y="715"/>
                  </a:lnTo>
                  <a:lnTo>
                    <a:pt x="848" y="715"/>
                  </a:lnTo>
                  <a:lnTo>
                    <a:pt x="845" y="715"/>
                  </a:lnTo>
                  <a:lnTo>
                    <a:pt x="841" y="715"/>
                  </a:lnTo>
                  <a:lnTo>
                    <a:pt x="837" y="715"/>
                  </a:lnTo>
                  <a:lnTo>
                    <a:pt x="833" y="715"/>
                  </a:lnTo>
                  <a:lnTo>
                    <a:pt x="830" y="715"/>
                  </a:lnTo>
                  <a:lnTo>
                    <a:pt x="826" y="715"/>
                  </a:lnTo>
                  <a:lnTo>
                    <a:pt x="822" y="715"/>
                  </a:lnTo>
                  <a:lnTo>
                    <a:pt x="818" y="715"/>
                  </a:lnTo>
                  <a:lnTo>
                    <a:pt x="814" y="715"/>
                  </a:lnTo>
                  <a:lnTo>
                    <a:pt x="810" y="715"/>
                  </a:lnTo>
                  <a:lnTo>
                    <a:pt x="806" y="715"/>
                  </a:lnTo>
                  <a:lnTo>
                    <a:pt x="802" y="715"/>
                  </a:lnTo>
                  <a:lnTo>
                    <a:pt x="798" y="715"/>
                  </a:lnTo>
                  <a:lnTo>
                    <a:pt x="794" y="715"/>
                  </a:lnTo>
                  <a:lnTo>
                    <a:pt x="790" y="715"/>
                  </a:lnTo>
                  <a:lnTo>
                    <a:pt x="786" y="715"/>
                  </a:lnTo>
                  <a:lnTo>
                    <a:pt x="782" y="715"/>
                  </a:lnTo>
                  <a:lnTo>
                    <a:pt x="778" y="715"/>
                  </a:lnTo>
                  <a:lnTo>
                    <a:pt x="774" y="715"/>
                  </a:lnTo>
                  <a:lnTo>
                    <a:pt x="770" y="715"/>
                  </a:lnTo>
                  <a:lnTo>
                    <a:pt x="766" y="715"/>
                  </a:lnTo>
                  <a:lnTo>
                    <a:pt x="763" y="715"/>
                  </a:lnTo>
                  <a:lnTo>
                    <a:pt x="759" y="715"/>
                  </a:lnTo>
                  <a:lnTo>
                    <a:pt x="755" y="715"/>
                  </a:lnTo>
                  <a:lnTo>
                    <a:pt x="751" y="715"/>
                  </a:lnTo>
                  <a:lnTo>
                    <a:pt x="747" y="715"/>
                  </a:lnTo>
                  <a:lnTo>
                    <a:pt x="743" y="715"/>
                  </a:lnTo>
                  <a:lnTo>
                    <a:pt x="739" y="715"/>
                  </a:lnTo>
                  <a:lnTo>
                    <a:pt x="735" y="715"/>
                  </a:lnTo>
                  <a:lnTo>
                    <a:pt x="731" y="715"/>
                  </a:lnTo>
                  <a:lnTo>
                    <a:pt x="727" y="715"/>
                  </a:lnTo>
                  <a:lnTo>
                    <a:pt x="723" y="715"/>
                  </a:lnTo>
                  <a:lnTo>
                    <a:pt x="719" y="715"/>
                  </a:lnTo>
                  <a:lnTo>
                    <a:pt x="716" y="715"/>
                  </a:lnTo>
                  <a:lnTo>
                    <a:pt x="712" y="715"/>
                  </a:lnTo>
                  <a:lnTo>
                    <a:pt x="708" y="715"/>
                  </a:lnTo>
                  <a:lnTo>
                    <a:pt x="704" y="715"/>
                  </a:lnTo>
                  <a:lnTo>
                    <a:pt x="701" y="715"/>
                  </a:lnTo>
                  <a:lnTo>
                    <a:pt x="697" y="715"/>
                  </a:lnTo>
                  <a:lnTo>
                    <a:pt x="693" y="715"/>
                  </a:lnTo>
                  <a:lnTo>
                    <a:pt x="689" y="715"/>
                  </a:lnTo>
                  <a:lnTo>
                    <a:pt x="685" y="715"/>
                  </a:lnTo>
                  <a:lnTo>
                    <a:pt x="681" y="715"/>
                  </a:lnTo>
                  <a:lnTo>
                    <a:pt x="677" y="715"/>
                  </a:lnTo>
                  <a:lnTo>
                    <a:pt x="673" y="715"/>
                  </a:lnTo>
                  <a:lnTo>
                    <a:pt x="669" y="715"/>
                  </a:lnTo>
                  <a:lnTo>
                    <a:pt x="665" y="715"/>
                  </a:lnTo>
                  <a:lnTo>
                    <a:pt x="661" y="715"/>
                  </a:lnTo>
                  <a:lnTo>
                    <a:pt x="657" y="715"/>
                  </a:lnTo>
                  <a:lnTo>
                    <a:pt x="653" y="715"/>
                  </a:lnTo>
                  <a:lnTo>
                    <a:pt x="649" y="715"/>
                  </a:lnTo>
                  <a:lnTo>
                    <a:pt x="645" y="715"/>
                  </a:lnTo>
                  <a:lnTo>
                    <a:pt x="641" y="715"/>
                  </a:lnTo>
                  <a:lnTo>
                    <a:pt x="637" y="715"/>
                  </a:lnTo>
                  <a:lnTo>
                    <a:pt x="633" y="715"/>
                  </a:lnTo>
                  <a:lnTo>
                    <a:pt x="629" y="715"/>
                  </a:lnTo>
                  <a:lnTo>
                    <a:pt x="626" y="715"/>
                  </a:lnTo>
                  <a:lnTo>
                    <a:pt x="622" y="715"/>
                  </a:lnTo>
                  <a:lnTo>
                    <a:pt x="618" y="715"/>
                  </a:lnTo>
                  <a:lnTo>
                    <a:pt x="614" y="715"/>
                  </a:lnTo>
                  <a:lnTo>
                    <a:pt x="610" y="715"/>
                  </a:lnTo>
                  <a:lnTo>
                    <a:pt x="606" y="715"/>
                  </a:lnTo>
                  <a:lnTo>
                    <a:pt x="602" y="715"/>
                  </a:lnTo>
                  <a:lnTo>
                    <a:pt x="598" y="715"/>
                  </a:lnTo>
                  <a:lnTo>
                    <a:pt x="594" y="715"/>
                  </a:lnTo>
                  <a:lnTo>
                    <a:pt x="590" y="715"/>
                  </a:lnTo>
                  <a:lnTo>
                    <a:pt x="586" y="715"/>
                  </a:lnTo>
                  <a:lnTo>
                    <a:pt x="583" y="715"/>
                  </a:lnTo>
                  <a:lnTo>
                    <a:pt x="579" y="715"/>
                  </a:lnTo>
                  <a:lnTo>
                    <a:pt x="575" y="715"/>
                  </a:lnTo>
                  <a:lnTo>
                    <a:pt x="571" y="715"/>
                  </a:lnTo>
                  <a:lnTo>
                    <a:pt x="567" y="715"/>
                  </a:lnTo>
                  <a:lnTo>
                    <a:pt x="563" y="715"/>
                  </a:lnTo>
                  <a:lnTo>
                    <a:pt x="559" y="715"/>
                  </a:lnTo>
                  <a:lnTo>
                    <a:pt x="555" y="715"/>
                  </a:lnTo>
                  <a:lnTo>
                    <a:pt x="552" y="715"/>
                  </a:lnTo>
                  <a:lnTo>
                    <a:pt x="548" y="715"/>
                  </a:lnTo>
                  <a:lnTo>
                    <a:pt x="544" y="715"/>
                  </a:lnTo>
                  <a:lnTo>
                    <a:pt x="540" y="715"/>
                  </a:lnTo>
                  <a:lnTo>
                    <a:pt x="536" y="715"/>
                  </a:lnTo>
                  <a:lnTo>
                    <a:pt x="532" y="715"/>
                  </a:lnTo>
                  <a:lnTo>
                    <a:pt x="528" y="715"/>
                  </a:lnTo>
                  <a:lnTo>
                    <a:pt x="524" y="715"/>
                  </a:lnTo>
                  <a:lnTo>
                    <a:pt x="520" y="715"/>
                  </a:lnTo>
                  <a:lnTo>
                    <a:pt x="516" y="715"/>
                  </a:lnTo>
                  <a:lnTo>
                    <a:pt x="512" y="715"/>
                  </a:lnTo>
                  <a:lnTo>
                    <a:pt x="508" y="715"/>
                  </a:lnTo>
                  <a:lnTo>
                    <a:pt x="504" y="715"/>
                  </a:lnTo>
                  <a:lnTo>
                    <a:pt x="500" y="715"/>
                  </a:lnTo>
                  <a:lnTo>
                    <a:pt x="496" y="715"/>
                  </a:lnTo>
                  <a:lnTo>
                    <a:pt x="492" y="715"/>
                  </a:lnTo>
                  <a:lnTo>
                    <a:pt x="489" y="715"/>
                  </a:lnTo>
                  <a:lnTo>
                    <a:pt x="485" y="715"/>
                  </a:lnTo>
                  <a:lnTo>
                    <a:pt x="481" y="715"/>
                  </a:lnTo>
                  <a:lnTo>
                    <a:pt x="477" y="715"/>
                  </a:lnTo>
                  <a:lnTo>
                    <a:pt x="473" y="715"/>
                  </a:lnTo>
                  <a:lnTo>
                    <a:pt x="469" y="715"/>
                  </a:lnTo>
                  <a:lnTo>
                    <a:pt x="465" y="715"/>
                  </a:lnTo>
                  <a:lnTo>
                    <a:pt x="461" y="715"/>
                  </a:lnTo>
                  <a:lnTo>
                    <a:pt x="457" y="715"/>
                  </a:lnTo>
                  <a:lnTo>
                    <a:pt x="454" y="715"/>
                  </a:lnTo>
                  <a:lnTo>
                    <a:pt x="450" y="715"/>
                  </a:lnTo>
                  <a:lnTo>
                    <a:pt x="446" y="715"/>
                  </a:lnTo>
                  <a:lnTo>
                    <a:pt x="442" y="715"/>
                  </a:lnTo>
                  <a:lnTo>
                    <a:pt x="438" y="715"/>
                  </a:lnTo>
                  <a:lnTo>
                    <a:pt x="434" y="715"/>
                  </a:lnTo>
                  <a:lnTo>
                    <a:pt x="430" y="715"/>
                  </a:lnTo>
                  <a:lnTo>
                    <a:pt x="426" y="715"/>
                  </a:lnTo>
                  <a:lnTo>
                    <a:pt x="423" y="715"/>
                  </a:lnTo>
                  <a:lnTo>
                    <a:pt x="419" y="715"/>
                  </a:lnTo>
                  <a:lnTo>
                    <a:pt x="415" y="715"/>
                  </a:lnTo>
                  <a:lnTo>
                    <a:pt x="411" y="715"/>
                  </a:lnTo>
                  <a:lnTo>
                    <a:pt x="407" y="715"/>
                  </a:lnTo>
                  <a:lnTo>
                    <a:pt x="403" y="715"/>
                  </a:lnTo>
                  <a:lnTo>
                    <a:pt x="399" y="715"/>
                  </a:lnTo>
                  <a:lnTo>
                    <a:pt x="395" y="715"/>
                  </a:lnTo>
                  <a:lnTo>
                    <a:pt x="391" y="715"/>
                  </a:lnTo>
                  <a:lnTo>
                    <a:pt x="387" y="715"/>
                  </a:lnTo>
                  <a:lnTo>
                    <a:pt x="383" y="715"/>
                  </a:lnTo>
                  <a:lnTo>
                    <a:pt x="379" y="715"/>
                  </a:lnTo>
                  <a:lnTo>
                    <a:pt x="375" y="715"/>
                  </a:lnTo>
                  <a:lnTo>
                    <a:pt x="371" y="715"/>
                  </a:lnTo>
                  <a:lnTo>
                    <a:pt x="367" y="715"/>
                  </a:lnTo>
                  <a:lnTo>
                    <a:pt x="363" y="715"/>
                  </a:lnTo>
                  <a:lnTo>
                    <a:pt x="359" y="715"/>
                  </a:lnTo>
                  <a:lnTo>
                    <a:pt x="355" y="715"/>
                  </a:lnTo>
                  <a:lnTo>
                    <a:pt x="351" y="715"/>
                  </a:lnTo>
                  <a:lnTo>
                    <a:pt x="347" y="715"/>
                  </a:lnTo>
                  <a:lnTo>
                    <a:pt x="343" y="715"/>
                  </a:lnTo>
                  <a:lnTo>
                    <a:pt x="340" y="715"/>
                  </a:lnTo>
                  <a:lnTo>
                    <a:pt x="336" y="715"/>
                  </a:lnTo>
                  <a:lnTo>
                    <a:pt x="332" y="715"/>
                  </a:lnTo>
                  <a:lnTo>
                    <a:pt x="328" y="715"/>
                  </a:lnTo>
                  <a:lnTo>
                    <a:pt x="325" y="715"/>
                  </a:lnTo>
                  <a:lnTo>
                    <a:pt x="321" y="715"/>
                  </a:lnTo>
                  <a:lnTo>
                    <a:pt x="317" y="715"/>
                  </a:lnTo>
                  <a:lnTo>
                    <a:pt x="313" y="715"/>
                  </a:lnTo>
                  <a:lnTo>
                    <a:pt x="309" y="715"/>
                  </a:lnTo>
                  <a:lnTo>
                    <a:pt x="305" y="715"/>
                  </a:lnTo>
                  <a:lnTo>
                    <a:pt x="301" y="715"/>
                  </a:lnTo>
                  <a:lnTo>
                    <a:pt x="297" y="715"/>
                  </a:lnTo>
                  <a:lnTo>
                    <a:pt x="293" y="715"/>
                  </a:lnTo>
                  <a:lnTo>
                    <a:pt x="289" y="715"/>
                  </a:lnTo>
                  <a:lnTo>
                    <a:pt x="285" y="715"/>
                  </a:lnTo>
                  <a:lnTo>
                    <a:pt x="281" y="715"/>
                  </a:lnTo>
                  <a:lnTo>
                    <a:pt x="278" y="715"/>
                  </a:lnTo>
                  <a:lnTo>
                    <a:pt x="274" y="715"/>
                  </a:lnTo>
                  <a:lnTo>
                    <a:pt x="270" y="715"/>
                  </a:lnTo>
                  <a:lnTo>
                    <a:pt x="266" y="715"/>
                  </a:lnTo>
                  <a:lnTo>
                    <a:pt x="262" y="715"/>
                  </a:lnTo>
                  <a:lnTo>
                    <a:pt x="258" y="715"/>
                  </a:lnTo>
                  <a:lnTo>
                    <a:pt x="254" y="715"/>
                  </a:lnTo>
                  <a:lnTo>
                    <a:pt x="250" y="715"/>
                  </a:lnTo>
                  <a:lnTo>
                    <a:pt x="246" y="715"/>
                  </a:lnTo>
                  <a:lnTo>
                    <a:pt x="242" y="715"/>
                  </a:lnTo>
                  <a:lnTo>
                    <a:pt x="238" y="715"/>
                  </a:lnTo>
                  <a:lnTo>
                    <a:pt x="234" y="715"/>
                  </a:lnTo>
                  <a:lnTo>
                    <a:pt x="230" y="715"/>
                  </a:lnTo>
                  <a:lnTo>
                    <a:pt x="226" y="715"/>
                  </a:lnTo>
                  <a:lnTo>
                    <a:pt x="222" y="715"/>
                  </a:lnTo>
                  <a:lnTo>
                    <a:pt x="218" y="715"/>
                  </a:lnTo>
                  <a:lnTo>
                    <a:pt x="215" y="715"/>
                  </a:lnTo>
                  <a:lnTo>
                    <a:pt x="211" y="715"/>
                  </a:lnTo>
                  <a:lnTo>
                    <a:pt x="207" y="715"/>
                  </a:lnTo>
                  <a:lnTo>
                    <a:pt x="203" y="715"/>
                  </a:lnTo>
                  <a:lnTo>
                    <a:pt x="199" y="715"/>
                  </a:lnTo>
                  <a:lnTo>
                    <a:pt x="195" y="715"/>
                  </a:lnTo>
                  <a:lnTo>
                    <a:pt x="192" y="715"/>
                  </a:lnTo>
                  <a:lnTo>
                    <a:pt x="188" y="715"/>
                  </a:lnTo>
                  <a:lnTo>
                    <a:pt x="184" y="715"/>
                  </a:lnTo>
                  <a:lnTo>
                    <a:pt x="180" y="715"/>
                  </a:lnTo>
                  <a:lnTo>
                    <a:pt x="176" y="715"/>
                  </a:lnTo>
                  <a:lnTo>
                    <a:pt x="172" y="715"/>
                  </a:lnTo>
                  <a:lnTo>
                    <a:pt x="168" y="715"/>
                  </a:lnTo>
                  <a:lnTo>
                    <a:pt x="164" y="715"/>
                  </a:lnTo>
                  <a:lnTo>
                    <a:pt x="160" y="715"/>
                  </a:lnTo>
                  <a:lnTo>
                    <a:pt x="156" y="715"/>
                  </a:lnTo>
                  <a:lnTo>
                    <a:pt x="152" y="715"/>
                  </a:lnTo>
                  <a:lnTo>
                    <a:pt x="148" y="715"/>
                  </a:lnTo>
                  <a:lnTo>
                    <a:pt x="144" y="715"/>
                  </a:lnTo>
                  <a:lnTo>
                    <a:pt x="141" y="715"/>
                  </a:lnTo>
                  <a:lnTo>
                    <a:pt x="137" y="715"/>
                  </a:lnTo>
                  <a:lnTo>
                    <a:pt x="133" y="715"/>
                  </a:lnTo>
                  <a:lnTo>
                    <a:pt x="129" y="715"/>
                  </a:lnTo>
                  <a:lnTo>
                    <a:pt x="125" y="715"/>
                  </a:lnTo>
                  <a:lnTo>
                    <a:pt x="121" y="715"/>
                  </a:lnTo>
                  <a:lnTo>
                    <a:pt x="117" y="715"/>
                  </a:lnTo>
                  <a:lnTo>
                    <a:pt x="113" y="715"/>
                  </a:lnTo>
                  <a:lnTo>
                    <a:pt x="109" y="715"/>
                  </a:lnTo>
                  <a:lnTo>
                    <a:pt x="105" y="715"/>
                  </a:lnTo>
                  <a:lnTo>
                    <a:pt x="101" y="715"/>
                  </a:lnTo>
                  <a:lnTo>
                    <a:pt x="97" y="715"/>
                  </a:lnTo>
                  <a:lnTo>
                    <a:pt x="93" y="715"/>
                  </a:lnTo>
                  <a:lnTo>
                    <a:pt x="89" y="715"/>
                  </a:lnTo>
                  <a:lnTo>
                    <a:pt x="85" y="715"/>
                  </a:lnTo>
                  <a:lnTo>
                    <a:pt x="81" y="715"/>
                  </a:lnTo>
                  <a:lnTo>
                    <a:pt x="77" y="715"/>
                  </a:lnTo>
                  <a:lnTo>
                    <a:pt x="73" y="715"/>
                  </a:lnTo>
                  <a:lnTo>
                    <a:pt x="69" y="715"/>
                  </a:lnTo>
                  <a:lnTo>
                    <a:pt x="65" y="715"/>
                  </a:lnTo>
                  <a:lnTo>
                    <a:pt x="63" y="715"/>
                  </a:lnTo>
                  <a:lnTo>
                    <a:pt x="59" y="715"/>
                  </a:lnTo>
                  <a:lnTo>
                    <a:pt x="55" y="715"/>
                  </a:lnTo>
                  <a:lnTo>
                    <a:pt x="51" y="715"/>
                  </a:lnTo>
                  <a:lnTo>
                    <a:pt x="47" y="715"/>
                  </a:lnTo>
                  <a:lnTo>
                    <a:pt x="43" y="715"/>
                  </a:lnTo>
                  <a:lnTo>
                    <a:pt x="39" y="715"/>
                  </a:lnTo>
                  <a:lnTo>
                    <a:pt x="35" y="715"/>
                  </a:lnTo>
                  <a:lnTo>
                    <a:pt x="31" y="715"/>
                  </a:lnTo>
                  <a:lnTo>
                    <a:pt x="27" y="715"/>
                  </a:lnTo>
                  <a:lnTo>
                    <a:pt x="23" y="715"/>
                  </a:lnTo>
                  <a:lnTo>
                    <a:pt x="19" y="715"/>
                  </a:lnTo>
                  <a:lnTo>
                    <a:pt x="15" y="715"/>
                  </a:lnTo>
                  <a:lnTo>
                    <a:pt x="11" y="715"/>
                  </a:lnTo>
                  <a:lnTo>
                    <a:pt x="7" y="715"/>
                  </a:lnTo>
                  <a:lnTo>
                    <a:pt x="4" y="715"/>
                  </a:lnTo>
                  <a:lnTo>
                    <a:pt x="0" y="715"/>
                  </a:lnTo>
                  <a:lnTo>
                    <a:pt x="0" y="708"/>
                  </a:lnTo>
                </a:path>
              </a:pathLst>
            </a:custGeom>
            <a:solidFill>
              <a:srgbClr val="C0C0C0"/>
            </a:solidFill>
            <a:ln w="12700" cap="rnd">
              <a:solidFill>
                <a:schemeClr val="bg2"/>
              </a:solidFill>
              <a:round/>
              <a:headEnd/>
              <a:tailEnd/>
            </a:ln>
            <a:effectLst/>
          </p:spPr>
          <p:txBody>
            <a:bodyPr/>
            <a:lstStyle/>
            <a:p>
              <a:endParaRPr lang="en-US"/>
            </a:p>
          </p:txBody>
        </p:sp>
        <p:sp>
          <p:nvSpPr>
            <p:cNvPr id="146440" name="Freeform 8"/>
            <p:cNvSpPr>
              <a:spLocks/>
            </p:cNvSpPr>
            <p:nvPr/>
          </p:nvSpPr>
          <p:spPr bwMode="auto">
            <a:xfrm>
              <a:off x="3131" y="1890"/>
              <a:ext cx="781" cy="87"/>
            </a:xfrm>
            <a:custGeom>
              <a:avLst/>
              <a:gdLst/>
              <a:ahLst/>
              <a:cxnLst>
                <a:cxn ang="0">
                  <a:pos x="24" y="86"/>
                </a:cxn>
                <a:cxn ang="0">
                  <a:pos x="50" y="86"/>
                </a:cxn>
                <a:cxn ang="0">
                  <a:pos x="78" y="86"/>
                </a:cxn>
                <a:cxn ang="0">
                  <a:pos x="106" y="86"/>
                </a:cxn>
                <a:cxn ang="0">
                  <a:pos x="132" y="86"/>
                </a:cxn>
                <a:cxn ang="0">
                  <a:pos x="160" y="86"/>
                </a:cxn>
                <a:cxn ang="0">
                  <a:pos x="187" y="86"/>
                </a:cxn>
                <a:cxn ang="0">
                  <a:pos x="215" y="86"/>
                </a:cxn>
                <a:cxn ang="0">
                  <a:pos x="241" y="86"/>
                </a:cxn>
                <a:cxn ang="0">
                  <a:pos x="269" y="86"/>
                </a:cxn>
                <a:cxn ang="0">
                  <a:pos x="297" y="86"/>
                </a:cxn>
                <a:cxn ang="0">
                  <a:pos x="323" y="86"/>
                </a:cxn>
                <a:cxn ang="0">
                  <a:pos x="351" y="86"/>
                </a:cxn>
                <a:cxn ang="0">
                  <a:pos x="379" y="86"/>
                </a:cxn>
                <a:cxn ang="0">
                  <a:pos x="405" y="0"/>
                </a:cxn>
                <a:cxn ang="0">
                  <a:pos x="433" y="12"/>
                </a:cxn>
                <a:cxn ang="0">
                  <a:pos x="460" y="22"/>
                </a:cxn>
                <a:cxn ang="0">
                  <a:pos x="487" y="32"/>
                </a:cxn>
                <a:cxn ang="0">
                  <a:pos x="515" y="39"/>
                </a:cxn>
                <a:cxn ang="0">
                  <a:pos x="542" y="47"/>
                </a:cxn>
                <a:cxn ang="0">
                  <a:pos x="569" y="53"/>
                </a:cxn>
                <a:cxn ang="0">
                  <a:pos x="596" y="58"/>
                </a:cxn>
                <a:cxn ang="0">
                  <a:pos x="624" y="63"/>
                </a:cxn>
                <a:cxn ang="0">
                  <a:pos x="651" y="66"/>
                </a:cxn>
                <a:cxn ang="0">
                  <a:pos x="678" y="70"/>
                </a:cxn>
                <a:cxn ang="0">
                  <a:pos x="706" y="73"/>
                </a:cxn>
                <a:cxn ang="0">
                  <a:pos x="733" y="75"/>
                </a:cxn>
                <a:cxn ang="0">
                  <a:pos x="760" y="78"/>
                </a:cxn>
                <a:cxn ang="0">
                  <a:pos x="776" y="86"/>
                </a:cxn>
                <a:cxn ang="0">
                  <a:pos x="748" y="86"/>
                </a:cxn>
                <a:cxn ang="0">
                  <a:pos x="721" y="86"/>
                </a:cxn>
                <a:cxn ang="0">
                  <a:pos x="694" y="86"/>
                </a:cxn>
                <a:cxn ang="0">
                  <a:pos x="666" y="86"/>
                </a:cxn>
                <a:cxn ang="0">
                  <a:pos x="640" y="86"/>
                </a:cxn>
                <a:cxn ang="0">
                  <a:pos x="612" y="86"/>
                </a:cxn>
                <a:cxn ang="0">
                  <a:pos x="585" y="86"/>
                </a:cxn>
                <a:cxn ang="0">
                  <a:pos x="558" y="86"/>
                </a:cxn>
                <a:cxn ang="0">
                  <a:pos x="530" y="86"/>
                </a:cxn>
                <a:cxn ang="0">
                  <a:pos x="503" y="86"/>
                </a:cxn>
                <a:cxn ang="0">
                  <a:pos x="476" y="86"/>
                </a:cxn>
                <a:cxn ang="0">
                  <a:pos x="448" y="86"/>
                </a:cxn>
                <a:cxn ang="0">
                  <a:pos x="421" y="86"/>
                </a:cxn>
                <a:cxn ang="0">
                  <a:pos x="393" y="86"/>
                </a:cxn>
                <a:cxn ang="0">
                  <a:pos x="367" y="86"/>
                </a:cxn>
                <a:cxn ang="0">
                  <a:pos x="339" y="86"/>
                </a:cxn>
                <a:cxn ang="0">
                  <a:pos x="312" y="86"/>
                </a:cxn>
                <a:cxn ang="0">
                  <a:pos x="285" y="86"/>
                </a:cxn>
                <a:cxn ang="0">
                  <a:pos x="257" y="86"/>
                </a:cxn>
                <a:cxn ang="0">
                  <a:pos x="230" y="86"/>
                </a:cxn>
                <a:cxn ang="0">
                  <a:pos x="203" y="86"/>
                </a:cxn>
                <a:cxn ang="0">
                  <a:pos x="175" y="86"/>
                </a:cxn>
                <a:cxn ang="0">
                  <a:pos x="148" y="86"/>
                </a:cxn>
                <a:cxn ang="0">
                  <a:pos x="121" y="86"/>
                </a:cxn>
                <a:cxn ang="0">
                  <a:pos x="94" y="86"/>
                </a:cxn>
                <a:cxn ang="0">
                  <a:pos x="66" y="86"/>
                </a:cxn>
                <a:cxn ang="0">
                  <a:pos x="39" y="86"/>
                </a:cxn>
                <a:cxn ang="0">
                  <a:pos x="12" y="86"/>
                </a:cxn>
              </a:cxnLst>
              <a:rect l="0" t="0" r="r" b="b"/>
              <a:pathLst>
                <a:path w="781" h="87">
                  <a:moveTo>
                    <a:pt x="0" y="86"/>
                  </a:moveTo>
                  <a:lnTo>
                    <a:pt x="4" y="86"/>
                  </a:lnTo>
                  <a:lnTo>
                    <a:pt x="8" y="86"/>
                  </a:lnTo>
                  <a:lnTo>
                    <a:pt x="12" y="86"/>
                  </a:lnTo>
                  <a:lnTo>
                    <a:pt x="16" y="86"/>
                  </a:lnTo>
                  <a:lnTo>
                    <a:pt x="20" y="86"/>
                  </a:lnTo>
                  <a:lnTo>
                    <a:pt x="24" y="86"/>
                  </a:lnTo>
                  <a:lnTo>
                    <a:pt x="28" y="86"/>
                  </a:lnTo>
                  <a:lnTo>
                    <a:pt x="32" y="86"/>
                  </a:lnTo>
                  <a:lnTo>
                    <a:pt x="35" y="86"/>
                  </a:lnTo>
                  <a:lnTo>
                    <a:pt x="39" y="86"/>
                  </a:lnTo>
                  <a:lnTo>
                    <a:pt x="43" y="86"/>
                  </a:lnTo>
                  <a:lnTo>
                    <a:pt x="46" y="86"/>
                  </a:lnTo>
                  <a:lnTo>
                    <a:pt x="50" y="86"/>
                  </a:lnTo>
                  <a:lnTo>
                    <a:pt x="54" y="86"/>
                  </a:lnTo>
                  <a:lnTo>
                    <a:pt x="58" y="86"/>
                  </a:lnTo>
                  <a:lnTo>
                    <a:pt x="62" y="86"/>
                  </a:lnTo>
                  <a:lnTo>
                    <a:pt x="66" y="86"/>
                  </a:lnTo>
                  <a:lnTo>
                    <a:pt x="70" y="86"/>
                  </a:lnTo>
                  <a:lnTo>
                    <a:pt x="74" y="86"/>
                  </a:lnTo>
                  <a:lnTo>
                    <a:pt x="78" y="86"/>
                  </a:lnTo>
                  <a:lnTo>
                    <a:pt x="82" y="86"/>
                  </a:lnTo>
                  <a:lnTo>
                    <a:pt x="86" y="86"/>
                  </a:lnTo>
                  <a:lnTo>
                    <a:pt x="90" y="86"/>
                  </a:lnTo>
                  <a:lnTo>
                    <a:pt x="94" y="86"/>
                  </a:lnTo>
                  <a:lnTo>
                    <a:pt x="98" y="86"/>
                  </a:lnTo>
                  <a:lnTo>
                    <a:pt x="102" y="86"/>
                  </a:lnTo>
                  <a:lnTo>
                    <a:pt x="106" y="86"/>
                  </a:lnTo>
                  <a:lnTo>
                    <a:pt x="109" y="86"/>
                  </a:lnTo>
                  <a:lnTo>
                    <a:pt x="113" y="86"/>
                  </a:lnTo>
                  <a:lnTo>
                    <a:pt x="117" y="86"/>
                  </a:lnTo>
                  <a:lnTo>
                    <a:pt x="121" y="86"/>
                  </a:lnTo>
                  <a:lnTo>
                    <a:pt x="125" y="86"/>
                  </a:lnTo>
                  <a:lnTo>
                    <a:pt x="129" y="86"/>
                  </a:lnTo>
                  <a:lnTo>
                    <a:pt x="132" y="86"/>
                  </a:lnTo>
                  <a:lnTo>
                    <a:pt x="136" y="86"/>
                  </a:lnTo>
                  <a:lnTo>
                    <a:pt x="140" y="86"/>
                  </a:lnTo>
                  <a:lnTo>
                    <a:pt x="144" y="86"/>
                  </a:lnTo>
                  <a:lnTo>
                    <a:pt x="148" y="86"/>
                  </a:lnTo>
                  <a:lnTo>
                    <a:pt x="152" y="86"/>
                  </a:lnTo>
                  <a:lnTo>
                    <a:pt x="156" y="86"/>
                  </a:lnTo>
                  <a:lnTo>
                    <a:pt x="160" y="86"/>
                  </a:lnTo>
                  <a:lnTo>
                    <a:pt x="164" y="86"/>
                  </a:lnTo>
                  <a:lnTo>
                    <a:pt x="168" y="86"/>
                  </a:lnTo>
                  <a:lnTo>
                    <a:pt x="171" y="86"/>
                  </a:lnTo>
                  <a:lnTo>
                    <a:pt x="175" y="86"/>
                  </a:lnTo>
                  <a:lnTo>
                    <a:pt x="179" y="86"/>
                  </a:lnTo>
                  <a:lnTo>
                    <a:pt x="183" y="86"/>
                  </a:lnTo>
                  <a:lnTo>
                    <a:pt x="187" y="86"/>
                  </a:lnTo>
                  <a:lnTo>
                    <a:pt x="191" y="86"/>
                  </a:lnTo>
                  <a:lnTo>
                    <a:pt x="195" y="86"/>
                  </a:lnTo>
                  <a:lnTo>
                    <a:pt x="199" y="86"/>
                  </a:lnTo>
                  <a:lnTo>
                    <a:pt x="203" y="86"/>
                  </a:lnTo>
                  <a:lnTo>
                    <a:pt x="207" y="86"/>
                  </a:lnTo>
                  <a:lnTo>
                    <a:pt x="211" y="86"/>
                  </a:lnTo>
                  <a:lnTo>
                    <a:pt x="215" y="86"/>
                  </a:lnTo>
                  <a:lnTo>
                    <a:pt x="218" y="86"/>
                  </a:lnTo>
                  <a:lnTo>
                    <a:pt x="222" y="86"/>
                  </a:lnTo>
                  <a:lnTo>
                    <a:pt x="226" y="86"/>
                  </a:lnTo>
                  <a:lnTo>
                    <a:pt x="230" y="86"/>
                  </a:lnTo>
                  <a:lnTo>
                    <a:pt x="234" y="86"/>
                  </a:lnTo>
                  <a:lnTo>
                    <a:pt x="237" y="86"/>
                  </a:lnTo>
                  <a:lnTo>
                    <a:pt x="241" y="86"/>
                  </a:lnTo>
                  <a:lnTo>
                    <a:pt x="245" y="86"/>
                  </a:lnTo>
                  <a:lnTo>
                    <a:pt x="249" y="86"/>
                  </a:lnTo>
                  <a:lnTo>
                    <a:pt x="253" y="86"/>
                  </a:lnTo>
                  <a:lnTo>
                    <a:pt x="257" y="86"/>
                  </a:lnTo>
                  <a:lnTo>
                    <a:pt x="261" y="86"/>
                  </a:lnTo>
                  <a:lnTo>
                    <a:pt x="265" y="86"/>
                  </a:lnTo>
                  <a:lnTo>
                    <a:pt x="269" y="86"/>
                  </a:lnTo>
                  <a:lnTo>
                    <a:pt x="273" y="86"/>
                  </a:lnTo>
                  <a:lnTo>
                    <a:pt x="277" y="86"/>
                  </a:lnTo>
                  <a:lnTo>
                    <a:pt x="281" y="86"/>
                  </a:lnTo>
                  <a:lnTo>
                    <a:pt x="285" y="86"/>
                  </a:lnTo>
                  <a:lnTo>
                    <a:pt x="289" y="86"/>
                  </a:lnTo>
                  <a:lnTo>
                    <a:pt x="293" y="86"/>
                  </a:lnTo>
                  <a:lnTo>
                    <a:pt x="297" y="86"/>
                  </a:lnTo>
                  <a:lnTo>
                    <a:pt x="301" y="86"/>
                  </a:lnTo>
                  <a:lnTo>
                    <a:pt x="304" y="86"/>
                  </a:lnTo>
                  <a:lnTo>
                    <a:pt x="308" y="86"/>
                  </a:lnTo>
                  <a:lnTo>
                    <a:pt x="312" y="86"/>
                  </a:lnTo>
                  <a:lnTo>
                    <a:pt x="316" y="86"/>
                  </a:lnTo>
                  <a:lnTo>
                    <a:pt x="319" y="86"/>
                  </a:lnTo>
                  <a:lnTo>
                    <a:pt x="323" y="86"/>
                  </a:lnTo>
                  <a:lnTo>
                    <a:pt x="327" y="86"/>
                  </a:lnTo>
                  <a:lnTo>
                    <a:pt x="331" y="86"/>
                  </a:lnTo>
                  <a:lnTo>
                    <a:pt x="335" y="86"/>
                  </a:lnTo>
                  <a:lnTo>
                    <a:pt x="339" y="86"/>
                  </a:lnTo>
                  <a:lnTo>
                    <a:pt x="343" y="86"/>
                  </a:lnTo>
                  <a:lnTo>
                    <a:pt x="347" y="86"/>
                  </a:lnTo>
                  <a:lnTo>
                    <a:pt x="351" y="86"/>
                  </a:lnTo>
                  <a:lnTo>
                    <a:pt x="355" y="86"/>
                  </a:lnTo>
                  <a:lnTo>
                    <a:pt x="359" y="86"/>
                  </a:lnTo>
                  <a:lnTo>
                    <a:pt x="363" y="86"/>
                  </a:lnTo>
                  <a:lnTo>
                    <a:pt x="367" y="86"/>
                  </a:lnTo>
                  <a:lnTo>
                    <a:pt x="371" y="86"/>
                  </a:lnTo>
                  <a:lnTo>
                    <a:pt x="375" y="86"/>
                  </a:lnTo>
                  <a:lnTo>
                    <a:pt x="379" y="86"/>
                  </a:lnTo>
                  <a:lnTo>
                    <a:pt x="382" y="86"/>
                  </a:lnTo>
                  <a:lnTo>
                    <a:pt x="386" y="86"/>
                  </a:lnTo>
                  <a:lnTo>
                    <a:pt x="390" y="86"/>
                  </a:lnTo>
                  <a:lnTo>
                    <a:pt x="393" y="86"/>
                  </a:lnTo>
                  <a:lnTo>
                    <a:pt x="397" y="86"/>
                  </a:lnTo>
                  <a:lnTo>
                    <a:pt x="401" y="86"/>
                  </a:lnTo>
                  <a:lnTo>
                    <a:pt x="405" y="0"/>
                  </a:lnTo>
                  <a:lnTo>
                    <a:pt x="409" y="2"/>
                  </a:lnTo>
                  <a:lnTo>
                    <a:pt x="413" y="4"/>
                  </a:lnTo>
                  <a:lnTo>
                    <a:pt x="417" y="5"/>
                  </a:lnTo>
                  <a:lnTo>
                    <a:pt x="421" y="7"/>
                  </a:lnTo>
                  <a:lnTo>
                    <a:pt x="425" y="8"/>
                  </a:lnTo>
                  <a:lnTo>
                    <a:pt x="429" y="10"/>
                  </a:lnTo>
                  <a:lnTo>
                    <a:pt x="433" y="12"/>
                  </a:lnTo>
                  <a:lnTo>
                    <a:pt x="437" y="13"/>
                  </a:lnTo>
                  <a:lnTo>
                    <a:pt x="441" y="15"/>
                  </a:lnTo>
                  <a:lnTo>
                    <a:pt x="444" y="16"/>
                  </a:lnTo>
                  <a:lnTo>
                    <a:pt x="448" y="18"/>
                  </a:lnTo>
                  <a:lnTo>
                    <a:pt x="452" y="19"/>
                  </a:lnTo>
                  <a:lnTo>
                    <a:pt x="456" y="20"/>
                  </a:lnTo>
                  <a:lnTo>
                    <a:pt x="460" y="22"/>
                  </a:lnTo>
                  <a:lnTo>
                    <a:pt x="464" y="23"/>
                  </a:lnTo>
                  <a:lnTo>
                    <a:pt x="468" y="25"/>
                  </a:lnTo>
                  <a:lnTo>
                    <a:pt x="472" y="26"/>
                  </a:lnTo>
                  <a:lnTo>
                    <a:pt x="476" y="27"/>
                  </a:lnTo>
                  <a:lnTo>
                    <a:pt x="479" y="29"/>
                  </a:lnTo>
                  <a:lnTo>
                    <a:pt x="483" y="30"/>
                  </a:lnTo>
                  <a:lnTo>
                    <a:pt x="487" y="32"/>
                  </a:lnTo>
                  <a:lnTo>
                    <a:pt x="491" y="32"/>
                  </a:lnTo>
                  <a:lnTo>
                    <a:pt x="495" y="33"/>
                  </a:lnTo>
                  <a:lnTo>
                    <a:pt x="499" y="35"/>
                  </a:lnTo>
                  <a:lnTo>
                    <a:pt x="503" y="36"/>
                  </a:lnTo>
                  <a:lnTo>
                    <a:pt x="507" y="37"/>
                  </a:lnTo>
                  <a:lnTo>
                    <a:pt x="511" y="38"/>
                  </a:lnTo>
                  <a:lnTo>
                    <a:pt x="515" y="39"/>
                  </a:lnTo>
                  <a:lnTo>
                    <a:pt x="518" y="41"/>
                  </a:lnTo>
                  <a:lnTo>
                    <a:pt x="522" y="42"/>
                  </a:lnTo>
                  <a:lnTo>
                    <a:pt x="526" y="42"/>
                  </a:lnTo>
                  <a:lnTo>
                    <a:pt x="530" y="44"/>
                  </a:lnTo>
                  <a:lnTo>
                    <a:pt x="534" y="45"/>
                  </a:lnTo>
                  <a:lnTo>
                    <a:pt x="538" y="45"/>
                  </a:lnTo>
                  <a:lnTo>
                    <a:pt x="542" y="47"/>
                  </a:lnTo>
                  <a:lnTo>
                    <a:pt x="546" y="48"/>
                  </a:lnTo>
                  <a:lnTo>
                    <a:pt x="550" y="48"/>
                  </a:lnTo>
                  <a:lnTo>
                    <a:pt x="554" y="50"/>
                  </a:lnTo>
                  <a:lnTo>
                    <a:pt x="558" y="50"/>
                  </a:lnTo>
                  <a:lnTo>
                    <a:pt x="562" y="51"/>
                  </a:lnTo>
                  <a:lnTo>
                    <a:pt x="565" y="52"/>
                  </a:lnTo>
                  <a:lnTo>
                    <a:pt x="569" y="53"/>
                  </a:lnTo>
                  <a:lnTo>
                    <a:pt x="573" y="54"/>
                  </a:lnTo>
                  <a:lnTo>
                    <a:pt x="577" y="54"/>
                  </a:lnTo>
                  <a:lnTo>
                    <a:pt x="581" y="56"/>
                  </a:lnTo>
                  <a:lnTo>
                    <a:pt x="585" y="56"/>
                  </a:lnTo>
                  <a:lnTo>
                    <a:pt x="589" y="57"/>
                  </a:lnTo>
                  <a:lnTo>
                    <a:pt x="592" y="57"/>
                  </a:lnTo>
                  <a:lnTo>
                    <a:pt x="596" y="58"/>
                  </a:lnTo>
                  <a:lnTo>
                    <a:pt x="600" y="59"/>
                  </a:lnTo>
                  <a:lnTo>
                    <a:pt x="604" y="60"/>
                  </a:lnTo>
                  <a:lnTo>
                    <a:pt x="608" y="60"/>
                  </a:lnTo>
                  <a:lnTo>
                    <a:pt x="612" y="61"/>
                  </a:lnTo>
                  <a:lnTo>
                    <a:pt x="616" y="62"/>
                  </a:lnTo>
                  <a:lnTo>
                    <a:pt x="620" y="62"/>
                  </a:lnTo>
                  <a:lnTo>
                    <a:pt x="624" y="63"/>
                  </a:lnTo>
                  <a:lnTo>
                    <a:pt x="628" y="63"/>
                  </a:lnTo>
                  <a:lnTo>
                    <a:pt x="632" y="64"/>
                  </a:lnTo>
                  <a:lnTo>
                    <a:pt x="636" y="65"/>
                  </a:lnTo>
                  <a:lnTo>
                    <a:pt x="640" y="65"/>
                  </a:lnTo>
                  <a:lnTo>
                    <a:pt x="644" y="66"/>
                  </a:lnTo>
                  <a:lnTo>
                    <a:pt x="648" y="66"/>
                  </a:lnTo>
                  <a:lnTo>
                    <a:pt x="651" y="66"/>
                  </a:lnTo>
                  <a:lnTo>
                    <a:pt x="654" y="67"/>
                  </a:lnTo>
                  <a:lnTo>
                    <a:pt x="658" y="67"/>
                  </a:lnTo>
                  <a:lnTo>
                    <a:pt x="662" y="68"/>
                  </a:lnTo>
                  <a:lnTo>
                    <a:pt x="666" y="69"/>
                  </a:lnTo>
                  <a:lnTo>
                    <a:pt x="670" y="69"/>
                  </a:lnTo>
                  <a:lnTo>
                    <a:pt x="674" y="70"/>
                  </a:lnTo>
                  <a:lnTo>
                    <a:pt x="678" y="70"/>
                  </a:lnTo>
                  <a:lnTo>
                    <a:pt x="682" y="70"/>
                  </a:lnTo>
                  <a:lnTo>
                    <a:pt x="686" y="71"/>
                  </a:lnTo>
                  <a:lnTo>
                    <a:pt x="690" y="71"/>
                  </a:lnTo>
                  <a:lnTo>
                    <a:pt x="694" y="72"/>
                  </a:lnTo>
                  <a:lnTo>
                    <a:pt x="698" y="72"/>
                  </a:lnTo>
                  <a:lnTo>
                    <a:pt x="702" y="72"/>
                  </a:lnTo>
                  <a:lnTo>
                    <a:pt x="706" y="73"/>
                  </a:lnTo>
                  <a:lnTo>
                    <a:pt x="710" y="73"/>
                  </a:lnTo>
                  <a:lnTo>
                    <a:pt x="714" y="73"/>
                  </a:lnTo>
                  <a:lnTo>
                    <a:pt x="718" y="74"/>
                  </a:lnTo>
                  <a:lnTo>
                    <a:pt x="721" y="74"/>
                  </a:lnTo>
                  <a:lnTo>
                    <a:pt x="725" y="75"/>
                  </a:lnTo>
                  <a:lnTo>
                    <a:pt x="729" y="75"/>
                  </a:lnTo>
                  <a:lnTo>
                    <a:pt x="733" y="75"/>
                  </a:lnTo>
                  <a:lnTo>
                    <a:pt x="737" y="76"/>
                  </a:lnTo>
                  <a:lnTo>
                    <a:pt x="740" y="76"/>
                  </a:lnTo>
                  <a:lnTo>
                    <a:pt x="744" y="76"/>
                  </a:lnTo>
                  <a:lnTo>
                    <a:pt x="748" y="76"/>
                  </a:lnTo>
                  <a:lnTo>
                    <a:pt x="752" y="77"/>
                  </a:lnTo>
                  <a:lnTo>
                    <a:pt x="756" y="77"/>
                  </a:lnTo>
                  <a:lnTo>
                    <a:pt x="760" y="78"/>
                  </a:lnTo>
                  <a:lnTo>
                    <a:pt x="764" y="78"/>
                  </a:lnTo>
                  <a:lnTo>
                    <a:pt x="768" y="78"/>
                  </a:lnTo>
                  <a:lnTo>
                    <a:pt x="772" y="78"/>
                  </a:lnTo>
                  <a:lnTo>
                    <a:pt x="776" y="78"/>
                  </a:lnTo>
                  <a:lnTo>
                    <a:pt x="780" y="79"/>
                  </a:lnTo>
                  <a:lnTo>
                    <a:pt x="780" y="86"/>
                  </a:lnTo>
                  <a:lnTo>
                    <a:pt x="776" y="86"/>
                  </a:lnTo>
                  <a:lnTo>
                    <a:pt x="772" y="86"/>
                  </a:lnTo>
                  <a:lnTo>
                    <a:pt x="768" y="86"/>
                  </a:lnTo>
                  <a:lnTo>
                    <a:pt x="764" y="86"/>
                  </a:lnTo>
                  <a:lnTo>
                    <a:pt x="760" y="86"/>
                  </a:lnTo>
                  <a:lnTo>
                    <a:pt x="756" y="86"/>
                  </a:lnTo>
                  <a:lnTo>
                    <a:pt x="752" y="86"/>
                  </a:lnTo>
                  <a:lnTo>
                    <a:pt x="748" y="86"/>
                  </a:lnTo>
                  <a:lnTo>
                    <a:pt x="744" y="86"/>
                  </a:lnTo>
                  <a:lnTo>
                    <a:pt x="740" y="86"/>
                  </a:lnTo>
                  <a:lnTo>
                    <a:pt x="737" y="86"/>
                  </a:lnTo>
                  <a:lnTo>
                    <a:pt x="733" y="86"/>
                  </a:lnTo>
                  <a:lnTo>
                    <a:pt x="729" y="86"/>
                  </a:lnTo>
                  <a:lnTo>
                    <a:pt x="725" y="86"/>
                  </a:lnTo>
                  <a:lnTo>
                    <a:pt x="721" y="86"/>
                  </a:lnTo>
                  <a:lnTo>
                    <a:pt x="718" y="86"/>
                  </a:lnTo>
                  <a:lnTo>
                    <a:pt x="714" y="86"/>
                  </a:lnTo>
                  <a:lnTo>
                    <a:pt x="710" y="86"/>
                  </a:lnTo>
                  <a:lnTo>
                    <a:pt x="706" y="86"/>
                  </a:lnTo>
                  <a:lnTo>
                    <a:pt x="702" y="86"/>
                  </a:lnTo>
                  <a:lnTo>
                    <a:pt x="698" y="86"/>
                  </a:lnTo>
                  <a:lnTo>
                    <a:pt x="694" y="86"/>
                  </a:lnTo>
                  <a:lnTo>
                    <a:pt x="690" y="86"/>
                  </a:lnTo>
                  <a:lnTo>
                    <a:pt x="686" y="86"/>
                  </a:lnTo>
                  <a:lnTo>
                    <a:pt x="682" y="86"/>
                  </a:lnTo>
                  <a:lnTo>
                    <a:pt x="678" y="86"/>
                  </a:lnTo>
                  <a:lnTo>
                    <a:pt x="674" y="86"/>
                  </a:lnTo>
                  <a:lnTo>
                    <a:pt x="670" y="86"/>
                  </a:lnTo>
                  <a:lnTo>
                    <a:pt x="666" y="86"/>
                  </a:lnTo>
                  <a:lnTo>
                    <a:pt x="662" y="86"/>
                  </a:lnTo>
                  <a:lnTo>
                    <a:pt x="658" y="86"/>
                  </a:lnTo>
                  <a:lnTo>
                    <a:pt x="654" y="86"/>
                  </a:lnTo>
                  <a:lnTo>
                    <a:pt x="651" y="86"/>
                  </a:lnTo>
                  <a:lnTo>
                    <a:pt x="648" y="86"/>
                  </a:lnTo>
                  <a:lnTo>
                    <a:pt x="644" y="86"/>
                  </a:lnTo>
                  <a:lnTo>
                    <a:pt x="640" y="86"/>
                  </a:lnTo>
                  <a:lnTo>
                    <a:pt x="636" y="86"/>
                  </a:lnTo>
                  <a:lnTo>
                    <a:pt x="632" y="86"/>
                  </a:lnTo>
                  <a:lnTo>
                    <a:pt x="628" y="86"/>
                  </a:lnTo>
                  <a:lnTo>
                    <a:pt x="624" y="86"/>
                  </a:lnTo>
                  <a:lnTo>
                    <a:pt x="620" y="86"/>
                  </a:lnTo>
                  <a:lnTo>
                    <a:pt x="616" y="86"/>
                  </a:lnTo>
                  <a:lnTo>
                    <a:pt x="612" y="86"/>
                  </a:lnTo>
                  <a:lnTo>
                    <a:pt x="608" y="86"/>
                  </a:lnTo>
                  <a:lnTo>
                    <a:pt x="604" y="86"/>
                  </a:lnTo>
                  <a:lnTo>
                    <a:pt x="600" y="86"/>
                  </a:lnTo>
                  <a:lnTo>
                    <a:pt x="596" y="86"/>
                  </a:lnTo>
                  <a:lnTo>
                    <a:pt x="592" y="86"/>
                  </a:lnTo>
                  <a:lnTo>
                    <a:pt x="589" y="86"/>
                  </a:lnTo>
                  <a:lnTo>
                    <a:pt x="585" y="86"/>
                  </a:lnTo>
                  <a:lnTo>
                    <a:pt x="581" y="86"/>
                  </a:lnTo>
                  <a:lnTo>
                    <a:pt x="577" y="86"/>
                  </a:lnTo>
                  <a:lnTo>
                    <a:pt x="573" y="86"/>
                  </a:lnTo>
                  <a:lnTo>
                    <a:pt x="569" y="86"/>
                  </a:lnTo>
                  <a:lnTo>
                    <a:pt x="565" y="86"/>
                  </a:lnTo>
                  <a:lnTo>
                    <a:pt x="562" y="86"/>
                  </a:lnTo>
                  <a:lnTo>
                    <a:pt x="558" y="86"/>
                  </a:lnTo>
                  <a:lnTo>
                    <a:pt x="554" y="86"/>
                  </a:lnTo>
                  <a:lnTo>
                    <a:pt x="550" y="86"/>
                  </a:lnTo>
                  <a:lnTo>
                    <a:pt x="546" y="86"/>
                  </a:lnTo>
                  <a:lnTo>
                    <a:pt x="542" y="86"/>
                  </a:lnTo>
                  <a:lnTo>
                    <a:pt x="538" y="86"/>
                  </a:lnTo>
                  <a:lnTo>
                    <a:pt x="534" y="86"/>
                  </a:lnTo>
                  <a:lnTo>
                    <a:pt x="530" y="86"/>
                  </a:lnTo>
                  <a:lnTo>
                    <a:pt x="526" y="86"/>
                  </a:lnTo>
                  <a:lnTo>
                    <a:pt x="522" y="86"/>
                  </a:lnTo>
                  <a:lnTo>
                    <a:pt x="518" y="86"/>
                  </a:lnTo>
                  <a:lnTo>
                    <a:pt x="515" y="86"/>
                  </a:lnTo>
                  <a:lnTo>
                    <a:pt x="511" y="86"/>
                  </a:lnTo>
                  <a:lnTo>
                    <a:pt x="507" y="86"/>
                  </a:lnTo>
                  <a:lnTo>
                    <a:pt x="503" y="86"/>
                  </a:lnTo>
                  <a:lnTo>
                    <a:pt x="499" y="86"/>
                  </a:lnTo>
                  <a:lnTo>
                    <a:pt x="495" y="86"/>
                  </a:lnTo>
                  <a:lnTo>
                    <a:pt x="491" y="86"/>
                  </a:lnTo>
                  <a:lnTo>
                    <a:pt x="487" y="86"/>
                  </a:lnTo>
                  <a:lnTo>
                    <a:pt x="483" y="86"/>
                  </a:lnTo>
                  <a:lnTo>
                    <a:pt x="479" y="86"/>
                  </a:lnTo>
                  <a:lnTo>
                    <a:pt x="476" y="86"/>
                  </a:lnTo>
                  <a:lnTo>
                    <a:pt x="472" y="86"/>
                  </a:lnTo>
                  <a:lnTo>
                    <a:pt x="468" y="86"/>
                  </a:lnTo>
                  <a:lnTo>
                    <a:pt x="464" y="86"/>
                  </a:lnTo>
                  <a:lnTo>
                    <a:pt x="460" y="86"/>
                  </a:lnTo>
                  <a:lnTo>
                    <a:pt x="456" y="86"/>
                  </a:lnTo>
                  <a:lnTo>
                    <a:pt x="452" y="86"/>
                  </a:lnTo>
                  <a:lnTo>
                    <a:pt x="448" y="86"/>
                  </a:lnTo>
                  <a:lnTo>
                    <a:pt x="444" y="86"/>
                  </a:lnTo>
                  <a:lnTo>
                    <a:pt x="441" y="86"/>
                  </a:lnTo>
                  <a:lnTo>
                    <a:pt x="437" y="86"/>
                  </a:lnTo>
                  <a:lnTo>
                    <a:pt x="433" y="86"/>
                  </a:lnTo>
                  <a:lnTo>
                    <a:pt x="429" y="86"/>
                  </a:lnTo>
                  <a:lnTo>
                    <a:pt x="425" y="86"/>
                  </a:lnTo>
                  <a:lnTo>
                    <a:pt x="421" y="86"/>
                  </a:lnTo>
                  <a:lnTo>
                    <a:pt x="417" y="86"/>
                  </a:lnTo>
                  <a:lnTo>
                    <a:pt x="413" y="86"/>
                  </a:lnTo>
                  <a:lnTo>
                    <a:pt x="409" y="86"/>
                  </a:lnTo>
                  <a:lnTo>
                    <a:pt x="405" y="86"/>
                  </a:lnTo>
                  <a:lnTo>
                    <a:pt x="401" y="86"/>
                  </a:lnTo>
                  <a:lnTo>
                    <a:pt x="397" y="86"/>
                  </a:lnTo>
                  <a:lnTo>
                    <a:pt x="393" y="86"/>
                  </a:lnTo>
                  <a:lnTo>
                    <a:pt x="390" y="86"/>
                  </a:lnTo>
                  <a:lnTo>
                    <a:pt x="386" y="86"/>
                  </a:lnTo>
                  <a:lnTo>
                    <a:pt x="382" y="86"/>
                  </a:lnTo>
                  <a:lnTo>
                    <a:pt x="379" y="86"/>
                  </a:lnTo>
                  <a:lnTo>
                    <a:pt x="375" y="86"/>
                  </a:lnTo>
                  <a:lnTo>
                    <a:pt x="371" y="86"/>
                  </a:lnTo>
                  <a:lnTo>
                    <a:pt x="367" y="86"/>
                  </a:lnTo>
                  <a:lnTo>
                    <a:pt x="363" y="86"/>
                  </a:lnTo>
                  <a:lnTo>
                    <a:pt x="359" y="86"/>
                  </a:lnTo>
                  <a:lnTo>
                    <a:pt x="355" y="86"/>
                  </a:lnTo>
                  <a:lnTo>
                    <a:pt x="351" y="86"/>
                  </a:lnTo>
                  <a:lnTo>
                    <a:pt x="347" y="86"/>
                  </a:lnTo>
                  <a:lnTo>
                    <a:pt x="343" y="86"/>
                  </a:lnTo>
                  <a:lnTo>
                    <a:pt x="339" y="86"/>
                  </a:lnTo>
                  <a:lnTo>
                    <a:pt x="335" y="86"/>
                  </a:lnTo>
                  <a:lnTo>
                    <a:pt x="331" y="86"/>
                  </a:lnTo>
                  <a:lnTo>
                    <a:pt x="327" y="86"/>
                  </a:lnTo>
                  <a:lnTo>
                    <a:pt x="323" y="86"/>
                  </a:lnTo>
                  <a:lnTo>
                    <a:pt x="319" y="86"/>
                  </a:lnTo>
                  <a:lnTo>
                    <a:pt x="316" y="86"/>
                  </a:lnTo>
                  <a:lnTo>
                    <a:pt x="312" y="86"/>
                  </a:lnTo>
                  <a:lnTo>
                    <a:pt x="308" y="86"/>
                  </a:lnTo>
                  <a:lnTo>
                    <a:pt x="304" y="86"/>
                  </a:lnTo>
                  <a:lnTo>
                    <a:pt x="301" y="86"/>
                  </a:lnTo>
                  <a:lnTo>
                    <a:pt x="297" y="86"/>
                  </a:lnTo>
                  <a:lnTo>
                    <a:pt x="293" y="86"/>
                  </a:lnTo>
                  <a:lnTo>
                    <a:pt x="289" y="86"/>
                  </a:lnTo>
                  <a:lnTo>
                    <a:pt x="285" y="86"/>
                  </a:lnTo>
                  <a:lnTo>
                    <a:pt x="281" y="86"/>
                  </a:lnTo>
                  <a:lnTo>
                    <a:pt x="277" y="86"/>
                  </a:lnTo>
                  <a:lnTo>
                    <a:pt x="273" y="86"/>
                  </a:lnTo>
                  <a:lnTo>
                    <a:pt x="269" y="86"/>
                  </a:lnTo>
                  <a:lnTo>
                    <a:pt x="265" y="86"/>
                  </a:lnTo>
                  <a:lnTo>
                    <a:pt x="261" y="86"/>
                  </a:lnTo>
                  <a:lnTo>
                    <a:pt x="257" y="86"/>
                  </a:lnTo>
                  <a:lnTo>
                    <a:pt x="253" y="86"/>
                  </a:lnTo>
                  <a:lnTo>
                    <a:pt x="249" y="86"/>
                  </a:lnTo>
                  <a:lnTo>
                    <a:pt x="245" y="86"/>
                  </a:lnTo>
                  <a:lnTo>
                    <a:pt x="241" y="86"/>
                  </a:lnTo>
                  <a:lnTo>
                    <a:pt x="237" y="86"/>
                  </a:lnTo>
                  <a:lnTo>
                    <a:pt x="234" y="86"/>
                  </a:lnTo>
                  <a:lnTo>
                    <a:pt x="230" y="86"/>
                  </a:lnTo>
                  <a:lnTo>
                    <a:pt x="226" y="86"/>
                  </a:lnTo>
                  <a:lnTo>
                    <a:pt x="222" y="86"/>
                  </a:lnTo>
                  <a:lnTo>
                    <a:pt x="218" y="86"/>
                  </a:lnTo>
                  <a:lnTo>
                    <a:pt x="215" y="86"/>
                  </a:lnTo>
                  <a:lnTo>
                    <a:pt x="211" y="86"/>
                  </a:lnTo>
                  <a:lnTo>
                    <a:pt x="207" y="86"/>
                  </a:lnTo>
                  <a:lnTo>
                    <a:pt x="203" y="86"/>
                  </a:lnTo>
                  <a:lnTo>
                    <a:pt x="199" y="86"/>
                  </a:lnTo>
                  <a:lnTo>
                    <a:pt x="195" y="86"/>
                  </a:lnTo>
                  <a:lnTo>
                    <a:pt x="191" y="86"/>
                  </a:lnTo>
                  <a:lnTo>
                    <a:pt x="187" y="86"/>
                  </a:lnTo>
                  <a:lnTo>
                    <a:pt x="183" y="86"/>
                  </a:lnTo>
                  <a:lnTo>
                    <a:pt x="179" y="86"/>
                  </a:lnTo>
                  <a:lnTo>
                    <a:pt x="175" y="86"/>
                  </a:lnTo>
                  <a:lnTo>
                    <a:pt x="171" y="86"/>
                  </a:lnTo>
                  <a:lnTo>
                    <a:pt x="168" y="86"/>
                  </a:lnTo>
                  <a:lnTo>
                    <a:pt x="164" y="86"/>
                  </a:lnTo>
                  <a:lnTo>
                    <a:pt x="160" y="86"/>
                  </a:lnTo>
                  <a:lnTo>
                    <a:pt x="156" y="86"/>
                  </a:lnTo>
                  <a:lnTo>
                    <a:pt x="152" y="86"/>
                  </a:lnTo>
                  <a:lnTo>
                    <a:pt x="148" y="86"/>
                  </a:lnTo>
                  <a:lnTo>
                    <a:pt x="144" y="86"/>
                  </a:lnTo>
                  <a:lnTo>
                    <a:pt x="140" y="86"/>
                  </a:lnTo>
                  <a:lnTo>
                    <a:pt x="136" y="86"/>
                  </a:lnTo>
                  <a:lnTo>
                    <a:pt x="132" y="86"/>
                  </a:lnTo>
                  <a:lnTo>
                    <a:pt x="129" y="86"/>
                  </a:lnTo>
                  <a:lnTo>
                    <a:pt x="125" y="86"/>
                  </a:lnTo>
                  <a:lnTo>
                    <a:pt x="121" y="86"/>
                  </a:lnTo>
                  <a:lnTo>
                    <a:pt x="117" y="86"/>
                  </a:lnTo>
                  <a:lnTo>
                    <a:pt x="113" y="86"/>
                  </a:lnTo>
                  <a:lnTo>
                    <a:pt x="109" y="86"/>
                  </a:lnTo>
                  <a:lnTo>
                    <a:pt x="106" y="86"/>
                  </a:lnTo>
                  <a:lnTo>
                    <a:pt x="102" y="86"/>
                  </a:lnTo>
                  <a:lnTo>
                    <a:pt x="98" y="86"/>
                  </a:lnTo>
                  <a:lnTo>
                    <a:pt x="94" y="86"/>
                  </a:lnTo>
                  <a:lnTo>
                    <a:pt x="90" y="86"/>
                  </a:lnTo>
                  <a:lnTo>
                    <a:pt x="86" y="86"/>
                  </a:lnTo>
                  <a:lnTo>
                    <a:pt x="82" y="86"/>
                  </a:lnTo>
                  <a:lnTo>
                    <a:pt x="78" y="86"/>
                  </a:lnTo>
                  <a:lnTo>
                    <a:pt x="74" y="86"/>
                  </a:lnTo>
                  <a:lnTo>
                    <a:pt x="70" y="86"/>
                  </a:lnTo>
                  <a:lnTo>
                    <a:pt x="66" y="86"/>
                  </a:lnTo>
                  <a:lnTo>
                    <a:pt x="62" y="86"/>
                  </a:lnTo>
                  <a:lnTo>
                    <a:pt x="58" y="86"/>
                  </a:lnTo>
                  <a:lnTo>
                    <a:pt x="54" y="86"/>
                  </a:lnTo>
                  <a:lnTo>
                    <a:pt x="50" y="86"/>
                  </a:lnTo>
                  <a:lnTo>
                    <a:pt x="46" y="86"/>
                  </a:lnTo>
                  <a:lnTo>
                    <a:pt x="43" y="86"/>
                  </a:lnTo>
                  <a:lnTo>
                    <a:pt x="39" y="86"/>
                  </a:lnTo>
                  <a:lnTo>
                    <a:pt x="35" y="86"/>
                  </a:lnTo>
                  <a:lnTo>
                    <a:pt x="32" y="86"/>
                  </a:lnTo>
                  <a:lnTo>
                    <a:pt x="28" y="86"/>
                  </a:lnTo>
                  <a:lnTo>
                    <a:pt x="24" y="86"/>
                  </a:lnTo>
                  <a:lnTo>
                    <a:pt x="20" y="86"/>
                  </a:lnTo>
                  <a:lnTo>
                    <a:pt x="16" y="86"/>
                  </a:lnTo>
                  <a:lnTo>
                    <a:pt x="12" y="86"/>
                  </a:lnTo>
                  <a:lnTo>
                    <a:pt x="8" y="86"/>
                  </a:lnTo>
                  <a:lnTo>
                    <a:pt x="4" y="86"/>
                  </a:lnTo>
                  <a:lnTo>
                    <a:pt x="0" y="86"/>
                  </a:lnTo>
                </a:path>
              </a:pathLst>
            </a:custGeom>
            <a:solidFill>
              <a:srgbClr val="CC0000"/>
            </a:solidFill>
            <a:ln w="12700" cap="rnd">
              <a:solidFill>
                <a:schemeClr val="bg2"/>
              </a:solidFill>
              <a:round/>
              <a:headEnd/>
              <a:tailEnd/>
            </a:ln>
            <a:effectLst/>
          </p:spPr>
          <p:txBody>
            <a:bodyPr/>
            <a:lstStyle/>
            <a:p>
              <a:endParaRPr lang="en-US"/>
            </a:p>
          </p:txBody>
        </p:sp>
        <p:sp>
          <p:nvSpPr>
            <p:cNvPr id="146441" name="Freeform 9"/>
            <p:cNvSpPr>
              <a:spLocks/>
            </p:cNvSpPr>
            <p:nvPr/>
          </p:nvSpPr>
          <p:spPr bwMode="auto">
            <a:xfrm>
              <a:off x="3156" y="1544"/>
              <a:ext cx="781" cy="433"/>
            </a:xfrm>
            <a:custGeom>
              <a:avLst/>
              <a:gdLst/>
              <a:ahLst/>
              <a:cxnLst>
                <a:cxn ang="0">
                  <a:pos x="24" y="26"/>
                </a:cxn>
                <a:cxn ang="0">
                  <a:pos x="50" y="56"/>
                </a:cxn>
                <a:cxn ang="0">
                  <a:pos x="78" y="85"/>
                </a:cxn>
                <a:cxn ang="0">
                  <a:pos x="106" y="114"/>
                </a:cxn>
                <a:cxn ang="0">
                  <a:pos x="132" y="142"/>
                </a:cxn>
                <a:cxn ang="0">
                  <a:pos x="160" y="168"/>
                </a:cxn>
                <a:cxn ang="0">
                  <a:pos x="187" y="194"/>
                </a:cxn>
                <a:cxn ang="0">
                  <a:pos x="215" y="218"/>
                </a:cxn>
                <a:cxn ang="0">
                  <a:pos x="241" y="240"/>
                </a:cxn>
                <a:cxn ang="0">
                  <a:pos x="269" y="261"/>
                </a:cxn>
                <a:cxn ang="0">
                  <a:pos x="297" y="281"/>
                </a:cxn>
                <a:cxn ang="0">
                  <a:pos x="323" y="299"/>
                </a:cxn>
                <a:cxn ang="0">
                  <a:pos x="351" y="315"/>
                </a:cxn>
                <a:cxn ang="0">
                  <a:pos x="379" y="330"/>
                </a:cxn>
                <a:cxn ang="0">
                  <a:pos x="405" y="432"/>
                </a:cxn>
                <a:cxn ang="0">
                  <a:pos x="433" y="432"/>
                </a:cxn>
                <a:cxn ang="0">
                  <a:pos x="460" y="432"/>
                </a:cxn>
                <a:cxn ang="0">
                  <a:pos x="487" y="432"/>
                </a:cxn>
                <a:cxn ang="0">
                  <a:pos x="515" y="432"/>
                </a:cxn>
                <a:cxn ang="0">
                  <a:pos x="542" y="432"/>
                </a:cxn>
                <a:cxn ang="0">
                  <a:pos x="569" y="432"/>
                </a:cxn>
                <a:cxn ang="0">
                  <a:pos x="596" y="432"/>
                </a:cxn>
                <a:cxn ang="0">
                  <a:pos x="624" y="432"/>
                </a:cxn>
                <a:cxn ang="0">
                  <a:pos x="651" y="432"/>
                </a:cxn>
                <a:cxn ang="0">
                  <a:pos x="678" y="432"/>
                </a:cxn>
                <a:cxn ang="0">
                  <a:pos x="706" y="432"/>
                </a:cxn>
                <a:cxn ang="0">
                  <a:pos x="733" y="432"/>
                </a:cxn>
                <a:cxn ang="0">
                  <a:pos x="760" y="432"/>
                </a:cxn>
                <a:cxn ang="0">
                  <a:pos x="772" y="432"/>
                </a:cxn>
                <a:cxn ang="0">
                  <a:pos x="744" y="432"/>
                </a:cxn>
                <a:cxn ang="0">
                  <a:pos x="718" y="432"/>
                </a:cxn>
                <a:cxn ang="0">
                  <a:pos x="690" y="432"/>
                </a:cxn>
                <a:cxn ang="0">
                  <a:pos x="662" y="432"/>
                </a:cxn>
                <a:cxn ang="0">
                  <a:pos x="636" y="432"/>
                </a:cxn>
                <a:cxn ang="0">
                  <a:pos x="608" y="432"/>
                </a:cxn>
                <a:cxn ang="0">
                  <a:pos x="581" y="432"/>
                </a:cxn>
                <a:cxn ang="0">
                  <a:pos x="554" y="432"/>
                </a:cxn>
                <a:cxn ang="0">
                  <a:pos x="526" y="432"/>
                </a:cxn>
                <a:cxn ang="0">
                  <a:pos x="499" y="432"/>
                </a:cxn>
                <a:cxn ang="0">
                  <a:pos x="472" y="432"/>
                </a:cxn>
                <a:cxn ang="0">
                  <a:pos x="444" y="432"/>
                </a:cxn>
                <a:cxn ang="0">
                  <a:pos x="417" y="432"/>
                </a:cxn>
                <a:cxn ang="0">
                  <a:pos x="390" y="432"/>
                </a:cxn>
                <a:cxn ang="0">
                  <a:pos x="363" y="432"/>
                </a:cxn>
                <a:cxn ang="0">
                  <a:pos x="335" y="432"/>
                </a:cxn>
                <a:cxn ang="0">
                  <a:pos x="308" y="432"/>
                </a:cxn>
                <a:cxn ang="0">
                  <a:pos x="281" y="432"/>
                </a:cxn>
                <a:cxn ang="0">
                  <a:pos x="253" y="432"/>
                </a:cxn>
                <a:cxn ang="0">
                  <a:pos x="226" y="432"/>
                </a:cxn>
                <a:cxn ang="0">
                  <a:pos x="199" y="432"/>
                </a:cxn>
                <a:cxn ang="0">
                  <a:pos x="171" y="432"/>
                </a:cxn>
                <a:cxn ang="0">
                  <a:pos x="144" y="432"/>
                </a:cxn>
                <a:cxn ang="0">
                  <a:pos x="117" y="432"/>
                </a:cxn>
                <a:cxn ang="0">
                  <a:pos x="90" y="432"/>
                </a:cxn>
                <a:cxn ang="0">
                  <a:pos x="62" y="432"/>
                </a:cxn>
                <a:cxn ang="0">
                  <a:pos x="35" y="432"/>
                </a:cxn>
                <a:cxn ang="0">
                  <a:pos x="8" y="432"/>
                </a:cxn>
              </a:cxnLst>
              <a:rect l="0" t="0" r="r" b="b"/>
              <a:pathLst>
                <a:path w="781" h="433">
                  <a:moveTo>
                    <a:pt x="0" y="0"/>
                  </a:moveTo>
                  <a:lnTo>
                    <a:pt x="4" y="4"/>
                  </a:lnTo>
                  <a:lnTo>
                    <a:pt x="8" y="9"/>
                  </a:lnTo>
                  <a:lnTo>
                    <a:pt x="12" y="13"/>
                  </a:lnTo>
                  <a:lnTo>
                    <a:pt x="16" y="17"/>
                  </a:lnTo>
                  <a:lnTo>
                    <a:pt x="20" y="22"/>
                  </a:lnTo>
                  <a:lnTo>
                    <a:pt x="24" y="26"/>
                  </a:lnTo>
                  <a:lnTo>
                    <a:pt x="28" y="30"/>
                  </a:lnTo>
                  <a:lnTo>
                    <a:pt x="32" y="35"/>
                  </a:lnTo>
                  <a:lnTo>
                    <a:pt x="35" y="39"/>
                  </a:lnTo>
                  <a:lnTo>
                    <a:pt x="39" y="43"/>
                  </a:lnTo>
                  <a:lnTo>
                    <a:pt x="43" y="48"/>
                  </a:lnTo>
                  <a:lnTo>
                    <a:pt x="46" y="52"/>
                  </a:lnTo>
                  <a:lnTo>
                    <a:pt x="50" y="56"/>
                  </a:lnTo>
                  <a:lnTo>
                    <a:pt x="54" y="60"/>
                  </a:lnTo>
                  <a:lnTo>
                    <a:pt x="58" y="64"/>
                  </a:lnTo>
                  <a:lnTo>
                    <a:pt x="62" y="69"/>
                  </a:lnTo>
                  <a:lnTo>
                    <a:pt x="66" y="73"/>
                  </a:lnTo>
                  <a:lnTo>
                    <a:pt x="70" y="77"/>
                  </a:lnTo>
                  <a:lnTo>
                    <a:pt x="74" y="81"/>
                  </a:lnTo>
                  <a:lnTo>
                    <a:pt x="78" y="85"/>
                  </a:lnTo>
                  <a:lnTo>
                    <a:pt x="82" y="89"/>
                  </a:lnTo>
                  <a:lnTo>
                    <a:pt x="86" y="94"/>
                  </a:lnTo>
                  <a:lnTo>
                    <a:pt x="90" y="98"/>
                  </a:lnTo>
                  <a:lnTo>
                    <a:pt x="94" y="102"/>
                  </a:lnTo>
                  <a:lnTo>
                    <a:pt x="98" y="106"/>
                  </a:lnTo>
                  <a:lnTo>
                    <a:pt x="102" y="110"/>
                  </a:lnTo>
                  <a:lnTo>
                    <a:pt x="106" y="114"/>
                  </a:lnTo>
                  <a:lnTo>
                    <a:pt x="109" y="118"/>
                  </a:lnTo>
                  <a:lnTo>
                    <a:pt x="113" y="122"/>
                  </a:lnTo>
                  <a:lnTo>
                    <a:pt x="117" y="126"/>
                  </a:lnTo>
                  <a:lnTo>
                    <a:pt x="121" y="130"/>
                  </a:lnTo>
                  <a:lnTo>
                    <a:pt x="125" y="134"/>
                  </a:lnTo>
                  <a:lnTo>
                    <a:pt x="129" y="138"/>
                  </a:lnTo>
                  <a:lnTo>
                    <a:pt x="132" y="142"/>
                  </a:lnTo>
                  <a:lnTo>
                    <a:pt x="136" y="146"/>
                  </a:lnTo>
                  <a:lnTo>
                    <a:pt x="140" y="149"/>
                  </a:lnTo>
                  <a:lnTo>
                    <a:pt x="144" y="154"/>
                  </a:lnTo>
                  <a:lnTo>
                    <a:pt x="148" y="157"/>
                  </a:lnTo>
                  <a:lnTo>
                    <a:pt x="152" y="161"/>
                  </a:lnTo>
                  <a:lnTo>
                    <a:pt x="156" y="165"/>
                  </a:lnTo>
                  <a:lnTo>
                    <a:pt x="160" y="168"/>
                  </a:lnTo>
                  <a:lnTo>
                    <a:pt x="164" y="172"/>
                  </a:lnTo>
                  <a:lnTo>
                    <a:pt x="168" y="176"/>
                  </a:lnTo>
                  <a:lnTo>
                    <a:pt x="171" y="180"/>
                  </a:lnTo>
                  <a:lnTo>
                    <a:pt x="175" y="183"/>
                  </a:lnTo>
                  <a:lnTo>
                    <a:pt x="179" y="186"/>
                  </a:lnTo>
                  <a:lnTo>
                    <a:pt x="183" y="190"/>
                  </a:lnTo>
                  <a:lnTo>
                    <a:pt x="187" y="194"/>
                  </a:lnTo>
                  <a:lnTo>
                    <a:pt x="191" y="197"/>
                  </a:lnTo>
                  <a:lnTo>
                    <a:pt x="195" y="201"/>
                  </a:lnTo>
                  <a:lnTo>
                    <a:pt x="199" y="204"/>
                  </a:lnTo>
                  <a:lnTo>
                    <a:pt x="203" y="208"/>
                  </a:lnTo>
                  <a:lnTo>
                    <a:pt x="207" y="211"/>
                  </a:lnTo>
                  <a:lnTo>
                    <a:pt x="211" y="214"/>
                  </a:lnTo>
                  <a:lnTo>
                    <a:pt x="215" y="218"/>
                  </a:lnTo>
                  <a:lnTo>
                    <a:pt x="218" y="221"/>
                  </a:lnTo>
                  <a:lnTo>
                    <a:pt x="222" y="224"/>
                  </a:lnTo>
                  <a:lnTo>
                    <a:pt x="226" y="228"/>
                  </a:lnTo>
                  <a:lnTo>
                    <a:pt x="230" y="231"/>
                  </a:lnTo>
                  <a:lnTo>
                    <a:pt x="234" y="234"/>
                  </a:lnTo>
                  <a:lnTo>
                    <a:pt x="237" y="237"/>
                  </a:lnTo>
                  <a:lnTo>
                    <a:pt x="241" y="240"/>
                  </a:lnTo>
                  <a:lnTo>
                    <a:pt x="245" y="244"/>
                  </a:lnTo>
                  <a:lnTo>
                    <a:pt x="249" y="247"/>
                  </a:lnTo>
                  <a:lnTo>
                    <a:pt x="253" y="249"/>
                  </a:lnTo>
                  <a:lnTo>
                    <a:pt x="257" y="252"/>
                  </a:lnTo>
                  <a:lnTo>
                    <a:pt x="261" y="255"/>
                  </a:lnTo>
                  <a:lnTo>
                    <a:pt x="265" y="259"/>
                  </a:lnTo>
                  <a:lnTo>
                    <a:pt x="269" y="261"/>
                  </a:lnTo>
                  <a:lnTo>
                    <a:pt x="273" y="264"/>
                  </a:lnTo>
                  <a:lnTo>
                    <a:pt x="277" y="267"/>
                  </a:lnTo>
                  <a:lnTo>
                    <a:pt x="281" y="270"/>
                  </a:lnTo>
                  <a:lnTo>
                    <a:pt x="285" y="273"/>
                  </a:lnTo>
                  <a:lnTo>
                    <a:pt x="289" y="275"/>
                  </a:lnTo>
                  <a:lnTo>
                    <a:pt x="293" y="278"/>
                  </a:lnTo>
                  <a:lnTo>
                    <a:pt x="297" y="281"/>
                  </a:lnTo>
                  <a:lnTo>
                    <a:pt x="301" y="283"/>
                  </a:lnTo>
                  <a:lnTo>
                    <a:pt x="304" y="286"/>
                  </a:lnTo>
                  <a:lnTo>
                    <a:pt x="308" y="289"/>
                  </a:lnTo>
                  <a:lnTo>
                    <a:pt x="312" y="291"/>
                  </a:lnTo>
                  <a:lnTo>
                    <a:pt x="316" y="294"/>
                  </a:lnTo>
                  <a:lnTo>
                    <a:pt x="319" y="296"/>
                  </a:lnTo>
                  <a:lnTo>
                    <a:pt x="323" y="299"/>
                  </a:lnTo>
                  <a:lnTo>
                    <a:pt x="327" y="301"/>
                  </a:lnTo>
                  <a:lnTo>
                    <a:pt x="331" y="304"/>
                  </a:lnTo>
                  <a:lnTo>
                    <a:pt x="335" y="305"/>
                  </a:lnTo>
                  <a:lnTo>
                    <a:pt x="339" y="308"/>
                  </a:lnTo>
                  <a:lnTo>
                    <a:pt x="343" y="310"/>
                  </a:lnTo>
                  <a:lnTo>
                    <a:pt x="347" y="313"/>
                  </a:lnTo>
                  <a:lnTo>
                    <a:pt x="351" y="315"/>
                  </a:lnTo>
                  <a:lnTo>
                    <a:pt x="355" y="317"/>
                  </a:lnTo>
                  <a:lnTo>
                    <a:pt x="359" y="320"/>
                  </a:lnTo>
                  <a:lnTo>
                    <a:pt x="363" y="322"/>
                  </a:lnTo>
                  <a:lnTo>
                    <a:pt x="367" y="324"/>
                  </a:lnTo>
                  <a:lnTo>
                    <a:pt x="371" y="326"/>
                  </a:lnTo>
                  <a:lnTo>
                    <a:pt x="375" y="328"/>
                  </a:lnTo>
                  <a:lnTo>
                    <a:pt x="379" y="330"/>
                  </a:lnTo>
                  <a:lnTo>
                    <a:pt x="382" y="332"/>
                  </a:lnTo>
                  <a:lnTo>
                    <a:pt x="386" y="334"/>
                  </a:lnTo>
                  <a:lnTo>
                    <a:pt x="390" y="336"/>
                  </a:lnTo>
                  <a:lnTo>
                    <a:pt x="393" y="338"/>
                  </a:lnTo>
                  <a:lnTo>
                    <a:pt x="397" y="339"/>
                  </a:lnTo>
                  <a:lnTo>
                    <a:pt x="401" y="341"/>
                  </a:lnTo>
                  <a:lnTo>
                    <a:pt x="405" y="432"/>
                  </a:lnTo>
                  <a:lnTo>
                    <a:pt x="409" y="432"/>
                  </a:lnTo>
                  <a:lnTo>
                    <a:pt x="413" y="432"/>
                  </a:lnTo>
                  <a:lnTo>
                    <a:pt x="417" y="432"/>
                  </a:lnTo>
                  <a:lnTo>
                    <a:pt x="421" y="432"/>
                  </a:lnTo>
                  <a:lnTo>
                    <a:pt x="425" y="432"/>
                  </a:lnTo>
                  <a:lnTo>
                    <a:pt x="429" y="432"/>
                  </a:lnTo>
                  <a:lnTo>
                    <a:pt x="433" y="432"/>
                  </a:lnTo>
                  <a:lnTo>
                    <a:pt x="437" y="432"/>
                  </a:lnTo>
                  <a:lnTo>
                    <a:pt x="441" y="432"/>
                  </a:lnTo>
                  <a:lnTo>
                    <a:pt x="444" y="432"/>
                  </a:lnTo>
                  <a:lnTo>
                    <a:pt x="448" y="432"/>
                  </a:lnTo>
                  <a:lnTo>
                    <a:pt x="452" y="432"/>
                  </a:lnTo>
                  <a:lnTo>
                    <a:pt x="456" y="432"/>
                  </a:lnTo>
                  <a:lnTo>
                    <a:pt x="460" y="432"/>
                  </a:lnTo>
                  <a:lnTo>
                    <a:pt x="464" y="432"/>
                  </a:lnTo>
                  <a:lnTo>
                    <a:pt x="468" y="432"/>
                  </a:lnTo>
                  <a:lnTo>
                    <a:pt x="472" y="432"/>
                  </a:lnTo>
                  <a:lnTo>
                    <a:pt x="476" y="432"/>
                  </a:lnTo>
                  <a:lnTo>
                    <a:pt x="479" y="432"/>
                  </a:lnTo>
                  <a:lnTo>
                    <a:pt x="483" y="432"/>
                  </a:lnTo>
                  <a:lnTo>
                    <a:pt x="487" y="432"/>
                  </a:lnTo>
                  <a:lnTo>
                    <a:pt x="491" y="432"/>
                  </a:lnTo>
                  <a:lnTo>
                    <a:pt x="495" y="432"/>
                  </a:lnTo>
                  <a:lnTo>
                    <a:pt x="499" y="432"/>
                  </a:lnTo>
                  <a:lnTo>
                    <a:pt x="503" y="432"/>
                  </a:lnTo>
                  <a:lnTo>
                    <a:pt x="507" y="432"/>
                  </a:lnTo>
                  <a:lnTo>
                    <a:pt x="511" y="432"/>
                  </a:lnTo>
                  <a:lnTo>
                    <a:pt x="515" y="432"/>
                  </a:lnTo>
                  <a:lnTo>
                    <a:pt x="518" y="432"/>
                  </a:lnTo>
                  <a:lnTo>
                    <a:pt x="522" y="432"/>
                  </a:lnTo>
                  <a:lnTo>
                    <a:pt x="526" y="432"/>
                  </a:lnTo>
                  <a:lnTo>
                    <a:pt x="530" y="432"/>
                  </a:lnTo>
                  <a:lnTo>
                    <a:pt x="534" y="432"/>
                  </a:lnTo>
                  <a:lnTo>
                    <a:pt x="538" y="432"/>
                  </a:lnTo>
                  <a:lnTo>
                    <a:pt x="542" y="432"/>
                  </a:lnTo>
                  <a:lnTo>
                    <a:pt x="546" y="432"/>
                  </a:lnTo>
                  <a:lnTo>
                    <a:pt x="550" y="432"/>
                  </a:lnTo>
                  <a:lnTo>
                    <a:pt x="554" y="432"/>
                  </a:lnTo>
                  <a:lnTo>
                    <a:pt x="558" y="432"/>
                  </a:lnTo>
                  <a:lnTo>
                    <a:pt x="562" y="432"/>
                  </a:lnTo>
                  <a:lnTo>
                    <a:pt x="565" y="432"/>
                  </a:lnTo>
                  <a:lnTo>
                    <a:pt x="569" y="432"/>
                  </a:lnTo>
                  <a:lnTo>
                    <a:pt x="573" y="432"/>
                  </a:lnTo>
                  <a:lnTo>
                    <a:pt x="577" y="432"/>
                  </a:lnTo>
                  <a:lnTo>
                    <a:pt x="581" y="432"/>
                  </a:lnTo>
                  <a:lnTo>
                    <a:pt x="585" y="432"/>
                  </a:lnTo>
                  <a:lnTo>
                    <a:pt x="589" y="432"/>
                  </a:lnTo>
                  <a:lnTo>
                    <a:pt x="592" y="432"/>
                  </a:lnTo>
                  <a:lnTo>
                    <a:pt x="596" y="432"/>
                  </a:lnTo>
                  <a:lnTo>
                    <a:pt x="600" y="432"/>
                  </a:lnTo>
                  <a:lnTo>
                    <a:pt x="604" y="432"/>
                  </a:lnTo>
                  <a:lnTo>
                    <a:pt x="608" y="432"/>
                  </a:lnTo>
                  <a:lnTo>
                    <a:pt x="612" y="432"/>
                  </a:lnTo>
                  <a:lnTo>
                    <a:pt x="616" y="432"/>
                  </a:lnTo>
                  <a:lnTo>
                    <a:pt x="620" y="432"/>
                  </a:lnTo>
                  <a:lnTo>
                    <a:pt x="624" y="432"/>
                  </a:lnTo>
                  <a:lnTo>
                    <a:pt x="628" y="432"/>
                  </a:lnTo>
                  <a:lnTo>
                    <a:pt x="632" y="432"/>
                  </a:lnTo>
                  <a:lnTo>
                    <a:pt x="636" y="432"/>
                  </a:lnTo>
                  <a:lnTo>
                    <a:pt x="640" y="432"/>
                  </a:lnTo>
                  <a:lnTo>
                    <a:pt x="644" y="432"/>
                  </a:lnTo>
                  <a:lnTo>
                    <a:pt x="648" y="432"/>
                  </a:lnTo>
                  <a:lnTo>
                    <a:pt x="651" y="432"/>
                  </a:lnTo>
                  <a:lnTo>
                    <a:pt x="654" y="432"/>
                  </a:lnTo>
                  <a:lnTo>
                    <a:pt x="658" y="432"/>
                  </a:lnTo>
                  <a:lnTo>
                    <a:pt x="662" y="432"/>
                  </a:lnTo>
                  <a:lnTo>
                    <a:pt x="666" y="432"/>
                  </a:lnTo>
                  <a:lnTo>
                    <a:pt x="670" y="432"/>
                  </a:lnTo>
                  <a:lnTo>
                    <a:pt x="674" y="432"/>
                  </a:lnTo>
                  <a:lnTo>
                    <a:pt x="678" y="432"/>
                  </a:lnTo>
                  <a:lnTo>
                    <a:pt x="682" y="432"/>
                  </a:lnTo>
                  <a:lnTo>
                    <a:pt x="686" y="432"/>
                  </a:lnTo>
                  <a:lnTo>
                    <a:pt x="690" y="432"/>
                  </a:lnTo>
                  <a:lnTo>
                    <a:pt x="694" y="432"/>
                  </a:lnTo>
                  <a:lnTo>
                    <a:pt x="698" y="432"/>
                  </a:lnTo>
                  <a:lnTo>
                    <a:pt x="702" y="432"/>
                  </a:lnTo>
                  <a:lnTo>
                    <a:pt x="706" y="432"/>
                  </a:lnTo>
                  <a:lnTo>
                    <a:pt x="710" y="432"/>
                  </a:lnTo>
                  <a:lnTo>
                    <a:pt x="714" y="432"/>
                  </a:lnTo>
                  <a:lnTo>
                    <a:pt x="718" y="432"/>
                  </a:lnTo>
                  <a:lnTo>
                    <a:pt x="721" y="432"/>
                  </a:lnTo>
                  <a:lnTo>
                    <a:pt x="725" y="432"/>
                  </a:lnTo>
                  <a:lnTo>
                    <a:pt x="729" y="432"/>
                  </a:lnTo>
                  <a:lnTo>
                    <a:pt x="733" y="432"/>
                  </a:lnTo>
                  <a:lnTo>
                    <a:pt x="737" y="432"/>
                  </a:lnTo>
                  <a:lnTo>
                    <a:pt x="740" y="432"/>
                  </a:lnTo>
                  <a:lnTo>
                    <a:pt x="744" y="432"/>
                  </a:lnTo>
                  <a:lnTo>
                    <a:pt x="748" y="432"/>
                  </a:lnTo>
                  <a:lnTo>
                    <a:pt x="752" y="432"/>
                  </a:lnTo>
                  <a:lnTo>
                    <a:pt x="756" y="432"/>
                  </a:lnTo>
                  <a:lnTo>
                    <a:pt x="760" y="432"/>
                  </a:lnTo>
                  <a:lnTo>
                    <a:pt x="764" y="432"/>
                  </a:lnTo>
                  <a:lnTo>
                    <a:pt x="768" y="432"/>
                  </a:lnTo>
                  <a:lnTo>
                    <a:pt x="772" y="432"/>
                  </a:lnTo>
                  <a:lnTo>
                    <a:pt x="776" y="432"/>
                  </a:lnTo>
                  <a:lnTo>
                    <a:pt x="780" y="432"/>
                  </a:lnTo>
                  <a:lnTo>
                    <a:pt x="776" y="432"/>
                  </a:lnTo>
                  <a:lnTo>
                    <a:pt x="772" y="432"/>
                  </a:lnTo>
                  <a:lnTo>
                    <a:pt x="768" y="432"/>
                  </a:lnTo>
                  <a:lnTo>
                    <a:pt x="764" y="432"/>
                  </a:lnTo>
                  <a:lnTo>
                    <a:pt x="760" y="432"/>
                  </a:lnTo>
                  <a:lnTo>
                    <a:pt x="756" y="432"/>
                  </a:lnTo>
                  <a:lnTo>
                    <a:pt x="752" y="432"/>
                  </a:lnTo>
                  <a:lnTo>
                    <a:pt x="748" y="432"/>
                  </a:lnTo>
                  <a:lnTo>
                    <a:pt x="744" y="432"/>
                  </a:lnTo>
                  <a:lnTo>
                    <a:pt x="740" y="432"/>
                  </a:lnTo>
                  <a:lnTo>
                    <a:pt x="737" y="432"/>
                  </a:lnTo>
                  <a:lnTo>
                    <a:pt x="733" y="432"/>
                  </a:lnTo>
                  <a:lnTo>
                    <a:pt x="729" y="432"/>
                  </a:lnTo>
                  <a:lnTo>
                    <a:pt x="725" y="432"/>
                  </a:lnTo>
                  <a:lnTo>
                    <a:pt x="721" y="432"/>
                  </a:lnTo>
                  <a:lnTo>
                    <a:pt x="718" y="432"/>
                  </a:lnTo>
                  <a:lnTo>
                    <a:pt x="714" y="432"/>
                  </a:lnTo>
                  <a:lnTo>
                    <a:pt x="710" y="432"/>
                  </a:lnTo>
                  <a:lnTo>
                    <a:pt x="706" y="432"/>
                  </a:lnTo>
                  <a:lnTo>
                    <a:pt x="702" y="432"/>
                  </a:lnTo>
                  <a:lnTo>
                    <a:pt x="698" y="432"/>
                  </a:lnTo>
                  <a:lnTo>
                    <a:pt x="694" y="432"/>
                  </a:lnTo>
                  <a:lnTo>
                    <a:pt x="690" y="432"/>
                  </a:lnTo>
                  <a:lnTo>
                    <a:pt x="686" y="432"/>
                  </a:lnTo>
                  <a:lnTo>
                    <a:pt x="682" y="432"/>
                  </a:lnTo>
                  <a:lnTo>
                    <a:pt x="678" y="432"/>
                  </a:lnTo>
                  <a:lnTo>
                    <a:pt x="674" y="432"/>
                  </a:lnTo>
                  <a:lnTo>
                    <a:pt x="670" y="432"/>
                  </a:lnTo>
                  <a:lnTo>
                    <a:pt x="666" y="432"/>
                  </a:lnTo>
                  <a:lnTo>
                    <a:pt x="662" y="432"/>
                  </a:lnTo>
                  <a:lnTo>
                    <a:pt x="658" y="432"/>
                  </a:lnTo>
                  <a:lnTo>
                    <a:pt x="654" y="432"/>
                  </a:lnTo>
                  <a:lnTo>
                    <a:pt x="651" y="432"/>
                  </a:lnTo>
                  <a:lnTo>
                    <a:pt x="648" y="432"/>
                  </a:lnTo>
                  <a:lnTo>
                    <a:pt x="644" y="432"/>
                  </a:lnTo>
                  <a:lnTo>
                    <a:pt x="640" y="432"/>
                  </a:lnTo>
                  <a:lnTo>
                    <a:pt x="636" y="432"/>
                  </a:lnTo>
                  <a:lnTo>
                    <a:pt x="632" y="432"/>
                  </a:lnTo>
                  <a:lnTo>
                    <a:pt x="628" y="432"/>
                  </a:lnTo>
                  <a:lnTo>
                    <a:pt x="624" y="432"/>
                  </a:lnTo>
                  <a:lnTo>
                    <a:pt x="620" y="432"/>
                  </a:lnTo>
                  <a:lnTo>
                    <a:pt x="616" y="432"/>
                  </a:lnTo>
                  <a:lnTo>
                    <a:pt x="612" y="432"/>
                  </a:lnTo>
                  <a:lnTo>
                    <a:pt x="608" y="432"/>
                  </a:lnTo>
                  <a:lnTo>
                    <a:pt x="604" y="432"/>
                  </a:lnTo>
                  <a:lnTo>
                    <a:pt x="600" y="432"/>
                  </a:lnTo>
                  <a:lnTo>
                    <a:pt x="596" y="432"/>
                  </a:lnTo>
                  <a:lnTo>
                    <a:pt x="592" y="432"/>
                  </a:lnTo>
                  <a:lnTo>
                    <a:pt x="589" y="432"/>
                  </a:lnTo>
                  <a:lnTo>
                    <a:pt x="585" y="432"/>
                  </a:lnTo>
                  <a:lnTo>
                    <a:pt x="581" y="432"/>
                  </a:lnTo>
                  <a:lnTo>
                    <a:pt x="577" y="432"/>
                  </a:lnTo>
                  <a:lnTo>
                    <a:pt x="573" y="432"/>
                  </a:lnTo>
                  <a:lnTo>
                    <a:pt x="569" y="432"/>
                  </a:lnTo>
                  <a:lnTo>
                    <a:pt x="565" y="432"/>
                  </a:lnTo>
                  <a:lnTo>
                    <a:pt x="562" y="432"/>
                  </a:lnTo>
                  <a:lnTo>
                    <a:pt x="558" y="432"/>
                  </a:lnTo>
                  <a:lnTo>
                    <a:pt x="554" y="432"/>
                  </a:lnTo>
                  <a:lnTo>
                    <a:pt x="550" y="432"/>
                  </a:lnTo>
                  <a:lnTo>
                    <a:pt x="546" y="432"/>
                  </a:lnTo>
                  <a:lnTo>
                    <a:pt x="542" y="432"/>
                  </a:lnTo>
                  <a:lnTo>
                    <a:pt x="538" y="432"/>
                  </a:lnTo>
                  <a:lnTo>
                    <a:pt x="534" y="432"/>
                  </a:lnTo>
                  <a:lnTo>
                    <a:pt x="530" y="432"/>
                  </a:lnTo>
                  <a:lnTo>
                    <a:pt x="526" y="432"/>
                  </a:lnTo>
                  <a:lnTo>
                    <a:pt x="522" y="432"/>
                  </a:lnTo>
                  <a:lnTo>
                    <a:pt x="518" y="432"/>
                  </a:lnTo>
                  <a:lnTo>
                    <a:pt x="515" y="432"/>
                  </a:lnTo>
                  <a:lnTo>
                    <a:pt x="511" y="432"/>
                  </a:lnTo>
                  <a:lnTo>
                    <a:pt x="507" y="432"/>
                  </a:lnTo>
                  <a:lnTo>
                    <a:pt x="503" y="432"/>
                  </a:lnTo>
                  <a:lnTo>
                    <a:pt x="499" y="432"/>
                  </a:lnTo>
                  <a:lnTo>
                    <a:pt x="495" y="432"/>
                  </a:lnTo>
                  <a:lnTo>
                    <a:pt x="491" y="432"/>
                  </a:lnTo>
                  <a:lnTo>
                    <a:pt x="487" y="432"/>
                  </a:lnTo>
                  <a:lnTo>
                    <a:pt x="483" y="432"/>
                  </a:lnTo>
                  <a:lnTo>
                    <a:pt x="479" y="432"/>
                  </a:lnTo>
                  <a:lnTo>
                    <a:pt x="476" y="432"/>
                  </a:lnTo>
                  <a:lnTo>
                    <a:pt x="472" y="432"/>
                  </a:lnTo>
                  <a:lnTo>
                    <a:pt x="468" y="432"/>
                  </a:lnTo>
                  <a:lnTo>
                    <a:pt x="464" y="432"/>
                  </a:lnTo>
                  <a:lnTo>
                    <a:pt x="460" y="432"/>
                  </a:lnTo>
                  <a:lnTo>
                    <a:pt x="456" y="432"/>
                  </a:lnTo>
                  <a:lnTo>
                    <a:pt x="452" y="432"/>
                  </a:lnTo>
                  <a:lnTo>
                    <a:pt x="448" y="432"/>
                  </a:lnTo>
                  <a:lnTo>
                    <a:pt x="444" y="432"/>
                  </a:lnTo>
                  <a:lnTo>
                    <a:pt x="441" y="432"/>
                  </a:lnTo>
                  <a:lnTo>
                    <a:pt x="437" y="432"/>
                  </a:lnTo>
                  <a:lnTo>
                    <a:pt x="433" y="432"/>
                  </a:lnTo>
                  <a:lnTo>
                    <a:pt x="429" y="432"/>
                  </a:lnTo>
                  <a:lnTo>
                    <a:pt x="425" y="432"/>
                  </a:lnTo>
                  <a:lnTo>
                    <a:pt x="421" y="432"/>
                  </a:lnTo>
                  <a:lnTo>
                    <a:pt x="417" y="432"/>
                  </a:lnTo>
                  <a:lnTo>
                    <a:pt x="413" y="432"/>
                  </a:lnTo>
                  <a:lnTo>
                    <a:pt x="409" y="432"/>
                  </a:lnTo>
                  <a:lnTo>
                    <a:pt x="405" y="432"/>
                  </a:lnTo>
                  <a:lnTo>
                    <a:pt x="401" y="432"/>
                  </a:lnTo>
                  <a:lnTo>
                    <a:pt x="397" y="432"/>
                  </a:lnTo>
                  <a:lnTo>
                    <a:pt x="393" y="432"/>
                  </a:lnTo>
                  <a:lnTo>
                    <a:pt x="390" y="432"/>
                  </a:lnTo>
                  <a:lnTo>
                    <a:pt x="386" y="432"/>
                  </a:lnTo>
                  <a:lnTo>
                    <a:pt x="382" y="432"/>
                  </a:lnTo>
                  <a:lnTo>
                    <a:pt x="379" y="432"/>
                  </a:lnTo>
                  <a:lnTo>
                    <a:pt x="375" y="432"/>
                  </a:lnTo>
                  <a:lnTo>
                    <a:pt x="371" y="432"/>
                  </a:lnTo>
                  <a:lnTo>
                    <a:pt x="367" y="432"/>
                  </a:lnTo>
                  <a:lnTo>
                    <a:pt x="363" y="432"/>
                  </a:lnTo>
                  <a:lnTo>
                    <a:pt x="359" y="432"/>
                  </a:lnTo>
                  <a:lnTo>
                    <a:pt x="355" y="432"/>
                  </a:lnTo>
                  <a:lnTo>
                    <a:pt x="351" y="432"/>
                  </a:lnTo>
                  <a:lnTo>
                    <a:pt x="347" y="432"/>
                  </a:lnTo>
                  <a:lnTo>
                    <a:pt x="343" y="432"/>
                  </a:lnTo>
                  <a:lnTo>
                    <a:pt x="339" y="432"/>
                  </a:lnTo>
                  <a:lnTo>
                    <a:pt x="335" y="432"/>
                  </a:lnTo>
                  <a:lnTo>
                    <a:pt x="331" y="432"/>
                  </a:lnTo>
                  <a:lnTo>
                    <a:pt x="327" y="432"/>
                  </a:lnTo>
                  <a:lnTo>
                    <a:pt x="323" y="432"/>
                  </a:lnTo>
                  <a:lnTo>
                    <a:pt x="319" y="432"/>
                  </a:lnTo>
                  <a:lnTo>
                    <a:pt x="316" y="432"/>
                  </a:lnTo>
                  <a:lnTo>
                    <a:pt x="312" y="432"/>
                  </a:lnTo>
                  <a:lnTo>
                    <a:pt x="308" y="432"/>
                  </a:lnTo>
                  <a:lnTo>
                    <a:pt x="304" y="432"/>
                  </a:lnTo>
                  <a:lnTo>
                    <a:pt x="301" y="432"/>
                  </a:lnTo>
                  <a:lnTo>
                    <a:pt x="297" y="432"/>
                  </a:lnTo>
                  <a:lnTo>
                    <a:pt x="293" y="432"/>
                  </a:lnTo>
                  <a:lnTo>
                    <a:pt x="289" y="432"/>
                  </a:lnTo>
                  <a:lnTo>
                    <a:pt x="285" y="432"/>
                  </a:lnTo>
                  <a:lnTo>
                    <a:pt x="281" y="432"/>
                  </a:lnTo>
                  <a:lnTo>
                    <a:pt x="277" y="432"/>
                  </a:lnTo>
                  <a:lnTo>
                    <a:pt x="273" y="432"/>
                  </a:lnTo>
                  <a:lnTo>
                    <a:pt x="269" y="432"/>
                  </a:lnTo>
                  <a:lnTo>
                    <a:pt x="265" y="432"/>
                  </a:lnTo>
                  <a:lnTo>
                    <a:pt x="261" y="432"/>
                  </a:lnTo>
                  <a:lnTo>
                    <a:pt x="257" y="432"/>
                  </a:lnTo>
                  <a:lnTo>
                    <a:pt x="253" y="432"/>
                  </a:lnTo>
                  <a:lnTo>
                    <a:pt x="249" y="432"/>
                  </a:lnTo>
                  <a:lnTo>
                    <a:pt x="245" y="432"/>
                  </a:lnTo>
                  <a:lnTo>
                    <a:pt x="241" y="432"/>
                  </a:lnTo>
                  <a:lnTo>
                    <a:pt x="237" y="432"/>
                  </a:lnTo>
                  <a:lnTo>
                    <a:pt x="234" y="432"/>
                  </a:lnTo>
                  <a:lnTo>
                    <a:pt x="230" y="432"/>
                  </a:lnTo>
                  <a:lnTo>
                    <a:pt x="226" y="432"/>
                  </a:lnTo>
                  <a:lnTo>
                    <a:pt x="222" y="432"/>
                  </a:lnTo>
                  <a:lnTo>
                    <a:pt x="218" y="432"/>
                  </a:lnTo>
                  <a:lnTo>
                    <a:pt x="215" y="432"/>
                  </a:lnTo>
                  <a:lnTo>
                    <a:pt x="211" y="432"/>
                  </a:lnTo>
                  <a:lnTo>
                    <a:pt x="207" y="432"/>
                  </a:lnTo>
                  <a:lnTo>
                    <a:pt x="203" y="432"/>
                  </a:lnTo>
                  <a:lnTo>
                    <a:pt x="199" y="432"/>
                  </a:lnTo>
                  <a:lnTo>
                    <a:pt x="195" y="432"/>
                  </a:lnTo>
                  <a:lnTo>
                    <a:pt x="191" y="432"/>
                  </a:lnTo>
                  <a:lnTo>
                    <a:pt x="187" y="432"/>
                  </a:lnTo>
                  <a:lnTo>
                    <a:pt x="183" y="432"/>
                  </a:lnTo>
                  <a:lnTo>
                    <a:pt x="179" y="432"/>
                  </a:lnTo>
                  <a:lnTo>
                    <a:pt x="175" y="432"/>
                  </a:lnTo>
                  <a:lnTo>
                    <a:pt x="171" y="432"/>
                  </a:lnTo>
                  <a:lnTo>
                    <a:pt x="168" y="432"/>
                  </a:lnTo>
                  <a:lnTo>
                    <a:pt x="164" y="432"/>
                  </a:lnTo>
                  <a:lnTo>
                    <a:pt x="160" y="432"/>
                  </a:lnTo>
                  <a:lnTo>
                    <a:pt x="156" y="432"/>
                  </a:lnTo>
                  <a:lnTo>
                    <a:pt x="152" y="432"/>
                  </a:lnTo>
                  <a:lnTo>
                    <a:pt x="148" y="432"/>
                  </a:lnTo>
                  <a:lnTo>
                    <a:pt x="144" y="432"/>
                  </a:lnTo>
                  <a:lnTo>
                    <a:pt x="140" y="432"/>
                  </a:lnTo>
                  <a:lnTo>
                    <a:pt x="136" y="432"/>
                  </a:lnTo>
                  <a:lnTo>
                    <a:pt x="132" y="432"/>
                  </a:lnTo>
                  <a:lnTo>
                    <a:pt x="129" y="432"/>
                  </a:lnTo>
                  <a:lnTo>
                    <a:pt x="125" y="432"/>
                  </a:lnTo>
                  <a:lnTo>
                    <a:pt x="121" y="432"/>
                  </a:lnTo>
                  <a:lnTo>
                    <a:pt x="117" y="432"/>
                  </a:lnTo>
                  <a:lnTo>
                    <a:pt x="113" y="432"/>
                  </a:lnTo>
                  <a:lnTo>
                    <a:pt x="109" y="432"/>
                  </a:lnTo>
                  <a:lnTo>
                    <a:pt x="106" y="432"/>
                  </a:lnTo>
                  <a:lnTo>
                    <a:pt x="102" y="432"/>
                  </a:lnTo>
                  <a:lnTo>
                    <a:pt x="98" y="432"/>
                  </a:lnTo>
                  <a:lnTo>
                    <a:pt x="94" y="432"/>
                  </a:lnTo>
                  <a:lnTo>
                    <a:pt x="90" y="432"/>
                  </a:lnTo>
                  <a:lnTo>
                    <a:pt x="86" y="432"/>
                  </a:lnTo>
                  <a:lnTo>
                    <a:pt x="82" y="432"/>
                  </a:lnTo>
                  <a:lnTo>
                    <a:pt x="78" y="432"/>
                  </a:lnTo>
                  <a:lnTo>
                    <a:pt x="74" y="432"/>
                  </a:lnTo>
                  <a:lnTo>
                    <a:pt x="70" y="432"/>
                  </a:lnTo>
                  <a:lnTo>
                    <a:pt x="66" y="432"/>
                  </a:lnTo>
                  <a:lnTo>
                    <a:pt x="62" y="432"/>
                  </a:lnTo>
                  <a:lnTo>
                    <a:pt x="58" y="432"/>
                  </a:lnTo>
                  <a:lnTo>
                    <a:pt x="54" y="432"/>
                  </a:lnTo>
                  <a:lnTo>
                    <a:pt x="50" y="432"/>
                  </a:lnTo>
                  <a:lnTo>
                    <a:pt x="46" y="432"/>
                  </a:lnTo>
                  <a:lnTo>
                    <a:pt x="43" y="432"/>
                  </a:lnTo>
                  <a:lnTo>
                    <a:pt x="39" y="432"/>
                  </a:lnTo>
                  <a:lnTo>
                    <a:pt x="35" y="432"/>
                  </a:lnTo>
                  <a:lnTo>
                    <a:pt x="32" y="432"/>
                  </a:lnTo>
                  <a:lnTo>
                    <a:pt x="28" y="432"/>
                  </a:lnTo>
                  <a:lnTo>
                    <a:pt x="24" y="432"/>
                  </a:lnTo>
                  <a:lnTo>
                    <a:pt x="20" y="432"/>
                  </a:lnTo>
                  <a:lnTo>
                    <a:pt x="16" y="432"/>
                  </a:lnTo>
                  <a:lnTo>
                    <a:pt x="12" y="432"/>
                  </a:lnTo>
                  <a:lnTo>
                    <a:pt x="8" y="432"/>
                  </a:lnTo>
                  <a:lnTo>
                    <a:pt x="4" y="432"/>
                  </a:lnTo>
                  <a:lnTo>
                    <a:pt x="0" y="432"/>
                  </a:lnTo>
                  <a:lnTo>
                    <a:pt x="0" y="0"/>
                  </a:lnTo>
                </a:path>
              </a:pathLst>
            </a:custGeom>
            <a:solidFill>
              <a:srgbClr val="C0C0C0"/>
            </a:solidFill>
            <a:ln w="12700" cap="rnd">
              <a:noFill/>
              <a:round/>
              <a:headEnd/>
              <a:tailEnd/>
            </a:ln>
            <a:effectLst/>
          </p:spPr>
          <p:txBody>
            <a:bodyPr/>
            <a:lstStyle/>
            <a:p>
              <a:endParaRPr lang="en-US"/>
            </a:p>
          </p:txBody>
        </p:sp>
        <p:sp>
          <p:nvSpPr>
            <p:cNvPr id="146442" name="Rectangle 10"/>
            <p:cNvSpPr>
              <a:spLocks noChangeArrowheads="1"/>
            </p:cNvSpPr>
            <p:nvPr/>
          </p:nvSpPr>
          <p:spPr bwMode="auto">
            <a:xfrm>
              <a:off x="2662" y="2015"/>
              <a:ext cx="226" cy="69"/>
            </a:xfrm>
            <a:prstGeom prst="rect">
              <a:avLst/>
            </a:prstGeom>
            <a:noFill/>
            <a:ln w="12700">
              <a:noFill/>
              <a:miter lim="800000"/>
              <a:headEnd/>
              <a:tailEnd/>
            </a:ln>
            <a:effectLst/>
          </p:spPr>
          <p:txBody>
            <a:bodyPr wrap="none" lIns="90488" tIns="44450" rIns="90488" bIns="44450" anchor="ctr"/>
            <a:lstStyle/>
            <a:p>
              <a:pPr algn="ctr"/>
              <a:r>
                <a:rPr lang="en-US" b="1" i="0">
                  <a:solidFill>
                    <a:schemeClr val="bg2"/>
                  </a:solidFill>
                  <a:latin typeface="Symbol" pitchFamily="18" charset="2"/>
                </a:rPr>
                <a:t></a:t>
              </a:r>
            </a:p>
          </p:txBody>
        </p:sp>
        <p:sp>
          <p:nvSpPr>
            <p:cNvPr id="146443" name="Line 11"/>
            <p:cNvSpPr>
              <a:spLocks noChangeShapeType="1"/>
            </p:cNvSpPr>
            <p:nvPr/>
          </p:nvSpPr>
          <p:spPr bwMode="auto">
            <a:xfrm>
              <a:off x="2760" y="1261"/>
              <a:ext cx="0" cy="702"/>
            </a:xfrm>
            <a:prstGeom prst="line">
              <a:avLst/>
            </a:prstGeom>
            <a:noFill/>
            <a:ln w="25400">
              <a:solidFill>
                <a:schemeClr val="bg2"/>
              </a:solidFill>
              <a:round/>
              <a:headEnd/>
              <a:tailEnd/>
            </a:ln>
            <a:effectLst/>
          </p:spPr>
          <p:txBody>
            <a:bodyPr wrap="none" anchor="ctr"/>
            <a:lstStyle/>
            <a:p>
              <a:endParaRPr lang="en-US"/>
            </a:p>
          </p:txBody>
        </p:sp>
        <p:sp>
          <p:nvSpPr>
            <p:cNvPr id="146444" name="Freeform 12"/>
            <p:cNvSpPr>
              <a:spLocks/>
            </p:cNvSpPr>
            <p:nvPr/>
          </p:nvSpPr>
          <p:spPr bwMode="auto">
            <a:xfrm>
              <a:off x="1592" y="1975"/>
              <a:ext cx="1953" cy="1"/>
            </a:xfrm>
            <a:custGeom>
              <a:avLst/>
              <a:gdLst/>
              <a:ahLst/>
              <a:cxnLst>
                <a:cxn ang="0">
                  <a:pos x="59" y="0"/>
                </a:cxn>
                <a:cxn ang="0">
                  <a:pos x="121" y="0"/>
                </a:cxn>
                <a:cxn ang="0">
                  <a:pos x="184" y="0"/>
                </a:cxn>
                <a:cxn ang="0">
                  <a:pos x="246" y="0"/>
                </a:cxn>
                <a:cxn ang="0">
                  <a:pos x="309" y="0"/>
                </a:cxn>
                <a:cxn ang="0">
                  <a:pos x="371" y="0"/>
                </a:cxn>
                <a:cxn ang="0">
                  <a:pos x="434" y="0"/>
                </a:cxn>
                <a:cxn ang="0">
                  <a:pos x="496" y="0"/>
                </a:cxn>
                <a:cxn ang="0">
                  <a:pos x="559" y="0"/>
                </a:cxn>
                <a:cxn ang="0">
                  <a:pos x="622" y="0"/>
                </a:cxn>
                <a:cxn ang="0">
                  <a:pos x="685" y="0"/>
                </a:cxn>
                <a:cxn ang="0">
                  <a:pos x="747" y="0"/>
                </a:cxn>
                <a:cxn ang="0">
                  <a:pos x="810" y="0"/>
                </a:cxn>
                <a:cxn ang="0">
                  <a:pos x="872" y="0"/>
                </a:cxn>
                <a:cxn ang="0">
                  <a:pos x="935" y="0"/>
                </a:cxn>
                <a:cxn ang="0">
                  <a:pos x="997" y="0"/>
                </a:cxn>
                <a:cxn ang="0">
                  <a:pos x="1060" y="0"/>
                </a:cxn>
                <a:cxn ang="0">
                  <a:pos x="1122" y="0"/>
                </a:cxn>
                <a:cxn ang="0">
                  <a:pos x="1186" y="0"/>
                </a:cxn>
                <a:cxn ang="0">
                  <a:pos x="1248" y="0"/>
                </a:cxn>
                <a:cxn ang="0">
                  <a:pos x="1311" y="0"/>
                </a:cxn>
                <a:cxn ang="0">
                  <a:pos x="1373" y="0"/>
                </a:cxn>
                <a:cxn ang="0">
                  <a:pos x="1436" y="0"/>
                </a:cxn>
                <a:cxn ang="0">
                  <a:pos x="1498" y="0"/>
                </a:cxn>
                <a:cxn ang="0">
                  <a:pos x="1561" y="0"/>
                </a:cxn>
                <a:cxn ang="0">
                  <a:pos x="1624" y="0"/>
                </a:cxn>
                <a:cxn ang="0">
                  <a:pos x="1686" y="0"/>
                </a:cxn>
                <a:cxn ang="0">
                  <a:pos x="1749" y="0"/>
                </a:cxn>
                <a:cxn ang="0">
                  <a:pos x="1811" y="0"/>
                </a:cxn>
                <a:cxn ang="0">
                  <a:pos x="1875" y="0"/>
                </a:cxn>
                <a:cxn ang="0">
                  <a:pos x="1937" y="0"/>
                </a:cxn>
                <a:cxn ang="0">
                  <a:pos x="1905" y="0"/>
                </a:cxn>
                <a:cxn ang="0">
                  <a:pos x="1843" y="0"/>
                </a:cxn>
                <a:cxn ang="0">
                  <a:pos x="1780" y="0"/>
                </a:cxn>
                <a:cxn ang="0">
                  <a:pos x="1718" y="0"/>
                </a:cxn>
                <a:cxn ang="0">
                  <a:pos x="1655" y="0"/>
                </a:cxn>
                <a:cxn ang="0">
                  <a:pos x="1593" y="0"/>
                </a:cxn>
                <a:cxn ang="0">
                  <a:pos x="1529" y="0"/>
                </a:cxn>
                <a:cxn ang="0">
                  <a:pos x="1467" y="0"/>
                </a:cxn>
                <a:cxn ang="0">
                  <a:pos x="1404" y="0"/>
                </a:cxn>
                <a:cxn ang="0">
                  <a:pos x="1342" y="0"/>
                </a:cxn>
                <a:cxn ang="0">
                  <a:pos x="1279" y="0"/>
                </a:cxn>
                <a:cxn ang="0">
                  <a:pos x="1217" y="0"/>
                </a:cxn>
                <a:cxn ang="0">
                  <a:pos x="1154" y="0"/>
                </a:cxn>
                <a:cxn ang="0">
                  <a:pos x="1092" y="0"/>
                </a:cxn>
                <a:cxn ang="0">
                  <a:pos x="1029" y="0"/>
                </a:cxn>
                <a:cxn ang="0">
                  <a:pos x="967" y="0"/>
                </a:cxn>
                <a:cxn ang="0">
                  <a:pos x="904" y="0"/>
                </a:cxn>
                <a:cxn ang="0">
                  <a:pos x="841" y="0"/>
                </a:cxn>
                <a:cxn ang="0">
                  <a:pos x="778" y="0"/>
                </a:cxn>
                <a:cxn ang="0">
                  <a:pos x="716" y="0"/>
                </a:cxn>
                <a:cxn ang="0">
                  <a:pos x="653" y="0"/>
                </a:cxn>
                <a:cxn ang="0">
                  <a:pos x="590" y="0"/>
                </a:cxn>
                <a:cxn ang="0">
                  <a:pos x="528" y="0"/>
                </a:cxn>
                <a:cxn ang="0">
                  <a:pos x="465" y="0"/>
                </a:cxn>
                <a:cxn ang="0">
                  <a:pos x="403" y="0"/>
                </a:cxn>
                <a:cxn ang="0">
                  <a:pos x="340" y="0"/>
                </a:cxn>
                <a:cxn ang="0">
                  <a:pos x="278" y="0"/>
                </a:cxn>
                <a:cxn ang="0">
                  <a:pos x="215" y="0"/>
                </a:cxn>
                <a:cxn ang="0">
                  <a:pos x="152" y="0"/>
                </a:cxn>
                <a:cxn ang="0">
                  <a:pos x="89" y="0"/>
                </a:cxn>
                <a:cxn ang="0">
                  <a:pos x="27" y="0"/>
                </a:cxn>
              </a:cxnLst>
              <a:rect l="0" t="0" r="r" b="b"/>
              <a:pathLst>
                <a:path w="1953" h="1">
                  <a:moveTo>
                    <a:pt x="0" y="0"/>
                  </a:moveTo>
                  <a:lnTo>
                    <a:pt x="4" y="0"/>
                  </a:lnTo>
                  <a:lnTo>
                    <a:pt x="7" y="0"/>
                  </a:lnTo>
                  <a:lnTo>
                    <a:pt x="11" y="0"/>
                  </a:lnTo>
                  <a:lnTo>
                    <a:pt x="15" y="0"/>
                  </a:lnTo>
                  <a:lnTo>
                    <a:pt x="19" y="0"/>
                  </a:lnTo>
                  <a:lnTo>
                    <a:pt x="23" y="0"/>
                  </a:lnTo>
                  <a:lnTo>
                    <a:pt x="27" y="0"/>
                  </a:lnTo>
                  <a:lnTo>
                    <a:pt x="31" y="0"/>
                  </a:lnTo>
                  <a:lnTo>
                    <a:pt x="35" y="0"/>
                  </a:lnTo>
                  <a:lnTo>
                    <a:pt x="39" y="0"/>
                  </a:lnTo>
                  <a:lnTo>
                    <a:pt x="43" y="0"/>
                  </a:lnTo>
                  <a:lnTo>
                    <a:pt x="47" y="0"/>
                  </a:lnTo>
                  <a:lnTo>
                    <a:pt x="51" y="0"/>
                  </a:lnTo>
                  <a:lnTo>
                    <a:pt x="55" y="0"/>
                  </a:lnTo>
                  <a:lnTo>
                    <a:pt x="59" y="0"/>
                  </a:lnTo>
                  <a:lnTo>
                    <a:pt x="63" y="0"/>
                  </a:lnTo>
                  <a:lnTo>
                    <a:pt x="65" y="0"/>
                  </a:lnTo>
                  <a:lnTo>
                    <a:pt x="69" y="0"/>
                  </a:lnTo>
                  <a:lnTo>
                    <a:pt x="73" y="0"/>
                  </a:lnTo>
                  <a:lnTo>
                    <a:pt x="77" y="0"/>
                  </a:lnTo>
                  <a:lnTo>
                    <a:pt x="81" y="0"/>
                  </a:lnTo>
                  <a:lnTo>
                    <a:pt x="85" y="0"/>
                  </a:lnTo>
                  <a:lnTo>
                    <a:pt x="89" y="0"/>
                  </a:lnTo>
                  <a:lnTo>
                    <a:pt x="93" y="0"/>
                  </a:lnTo>
                  <a:lnTo>
                    <a:pt x="97" y="0"/>
                  </a:lnTo>
                  <a:lnTo>
                    <a:pt x="101" y="0"/>
                  </a:lnTo>
                  <a:lnTo>
                    <a:pt x="105" y="0"/>
                  </a:lnTo>
                  <a:lnTo>
                    <a:pt x="109" y="0"/>
                  </a:lnTo>
                  <a:lnTo>
                    <a:pt x="113" y="0"/>
                  </a:lnTo>
                  <a:lnTo>
                    <a:pt x="117" y="0"/>
                  </a:lnTo>
                  <a:lnTo>
                    <a:pt x="121" y="0"/>
                  </a:lnTo>
                  <a:lnTo>
                    <a:pt x="125" y="0"/>
                  </a:lnTo>
                  <a:lnTo>
                    <a:pt x="129" y="0"/>
                  </a:lnTo>
                  <a:lnTo>
                    <a:pt x="133" y="0"/>
                  </a:lnTo>
                  <a:lnTo>
                    <a:pt x="137" y="0"/>
                  </a:lnTo>
                  <a:lnTo>
                    <a:pt x="141" y="0"/>
                  </a:lnTo>
                  <a:lnTo>
                    <a:pt x="144" y="0"/>
                  </a:lnTo>
                  <a:lnTo>
                    <a:pt x="148" y="0"/>
                  </a:lnTo>
                  <a:lnTo>
                    <a:pt x="152" y="0"/>
                  </a:lnTo>
                  <a:lnTo>
                    <a:pt x="156" y="0"/>
                  </a:lnTo>
                  <a:lnTo>
                    <a:pt x="160" y="0"/>
                  </a:lnTo>
                  <a:lnTo>
                    <a:pt x="164" y="0"/>
                  </a:lnTo>
                  <a:lnTo>
                    <a:pt x="168" y="0"/>
                  </a:lnTo>
                  <a:lnTo>
                    <a:pt x="172" y="0"/>
                  </a:lnTo>
                  <a:lnTo>
                    <a:pt x="176" y="0"/>
                  </a:lnTo>
                  <a:lnTo>
                    <a:pt x="180" y="0"/>
                  </a:lnTo>
                  <a:lnTo>
                    <a:pt x="184" y="0"/>
                  </a:lnTo>
                  <a:lnTo>
                    <a:pt x="188" y="0"/>
                  </a:lnTo>
                  <a:lnTo>
                    <a:pt x="192" y="0"/>
                  </a:lnTo>
                  <a:lnTo>
                    <a:pt x="195" y="0"/>
                  </a:lnTo>
                  <a:lnTo>
                    <a:pt x="199" y="0"/>
                  </a:lnTo>
                  <a:lnTo>
                    <a:pt x="203" y="0"/>
                  </a:lnTo>
                  <a:lnTo>
                    <a:pt x="207" y="0"/>
                  </a:lnTo>
                  <a:lnTo>
                    <a:pt x="211" y="0"/>
                  </a:lnTo>
                  <a:lnTo>
                    <a:pt x="215" y="0"/>
                  </a:lnTo>
                  <a:lnTo>
                    <a:pt x="218" y="0"/>
                  </a:lnTo>
                  <a:lnTo>
                    <a:pt x="222" y="0"/>
                  </a:lnTo>
                  <a:lnTo>
                    <a:pt x="226" y="0"/>
                  </a:lnTo>
                  <a:lnTo>
                    <a:pt x="230" y="0"/>
                  </a:lnTo>
                  <a:lnTo>
                    <a:pt x="234" y="0"/>
                  </a:lnTo>
                  <a:lnTo>
                    <a:pt x="238" y="0"/>
                  </a:lnTo>
                  <a:lnTo>
                    <a:pt x="242" y="0"/>
                  </a:lnTo>
                  <a:lnTo>
                    <a:pt x="246" y="0"/>
                  </a:lnTo>
                  <a:lnTo>
                    <a:pt x="250" y="0"/>
                  </a:lnTo>
                  <a:lnTo>
                    <a:pt x="254" y="0"/>
                  </a:lnTo>
                  <a:lnTo>
                    <a:pt x="258" y="0"/>
                  </a:lnTo>
                  <a:lnTo>
                    <a:pt x="262" y="0"/>
                  </a:lnTo>
                  <a:lnTo>
                    <a:pt x="266" y="0"/>
                  </a:lnTo>
                  <a:lnTo>
                    <a:pt x="270" y="0"/>
                  </a:lnTo>
                  <a:lnTo>
                    <a:pt x="274" y="0"/>
                  </a:lnTo>
                  <a:lnTo>
                    <a:pt x="278" y="0"/>
                  </a:lnTo>
                  <a:lnTo>
                    <a:pt x="281" y="0"/>
                  </a:lnTo>
                  <a:lnTo>
                    <a:pt x="285" y="0"/>
                  </a:lnTo>
                  <a:lnTo>
                    <a:pt x="289" y="0"/>
                  </a:lnTo>
                  <a:lnTo>
                    <a:pt x="293" y="0"/>
                  </a:lnTo>
                  <a:lnTo>
                    <a:pt x="297" y="0"/>
                  </a:lnTo>
                  <a:lnTo>
                    <a:pt x="301" y="0"/>
                  </a:lnTo>
                  <a:lnTo>
                    <a:pt x="305" y="0"/>
                  </a:lnTo>
                  <a:lnTo>
                    <a:pt x="309" y="0"/>
                  </a:lnTo>
                  <a:lnTo>
                    <a:pt x="313" y="0"/>
                  </a:lnTo>
                  <a:lnTo>
                    <a:pt x="317" y="0"/>
                  </a:lnTo>
                  <a:lnTo>
                    <a:pt x="321" y="0"/>
                  </a:lnTo>
                  <a:lnTo>
                    <a:pt x="325" y="0"/>
                  </a:lnTo>
                  <a:lnTo>
                    <a:pt x="328" y="0"/>
                  </a:lnTo>
                  <a:lnTo>
                    <a:pt x="332" y="0"/>
                  </a:lnTo>
                  <a:lnTo>
                    <a:pt x="336" y="0"/>
                  </a:lnTo>
                  <a:lnTo>
                    <a:pt x="340" y="0"/>
                  </a:lnTo>
                  <a:lnTo>
                    <a:pt x="343" y="0"/>
                  </a:lnTo>
                  <a:lnTo>
                    <a:pt x="347" y="0"/>
                  </a:lnTo>
                  <a:lnTo>
                    <a:pt x="351" y="0"/>
                  </a:lnTo>
                  <a:lnTo>
                    <a:pt x="355" y="0"/>
                  </a:lnTo>
                  <a:lnTo>
                    <a:pt x="359" y="0"/>
                  </a:lnTo>
                  <a:lnTo>
                    <a:pt x="363" y="0"/>
                  </a:lnTo>
                  <a:lnTo>
                    <a:pt x="367" y="0"/>
                  </a:lnTo>
                  <a:lnTo>
                    <a:pt x="371" y="0"/>
                  </a:lnTo>
                  <a:lnTo>
                    <a:pt x="375" y="0"/>
                  </a:lnTo>
                  <a:lnTo>
                    <a:pt x="379" y="0"/>
                  </a:lnTo>
                  <a:lnTo>
                    <a:pt x="383" y="0"/>
                  </a:lnTo>
                  <a:lnTo>
                    <a:pt x="387" y="0"/>
                  </a:lnTo>
                  <a:lnTo>
                    <a:pt x="391" y="0"/>
                  </a:lnTo>
                  <a:lnTo>
                    <a:pt x="395" y="0"/>
                  </a:lnTo>
                  <a:lnTo>
                    <a:pt x="399" y="0"/>
                  </a:lnTo>
                  <a:lnTo>
                    <a:pt x="403" y="0"/>
                  </a:lnTo>
                  <a:lnTo>
                    <a:pt x="407" y="0"/>
                  </a:lnTo>
                  <a:lnTo>
                    <a:pt x="411" y="0"/>
                  </a:lnTo>
                  <a:lnTo>
                    <a:pt x="415" y="0"/>
                  </a:lnTo>
                  <a:lnTo>
                    <a:pt x="419" y="0"/>
                  </a:lnTo>
                  <a:lnTo>
                    <a:pt x="423" y="0"/>
                  </a:lnTo>
                  <a:lnTo>
                    <a:pt x="426" y="0"/>
                  </a:lnTo>
                  <a:lnTo>
                    <a:pt x="430" y="0"/>
                  </a:lnTo>
                  <a:lnTo>
                    <a:pt x="434" y="0"/>
                  </a:lnTo>
                  <a:lnTo>
                    <a:pt x="438" y="0"/>
                  </a:lnTo>
                  <a:lnTo>
                    <a:pt x="442" y="0"/>
                  </a:lnTo>
                  <a:lnTo>
                    <a:pt x="446" y="0"/>
                  </a:lnTo>
                  <a:lnTo>
                    <a:pt x="450" y="0"/>
                  </a:lnTo>
                  <a:lnTo>
                    <a:pt x="454" y="0"/>
                  </a:lnTo>
                  <a:lnTo>
                    <a:pt x="457" y="0"/>
                  </a:lnTo>
                  <a:lnTo>
                    <a:pt x="461" y="0"/>
                  </a:lnTo>
                  <a:lnTo>
                    <a:pt x="465" y="0"/>
                  </a:lnTo>
                  <a:lnTo>
                    <a:pt x="469" y="0"/>
                  </a:lnTo>
                  <a:lnTo>
                    <a:pt x="473" y="0"/>
                  </a:lnTo>
                  <a:lnTo>
                    <a:pt x="477" y="0"/>
                  </a:lnTo>
                  <a:lnTo>
                    <a:pt x="481" y="0"/>
                  </a:lnTo>
                  <a:lnTo>
                    <a:pt x="485" y="0"/>
                  </a:lnTo>
                  <a:lnTo>
                    <a:pt x="489" y="0"/>
                  </a:lnTo>
                  <a:lnTo>
                    <a:pt x="492" y="0"/>
                  </a:lnTo>
                  <a:lnTo>
                    <a:pt x="496" y="0"/>
                  </a:lnTo>
                  <a:lnTo>
                    <a:pt x="500" y="0"/>
                  </a:lnTo>
                  <a:lnTo>
                    <a:pt x="504" y="0"/>
                  </a:lnTo>
                  <a:lnTo>
                    <a:pt x="508" y="0"/>
                  </a:lnTo>
                  <a:lnTo>
                    <a:pt x="512" y="0"/>
                  </a:lnTo>
                  <a:lnTo>
                    <a:pt x="516" y="0"/>
                  </a:lnTo>
                  <a:lnTo>
                    <a:pt x="520" y="0"/>
                  </a:lnTo>
                  <a:lnTo>
                    <a:pt x="524" y="0"/>
                  </a:lnTo>
                  <a:lnTo>
                    <a:pt x="528" y="0"/>
                  </a:lnTo>
                  <a:lnTo>
                    <a:pt x="532" y="0"/>
                  </a:lnTo>
                  <a:lnTo>
                    <a:pt x="536" y="0"/>
                  </a:lnTo>
                  <a:lnTo>
                    <a:pt x="540" y="0"/>
                  </a:lnTo>
                  <a:lnTo>
                    <a:pt x="544" y="0"/>
                  </a:lnTo>
                  <a:lnTo>
                    <a:pt x="548" y="0"/>
                  </a:lnTo>
                  <a:lnTo>
                    <a:pt x="552" y="0"/>
                  </a:lnTo>
                  <a:lnTo>
                    <a:pt x="555" y="0"/>
                  </a:lnTo>
                  <a:lnTo>
                    <a:pt x="559" y="0"/>
                  </a:lnTo>
                  <a:lnTo>
                    <a:pt x="563" y="0"/>
                  </a:lnTo>
                  <a:lnTo>
                    <a:pt x="567" y="0"/>
                  </a:lnTo>
                  <a:lnTo>
                    <a:pt x="571" y="0"/>
                  </a:lnTo>
                  <a:lnTo>
                    <a:pt x="575" y="0"/>
                  </a:lnTo>
                  <a:lnTo>
                    <a:pt x="579" y="0"/>
                  </a:lnTo>
                  <a:lnTo>
                    <a:pt x="583" y="0"/>
                  </a:lnTo>
                  <a:lnTo>
                    <a:pt x="586" y="0"/>
                  </a:lnTo>
                  <a:lnTo>
                    <a:pt x="590" y="0"/>
                  </a:lnTo>
                  <a:lnTo>
                    <a:pt x="594" y="0"/>
                  </a:lnTo>
                  <a:lnTo>
                    <a:pt x="598" y="0"/>
                  </a:lnTo>
                  <a:lnTo>
                    <a:pt x="602" y="0"/>
                  </a:lnTo>
                  <a:lnTo>
                    <a:pt x="606" y="0"/>
                  </a:lnTo>
                  <a:lnTo>
                    <a:pt x="610" y="0"/>
                  </a:lnTo>
                  <a:lnTo>
                    <a:pt x="614" y="0"/>
                  </a:lnTo>
                  <a:lnTo>
                    <a:pt x="618" y="0"/>
                  </a:lnTo>
                  <a:lnTo>
                    <a:pt x="622" y="0"/>
                  </a:lnTo>
                  <a:lnTo>
                    <a:pt x="626" y="0"/>
                  </a:lnTo>
                  <a:lnTo>
                    <a:pt x="629" y="0"/>
                  </a:lnTo>
                  <a:lnTo>
                    <a:pt x="633" y="0"/>
                  </a:lnTo>
                  <a:lnTo>
                    <a:pt x="637" y="0"/>
                  </a:lnTo>
                  <a:lnTo>
                    <a:pt x="641" y="0"/>
                  </a:lnTo>
                  <a:lnTo>
                    <a:pt x="645" y="0"/>
                  </a:lnTo>
                  <a:lnTo>
                    <a:pt x="649" y="0"/>
                  </a:lnTo>
                  <a:lnTo>
                    <a:pt x="653" y="0"/>
                  </a:lnTo>
                  <a:lnTo>
                    <a:pt x="657" y="0"/>
                  </a:lnTo>
                  <a:lnTo>
                    <a:pt x="661" y="0"/>
                  </a:lnTo>
                  <a:lnTo>
                    <a:pt x="665" y="0"/>
                  </a:lnTo>
                  <a:lnTo>
                    <a:pt x="669" y="0"/>
                  </a:lnTo>
                  <a:lnTo>
                    <a:pt x="673" y="0"/>
                  </a:lnTo>
                  <a:lnTo>
                    <a:pt x="677" y="0"/>
                  </a:lnTo>
                  <a:lnTo>
                    <a:pt x="681" y="0"/>
                  </a:lnTo>
                  <a:lnTo>
                    <a:pt x="685" y="0"/>
                  </a:lnTo>
                  <a:lnTo>
                    <a:pt x="689" y="0"/>
                  </a:lnTo>
                  <a:lnTo>
                    <a:pt x="693" y="0"/>
                  </a:lnTo>
                  <a:lnTo>
                    <a:pt x="697" y="0"/>
                  </a:lnTo>
                  <a:lnTo>
                    <a:pt x="701" y="0"/>
                  </a:lnTo>
                  <a:lnTo>
                    <a:pt x="704" y="0"/>
                  </a:lnTo>
                  <a:lnTo>
                    <a:pt x="708" y="0"/>
                  </a:lnTo>
                  <a:lnTo>
                    <a:pt x="712" y="0"/>
                  </a:lnTo>
                  <a:lnTo>
                    <a:pt x="716" y="0"/>
                  </a:lnTo>
                  <a:lnTo>
                    <a:pt x="719" y="0"/>
                  </a:lnTo>
                  <a:lnTo>
                    <a:pt x="723" y="0"/>
                  </a:lnTo>
                  <a:lnTo>
                    <a:pt x="727" y="0"/>
                  </a:lnTo>
                  <a:lnTo>
                    <a:pt x="731" y="0"/>
                  </a:lnTo>
                  <a:lnTo>
                    <a:pt x="735" y="0"/>
                  </a:lnTo>
                  <a:lnTo>
                    <a:pt x="739" y="0"/>
                  </a:lnTo>
                  <a:lnTo>
                    <a:pt x="743" y="0"/>
                  </a:lnTo>
                  <a:lnTo>
                    <a:pt x="747" y="0"/>
                  </a:lnTo>
                  <a:lnTo>
                    <a:pt x="751" y="0"/>
                  </a:lnTo>
                  <a:lnTo>
                    <a:pt x="755" y="0"/>
                  </a:lnTo>
                  <a:lnTo>
                    <a:pt x="759" y="0"/>
                  </a:lnTo>
                  <a:lnTo>
                    <a:pt x="763" y="0"/>
                  </a:lnTo>
                  <a:lnTo>
                    <a:pt x="766" y="0"/>
                  </a:lnTo>
                  <a:lnTo>
                    <a:pt x="770" y="0"/>
                  </a:lnTo>
                  <a:lnTo>
                    <a:pt x="774" y="0"/>
                  </a:lnTo>
                  <a:lnTo>
                    <a:pt x="778" y="0"/>
                  </a:lnTo>
                  <a:lnTo>
                    <a:pt x="782" y="0"/>
                  </a:lnTo>
                  <a:lnTo>
                    <a:pt x="786" y="0"/>
                  </a:lnTo>
                  <a:lnTo>
                    <a:pt x="790" y="0"/>
                  </a:lnTo>
                  <a:lnTo>
                    <a:pt x="794" y="0"/>
                  </a:lnTo>
                  <a:lnTo>
                    <a:pt x="798" y="0"/>
                  </a:lnTo>
                  <a:lnTo>
                    <a:pt x="802" y="0"/>
                  </a:lnTo>
                  <a:lnTo>
                    <a:pt x="806" y="0"/>
                  </a:lnTo>
                  <a:lnTo>
                    <a:pt x="810" y="0"/>
                  </a:lnTo>
                  <a:lnTo>
                    <a:pt x="814" y="0"/>
                  </a:lnTo>
                  <a:lnTo>
                    <a:pt x="818" y="0"/>
                  </a:lnTo>
                  <a:lnTo>
                    <a:pt x="822" y="0"/>
                  </a:lnTo>
                  <a:lnTo>
                    <a:pt x="826" y="0"/>
                  </a:lnTo>
                  <a:lnTo>
                    <a:pt x="830" y="0"/>
                  </a:lnTo>
                  <a:lnTo>
                    <a:pt x="833" y="0"/>
                  </a:lnTo>
                  <a:lnTo>
                    <a:pt x="837" y="0"/>
                  </a:lnTo>
                  <a:lnTo>
                    <a:pt x="841" y="0"/>
                  </a:lnTo>
                  <a:lnTo>
                    <a:pt x="845" y="0"/>
                  </a:lnTo>
                  <a:lnTo>
                    <a:pt x="848" y="0"/>
                  </a:lnTo>
                  <a:lnTo>
                    <a:pt x="852" y="0"/>
                  </a:lnTo>
                  <a:lnTo>
                    <a:pt x="856" y="0"/>
                  </a:lnTo>
                  <a:lnTo>
                    <a:pt x="860" y="0"/>
                  </a:lnTo>
                  <a:lnTo>
                    <a:pt x="864" y="0"/>
                  </a:lnTo>
                  <a:lnTo>
                    <a:pt x="868" y="0"/>
                  </a:lnTo>
                  <a:lnTo>
                    <a:pt x="872" y="0"/>
                  </a:lnTo>
                  <a:lnTo>
                    <a:pt x="876" y="0"/>
                  </a:lnTo>
                  <a:lnTo>
                    <a:pt x="880" y="0"/>
                  </a:lnTo>
                  <a:lnTo>
                    <a:pt x="884" y="0"/>
                  </a:lnTo>
                  <a:lnTo>
                    <a:pt x="888" y="0"/>
                  </a:lnTo>
                  <a:lnTo>
                    <a:pt x="892" y="0"/>
                  </a:lnTo>
                  <a:lnTo>
                    <a:pt x="896" y="0"/>
                  </a:lnTo>
                  <a:lnTo>
                    <a:pt x="900" y="0"/>
                  </a:lnTo>
                  <a:lnTo>
                    <a:pt x="904" y="0"/>
                  </a:lnTo>
                  <a:lnTo>
                    <a:pt x="908" y="0"/>
                  </a:lnTo>
                  <a:lnTo>
                    <a:pt x="911" y="0"/>
                  </a:lnTo>
                  <a:lnTo>
                    <a:pt x="915" y="0"/>
                  </a:lnTo>
                  <a:lnTo>
                    <a:pt x="919" y="0"/>
                  </a:lnTo>
                  <a:lnTo>
                    <a:pt x="923" y="0"/>
                  </a:lnTo>
                  <a:lnTo>
                    <a:pt x="927" y="0"/>
                  </a:lnTo>
                  <a:lnTo>
                    <a:pt x="931" y="0"/>
                  </a:lnTo>
                  <a:lnTo>
                    <a:pt x="935" y="0"/>
                  </a:lnTo>
                  <a:lnTo>
                    <a:pt x="939" y="0"/>
                  </a:lnTo>
                  <a:lnTo>
                    <a:pt x="943" y="0"/>
                  </a:lnTo>
                  <a:lnTo>
                    <a:pt x="947" y="0"/>
                  </a:lnTo>
                  <a:lnTo>
                    <a:pt x="951" y="0"/>
                  </a:lnTo>
                  <a:lnTo>
                    <a:pt x="955" y="0"/>
                  </a:lnTo>
                  <a:lnTo>
                    <a:pt x="959" y="0"/>
                  </a:lnTo>
                  <a:lnTo>
                    <a:pt x="963" y="0"/>
                  </a:lnTo>
                  <a:lnTo>
                    <a:pt x="967" y="0"/>
                  </a:lnTo>
                  <a:lnTo>
                    <a:pt x="971" y="0"/>
                  </a:lnTo>
                  <a:lnTo>
                    <a:pt x="975" y="0"/>
                  </a:lnTo>
                  <a:lnTo>
                    <a:pt x="977" y="0"/>
                  </a:lnTo>
                  <a:lnTo>
                    <a:pt x="981" y="0"/>
                  </a:lnTo>
                  <a:lnTo>
                    <a:pt x="985" y="0"/>
                  </a:lnTo>
                  <a:lnTo>
                    <a:pt x="989" y="0"/>
                  </a:lnTo>
                  <a:lnTo>
                    <a:pt x="993" y="0"/>
                  </a:lnTo>
                  <a:lnTo>
                    <a:pt x="997" y="0"/>
                  </a:lnTo>
                  <a:lnTo>
                    <a:pt x="1001" y="0"/>
                  </a:lnTo>
                  <a:lnTo>
                    <a:pt x="1005" y="0"/>
                  </a:lnTo>
                  <a:lnTo>
                    <a:pt x="1009" y="0"/>
                  </a:lnTo>
                  <a:lnTo>
                    <a:pt x="1013" y="0"/>
                  </a:lnTo>
                  <a:lnTo>
                    <a:pt x="1017" y="0"/>
                  </a:lnTo>
                  <a:lnTo>
                    <a:pt x="1021" y="0"/>
                  </a:lnTo>
                  <a:lnTo>
                    <a:pt x="1025" y="0"/>
                  </a:lnTo>
                  <a:lnTo>
                    <a:pt x="1029" y="0"/>
                  </a:lnTo>
                  <a:lnTo>
                    <a:pt x="1033" y="0"/>
                  </a:lnTo>
                  <a:lnTo>
                    <a:pt x="1037" y="0"/>
                  </a:lnTo>
                  <a:lnTo>
                    <a:pt x="1040" y="0"/>
                  </a:lnTo>
                  <a:lnTo>
                    <a:pt x="1044" y="0"/>
                  </a:lnTo>
                  <a:lnTo>
                    <a:pt x="1048" y="0"/>
                  </a:lnTo>
                  <a:lnTo>
                    <a:pt x="1052" y="0"/>
                  </a:lnTo>
                  <a:lnTo>
                    <a:pt x="1056" y="0"/>
                  </a:lnTo>
                  <a:lnTo>
                    <a:pt x="1060" y="0"/>
                  </a:lnTo>
                  <a:lnTo>
                    <a:pt x="1064" y="0"/>
                  </a:lnTo>
                  <a:lnTo>
                    <a:pt x="1068" y="0"/>
                  </a:lnTo>
                  <a:lnTo>
                    <a:pt x="1072" y="0"/>
                  </a:lnTo>
                  <a:lnTo>
                    <a:pt x="1076" y="0"/>
                  </a:lnTo>
                  <a:lnTo>
                    <a:pt x="1080" y="0"/>
                  </a:lnTo>
                  <a:lnTo>
                    <a:pt x="1084" y="0"/>
                  </a:lnTo>
                  <a:lnTo>
                    <a:pt x="1088" y="0"/>
                  </a:lnTo>
                  <a:lnTo>
                    <a:pt x="1092" y="0"/>
                  </a:lnTo>
                  <a:lnTo>
                    <a:pt x="1096" y="0"/>
                  </a:lnTo>
                  <a:lnTo>
                    <a:pt x="1100" y="0"/>
                  </a:lnTo>
                  <a:lnTo>
                    <a:pt x="1104" y="0"/>
                  </a:lnTo>
                  <a:lnTo>
                    <a:pt x="1107" y="0"/>
                  </a:lnTo>
                  <a:lnTo>
                    <a:pt x="1111" y="0"/>
                  </a:lnTo>
                  <a:lnTo>
                    <a:pt x="1114" y="0"/>
                  </a:lnTo>
                  <a:lnTo>
                    <a:pt x="1118" y="0"/>
                  </a:lnTo>
                  <a:lnTo>
                    <a:pt x="1122" y="0"/>
                  </a:lnTo>
                  <a:lnTo>
                    <a:pt x="1126" y="0"/>
                  </a:lnTo>
                  <a:lnTo>
                    <a:pt x="1130" y="0"/>
                  </a:lnTo>
                  <a:lnTo>
                    <a:pt x="1134" y="0"/>
                  </a:lnTo>
                  <a:lnTo>
                    <a:pt x="1138" y="0"/>
                  </a:lnTo>
                  <a:lnTo>
                    <a:pt x="1142" y="0"/>
                  </a:lnTo>
                  <a:lnTo>
                    <a:pt x="1146" y="0"/>
                  </a:lnTo>
                  <a:lnTo>
                    <a:pt x="1150" y="0"/>
                  </a:lnTo>
                  <a:lnTo>
                    <a:pt x="1154" y="0"/>
                  </a:lnTo>
                  <a:lnTo>
                    <a:pt x="1158" y="0"/>
                  </a:lnTo>
                  <a:lnTo>
                    <a:pt x="1162" y="0"/>
                  </a:lnTo>
                  <a:lnTo>
                    <a:pt x="1166" y="0"/>
                  </a:lnTo>
                  <a:lnTo>
                    <a:pt x="1170" y="0"/>
                  </a:lnTo>
                  <a:lnTo>
                    <a:pt x="1174" y="0"/>
                  </a:lnTo>
                  <a:lnTo>
                    <a:pt x="1178" y="0"/>
                  </a:lnTo>
                  <a:lnTo>
                    <a:pt x="1182" y="0"/>
                  </a:lnTo>
                  <a:lnTo>
                    <a:pt x="1186" y="0"/>
                  </a:lnTo>
                  <a:lnTo>
                    <a:pt x="1189" y="0"/>
                  </a:lnTo>
                  <a:lnTo>
                    <a:pt x="1193" y="0"/>
                  </a:lnTo>
                  <a:lnTo>
                    <a:pt x="1197" y="0"/>
                  </a:lnTo>
                  <a:lnTo>
                    <a:pt x="1201" y="0"/>
                  </a:lnTo>
                  <a:lnTo>
                    <a:pt x="1205" y="0"/>
                  </a:lnTo>
                  <a:lnTo>
                    <a:pt x="1209" y="0"/>
                  </a:lnTo>
                  <a:lnTo>
                    <a:pt x="1213" y="0"/>
                  </a:lnTo>
                  <a:lnTo>
                    <a:pt x="1217" y="0"/>
                  </a:lnTo>
                  <a:lnTo>
                    <a:pt x="1221" y="0"/>
                  </a:lnTo>
                  <a:lnTo>
                    <a:pt x="1225" y="0"/>
                  </a:lnTo>
                  <a:lnTo>
                    <a:pt x="1229" y="0"/>
                  </a:lnTo>
                  <a:lnTo>
                    <a:pt x="1233" y="0"/>
                  </a:lnTo>
                  <a:lnTo>
                    <a:pt x="1236" y="0"/>
                  </a:lnTo>
                  <a:lnTo>
                    <a:pt x="1240" y="0"/>
                  </a:lnTo>
                  <a:lnTo>
                    <a:pt x="1244" y="0"/>
                  </a:lnTo>
                  <a:lnTo>
                    <a:pt x="1248" y="0"/>
                  </a:lnTo>
                  <a:lnTo>
                    <a:pt x="1251" y="0"/>
                  </a:lnTo>
                  <a:lnTo>
                    <a:pt x="1255" y="0"/>
                  </a:lnTo>
                  <a:lnTo>
                    <a:pt x="1259" y="0"/>
                  </a:lnTo>
                  <a:lnTo>
                    <a:pt x="1263" y="0"/>
                  </a:lnTo>
                  <a:lnTo>
                    <a:pt x="1267" y="0"/>
                  </a:lnTo>
                  <a:lnTo>
                    <a:pt x="1271" y="0"/>
                  </a:lnTo>
                  <a:lnTo>
                    <a:pt x="1275" y="0"/>
                  </a:lnTo>
                  <a:lnTo>
                    <a:pt x="1279" y="0"/>
                  </a:lnTo>
                  <a:lnTo>
                    <a:pt x="1283" y="0"/>
                  </a:lnTo>
                  <a:lnTo>
                    <a:pt x="1287" y="0"/>
                  </a:lnTo>
                  <a:lnTo>
                    <a:pt x="1291" y="0"/>
                  </a:lnTo>
                  <a:lnTo>
                    <a:pt x="1295" y="0"/>
                  </a:lnTo>
                  <a:lnTo>
                    <a:pt x="1299" y="0"/>
                  </a:lnTo>
                  <a:lnTo>
                    <a:pt x="1303" y="0"/>
                  </a:lnTo>
                  <a:lnTo>
                    <a:pt x="1307" y="0"/>
                  </a:lnTo>
                  <a:lnTo>
                    <a:pt x="1311" y="0"/>
                  </a:lnTo>
                  <a:lnTo>
                    <a:pt x="1315" y="0"/>
                  </a:lnTo>
                  <a:lnTo>
                    <a:pt x="1318" y="0"/>
                  </a:lnTo>
                  <a:lnTo>
                    <a:pt x="1322" y="0"/>
                  </a:lnTo>
                  <a:lnTo>
                    <a:pt x="1326" y="0"/>
                  </a:lnTo>
                  <a:lnTo>
                    <a:pt x="1330" y="0"/>
                  </a:lnTo>
                  <a:lnTo>
                    <a:pt x="1334" y="0"/>
                  </a:lnTo>
                  <a:lnTo>
                    <a:pt x="1338" y="0"/>
                  </a:lnTo>
                  <a:lnTo>
                    <a:pt x="1342" y="0"/>
                  </a:lnTo>
                  <a:lnTo>
                    <a:pt x="1346" y="0"/>
                  </a:lnTo>
                  <a:lnTo>
                    <a:pt x="1350" y="0"/>
                  </a:lnTo>
                  <a:lnTo>
                    <a:pt x="1354" y="0"/>
                  </a:lnTo>
                  <a:lnTo>
                    <a:pt x="1358" y="0"/>
                  </a:lnTo>
                  <a:lnTo>
                    <a:pt x="1362" y="0"/>
                  </a:lnTo>
                  <a:lnTo>
                    <a:pt x="1366" y="0"/>
                  </a:lnTo>
                  <a:lnTo>
                    <a:pt x="1369" y="0"/>
                  </a:lnTo>
                  <a:lnTo>
                    <a:pt x="1373" y="0"/>
                  </a:lnTo>
                  <a:lnTo>
                    <a:pt x="1377" y="0"/>
                  </a:lnTo>
                  <a:lnTo>
                    <a:pt x="1381" y="0"/>
                  </a:lnTo>
                  <a:lnTo>
                    <a:pt x="1385" y="0"/>
                  </a:lnTo>
                  <a:lnTo>
                    <a:pt x="1389" y="0"/>
                  </a:lnTo>
                  <a:lnTo>
                    <a:pt x="1393" y="0"/>
                  </a:lnTo>
                  <a:lnTo>
                    <a:pt x="1396" y="0"/>
                  </a:lnTo>
                  <a:lnTo>
                    <a:pt x="1400" y="0"/>
                  </a:lnTo>
                  <a:lnTo>
                    <a:pt x="1404" y="0"/>
                  </a:lnTo>
                  <a:lnTo>
                    <a:pt x="1408" y="0"/>
                  </a:lnTo>
                  <a:lnTo>
                    <a:pt x="1412" y="0"/>
                  </a:lnTo>
                  <a:lnTo>
                    <a:pt x="1416" y="0"/>
                  </a:lnTo>
                  <a:lnTo>
                    <a:pt x="1420" y="0"/>
                  </a:lnTo>
                  <a:lnTo>
                    <a:pt x="1424" y="0"/>
                  </a:lnTo>
                  <a:lnTo>
                    <a:pt x="1428" y="0"/>
                  </a:lnTo>
                  <a:lnTo>
                    <a:pt x="1432" y="0"/>
                  </a:lnTo>
                  <a:lnTo>
                    <a:pt x="1436" y="0"/>
                  </a:lnTo>
                  <a:lnTo>
                    <a:pt x="1440" y="0"/>
                  </a:lnTo>
                  <a:lnTo>
                    <a:pt x="1444" y="0"/>
                  </a:lnTo>
                  <a:lnTo>
                    <a:pt x="1448" y="0"/>
                  </a:lnTo>
                  <a:lnTo>
                    <a:pt x="1452" y="0"/>
                  </a:lnTo>
                  <a:lnTo>
                    <a:pt x="1456" y="0"/>
                  </a:lnTo>
                  <a:lnTo>
                    <a:pt x="1460" y="0"/>
                  </a:lnTo>
                  <a:lnTo>
                    <a:pt x="1463" y="0"/>
                  </a:lnTo>
                  <a:lnTo>
                    <a:pt x="1467" y="0"/>
                  </a:lnTo>
                  <a:lnTo>
                    <a:pt x="1471" y="0"/>
                  </a:lnTo>
                  <a:lnTo>
                    <a:pt x="1475" y="0"/>
                  </a:lnTo>
                  <a:lnTo>
                    <a:pt x="1479" y="0"/>
                  </a:lnTo>
                  <a:lnTo>
                    <a:pt x="1483" y="0"/>
                  </a:lnTo>
                  <a:lnTo>
                    <a:pt x="1487" y="0"/>
                  </a:lnTo>
                  <a:lnTo>
                    <a:pt x="1491" y="0"/>
                  </a:lnTo>
                  <a:lnTo>
                    <a:pt x="1495" y="0"/>
                  </a:lnTo>
                  <a:lnTo>
                    <a:pt x="1498" y="0"/>
                  </a:lnTo>
                  <a:lnTo>
                    <a:pt x="1502" y="0"/>
                  </a:lnTo>
                  <a:lnTo>
                    <a:pt x="1506" y="0"/>
                  </a:lnTo>
                  <a:lnTo>
                    <a:pt x="1510" y="0"/>
                  </a:lnTo>
                  <a:lnTo>
                    <a:pt x="1514" y="0"/>
                  </a:lnTo>
                  <a:lnTo>
                    <a:pt x="1518" y="0"/>
                  </a:lnTo>
                  <a:lnTo>
                    <a:pt x="1522" y="0"/>
                  </a:lnTo>
                  <a:lnTo>
                    <a:pt x="1525" y="0"/>
                  </a:lnTo>
                  <a:lnTo>
                    <a:pt x="1529" y="0"/>
                  </a:lnTo>
                  <a:lnTo>
                    <a:pt x="1533" y="0"/>
                  </a:lnTo>
                  <a:lnTo>
                    <a:pt x="1537" y="0"/>
                  </a:lnTo>
                  <a:lnTo>
                    <a:pt x="1541" y="0"/>
                  </a:lnTo>
                  <a:lnTo>
                    <a:pt x="1545" y="0"/>
                  </a:lnTo>
                  <a:lnTo>
                    <a:pt x="1549" y="0"/>
                  </a:lnTo>
                  <a:lnTo>
                    <a:pt x="1553" y="0"/>
                  </a:lnTo>
                  <a:lnTo>
                    <a:pt x="1557" y="0"/>
                  </a:lnTo>
                  <a:lnTo>
                    <a:pt x="1561" y="0"/>
                  </a:lnTo>
                  <a:lnTo>
                    <a:pt x="1565" y="0"/>
                  </a:lnTo>
                  <a:lnTo>
                    <a:pt x="1569" y="0"/>
                  </a:lnTo>
                  <a:lnTo>
                    <a:pt x="1573" y="0"/>
                  </a:lnTo>
                  <a:lnTo>
                    <a:pt x="1577" y="0"/>
                  </a:lnTo>
                  <a:lnTo>
                    <a:pt x="1581" y="0"/>
                  </a:lnTo>
                  <a:lnTo>
                    <a:pt x="1585" y="0"/>
                  </a:lnTo>
                  <a:lnTo>
                    <a:pt x="1589" y="0"/>
                  </a:lnTo>
                  <a:lnTo>
                    <a:pt x="1593" y="0"/>
                  </a:lnTo>
                  <a:lnTo>
                    <a:pt x="1597" y="0"/>
                  </a:lnTo>
                  <a:lnTo>
                    <a:pt x="1600" y="0"/>
                  </a:lnTo>
                  <a:lnTo>
                    <a:pt x="1604" y="0"/>
                  </a:lnTo>
                  <a:lnTo>
                    <a:pt x="1608" y="0"/>
                  </a:lnTo>
                  <a:lnTo>
                    <a:pt x="1612" y="0"/>
                  </a:lnTo>
                  <a:lnTo>
                    <a:pt x="1616" y="0"/>
                  </a:lnTo>
                  <a:lnTo>
                    <a:pt x="1620" y="0"/>
                  </a:lnTo>
                  <a:lnTo>
                    <a:pt x="1624" y="0"/>
                  </a:lnTo>
                  <a:lnTo>
                    <a:pt x="1627" y="0"/>
                  </a:lnTo>
                  <a:lnTo>
                    <a:pt x="1631" y="0"/>
                  </a:lnTo>
                  <a:lnTo>
                    <a:pt x="1635" y="0"/>
                  </a:lnTo>
                  <a:lnTo>
                    <a:pt x="1639" y="0"/>
                  </a:lnTo>
                  <a:lnTo>
                    <a:pt x="1643" y="0"/>
                  </a:lnTo>
                  <a:lnTo>
                    <a:pt x="1647" y="0"/>
                  </a:lnTo>
                  <a:lnTo>
                    <a:pt x="1651" y="0"/>
                  </a:lnTo>
                  <a:lnTo>
                    <a:pt x="1655" y="0"/>
                  </a:lnTo>
                  <a:lnTo>
                    <a:pt x="1659" y="0"/>
                  </a:lnTo>
                  <a:lnTo>
                    <a:pt x="1663" y="0"/>
                  </a:lnTo>
                  <a:lnTo>
                    <a:pt x="1667" y="0"/>
                  </a:lnTo>
                  <a:lnTo>
                    <a:pt x="1671" y="0"/>
                  </a:lnTo>
                  <a:lnTo>
                    <a:pt x="1674" y="0"/>
                  </a:lnTo>
                  <a:lnTo>
                    <a:pt x="1678" y="0"/>
                  </a:lnTo>
                  <a:lnTo>
                    <a:pt x="1682" y="0"/>
                  </a:lnTo>
                  <a:lnTo>
                    <a:pt x="1686" y="0"/>
                  </a:lnTo>
                  <a:lnTo>
                    <a:pt x="1690" y="0"/>
                  </a:lnTo>
                  <a:lnTo>
                    <a:pt x="1694" y="0"/>
                  </a:lnTo>
                  <a:lnTo>
                    <a:pt x="1698" y="0"/>
                  </a:lnTo>
                  <a:lnTo>
                    <a:pt x="1702" y="0"/>
                  </a:lnTo>
                  <a:lnTo>
                    <a:pt x="1706" y="0"/>
                  </a:lnTo>
                  <a:lnTo>
                    <a:pt x="1710" y="0"/>
                  </a:lnTo>
                  <a:lnTo>
                    <a:pt x="1714" y="0"/>
                  </a:lnTo>
                  <a:lnTo>
                    <a:pt x="1718" y="0"/>
                  </a:lnTo>
                  <a:lnTo>
                    <a:pt x="1722" y="0"/>
                  </a:lnTo>
                  <a:lnTo>
                    <a:pt x="1726" y="0"/>
                  </a:lnTo>
                  <a:lnTo>
                    <a:pt x="1730" y="0"/>
                  </a:lnTo>
                  <a:lnTo>
                    <a:pt x="1734" y="0"/>
                  </a:lnTo>
                  <a:lnTo>
                    <a:pt x="1737" y="0"/>
                  </a:lnTo>
                  <a:lnTo>
                    <a:pt x="1741" y="0"/>
                  </a:lnTo>
                  <a:lnTo>
                    <a:pt x="1745" y="0"/>
                  </a:lnTo>
                  <a:lnTo>
                    <a:pt x="1749" y="0"/>
                  </a:lnTo>
                  <a:lnTo>
                    <a:pt x="1753" y="0"/>
                  </a:lnTo>
                  <a:lnTo>
                    <a:pt x="1757" y="0"/>
                  </a:lnTo>
                  <a:lnTo>
                    <a:pt x="1760" y="0"/>
                  </a:lnTo>
                  <a:lnTo>
                    <a:pt x="1764" y="0"/>
                  </a:lnTo>
                  <a:lnTo>
                    <a:pt x="1768" y="0"/>
                  </a:lnTo>
                  <a:lnTo>
                    <a:pt x="1772" y="0"/>
                  </a:lnTo>
                  <a:lnTo>
                    <a:pt x="1776" y="0"/>
                  </a:lnTo>
                  <a:lnTo>
                    <a:pt x="1780" y="0"/>
                  </a:lnTo>
                  <a:lnTo>
                    <a:pt x="1784" y="0"/>
                  </a:lnTo>
                  <a:lnTo>
                    <a:pt x="1788" y="0"/>
                  </a:lnTo>
                  <a:lnTo>
                    <a:pt x="1792" y="0"/>
                  </a:lnTo>
                  <a:lnTo>
                    <a:pt x="1796" y="0"/>
                  </a:lnTo>
                  <a:lnTo>
                    <a:pt x="1800" y="0"/>
                  </a:lnTo>
                  <a:lnTo>
                    <a:pt x="1803" y="0"/>
                  </a:lnTo>
                  <a:lnTo>
                    <a:pt x="1807" y="0"/>
                  </a:lnTo>
                  <a:lnTo>
                    <a:pt x="1811" y="0"/>
                  </a:lnTo>
                  <a:lnTo>
                    <a:pt x="1815" y="0"/>
                  </a:lnTo>
                  <a:lnTo>
                    <a:pt x="1819" y="0"/>
                  </a:lnTo>
                  <a:lnTo>
                    <a:pt x="1823" y="0"/>
                  </a:lnTo>
                  <a:lnTo>
                    <a:pt x="1827" y="0"/>
                  </a:lnTo>
                  <a:lnTo>
                    <a:pt x="1831" y="0"/>
                  </a:lnTo>
                  <a:lnTo>
                    <a:pt x="1835" y="0"/>
                  </a:lnTo>
                  <a:lnTo>
                    <a:pt x="1839" y="0"/>
                  </a:lnTo>
                  <a:lnTo>
                    <a:pt x="1843" y="0"/>
                  </a:lnTo>
                  <a:lnTo>
                    <a:pt x="1847" y="0"/>
                  </a:lnTo>
                  <a:lnTo>
                    <a:pt x="1851" y="0"/>
                  </a:lnTo>
                  <a:lnTo>
                    <a:pt x="1855" y="0"/>
                  </a:lnTo>
                  <a:lnTo>
                    <a:pt x="1859" y="0"/>
                  </a:lnTo>
                  <a:lnTo>
                    <a:pt x="1863" y="0"/>
                  </a:lnTo>
                  <a:lnTo>
                    <a:pt x="1867" y="0"/>
                  </a:lnTo>
                  <a:lnTo>
                    <a:pt x="1871" y="0"/>
                  </a:lnTo>
                  <a:lnTo>
                    <a:pt x="1875" y="0"/>
                  </a:lnTo>
                  <a:lnTo>
                    <a:pt x="1879" y="0"/>
                  </a:lnTo>
                  <a:lnTo>
                    <a:pt x="1883" y="0"/>
                  </a:lnTo>
                  <a:lnTo>
                    <a:pt x="1886" y="0"/>
                  </a:lnTo>
                  <a:lnTo>
                    <a:pt x="1889" y="0"/>
                  </a:lnTo>
                  <a:lnTo>
                    <a:pt x="1893" y="0"/>
                  </a:lnTo>
                  <a:lnTo>
                    <a:pt x="1897" y="0"/>
                  </a:lnTo>
                  <a:lnTo>
                    <a:pt x="1901" y="0"/>
                  </a:lnTo>
                  <a:lnTo>
                    <a:pt x="1905" y="0"/>
                  </a:lnTo>
                  <a:lnTo>
                    <a:pt x="1909" y="0"/>
                  </a:lnTo>
                  <a:lnTo>
                    <a:pt x="1913" y="0"/>
                  </a:lnTo>
                  <a:lnTo>
                    <a:pt x="1917" y="0"/>
                  </a:lnTo>
                  <a:lnTo>
                    <a:pt x="1921" y="0"/>
                  </a:lnTo>
                  <a:lnTo>
                    <a:pt x="1925" y="0"/>
                  </a:lnTo>
                  <a:lnTo>
                    <a:pt x="1929" y="0"/>
                  </a:lnTo>
                  <a:lnTo>
                    <a:pt x="1933" y="0"/>
                  </a:lnTo>
                  <a:lnTo>
                    <a:pt x="1937" y="0"/>
                  </a:lnTo>
                  <a:lnTo>
                    <a:pt x="1941" y="0"/>
                  </a:lnTo>
                  <a:lnTo>
                    <a:pt x="1945" y="0"/>
                  </a:lnTo>
                  <a:lnTo>
                    <a:pt x="1948" y="0"/>
                  </a:lnTo>
                  <a:lnTo>
                    <a:pt x="1952" y="0"/>
                  </a:lnTo>
                  <a:lnTo>
                    <a:pt x="1948" y="0"/>
                  </a:lnTo>
                  <a:lnTo>
                    <a:pt x="1945" y="0"/>
                  </a:lnTo>
                  <a:lnTo>
                    <a:pt x="1941" y="0"/>
                  </a:lnTo>
                  <a:lnTo>
                    <a:pt x="1937" y="0"/>
                  </a:lnTo>
                  <a:lnTo>
                    <a:pt x="1933" y="0"/>
                  </a:lnTo>
                  <a:lnTo>
                    <a:pt x="1929" y="0"/>
                  </a:lnTo>
                  <a:lnTo>
                    <a:pt x="1925" y="0"/>
                  </a:lnTo>
                  <a:lnTo>
                    <a:pt x="1921" y="0"/>
                  </a:lnTo>
                  <a:lnTo>
                    <a:pt x="1917" y="0"/>
                  </a:lnTo>
                  <a:lnTo>
                    <a:pt x="1913" y="0"/>
                  </a:lnTo>
                  <a:lnTo>
                    <a:pt x="1909" y="0"/>
                  </a:lnTo>
                  <a:lnTo>
                    <a:pt x="1905" y="0"/>
                  </a:lnTo>
                  <a:lnTo>
                    <a:pt x="1901" y="0"/>
                  </a:lnTo>
                  <a:lnTo>
                    <a:pt x="1897" y="0"/>
                  </a:lnTo>
                  <a:lnTo>
                    <a:pt x="1893" y="0"/>
                  </a:lnTo>
                  <a:lnTo>
                    <a:pt x="1889" y="0"/>
                  </a:lnTo>
                  <a:lnTo>
                    <a:pt x="1886" y="0"/>
                  </a:lnTo>
                  <a:lnTo>
                    <a:pt x="1883" y="0"/>
                  </a:lnTo>
                  <a:lnTo>
                    <a:pt x="1879" y="0"/>
                  </a:lnTo>
                  <a:lnTo>
                    <a:pt x="1875" y="0"/>
                  </a:lnTo>
                  <a:lnTo>
                    <a:pt x="1871" y="0"/>
                  </a:lnTo>
                  <a:lnTo>
                    <a:pt x="1867" y="0"/>
                  </a:lnTo>
                  <a:lnTo>
                    <a:pt x="1863" y="0"/>
                  </a:lnTo>
                  <a:lnTo>
                    <a:pt x="1859" y="0"/>
                  </a:lnTo>
                  <a:lnTo>
                    <a:pt x="1855" y="0"/>
                  </a:lnTo>
                  <a:lnTo>
                    <a:pt x="1851" y="0"/>
                  </a:lnTo>
                  <a:lnTo>
                    <a:pt x="1847" y="0"/>
                  </a:lnTo>
                  <a:lnTo>
                    <a:pt x="1843" y="0"/>
                  </a:lnTo>
                  <a:lnTo>
                    <a:pt x="1839" y="0"/>
                  </a:lnTo>
                  <a:lnTo>
                    <a:pt x="1835" y="0"/>
                  </a:lnTo>
                  <a:lnTo>
                    <a:pt x="1831" y="0"/>
                  </a:lnTo>
                  <a:lnTo>
                    <a:pt x="1827" y="0"/>
                  </a:lnTo>
                  <a:lnTo>
                    <a:pt x="1823" y="0"/>
                  </a:lnTo>
                  <a:lnTo>
                    <a:pt x="1819" y="0"/>
                  </a:lnTo>
                  <a:lnTo>
                    <a:pt x="1815" y="0"/>
                  </a:lnTo>
                  <a:lnTo>
                    <a:pt x="1811" y="0"/>
                  </a:lnTo>
                  <a:lnTo>
                    <a:pt x="1807" y="0"/>
                  </a:lnTo>
                  <a:lnTo>
                    <a:pt x="1803" y="0"/>
                  </a:lnTo>
                  <a:lnTo>
                    <a:pt x="1800" y="0"/>
                  </a:lnTo>
                  <a:lnTo>
                    <a:pt x="1796" y="0"/>
                  </a:lnTo>
                  <a:lnTo>
                    <a:pt x="1792" y="0"/>
                  </a:lnTo>
                  <a:lnTo>
                    <a:pt x="1788" y="0"/>
                  </a:lnTo>
                  <a:lnTo>
                    <a:pt x="1784" y="0"/>
                  </a:lnTo>
                  <a:lnTo>
                    <a:pt x="1780" y="0"/>
                  </a:lnTo>
                  <a:lnTo>
                    <a:pt x="1776" y="0"/>
                  </a:lnTo>
                  <a:lnTo>
                    <a:pt x="1772" y="0"/>
                  </a:lnTo>
                  <a:lnTo>
                    <a:pt x="1768" y="0"/>
                  </a:lnTo>
                  <a:lnTo>
                    <a:pt x="1764" y="0"/>
                  </a:lnTo>
                  <a:lnTo>
                    <a:pt x="1760" y="0"/>
                  </a:lnTo>
                  <a:lnTo>
                    <a:pt x="1757" y="0"/>
                  </a:lnTo>
                  <a:lnTo>
                    <a:pt x="1753" y="0"/>
                  </a:lnTo>
                  <a:lnTo>
                    <a:pt x="1749" y="0"/>
                  </a:lnTo>
                  <a:lnTo>
                    <a:pt x="1745" y="0"/>
                  </a:lnTo>
                  <a:lnTo>
                    <a:pt x="1741" y="0"/>
                  </a:lnTo>
                  <a:lnTo>
                    <a:pt x="1737" y="0"/>
                  </a:lnTo>
                  <a:lnTo>
                    <a:pt x="1734" y="0"/>
                  </a:lnTo>
                  <a:lnTo>
                    <a:pt x="1730" y="0"/>
                  </a:lnTo>
                  <a:lnTo>
                    <a:pt x="1726" y="0"/>
                  </a:lnTo>
                  <a:lnTo>
                    <a:pt x="1722" y="0"/>
                  </a:lnTo>
                  <a:lnTo>
                    <a:pt x="1718" y="0"/>
                  </a:lnTo>
                  <a:lnTo>
                    <a:pt x="1714" y="0"/>
                  </a:lnTo>
                  <a:lnTo>
                    <a:pt x="1710" y="0"/>
                  </a:lnTo>
                  <a:lnTo>
                    <a:pt x="1706" y="0"/>
                  </a:lnTo>
                  <a:lnTo>
                    <a:pt x="1702" y="0"/>
                  </a:lnTo>
                  <a:lnTo>
                    <a:pt x="1698" y="0"/>
                  </a:lnTo>
                  <a:lnTo>
                    <a:pt x="1694" y="0"/>
                  </a:lnTo>
                  <a:lnTo>
                    <a:pt x="1690" y="0"/>
                  </a:lnTo>
                  <a:lnTo>
                    <a:pt x="1686" y="0"/>
                  </a:lnTo>
                  <a:lnTo>
                    <a:pt x="1682" y="0"/>
                  </a:lnTo>
                  <a:lnTo>
                    <a:pt x="1678" y="0"/>
                  </a:lnTo>
                  <a:lnTo>
                    <a:pt x="1674" y="0"/>
                  </a:lnTo>
                  <a:lnTo>
                    <a:pt x="1671" y="0"/>
                  </a:lnTo>
                  <a:lnTo>
                    <a:pt x="1667" y="0"/>
                  </a:lnTo>
                  <a:lnTo>
                    <a:pt x="1663" y="0"/>
                  </a:lnTo>
                  <a:lnTo>
                    <a:pt x="1659" y="0"/>
                  </a:lnTo>
                  <a:lnTo>
                    <a:pt x="1655" y="0"/>
                  </a:lnTo>
                  <a:lnTo>
                    <a:pt x="1651" y="0"/>
                  </a:lnTo>
                  <a:lnTo>
                    <a:pt x="1647" y="0"/>
                  </a:lnTo>
                  <a:lnTo>
                    <a:pt x="1643" y="0"/>
                  </a:lnTo>
                  <a:lnTo>
                    <a:pt x="1639" y="0"/>
                  </a:lnTo>
                  <a:lnTo>
                    <a:pt x="1635" y="0"/>
                  </a:lnTo>
                  <a:lnTo>
                    <a:pt x="1631" y="0"/>
                  </a:lnTo>
                  <a:lnTo>
                    <a:pt x="1627" y="0"/>
                  </a:lnTo>
                  <a:lnTo>
                    <a:pt x="1624" y="0"/>
                  </a:lnTo>
                  <a:lnTo>
                    <a:pt x="1620" y="0"/>
                  </a:lnTo>
                  <a:lnTo>
                    <a:pt x="1616" y="0"/>
                  </a:lnTo>
                  <a:lnTo>
                    <a:pt x="1612" y="0"/>
                  </a:lnTo>
                  <a:lnTo>
                    <a:pt x="1608" y="0"/>
                  </a:lnTo>
                  <a:lnTo>
                    <a:pt x="1604" y="0"/>
                  </a:lnTo>
                  <a:lnTo>
                    <a:pt x="1600" y="0"/>
                  </a:lnTo>
                  <a:lnTo>
                    <a:pt x="1597" y="0"/>
                  </a:lnTo>
                  <a:lnTo>
                    <a:pt x="1593" y="0"/>
                  </a:lnTo>
                  <a:lnTo>
                    <a:pt x="1589" y="0"/>
                  </a:lnTo>
                  <a:lnTo>
                    <a:pt x="1585" y="0"/>
                  </a:lnTo>
                  <a:lnTo>
                    <a:pt x="1581" y="0"/>
                  </a:lnTo>
                  <a:lnTo>
                    <a:pt x="1577" y="0"/>
                  </a:lnTo>
                  <a:lnTo>
                    <a:pt x="1573" y="0"/>
                  </a:lnTo>
                  <a:lnTo>
                    <a:pt x="1569" y="0"/>
                  </a:lnTo>
                  <a:lnTo>
                    <a:pt x="1565" y="0"/>
                  </a:lnTo>
                  <a:lnTo>
                    <a:pt x="1561" y="0"/>
                  </a:lnTo>
                  <a:lnTo>
                    <a:pt x="1557" y="0"/>
                  </a:lnTo>
                  <a:lnTo>
                    <a:pt x="1553" y="0"/>
                  </a:lnTo>
                  <a:lnTo>
                    <a:pt x="1549" y="0"/>
                  </a:lnTo>
                  <a:lnTo>
                    <a:pt x="1545" y="0"/>
                  </a:lnTo>
                  <a:lnTo>
                    <a:pt x="1541" y="0"/>
                  </a:lnTo>
                  <a:lnTo>
                    <a:pt x="1537" y="0"/>
                  </a:lnTo>
                  <a:lnTo>
                    <a:pt x="1533" y="0"/>
                  </a:lnTo>
                  <a:lnTo>
                    <a:pt x="1529" y="0"/>
                  </a:lnTo>
                  <a:lnTo>
                    <a:pt x="1525" y="0"/>
                  </a:lnTo>
                  <a:lnTo>
                    <a:pt x="1522" y="0"/>
                  </a:lnTo>
                  <a:lnTo>
                    <a:pt x="1518" y="0"/>
                  </a:lnTo>
                  <a:lnTo>
                    <a:pt x="1514" y="0"/>
                  </a:lnTo>
                  <a:lnTo>
                    <a:pt x="1510" y="0"/>
                  </a:lnTo>
                  <a:lnTo>
                    <a:pt x="1506" y="0"/>
                  </a:lnTo>
                  <a:lnTo>
                    <a:pt x="1502" y="0"/>
                  </a:lnTo>
                  <a:lnTo>
                    <a:pt x="1498" y="0"/>
                  </a:lnTo>
                  <a:lnTo>
                    <a:pt x="1495" y="0"/>
                  </a:lnTo>
                  <a:lnTo>
                    <a:pt x="1491" y="0"/>
                  </a:lnTo>
                  <a:lnTo>
                    <a:pt x="1487" y="0"/>
                  </a:lnTo>
                  <a:lnTo>
                    <a:pt x="1483" y="0"/>
                  </a:lnTo>
                  <a:lnTo>
                    <a:pt x="1479" y="0"/>
                  </a:lnTo>
                  <a:lnTo>
                    <a:pt x="1475" y="0"/>
                  </a:lnTo>
                  <a:lnTo>
                    <a:pt x="1471" y="0"/>
                  </a:lnTo>
                  <a:lnTo>
                    <a:pt x="1467" y="0"/>
                  </a:lnTo>
                  <a:lnTo>
                    <a:pt x="1463" y="0"/>
                  </a:lnTo>
                  <a:lnTo>
                    <a:pt x="1460" y="0"/>
                  </a:lnTo>
                  <a:lnTo>
                    <a:pt x="1456" y="0"/>
                  </a:lnTo>
                  <a:lnTo>
                    <a:pt x="1452" y="0"/>
                  </a:lnTo>
                  <a:lnTo>
                    <a:pt x="1448" y="0"/>
                  </a:lnTo>
                  <a:lnTo>
                    <a:pt x="1444" y="0"/>
                  </a:lnTo>
                  <a:lnTo>
                    <a:pt x="1440" y="0"/>
                  </a:lnTo>
                  <a:lnTo>
                    <a:pt x="1436" y="0"/>
                  </a:lnTo>
                  <a:lnTo>
                    <a:pt x="1432" y="0"/>
                  </a:lnTo>
                  <a:lnTo>
                    <a:pt x="1428" y="0"/>
                  </a:lnTo>
                  <a:lnTo>
                    <a:pt x="1424" y="0"/>
                  </a:lnTo>
                  <a:lnTo>
                    <a:pt x="1420" y="0"/>
                  </a:lnTo>
                  <a:lnTo>
                    <a:pt x="1416" y="0"/>
                  </a:lnTo>
                  <a:lnTo>
                    <a:pt x="1412" y="0"/>
                  </a:lnTo>
                  <a:lnTo>
                    <a:pt x="1408" y="0"/>
                  </a:lnTo>
                  <a:lnTo>
                    <a:pt x="1404" y="0"/>
                  </a:lnTo>
                  <a:lnTo>
                    <a:pt x="1400" y="0"/>
                  </a:lnTo>
                  <a:lnTo>
                    <a:pt x="1396" y="0"/>
                  </a:lnTo>
                  <a:lnTo>
                    <a:pt x="1393" y="0"/>
                  </a:lnTo>
                  <a:lnTo>
                    <a:pt x="1389" y="0"/>
                  </a:lnTo>
                  <a:lnTo>
                    <a:pt x="1385" y="0"/>
                  </a:lnTo>
                  <a:lnTo>
                    <a:pt x="1381" y="0"/>
                  </a:lnTo>
                  <a:lnTo>
                    <a:pt x="1377" y="0"/>
                  </a:lnTo>
                  <a:lnTo>
                    <a:pt x="1373" y="0"/>
                  </a:lnTo>
                  <a:lnTo>
                    <a:pt x="1369" y="0"/>
                  </a:lnTo>
                  <a:lnTo>
                    <a:pt x="1366" y="0"/>
                  </a:lnTo>
                  <a:lnTo>
                    <a:pt x="1362" y="0"/>
                  </a:lnTo>
                  <a:lnTo>
                    <a:pt x="1358" y="0"/>
                  </a:lnTo>
                  <a:lnTo>
                    <a:pt x="1354" y="0"/>
                  </a:lnTo>
                  <a:lnTo>
                    <a:pt x="1350" y="0"/>
                  </a:lnTo>
                  <a:lnTo>
                    <a:pt x="1346" y="0"/>
                  </a:lnTo>
                  <a:lnTo>
                    <a:pt x="1342" y="0"/>
                  </a:lnTo>
                  <a:lnTo>
                    <a:pt x="1338" y="0"/>
                  </a:lnTo>
                  <a:lnTo>
                    <a:pt x="1334" y="0"/>
                  </a:lnTo>
                  <a:lnTo>
                    <a:pt x="1330" y="0"/>
                  </a:lnTo>
                  <a:lnTo>
                    <a:pt x="1326" y="0"/>
                  </a:lnTo>
                  <a:lnTo>
                    <a:pt x="1322" y="0"/>
                  </a:lnTo>
                  <a:lnTo>
                    <a:pt x="1318" y="0"/>
                  </a:lnTo>
                  <a:lnTo>
                    <a:pt x="1315" y="0"/>
                  </a:lnTo>
                  <a:lnTo>
                    <a:pt x="1311" y="0"/>
                  </a:lnTo>
                  <a:lnTo>
                    <a:pt x="1307" y="0"/>
                  </a:lnTo>
                  <a:lnTo>
                    <a:pt x="1303" y="0"/>
                  </a:lnTo>
                  <a:lnTo>
                    <a:pt x="1299" y="0"/>
                  </a:lnTo>
                  <a:lnTo>
                    <a:pt x="1295" y="0"/>
                  </a:lnTo>
                  <a:lnTo>
                    <a:pt x="1291" y="0"/>
                  </a:lnTo>
                  <a:lnTo>
                    <a:pt x="1287" y="0"/>
                  </a:lnTo>
                  <a:lnTo>
                    <a:pt x="1283" y="0"/>
                  </a:lnTo>
                  <a:lnTo>
                    <a:pt x="1279" y="0"/>
                  </a:lnTo>
                  <a:lnTo>
                    <a:pt x="1275" y="0"/>
                  </a:lnTo>
                  <a:lnTo>
                    <a:pt x="1271" y="0"/>
                  </a:lnTo>
                  <a:lnTo>
                    <a:pt x="1267" y="0"/>
                  </a:lnTo>
                  <a:lnTo>
                    <a:pt x="1263" y="0"/>
                  </a:lnTo>
                  <a:lnTo>
                    <a:pt x="1259" y="0"/>
                  </a:lnTo>
                  <a:lnTo>
                    <a:pt x="1255" y="0"/>
                  </a:lnTo>
                  <a:lnTo>
                    <a:pt x="1251" y="0"/>
                  </a:lnTo>
                  <a:lnTo>
                    <a:pt x="1248" y="0"/>
                  </a:lnTo>
                  <a:lnTo>
                    <a:pt x="1244" y="0"/>
                  </a:lnTo>
                  <a:lnTo>
                    <a:pt x="1240" y="0"/>
                  </a:lnTo>
                  <a:lnTo>
                    <a:pt x="1236" y="0"/>
                  </a:lnTo>
                  <a:lnTo>
                    <a:pt x="1233" y="0"/>
                  </a:lnTo>
                  <a:lnTo>
                    <a:pt x="1229" y="0"/>
                  </a:lnTo>
                  <a:lnTo>
                    <a:pt x="1225" y="0"/>
                  </a:lnTo>
                  <a:lnTo>
                    <a:pt x="1221" y="0"/>
                  </a:lnTo>
                  <a:lnTo>
                    <a:pt x="1217" y="0"/>
                  </a:lnTo>
                  <a:lnTo>
                    <a:pt x="1213" y="0"/>
                  </a:lnTo>
                  <a:lnTo>
                    <a:pt x="1209" y="0"/>
                  </a:lnTo>
                  <a:lnTo>
                    <a:pt x="1205" y="0"/>
                  </a:lnTo>
                  <a:lnTo>
                    <a:pt x="1201" y="0"/>
                  </a:lnTo>
                  <a:lnTo>
                    <a:pt x="1197" y="0"/>
                  </a:lnTo>
                  <a:lnTo>
                    <a:pt x="1193" y="0"/>
                  </a:lnTo>
                  <a:lnTo>
                    <a:pt x="1189" y="0"/>
                  </a:lnTo>
                  <a:lnTo>
                    <a:pt x="1186" y="0"/>
                  </a:lnTo>
                  <a:lnTo>
                    <a:pt x="1182" y="0"/>
                  </a:lnTo>
                  <a:lnTo>
                    <a:pt x="1178" y="0"/>
                  </a:lnTo>
                  <a:lnTo>
                    <a:pt x="1174" y="0"/>
                  </a:lnTo>
                  <a:lnTo>
                    <a:pt x="1170" y="0"/>
                  </a:lnTo>
                  <a:lnTo>
                    <a:pt x="1166" y="0"/>
                  </a:lnTo>
                  <a:lnTo>
                    <a:pt x="1162" y="0"/>
                  </a:lnTo>
                  <a:lnTo>
                    <a:pt x="1158" y="0"/>
                  </a:lnTo>
                  <a:lnTo>
                    <a:pt x="1154" y="0"/>
                  </a:lnTo>
                  <a:lnTo>
                    <a:pt x="1150" y="0"/>
                  </a:lnTo>
                  <a:lnTo>
                    <a:pt x="1146" y="0"/>
                  </a:lnTo>
                  <a:lnTo>
                    <a:pt x="1142" y="0"/>
                  </a:lnTo>
                  <a:lnTo>
                    <a:pt x="1138" y="0"/>
                  </a:lnTo>
                  <a:lnTo>
                    <a:pt x="1134" y="0"/>
                  </a:lnTo>
                  <a:lnTo>
                    <a:pt x="1130" y="0"/>
                  </a:lnTo>
                  <a:lnTo>
                    <a:pt x="1126" y="0"/>
                  </a:lnTo>
                  <a:lnTo>
                    <a:pt x="1122" y="0"/>
                  </a:lnTo>
                  <a:lnTo>
                    <a:pt x="1118" y="0"/>
                  </a:lnTo>
                  <a:lnTo>
                    <a:pt x="1114" y="0"/>
                  </a:lnTo>
                  <a:lnTo>
                    <a:pt x="1111" y="0"/>
                  </a:lnTo>
                  <a:lnTo>
                    <a:pt x="1107" y="0"/>
                  </a:lnTo>
                  <a:lnTo>
                    <a:pt x="1104" y="0"/>
                  </a:lnTo>
                  <a:lnTo>
                    <a:pt x="1100" y="0"/>
                  </a:lnTo>
                  <a:lnTo>
                    <a:pt x="1096" y="0"/>
                  </a:lnTo>
                  <a:lnTo>
                    <a:pt x="1092" y="0"/>
                  </a:lnTo>
                  <a:lnTo>
                    <a:pt x="1088" y="0"/>
                  </a:lnTo>
                  <a:lnTo>
                    <a:pt x="1084" y="0"/>
                  </a:lnTo>
                  <a:lnTo>
                    <a:pt x="1080" y="0"/>
                  </a:lnTo>
                  <a:lnTo>
                    <a:pt x="1076" y="0"/>
                  </a:lnTo>
                  <a:lnTo>
                    <a:pt x="1072" y="0"/>
                  </a:lnTo>
                  <a:lnTo>
                    <a:pt x="1068" y="0"/>
                  </a:lnTo>
                  <a:lnTo>
                    <a:pt x="1064" y="0"/>
                  </a:lnTo>
                  <a:lnTo>
                    <a:pt x="1060" y="0"/>
                  </a:lnTo>
                  <a:lnTo>
                    <a:pt x="1056" y="0"/>
                  </a:lnTo>
                  <a:lnTo>
                    <a:pt x="1052" y="0"/>
                  </a:lnTo>
                  <a:lnTo>
                    <a:pt x="1048" y="0"/>
                  </a:lnTo>
                  <a:lnTo>
                    <a:pt x="1044" y="0"/>
                  </a:lnTo>
                  <a:lnTo>
                    <a:pt x="1040" y="0"/>
                  </a:lnTo>
                  <a:lnTo>
                    <a:pt x="1037" y="0"/>
                  </a:lnTo>
                  <a:lnTo>
                    <a:pt x="1033" y="0"/>
                  </a:lnTo>
                  <a:lnTo>
                    <a:pt x="1029" y="0"/>
                  </a:lnTo>
                  <a:lnTo>
                    <a:pt x="1025" y="0"/>
                  </a:lnTo>
                  <a:lnTo>
                    <a:pt x="1021" y="0"/>
                  </a:lnTo>
                  <a:lnTo>
                    <a:pt x="1017" y="0"/>
                  </a:lnTo>
                  <a:lnTo>
                    <a:pt x="1013" y="0"/>
                  </a:lnTo>
                  <a:lnTo>
                    <a:pt x="1009" y="0"/>
                  </a:lnTo>
                  <a:lnTo>
                    <a:pt x="1005" y="0"/>
                  </a:lnTo>
                  <a:lnTo>
                    <a:pt x="1001" y="0"/>
                  </a:lnTo>
                  <a:lnTo>
                    <a:pt x="997" y="0"/>
                  </a:lnTo>
                  <a:lnTo>
                    <a:pt x="993" y="0"/>
                  </a:lnTo>
                  <a:lnTo>
                    <a:pt x="989" y="0"/>
                  </a:lnTo>
                  <a:lnTo>
                    <a:pt x="985" y="0"/>
                  </a:lnTo>
                  <a:lnTo>
                    <a:pt x="981" y="0"/>
                  </a:lnTo>
                  <a:lnTo>
                    <a:pt x="977" y="0"/>
                  </a:lnTo>
                  <a:lnTo>
                    <a:pt x="975" y="0"/>
                  </a:lnTo>
                  <a:lnTo>
                    <a:pt x="971" y="0"/>
                  </a:lnTo>
                  <a:lnTo>
                    <a:pt x="967" y="0"/>
                  </a:lnTo>
                  <a:lnTo>
                    <a:pt x="963" y="0"/>
                  </a:lnTo>
                  <a:lnTo>
                    <a:pt x="959" y="0"/>
                  </a:lnTo>
                  <a:lnTo>
                    <a:pt x="955" y="0"/>
                  </a:lnTo>
                  <a:lnTo>
                    <a:pt x="951" y="0"/>
                  </a:lnTo>
                  <a:lnTo>
                    <a:pt x="947" y="0"/>
                  </a:lnTo>
                  <a:lnTo>
                    <a:pt x="943" y="0"/>
                  </a:lnTo>
                  <a:lnTo>
                    <a:pt x="939" y="0"/>
                  </a:lnTo>
                  <a:lnTo>
                    <a:pt x="935" y="0"/>
                  </a:lnTo>
                  <a:lnTo>
                    <a:pt x="931" y="0"/>
                  </a:lnTo>
                  <a:lnTo>
                    <a:pt x="927" y="0"/>
                  </a:lnTo>
                  <a:lnTo>
                    <a:pt x="923" y="0"/>
                  </a:lnTo>
                  <a:lnTo>
                    <a:pt x="919" y="0"/>
                  </a:lnTo>
                  <a:lnTo>
                    <a:pt x="915" y="0"/>
                  </a:lnTo>
                  <a:lnTo>
                    <a:pt x="911" y="0"/>
                  </a:lnTo>
                  <a:lnTo>
                    <a:pt x="908" y="0"/>
                  </a:lnTo>
                  <a:lnTo>
                    <a:pt x="904" y="0"/>
                  </a:lnTo>
                  <a:lnTo>
                    <a:pt x="900" y="0"/>
                  </a:lnTo>
                  <a:lnTo>
                    <a:pt x="896" y="0"/>
                  </a:lnTo>
                  <a:lnTo>
                    <a:pt x="892" y="0"/>
                  </a:lnTo>
                  <a:lnTo>
                    <a:pt x="888" y="0"/>
                  </a:lnTo>
                  <a:lnTo>
                    <a:pt x="884" y="0"/>
                  </a:lnTo>
                  <a:lnTo>
                    <a:pt x="880" y="0"/>
                  </a:lnTo>
                  <a:lnTo>
                    <a:pt x="876" y="0"/>
                  </a:lnTo>
                  <a:lnTo>
                    <a:pt x="872" y="0"/>
                  </a:lnTo>
                  <a:lnTo>
                    <a:pt x="868" y="0"/>
                  </a:lnTo>
                  <a:lnTo>
                    <a:pt x="864" y="0"/>
                  </a:lnTo>
                  <a:lnTo>
                    <a:pt x="860" y="0"/>
                  </a:lnTo>
                  <a:lnTo>
                    <a:pt x="856" y="0"/>
                  </a:lnTo>
                  <a:lnTo>
                    <a:pt x="852" y="0"/>
                  </a:lnTo>
                  <a:lnTo>
                    <a:pt x="848" y="0"/>
                  </a:lnTo>
                  <a:lnTo>
                    <a:pt x="845" y="0"/>
                  </a:lnTo>
                  <a:lnTo>
                    <a:pt x="841" y="0"/>
                  </a:lnTo>
                  <a:lnTo>
                    <a:pt x="837" y="0"/>
                  </a:lnTo>
                  <a:lnTo>
                    <a:pt x="833" y="0"/>
                  </a:lnTo>
                  <a:lnTo>
                    <a:pt x="830" y="0"/>
                  </a:lnTo>
                  <a:lnTo>
                    <a:pt x="826" y="0"/>
                  </a:lnTo>
                  <a:lnTo>
                    <a:pt x="822" y="0"/>
                  </a:lnTo>
                  <a:lnTo>
                    <a:pt x="818" y="0"/>
                  </a:lnTo>
                  <a:lnTo>
                    <a:pt x="814" y="0"/>
                  </a:lnTo>
                  <a:lnTo>
                    <a:pt x="810" y="0"/>
                  </a:lnTo>
                  <a:lnTo>
                    <a:pt x="806" y="0"/>
                  </a:lnTo>
                  <a:lnTo>
                    <a:pt x="802" y="0"/>
                  </a:lnTo>
                  <a:lnTo>
                    <a:pt x="798" y="0"/>
                  </a:lnTo>
                  <a:lnTo>
                    <a:pt x="794" y="0"/>
                  </a:lnTo>
                  <a:lnTo>
                    <a:pt x="790" y="0"/>
                  </a:lnTo>
                  <a:lnTo>
                    <a:pt x="786" y="0"/>
                  </a:lnTo>
                  <a:lnTo>
                    <a:pt x="782" y="0"/>
                  </a:lnTo>
                  <a:lnTo>
                    <a:pt x="778" y="0"/>
                  </a:lnTo>
                  <a:lnTo>
                    <a:pt x="774" y="0"/>
                  </a:lnTo>
                  <a:lnTo>
                    <a:pt x="770" y="0"/>
                  </a:lnTo>
                  <a:lnTo>
                    <a:pt x="766" y="0"/>
                  </a:lnTo>
                  <a:lnTo>
                    <a:pt x="763" y="0"/>
                  </a:lnTo>
                  <a:lnTo>
                    <a:pt x="759" y="0"/>
                  </a:lnTo>
                  <a:lnTo>
                    <a:pt x="755" y="0"/>
                  </a:lnTo>
                  <a:lnTo>
                    <a:pt x="751" y="0"/>
                  </a:lnTo>
                  <a:lnTo>
                    <a:pt x="747" y="0"/>
                  </a:lnTo>
                  <a:lnTo>
                    <a:pt x="743" y="0"/>
                  </a:lnTo>
                  <a:lnTo>
                    <a:pt x="739" y="0"/>
                  </a:lnTo>
                  <a:lnTo>
                    <a:pt x="735" y="0"/>
                  </a:lnTo>
                  <a:lnTo>
                    <a:pt x="731" y="0"/>
                  </a:lnTo>
                  <a:lnTo>
                    <a:pt x="727" y="0"/>
                  </a:lnTo>
                  <a:lnTo>
                    <a:pt x="723" y="0"/>
                  </a:lnTo>
                  <a:lnTo>
                    <a:pt x="719" y="0"/>
                  </a:lnTo>
                  <a:lnTo>
                    <a:pt x="716" y="0"/>
                  </a:lnTo>
                  <a:lnTo>
                    <a:pt x="712" y="0"/>
                  </a:lnTo>
                  <a:lnTo>
                    <a:pt x="708" y="0"/>
                  </a:lnTo>
                  <a:lnTo>
                    <a:pt x="704" y="0"/>
                  </a:lnTo>
                  <a:lnTo>
                    <a:pt x="701" y="0"/>
                  </a:lnTo>
                  <a:lnTo>
                    <a:pt x="697" y="0"/>
                  </a:lnTo>
                  <a:lnTo>
                    <a:pt x="693" y="0"/>
                  </a:lnTo>
                  <a:lnTo>
                    <a:pt x="689" y="0"/>
                  </a:lnTo>
                  <a:lnTo>
                    <a:pt x="685" y="0"/>
                  </a:lnTo>
                  <a:lnTo>
                    <a:pt x="681" y="0"/>
                  </a:lnTo>
                  <a:lnTo>
                    <a:pt x="677" y="0"/>
                  </a:lnTo>
                  <a:lnTo>
                    <a:pt x="673" y="0"/>
                  </a:lnTo>
                  <a:lnTo>
                    <a:pt x="669" y="0"/>
                  </a:lnTo>
                  <a:lnTo>
                    <a:pt x="665" y="0"/>
                  </a:lnTo>
                  <a:lnTo>
                    <a:pt x="661" y="0"/>
                  </a:lnTo>
                  <a:lnTo>
                    <a:pt x="657" y="0"/>
                  </a:lnTo>
                  <a:lnTo>
                    <a:pt x="653" y="0"/>
                  </a:lnTo>
                  <a:lnTo>
                    <a:pt x="649" y="0"/>
                  </a:lnTo>
                  <a:lnTo>
                    <a:pt x="645" y="0"/>
                  </a:lnTo>
                  <a:lnTo>
                    <a:pt x="641" y="0"/>
                  </a:lnTo>
                  <a:lnTo>
                    <a:pt x="637" y="0"/>
                  </a:lnTo>
                  <a:lnTo>
                    <a:pt x="633" y="0"/>
                  </a:lnTo>
                  <a:lnTo>
                    <a:pt x="629" y="0"/>
                  </a:lnTo>
                  <a:lnTo>
                    <a:pt x="626" y="0"/>
                  </a:lnTo>
                  <a:lnTo>
                    <a:pt x="622" y="0"/>
                  </a:lnTo>
                  <a:lnTo>
                    <a:pt x="618" y="0"/>
                  </a:lnTo>
                  <a:lnTo>
                    <a:pt x="614" y="0"/>
                  </a:lnTo>
                  <a:lnTo>
                    <a:pt x="610" y="0"/>
                  </a:lnTo>
                  <a:lnTo>
                    <a:pt x="606" y="0"/>
                  </a:lnTo>
                  <a:lnTo>
                    <a:pt x="602" y="0"/>
                  </a:lnTo>
                  <a:lnTo>
                    <a:pt x="598" y="0"/>
                  </a:lnTo>
                  <a:lnTo>
                    <a:pt x="594" y="0"/>
                  </a:lnTo>
                  <a:lnTo>
                    <a:pt x="590" y="0"/>
                  </a:lnTo>
                  <a:lnTo>
                    <a:pt x="586" y="0"/>
                  </a:lnTo>
                  <a:lnTo>
                    <a:pt x="583" y="0"/>
                  </a:lnTo>
                  <a:lnTo>
                    <a:pt x="579" y="0"/>
                  </a:lnTo>
                  <a:lnTo>
                    <a:pt x="575" y="0"/>
                  </a:lnTo>
                  <a:lnTo>
                    <a:pt x="571" y="0"/>
                  </a:lnTo>
                  <a:lnTo>
                    <a:pt x="567" y="0"/>
                  </a:lnTo>
                  <a:lnTo>
                    <a:pt x="563" y="0"/>
                  </a:lnTo>
                  <a:lnTo>
                    <a:pt x="559" y="0"/>
                  </a:lnTo>
                  <a:lnTo>
                    <a:pt x="555" y="0"/>
                  </a:lnTo>
                  <a:lnTo>
                    <a:pt x="552" y="0"/>
                  </a:lnTo>
                  <a:lnTo>
                    <a:pt x="548" y="0"/>
                  </a:lnTo>
                  <a:lnTo>
                    <a:pt x="544" y="0"/>
                  </a:lnTo>
                  <a:lnTo>
                    <a:pt x="540" y="0"/>
                  </a:lnTo>
                  <a:lnTo>
                    <a:pt x="536" y="0"/>
                  </a:lnTo>
                  <a:lnTo>
                    <a:pt x="532" y="0"/>
                  </a:lnTo>
                  <a:lnTo>
                    <a:pt x="528" y="0"/>
                  </a:lnTo>
                  <a:lnTo>
                    <a:pt x="524" y="0"/>
                  </a:lnTo>
                  <a:lnTo>
                    <a:pt x="520" y="0"/>
                  </a:lnTo>
                  <a:lnTo>
                    <a:pt x="516" y="0"/>
                  </a:lnTo>
                  <a:lnTo>
                    <a:pt x="512" y="0"/>
                  </a:lnTo>
                  <a:lnTo>
                    <a:pt x="508" y="0"/>
                  </a:lnTo>
                  <a:lnTo>
                    <a:pt x="504" y="0"/>
                  </a:lnTo>
                  <a:lnTo>
                    <a:pt x="500" y="0"/>
                  </a:lnTo>
                  <a:lnTo>
                    <a:pt x="496" y="0"/>
                  </a:lnTo>
                  <a:lnTo>
                    <a:pt x="492" y="0"/>
                  </a:lnTo>
                  <a:lnTo>
                    <a:pt x="489" y="0"/>
                  </a:lnTo>
                  <a:lnTo>
                    <a:pt x="485" y="0"/>
                  </a:lnTo>
                  <a:lnTo>
                    <a:pt x="481" y="0"/>
                  </a:lnTo>
                  <a:lnTo>
                    <a:pt x="477" y="0"/>
                  </a:lnTo>
                  <a:lnTo>
                    <a:pt x="473" y="0"/>
                  </a:lnTo>
                  <a:lnTo>
                    <a:pt x="469" y="0"/>
                  </a:lnTo>
                  <a:lnTo>
                    <a:pt x="465" y="0"/>
                  </a:lnTo>
                  <a:lnTo>
                    <a:pt x="461" y="0"/>
                  </a:lnTo>
                  <a:lnTo>
                    <a:pt x="457" y="0"/>
                  </a:lnTo>
                  <a:lnTo>
                    <a:pt x="454" y="0"/>
                  </a:lnTo>
                  <a:lnTo>
                    <a:pt x="450" y="0"/>
                  </a:lnTo>
                  <a:lnTo>
                    <a:pt x="446" y="0"/>
                  </a:lnTo>
                  <a:lnTo>
                    <a:pt x="442" y="0"/>
                  </a:lnTo>
                  <a:lnTo>
                    <a:pt x="438" y="0"/>
                  </a:lnTo>
                  <a:lnTo>
                    <a:pt x="434" y="0"/>
                  </a:lnTo>
                  <a:lnTo>
                    <a:pt x="430" y="0"/>
                  </a:lnTo>
                  <a:lnTo>
                    <a:pt x="426" y="0"/>
                  </a:lnTo>
                  <a:lnTo>
                    <a:pt x="423" y="0"/>
                  </a:lnTo>
                  <a:lnTo>
                    <a:pt x="419" y="0"/>
                  </a:lnTo>
                  <a:lnTo>
                    <a:pt x="415" y="0"/>
                  </a:lnTo>
                  <a:lnTo>
                    <a:pt x="411" y="0"/>
                  </a:lnTo>
                  <a:lnTo>
                    <a:pt x="407" y="0"/>
                  </a:lnTo>
                  <a:lnTo>
                    <a:pt x="403" y="0"/>
                  </a:lnTo>
                  <a:lnTo>
                    <a:pt x="399" y="0"/>
                  </a:lnTo>
                  <a:lnTo>
                    <a:pt x="395" y="0"/>
                  </a:lnTo>
                  <a:lnTo>
                    <a:pt x="391" y="0"/>
                  </a:lnTo>
                  <a:lnTo>
                    <a:pt x="387" y="0"/>
                  </a:lnTo>
                  <a:lnTo>
                    <a:pt x="383" y="0"/>
                  </a:lnTo>
                  <a:lnTo>
                    <a:pt x="379" y="0"/>
                  </a:lnTo>
                  <a:lnTo>
                    <a:pt x="375" y="0"/>
                  </a:lnTo>
                  <a:lnTo>
                    <a:pt x="371" y="0"/>
                  </a:lnTo>
                  <a:lnTo>
                    <a:pt x="367" y="0"/>
                  </a:lnTo>
                  <a:lnTo>
                    <a:pt x="363" y="0"/>
                  </a:lnTo>
                  <a:lnTo>
                    <a:pt x="359" y="0"/>
                  </a:lnTo>
                  <a:lnTo>
                    <a:pt x="355" y="0"/>
                  </a:lnTo>
                  <a:lnTo>
                    <a:pt x="351" y="0"/>
                  </a:lnTo>
                  <a:lnTo>
                    <a:pt x="347" y="0"/>
                  </a:lnTo>
                  <a:lnTo>
                    <a:pt x="343" y="0"/>
                  </a:lnTo>
                  <a:lnTo>
                    <a:pt x="340" y="0"/>
                  </a:lnTo>
                  <a:lnTo>
                    <a:pt x="336" y="0"/>
                  </a:lnTo>
                  <a:lnTo>
                    <a:pt x="332" y="0"/>
                  </a:lnTo>
                  <a:lnTo>
                    <a:pt x="328" y="0"/>
                  </a:lnTo>
                  <a:lnTo>
                    <a:pt x="325" y="0"/>
                  </a:lnTo>
                  <a:lnTo>
                    <a:pt x="321" y="0"/>
                  </a:lnTo>
                  <a:lnTo>
                    <a:pt x="317" y="0"/>
                  </a:lnTo>
                  <a:lnTo>
                    <a:pt x="313" y="0"/>
                  </a:lnTo>
                  <a:lnTo>
                    <a:pt x="309" y="0"/>
                  </a:lnTo>
                  <a:lnTo>
                    <a:pt x="305" y="0"/>
                  </a:lnTo>
                  <a:lnTo>
                    <a:pt x="301" y="0"/>
                  </a:lnTo>
                  <a:lnTo>
                    <a:pt x="297" y="0"/>
                  </a:lnTo>
                  <a:lnTo>
                    <a:pt x="293" y="0"/>
                  </a:lnTo>
                  <a:lnTo>
                    <a:pt x="289" y="0"/>
                  </a:lnTo>
                  <a:lnTo>
                    <a:pt x="285" y="0"/>
                  </a:lnTo>
                  <a:lnTo>
                    <a:pt x="281" y="0"/>
                  </a:lnTo>
                  <a:lnTo>
                    <a:pt x="278" y="0"/>
                  </a:lnTo>
                  <a:lnTo>
                    <a:pt x="274" y="0"/>
                  </a:lnTo>
                  <a:lnTo>
                    <a:pt x="270" y="0"/>
                  </a:lnTo>
                  <a:lnTo>
                    <a:pt x="266" y="0"/>
                  </a:lnTo>
                  <a:lnTo>
                    <a:pt x="262" y="0"/>
                  </a:lnTo>
                  <a:lnTo>
                    <a:pt x="258" y="0"/>
                  </a:lnTo>
                  <a:lnTo>
                    <a:pt x="254" y="0"/>
                  </a:lnTo>
                  <a:lnTo>
                    <a:pt x="250" y="0"/>
                  </a:lnTo>
                  <a:lnTo>
                    <a:pt x="246" y="0"/>
                  </a:lnTo>
                  <a:lnTo>
                    <a:pt x="242" y="0"/>
                  </a:lnTo>
                  <a:lnTo>
                    <a:pt x="238" y="0"/>
                  </a:lnTo>
                  <a:lnTo>
                    <a:pt x="234" y="0"/>
                  </a:lnTo>
                  <a:lnTo>
                    <a:pt x="230" y="0"/>
                  </a:lnTo>
                  <a:lnTo>
                    <a:pt x="226" y="0"/>
                  </a:lnTo>
                  <a:lnTo>
                    <a:pt x="222" y="0"/>
                  </a:lnTo>
                  <a:lnTo>
                    <a:pt x="218" y="0"/>
                  </a:lnTo>
                  <a:lnTo>
                    <a:pt x="215" y="0"/>
                  </a:lnTo>
                  <a:lnTo>
                    <a:pt x="211" y="0"/>
                  </a:lnTo>
                  <a:lnTo>
                    <a:pt x="207" y="0"/>
                  </a:lnTo>
                  <a:lnTo>
                    <a:pt x="203" y="0"/>
                  </a:lnTo>
                  <a:lnTo>
                    <a:pt x="199" y="0"/>
                  </a:lnTo>
                  <a:lnTo>
                    <a:pt x="195" y="0"/>
                  </a:lnTo>
                  <a:lnTo>
                    <a:pt x="192" y="0"/>
                  </a:lnTo>
                  <a:lnTo>
                    <a:pt x="188" y="0"/>
                  </a:lnTo>
                  <a:lnTo>
                    <a:pt x="184" y="0"/>
                  </a:lnTo>
                  <a:lnTo>
                    <a:pt x="180" y="0"/>
                  </a:lnTo>
                  <a:lnTo>
                    <a:pt x="176" y="0"/>
                  </a:lnTo>
                  <a:lnTo>
                    <a:pt x="172" y="0"/>
                  </a:lnTo>
                  <a:lnTo>
                    <a:pt x="168" y="0"/>
                  </a:lnTo>
                  <a:lnTo>
                    <a:pt x="164" y="0"/>
                  </a:lnTo>
                  <a:lnTo>
                    <a:pt x="160" y="0"/>
                  </a:lnTo>
                  <a:lnTo>
                    <a:pt x="156" y="0"/>
                  </a:lnTo>
                  <a:lnTo>
                    <a:pt x="152" y="0"/>
                  </a:lnTo>
                  <a:lnTo>
                    <a:pt x="148" y="0"/>
                  </a:lnTo>
                  <a:lnTo>
                    <a:pt x="144" y="0"/>
                  </a:lnTo>
                  <a:lnTo>
                    <a:pt x="141" y="0"/>
                  </a:lnTo>
                  <a:lnTo>
                    <a:pt x="137" y="0"/>
                  </a:lnTo>
                  <a:lnTo>
                    <a:pt x="133" y="0"/>
                  </a:lnTo>
                  <a:lnTo>
                    <a:pt x="129" y="0"/>
                  </a:lnTo>
                  <a:lnTo>
                    <a:pt x="125" y="0"/>
                  </a:lnTo>
                  <a:lnTo>
                    <a:pt x="121" y="0"/>
                  </a:lnTo>
                  <a:lnTo>
                    <a:pt x="117" y="0"/>
                  </a:lnTo>
                  <a:lnTo>
                    <a:pt x="113" y="0"/>
                  </a:lnTo>
                  <a:lnTo>
                    <a:pt x="109" y="0"/>
                  </a:lnTo>
                  <a:lnTo>
                    <a:pt x="105" y="0"/>
                  </a:lnTo>
                  <a:lnTo>
                    <a:pt x="101" y="0"/>
                  </a:lnTo>
                  <a:lnTo>
                    <a:pt x="97" y="0"/>
                  </a:lnTo>
                  <a:lnTo>
                    <a:pt x="93" y="0"/>
                  </a:lnTo>
                  <a:lnTo>
                    <a:pt x="89" y="0"/>
                  </a:lnTo>
                  <a:lnTo>
                    <a:pt x="85" y="0"/>
                  </a:lnTo>
                  <a:lnTo>
                    <a:pt x="81" y="0"/>
                  </a:lnTo>
                  <a:lnTo>
                    <a:pt x="77" y="0"/>
                  </a:lnTo>
                  <a:lnTo>
                    <a:pt x="73" y="0"/>
                  </a:lnTo>
                  <a:lnTo>
                    <a:pt x="69" y="0"/>
                  </a:lnTo>
                  <a:lnTo>
                    <a:pt x="65" y="0"/>
                  </a:lnTo>
                  <a:lnTo>
                    <a:pt x="63" y="0"/>
                  </a:lnTo>
                  <a:lnTo>
                    <a:pt x="59" y="0"/>
                  </a:lnTo>
                  <a:lnTo>
                    <a:pt x="55" y="0"/>
                  </a:lnTo>
                  <a:lnTo>
                    <a:pt x="51" y="0"/>
                  </a:lnTo>
                  <a:lnTo>
                    <a:pt x="47" y="0"/>
                  </a:lnTo>
                  <a:lnTo>
                    <a:pt x="43" y="0"/>
                  </a:lnTo>
                  <a:lnTo>
                    <a:pt x="39" y="0"/>
                  </a:lnTo>
                  <a:lnTo>
                    <a:pt x="35" y="0"/>
                  </a:lnTo>
                  <a:lnTo>
                    <a:pt x="31" y="0"/>
                  </a:lnTo>
                  <a:lnTo>
                    <a:pt x="27" y="0"/>
                  </a:lnTo>
                  <a:lnTo>
                    <a:pt x="23" y="0"/>
                  </a:lnTo>
                  <a:lnTo>
                    <a:pt x="19" y="0"/>
                  </a:lnTo>
                  <a:lnTo>
                    <a:pt x="15" y="0"/>
                  </a:lnTo>
                  <a:lnTo>
                    <a:pt x="11" y="0"/>
                  </a:lnTo>
                  <a:lnTo>
                    <a:pt x="7" y="0"/>
                  </a:lnTo>
                  <a:lnTo>
                    <a:pt x="4" y="0"/>
                  </a:lnTo>
                  <a:lnTo>
                    <a:pt x="0" y="0"/>
                  </a:lnTo>
                </a:path>
              </a:pathLst>
            </a:custGeom>
            <a:solidFill>
              <a:srgbClr val="C03000"/>
            </a:solidFill>
            <a:ln w="12700" cap="rnd">
              <a:solidFill>
                <a:schemeClr val="tx2"/>
              </a:solidFill>
              <a:round/>
              <a:headEnd/>
              <a:tailEnd/>
            </a:ln>
            <a:effectLst/>
          </p:spPr>
          <p:txBody>
            <a:bodyPr/>
            <a:lstStyle/>
            <a:p>
              <a:endParaRPr lang="en-US"/>
            </a:p>
          </p:txBody>
        </p:sp>
        <p:sp>
          <p:nvSpPr>
            <p:cNvPr id="146445" name="Rectangle 13"/>
            <p:cNvSpPr>
              <a:spLocks noChangeArrowheads="1"/>
            </p:cNvSpPr>
            <p:nvPr/>
          </p:nvSpPr>
          <p:spPr bwMode="auto">
            <a:xfrm>
              <a:off x="3796" y="2062"/>
              <a:ext cx="225" cy="68"/>
            </a:xfrm>
            <a:prstGeom prst="rect">
              <a:avLst/>
            </a:prstGeom>
            <a:noFill/>
            <a:ln w="12700">
              <a:noFill/>
              <a:miter lim="800000"/>
              <a:headEnd/>
              <a:tailEnd/>
            </a:ln>
            <a:effectLst/>
          </p:spPr>
          <p:txBody>
            <a:bodyPr wrap="none" lIns="90488" tIns="44450" rIns="90488" bIns="44450" anchor="ctr"/>
            <a:lstStyle/>
            <a:p>
              <a:pPr algn="ctr"/>
              <a:r>
                <a:rPr lang="en-US" sz="1800" b="1" i="0">
                  <a:solidFill>
                    <a:srgbClr val="000000"/>
                  </a:solidFill>
                  <a:latin typeface="Arial" pitchFamily="34" charset="0"/>
                </a:rPr>
                <a:t>X</a:t>
              </a:r>
            </a:p>
          </p:txBody>
        </p:sp>
        <p:sp>
          <p:nvSpPr>
            <p:cNvPr id="146446" name="Line 14"/>
            <p:cNvSpPr>
              <a:spLocks noChangeShapeType="1"/>
            </p:cNvSpPr>
            <p:nvPr/>
          </p:nvSpPr>
          <p:spPr bwMode="auto">
            <a:xfrm>
              <a:off x="3858" y="2018"/>
              <a:ext cx="82" cy="0"/>
            </a:xfrm>
            <a:prstGeom prst="line">
              <a:avLst/>
            </a:prstGeom>
            <a:noFill/>
            <a:ln w="25400">
              <a:solidFill>
                <a:schemeClr val="bg2"/>
              </a:solidFill>
              <a:round/>
              <a:headEnd/>
              <a:tailEnd/>
            </a:ln>
            <a:effectLst/>
          </p:spPr>
          <p:txBody>
            <a:bodyPr wrap="none" anchor="ctr"/>
            <a:lstStyle/>
            <a:p>
              <a:endParaRPr lang="en-US"/>
            </a:p>
          </p:txBody>
        </p:sp>
        <p:sp>
          <p:nvSpPr>
            <p:cNvPr id="146447" name="Freeform 15"/>
            <p:cNvSpPr>
              <a:spLocks/>
            </p:cNvSpPr>
            <p:nvPr/>
          </p:nvSpPr>
          <p:spPr bwMode="auto">
            <a:xfrm>
              <a:off x="1586" y="1889"/>
              <a:ext cx="781" cy="87"/>
            </a:xfrm>
            <a:custGeom>
              <a:avLst/>
              <a:gdLst/>
              <a:ahLst/>
              <a:cxnLst>
                <a:cxn ang="0">
                  <a:pos x="756" y="86"/>
                </a:cxn>
                <a:cxn ang="0">
                  <a:pos x="730" y="86"/>
                </a:cxn>
                <a:cxn ang="0">
                  <a:pos x="702" y="86"/>
                </a:cxn>
                <a:cxn ang="0">
                  <a:pos x="674" y="86"/>
                </a:cxn>
                <a:cxn ang="0">
                  <a:pos x="648" y="86"/>
                </a:cxn>
                <a:cxn ang="0">
                  <a:pos x="620" y="86"/>
                </a:cxn>
                <a:cxn ang="0">
                  <a:pos x="593" y="86"/>
                </a:cxn>
                <a:cxn ang="0">
                  <a:pos x="565" y="86"/>
                </a:cxn>
                <a:cxn ang="0">
                  <a:pos x="539" y="86"/>
                </a:cxn>
                <a:cxn ang="0">
                  <a:pos x="511" y="86"/>
                </a:cxn>
                <a:cxn ang="0">
                  <a:pos x="483" y="86"/>
                </a:cxn>
                <a:cxn ang="0">
                  <a:pos x="457" y="86"/>
                </a:cxn>
                <a:cxn ang="0">
                  <a:pos x="429" y="86"/>
                </a:cxn>
                <a:cxn ang="0">
                  <a:pos x="401" y="86"/>
                </a:cxn>
                <a:cxn ang="0">
                  <a:pos x="375" y="0"/>
                </a:cxn>
                <a:cxn ang="0">
                  <a:pos x="347" y="12"/>
                </a:cxn>
                <a:cxn ang="0">
                  <a:pos x="320" y="22"/>
                </a:cxn>
                <a:cxn ang="0">
                  <a:pos x="293" y="32"/>
                </a:cxn>
                <a:cxn ang="0">
                  <a:pos x="265" y="39"/>
                </a:cxn>
                <a:cxn ang="0">
                  <a:pos x="238" y="47"/>
                </a:cxn>
                <a:cxn ang="0">
                  <a:pos x="211" y="53"/>
                </a:cxn>
                <a:cxn ang="0">
                  <a:pos x="184" y="58"/>
                </a:cxn>
                <a:cxn ang="0">
                  <a:pos x="156" y="63"/>
                </a:cxn>
                <a:cxn ang="0">
                  <a:pos x="129" y="66"/>
                </a:cxn>
                <a:cxn ang="0">
                  <a:pos x="102" y="70"/>
                </a:cxn>
                <a:cxn ang="0">
                  <a:pos x="74" y="73"/>
                </a:cxn>
                <a:cxn ang="0">
                  <a:pos x="47" y="75"/>
                </a:cxn>
                <a:cxn ang="0">
                  <a:pos x="20" y="78"/>
                </a:cxn>
                <a:cxn ang="0">
                  <a:pos x="4" y="86"/>
                </a:cxn>
                <a:cxn ang="0">
                  <a:pos x="32" y="86"/>
                </a:cxn>
                <a:cxn ang="0">
                  <a:pos x="59" y="86"/>
                </a:cxn>
                <a:cxn ang="0">
                  <a:pos x="86" y="86"/>
                </a:cxn>
                <a:cxn ang="0">
                  <a:pos x="114" y="86"/>
                </a:cxn>
                <a:cxn ang="0">
                  <a:pos x="140" y="86"/>
                </a:cxn>
                <a:cxn ang="0">
                  <a:pos x="168" y="86"/>
                </a:cxn>
                <a:cxn ang="0">
                  <a:pos x="195" y="86"/>
                </a:cxn>
                <a:cxn ang="0">
                  <a:pos x="222" y="86"/>
                </a:cxn>
                <a:cxn ang="0">
                  <a:pos x="250" y="86"/>
                </a:cxn>
                <a:cxn ang="0">
                  <a:pos x="277" y="86"/>
                </a:cxn>
                <a:cxn ang="0">
                  <a:pos x="304" y="86"/>
                </a:cxn>
                <a:cxn ang="0">
                  <a:pos x="332" y="86"/>
                </a:cxn>
                <a:cxn ang="0">
                  <a:pos x="359" y="86"/>
                </a:cxn>
                <a:cxn ang="0">
                  <a:pos x="387" y="86"/>
                </a:cxn>
                <a:cxn ang="0">
                  <a:pos x="413" y="86"/>
                </a:cxn>
                <a:cxn ang="0">
                  <a:pos x="441" y="86"/>
                </a:cxn>
                <a:cxn ang="0">
                  <a:pos x="468" y="86"/>
                </a:cxn>
                <a:cxn ang="0">
                  <a:pos x="495" y="86"/>
                </a:cxn>
                <a:cxn ang="0">
                  <a:pos x="523" y="86"/>
                </a:cxn>
                <a:cxn ang="0">
                  <a:pos x="550" y="86"/>
                </a:cxn>
                <a:cxn ang="0">
                  <a:pos x="577" y="86"/>
                </a:cxn>
                <a:cxn ang="0">
                  <a:pos x="605" y="86"/>
                </a:cxn>
                <a:cxn ang="0">
                  <a:pos x="632" y="86"/>
                </a:cxn>
                <a:cxn ang="0">
                  <a:pos x="659" y="86"/>
                </a:cxn>
                <a:cxn ang="0">
                  <a:pos x="686" y="86"/>
                </a:cxn>
                <a:cxn ang="0">
                  <a:pos x="714" y="86"/>
                </a:cxn>
                <a:cxn ang="0">
                  <a:pos x="741" y="86"/>
                </a:cxn>
                <a:cxn ang="0">
                  <a:pos x="768" y="86"/>
                </a:cxn>
              </a:cxnLst>
              <a:rect l="0" t="0" r="r" b="b"/>
              <a:pathLst>
                <a:path w="781" h="87">
                  <a:moveTo>
                    <a:pt x="780" y="86"/>
                  </a:moveTo>
                  <a:lnTo>
                    <a:pt x="776" y="86"/>
                  </a:lnTo>
                  <a:lnTo>
                    <a:pt x="772" y="86"/>
                  </a:lnTo>
                  <a:lnTo>
                    <a:pt x="768" y="86"/>
                  </a:lnTo>
                  <a:lnTo>
                    <a:pt x="764" y="86"/>
                  </a:lnTo>
                  <a:lnTo>
                    <a:pt x="760" y="86"/>
                  </a:lnTo>
                  <a:lnTo>
                    <a:pt x="756" y="86"/>
                  </a:lnTo>
                  <a:lnTo>
                    <a:pt x="752" y="86"/>
                  </a:lnTo>
                  <a:lnTo>
                    <a:pt x="748" y="86"/>
                  </a:lnTo>
                  <a:lnTo>
                    <a:pt x="745" y="86"/>
                  </a:lnTo>
                  <a:lnTo>
                    <a:pt x="741" y="86"/>
                  </a:lnTo>
                  <a:lnTo>
                    <a:pt x="737" y="86"/>
                  </a:lnTo>
                  <a:lnTo>
                    <a:pt x="734" y="86"/>
                  </a:lnTo>
                  <a:lnTo>
                    <a:pt x="730" y="86"/>
                  </a:lnTo>
                  <a:lnTo>
                    <a:pt x="726" y="86"/>
                  </a:lnTo>
                  <a:lnTo>
                    <a:pt x="722" y="86"/>
                  </a:lnTo>
                  <a:lnTo>
                    <a:pt x="718" y="86"/>
                  </a:lnTo>
                  <a:lnTo>
                    <a:pt x="714" y="86"/>
                  </a:lnTo>
                  <a:lnTo>
                    <a:pt x="710" y="86"/>
                  </a:lnTo>
                  <a:lnTo>
                    <a:pt x="706" y="86"/>
                  </a:lnTo>
                  <a:lnTo>
                    <a:pt x="702" y="86"/>
                  </a:lnTo>
                  <a:lnTo>
                    <a:pt x="698" y="86"/>
                  </a:lnTo>
                  <a:lnTo>
                    <a:pt x="694" y="86"/>
                  </a:lnTo>
                  <a:lnTo>
                    <a:pt x="690" y="86"/>
                  </a:lnTo>
                  <a:lnTo>
                    <a:pt x="686" y="86"/>
                  </a:lnTo>
                  <a:lnTo>
                    <a:pt x="682" y="86"/>
                  </a:lnTo>
                  <a:lnTo>
                    <a:pt x="678" y="86"/>
                  </a:lnTo>
                  <a:lnTo>
                    <a:pt x="674" y="86"/>
                  </a:lnTo>
                  <a:lnTo>
                    <a:pt x="671" y="86"/>
                  </a:lnTo>
                  <a:lnTo>
                    <a:pt x="667" y="86"/>
                  </a:lnTo>
                  <a:lnTo>
                    <a:pt x="663" y="86"/>
                  </a:lnTo>
                  <a:lnTo>
                    <a:pt x="659" y="86"/>
                  </a:lnTo>
                  <a:lnTo>
                    <a:pt x="655" y="86"/>
                  </a:lnTo>
                  <a:lnTo>
                    <a:pt x="651" y="86"/>
                  </a:lnTo>
                  <a:lnTo>
                    <a:pt x="648" y="86"/>
                  </a:lnTo>
                  <a:lnTo>
                    <a:pt x="644" y="86"/>
                  </a:lnTo>
                  <a:lnTo>
                    <a:pt x="640" y="86"/>
                  </a:lnTo>
                  <a:lnTo>
                    <a:pt x="636" y="86"/>
                  </a:lnTo>
                  <a:lnTo>
                    <a:pt x="632" y="86"/>
                  </a:lnTo>
                  <a:lnTo>
                    <a:pt x="628" y="86"/>
                  </a:lnTo>
                  <a:lnTo>
                    <a:pt x="624" y="86"/>
                  </a:lnTo>
                  <a:lnTo>
                    <a:pt x="620" y="86"/>
                  </a:lnTo>
                  <a:lnTo>
                    <a:pt x="616" y="86"/>
                  </a:lnTo>
                  <a:lnTo>
                    <a:pt x="612" y="86"/>
                  </a:lnTo>
                  <a:lnTo>
                    <a:pt x="609" y="86"/>
                  </a:lnTo>
                  <a:lnTo>
                    <a:pt x="605" y="86"/>
                  </a:lnTo>
                  <a:lnTo>
                    <a:pt x="601" y="86"/>
                  </a:lnTo>
                  <a:lnTo>
                    <a:pt x="597" y="86"/>
                  </a:lnTo>
                  <a:lnTo>
                    <a:pt x="593" y="86"/>
                  </a:lnTo>
                  <a:lnTo>
                    <a:pt x="589" y="86"/>
                  </a:lnTo>
                  <a:lnTo>
                    <a:pt x="585" y="86"/>
                  </a:lnTo>
                  <a:lnTo>
                    <a:pt x="581" y="86"/>
                  </a:lnTo>
                  <a:lnTo>
                    <a:pt x="577" y="86"/>
                  </a:lnTo>
                  <a:lnTo>
                    <a:pt x="573" y="86"/>
                  </a:lnTo>
                  <a:lnTo>
                    <a:pt x="569" y="86"/>
                  </a:lnTo>
                  <a:lnTo>
                    <a:pt x="565" y="86"/>
                  </a:lnTo>
                  <a:lnTo>
                    <a:pt x="562" y="86"/>
                  </a:lnTo>
                  <a:lnTo>
                    <a:pt x="558" y="86"/>
                  </a:lnTo>
                  <a:lnTo>
                    <a:pt x="554" y="86"/>
                  </a:lnTo>
                  <a:lnTo>
                    <a:pt x="550" y="86"/>
                  </a:lnTo>
                  <a:lnTo>
                    <a:pt x="546" y="86"/>
                  </a:lnTo>
                  <a:lnTo>
                    <a:pt x="543" y="86"/>
                  </a:lnTo>
                  <a:lnTo>
                    <a:pt x="539" y="86"/>
                  </a:lnTo>
                  <a:lnTo>
                    <a:pt x="535" y="86"/>
                  </a:lnTo>
                  <a:lnTo>
                    <a:pt x="531" y="86"/>
                  </a:lnTo>
                  <a:lnTo>
                    <a:pt x="527" y="86"/>
                  </a:lnTo>
                  <a:lnTo>
                    <a:pt x="523" y="86"/>
                  </a:lnTo>
                  <a:lnTo>
                    <a:pt x="519" y="86"/>
                  </a:lnTo>
                  <a:lnTo>
                    <a:pt x="515" y="86"/>
                  </a:lnTo>
                  <a:lnTo>
                    <a:pt x="511" y="86"/>
                  </a:lnTo>
                  <a:lnTo>
                    <a:pt x="507" y="86"/>
                  </a:lnTo>
                  <a:lnTo>
                    <a:pt x="503" y="86"/>
                  </a:lnTo>
                  <a:lnTo>
                    <a:pt x="499" y="86"/>
                  </a:lnTo>
                  <a:lnTo>
                    <a:pt x="495" y="86"/>
                  </a:lnTo>
                  <a:lnTo>
                    <a:pt x="491" y="86"/>
                  </a:lnTo>
                  <a:lnTo>
                    <a:pt x="487" y="86"/>
                  </a:lnTo>
                  <a:lnTo>
                    <a:pt x="483" y="86"/>
                  </a:lnTo>
                  <a:lnTo>
                    <a:pt x="479" y="86"/>
                  </a:lnTo>
                  <a:lnTo>
                    <a:pt x="476" y="86"/>
                  </a:lnTo>
                  <a:lnTo>
                    <a:pt x="472" y="86"/>
                  </a:lnTo>
                  <a:lnTo>
                    <a:pt x="468" y="86"/>
                  </a:lnTo>
                  <a:lnTo>
                    <a:pt x="464" y="86"/>
                  </a:lnTo>
                  <a:lnTo>
                    <a:pt x="461" y="86"/>
                  </a:lnTo>
                  <a:lnTo>
                    <a:pt x="457" y="86"/>
                  </a:lnTo>
                  <a:lnTo>
                    <a:pt x="453" y="86"/>
                  </a:lnTo>
                  <a:lnTo>
                    <a:pt x="449" y="86"/>
                  </a:lnTo>
                  <a:lnTo>
                    <a:pt x="445" y="86"/>
                  </a:lnTo>
                  <a:lnTo>
                    <a:pt x="441" y="86"/>
                  </a:lnTo>
                  <a:lnTo>
                    <a:pt x="437" y="86"/>
                  </a:lnTo>
                  <a:lnTo>
                    <a:pt x="433" y="86"/>
                  </a:lnTo>
                  <a:lnTo>
                    <a:pt x="429" y="86"/>
                  </a:lnTo>
                  <a:lnTo>
                    <a:pt x="425" y="86"/>
                  </a:lnTo>
                  <a:lnTo>
                    <a:pt x="421" y="86"/>
                  </a:lnTo>
                  <a:lnTo>
                    <a:pt x="417" y="86"/>
                  </a:lnTo>
                  <a:lnTo>
                    <a:pt x="413" y="86"/>
                  </a:lnTo>
                  <a:lnTo>
                    <a:pt x="409" y="86"/>
                  </a:lnTo>
                  <a:lnTo>
                    <a:pt x="405" y="86"/>
                  </a:lnTo>
                  <a:lnTo>
                    <a:pt x="401" y="86"/>
                  </a:lnTo>
                  <a:lnTo>
                    <a:pt x="398" y="86"/>
                  </a:lnTo>
                  <a:lnTo>
                    <a:pt x="394" y="86"/>
                  </a:lnTo>
                  <a:lnTo>
                    <a:pt x="390" y="86"/>
                  </a:lnTo>
                  <a:lnTo>
                    <a:pt x="387" y="86"/>
                  </a:lnTo>
                  <a:lnTo>
                    <a:pt x="383" y="86"/>
                  </a:lnTo>
                  <a:lnTo>
                    <a:pt x="379" y="86"/>
                  </a:lnTo>
                  <a:lnTo>
                    <a:pt x="375" y="0"/>
                  </a:lnTo>
                  <a:lnTo>
                    <a:pt x="371" y="2"/>
                  </a:lnTo>
                  <a:lnTo>
                    <a:pt x="367" y="4"/>
                  </a:lnTo>
                  <a:lnTo>
                    <a:pt x="363" y="5"/>
                  </a:lnTo>
                  <a:lnTo>
                    <a:pt x="359" y="7"/>
                  </a:lnTo>
                  <a:lnTo>
                    <a:pt x="355" y="8"/>
                  </a:lnTo>
                  <a:lnTo>
                    <a:pt x="351" y="10"/>
                  </a:lnTo>
                  <a:lnTo>
                    <a:pt x="347" y="12"/>
                  </a:lnTo>
                  <a:lnTo>
                    <a:pt x="343" y="13"/>
                  </a:lnTo>
                  <a:lnTo>
                    <a:pt x="339" y="15"/>
                  </a:lnTo>
                  <a:lnTo>
                    <a:pt x="336" y="16"/>
                  </a:lnTo>
                  <a:lnTo>
                    <a:pt x="332" y="18"/>
                  </a:lnTo>
                  <a:lnTo>
                    <a:pt x="328" y="19"/>
                  </a:lnTo>
                  <a:lnTo>
                    <a:pt x="324" y="20"/>
                  </a:lnTo>
                  <a:lnTo>
                    <a:pt x="320" y="22"/>
                  </a:lnTo>
                  <a:lnTo>
                    <a:pt x="316" y="23"/>
                  </a:lnTo>
                  <a:lnTo>
                    <a:pt x="312" y="25"/>
                  </a:lnTo>
                  <a:lnTo>
                    <a:pt x="308" y="26"/>
                  </a:lnTo>
                  <a:lnTo>
                    <a:pt x="304" y="27"/>
                  </a:lnTo>
                  <a:lnTo>
                    <a:pt x="301" y="29"/>
                  </a:lnTo>
                  <a:lnTo>
                    <a:pt x="297" y="30"/>
                  </a:lnTo>
                  <a:lnTo>
                    <a:pt x="293" y="32"/>
                  </a:lnTo>
                  <a:lnTo>
                    <a:pt x="289" y="32"/>
                  </a:lnTo>
                  <a:lnTo>
                    <a:pt x="285" y="33"/>
                  </a:lnTo>
                  <a:lnTo>
                    <a:pt x="281" y="35"/>
                  </a:lnTo>
                  <a:lnTo>
                    <a:pt x="277" y="36"/>
                  </a:lnTo>
                  <a:lnTo>
                    <a:pt x="273" y="37"/>
                  </a:lnTo>
                  <a:lnTo>
                    <a:pt x="269" y="38"/>
                  </a:lnTo>
                  <a:lnTo>
                    <a:pt x="265" y="39"/>
                  </a:lnTo>
                  <a:lnTo>
                    <a:pt x="262" y="41"/>
                  </a:lnTo>
                  <a:lnTo>
                    <a:pt x="258" y="42"/>
                  </a:lnTo>
                  <a:lnTo>
                    <a:pt x="254" y="42"/>
                  </a:lnTo>
                  <a:lnTo>
                    <a:pt x="250" y="44"/>
                  </a:lnTo>
                  <a:lnTo>
                    <a:pt x="246" y="45"/>
                  </a:lnTo>
                  <a:lnTo>
                    <a:pt x="242" y="45"/>
                  </a:lnTo>
                  <a:lnTo>
                    <a:pt x="238" y="47"/>
                  </a:lnTo>
                  <a:lnTo>
                    <a:pt x="234" y="48"/>
                  </a:lnTo>
                  <a:lnTo>
                    <a:pt x="230" y="48"/>
                  </a:lnTo>
                  <a:lnTo>
                    <a:pt x="226" y="50"/>
                  </a:lnTo>
                  <a:lnTo>
                    <a:pt x="222" y="50"/>
                  </a:lnTo>
                  <a:lnTo>
                    <a:pt x="218" y="51"/>
                  </a:lnTo>
                  <a:lnTo>
                    <a:pt x="215" y="52"/>
                  </a:lnTo>
                  <a:lnTo>
                    <a:pt x="211" y="53"/>
                  </a:lnTo>
                  <a:lnTo>
                    <a:pt x="207" y="54"/>
                  </a:lnTo>
                  <a:lnTo>
                    <a:pt x="203" y="54"/>
                  </a:lnTo>
                  <a:lnTo>
                    <a:pt x="199" y="56"/>
                  </a:lnTo>
                  <a:lnTo>
                    <a:pt x="195" y="56"/>
                  </a:lnTo>
                  <a:lnTo>
                    <a:pt x="191" y="57"/>
                  </a:lnTo>
                  <a:lnTo>
                    <a:pt x="188" y="57"/>
                  </a:lnTo>
                  <a:lnTo>
                    <a:pt x="184" y="58"/>
                  </a:lnTo>
                  <a:lnTo>
                    <a:pt x="180" y="59"/>
                  </a:lnTo>
                  <a:lnTo>
                    <a:pt x="176" y="60"/>
                  </a:lnTo>
                  <a:lnTo>
                    <a:pt x="172" y="60"/>
                  </a:lnTo>
                  <a:lnTo>
                    <a:pt x="168" y="61"/>
                  </a:lnTo>
                  <a:lnTo>
                    <a:pt x="164" y="62"/>
                  </a:lnTo>
                  <a:lnTo>
                    <a:pt x="160" y="62"/>
                  </a:lnTo>
                  <a:lnTo>
                    <a:pt x="156" y="63"/>
                  </a:lnTo>
                  <a:lnTo>
                    <a:pt x="152" y="63"/>
                  </a:lnTo>
                  <a:lnTo>
                    <a:pt x="148" y="64"/>
                  </a:lnTo>
                  <a:lnTo>
                    <a:pt x="144" y="65"/>
                  </a:lnTo>
                  <a:lnTo>
                    <a:pt x="140" y="65"/>
                  </a:lnTo>
                  <a:lnTo>
                    <a:pt x="136" y="66"/>
                  </a:lnTo>
                  <a:lnTo>
                    <a:pt x="132" y="66"/>
                  </a:lnTo>
                  <a:lnTo>
                    <a:pt x="129" y="66"/>
                  </a:lnTo>
                  <a:lnTo>
                    <a:pt x="126" y="67"/>
                  </a:lnTo>
                  <a:lnTo>
                    <a:pt x="122" y="67"/>
                  </a:lnTo>
                  <a:lnTo>
                    <a:pt x="118" y="68"/>
                  </a:lnTo>
                  <a:lnTo>
                    <a:pt x="114" y="69"/>
                  </a:lnTo>
                  <a:lnTo>
                    <a:pt x="110" y="69"/>
                  </a:lnTo>
                  <a:lnTo>
                    <a:pt x="106" y="70"/>
                  </a:lnTo>
                  <a:lnTo>
                    <a:pt x="102" y="70"/>
                  </a:lnTo>
                  <a:lnTo>
                    <a:pt x="98" y="70"/>
                  </a:lnTo>
                  <a:lnTo>
                    <a:pt x="94" y="71"/>
                  </a:lnTo>
                  <a:lnTo>
                    <a:pt x="90" y="71"/>
                  </a:lnTo>
                  <a:lnTo>
                    <a:pt x="86" y="72"/>
                  </a:lnTo>
                  <a:lnTo>
                    <a:pt x="82" y="72"/>
                  </a:lnTo>
                  <a:lnTo>
                    <a:pt x="78" y="72"/>
                  </a:lnTo>
                  <a:lnTo>
                    <a:pt x="74" y="73"/>
                  </a:lnTo>
                  <a:lnTo>
                    <a:pt x="70" y="73"/>
                  </a:lnTo>
                  <a:lnTo>
                    <a:pt x="66" y="73"/>
                  </a:lnTo>
                  <a:lnTo>
                    <a:pt x="62" y="74"/>
                  </a:lnTo>
                  <a:lnTo>
                    <a:pt x="59" y="74"/>
                  </a:lnTo>
                  <a:lnTo>
                    <a:pt x="55" y="75"/>
                  </a:lnTo>
                  <a:lnTo>
                    <a:pt x="51" y="75"/>
                  </a:lnTo>
                  <a:lnTo>
                    <a:pt x="47" y="75"/>
                  </a:lnTo>
                  <a:lnTo>
                    <a:pt x="43" y="76"/>
                  </a:lnTo>
                  <a:lnTo>
                    <a:pt x="40" y="76"/>
                  </a:lnTo>
                  <a:lnTo>
                    <a:pt x="36" y="76"/>
                  </a:lnTo>
                  <a:lnTo>
                    <a:pt x="32" y="76"/>
                  </a:lnTo>
                  <a:lnTo>
                    <a:pt x="28" y="77"/>
                  </a:lnTo>
                  <a:lnTo>
                    <a:pt x="24" y="77"/>
                  </a:lnTo>
                  <a:lnTo>
                    <a:pt x="20" y="78"/>
                  </a:lnTo>
                  <a:lnTo>
                    <a:pt x="16" y="78"/>
                  </a:lnTo>
                  <a:lnTo>
                    <a:pt x="12" y="78"/>
                  </a:lnTo>
                  <a:lnTo>
                    <a:pt x="8" y="78"/>
                  </a:lnTo>
                  <a:lnTo>
                    <a:pt x="4" y="78"/>
                  </a:lnTo>
                  <a:lnTo>
                    <a:pt x="0" y="79"/>
                  </a:lnTo>
                  <a:lnTo>
                    <a:pt x="0" y="86"/>
                  </a:lnTo>
                  <a:lnTo>
                    <a:pt x="4" y="86"/>
                  </a:lnTo>
                  <a:lnTo>
                    <a:pt x="8" y="86"/>
                  </a:lnTo>
                  <a:lnTo>
                    <a:pt x="12" y="86"/>
                  </a:lnTo>
                  <a:lnTo>
                    <a:pt x="16" y="86"/>
                  </a:lnTo>
                  <a:lnTo>
                    <a:pt x="20" y="86"/>
                  </a:lnTo>
                  <a:lnTo>
                    <a:pt x="24" y="86"/>
                  </a:lnTo>
                  <a:lnTo>
                    <a:pt x="28" y="86"/>
                  </a:lnTo>
                  <a:lnTo>
                    <a:pt x="32" y="86"/>
                  </a:lnTo>
                  <a:lnTo>
                    <a:pt x="36" y="86"/>
                  </a:lnTo>
                  <a:lnTo>
                    <a:pt x="40" y="86"/>
                  </a:lnTo>
                  <a:lnTo>
                    <a:pt x="43" y="86"/>
                  </a:lnTo>
                  <a:lnTo>
                    <a:pt x="47" y="86"/>
                  </a:lnTo>
                  <a:lnTo>
                    <a:pt x="51" y="86"/>
                  </a:lnTo>
                  <a:lnTo>
                    <a:pt x="55" y="86"/>
                  </a:lnTo>
                  <a:lnTo>
                    <a:pt x="59" y="86"/>
                  </a:lnTo>
                  <a:lnTo>
                    <a:pt x="62" y="86"/>
                  </a:lnTo>
                  <a:lnTo>
                    <a:pt x="66" y="86"/>
                  </a:lnTo>
                  <a:lnTo>
                    <a:pt x="70" y="86"/>
                  </a:lnTo>
                  <a:lnTo>
                    <a:pt x="74" y="86"/>
                  </a:lnTo>
                  <a:lnTo>
                    <a:pt x="78" y="86"/>
                  </a:lnTo>
                  <a:lnTo>
                    <a:pt x="82" y="86"/>
                  </a:lnTo>
                  <a:lnTo>
                    <a:pt x="86" y="86"/>
                  </a:lnTo>
                  <a:lnTo>
                    <a:pt x="90" y="86"/>
                  </a:lnTo>
                  <a:lnTo>
                    <a:pt x="94" y="86"/>
                  </a:lnTo>
                  <a:lnTo>
                    <a:pt x="98" y="86"/>
                  </a:lnTo>
                  <a:lnTo>
                    <a:pt x="102" y="86"/>
                  </a:lnTo>
                  <a:lnTo>
                    <a:pt x="106" y="86"/>
                  </a:lnTo>
                  <a:lnTo>
                    <a:pt x="110" y="86"/>
                  </a:lnTo>
                  <a:lnTo>
                    <a:pt x="114" y="86"/>
                  </a:lnTo>
                  <a:lnTo>
                    <a:pt x="118" y="86"/>
                  </a:lnTo>
                  <a:lnTo>
                    <a:pt x="122" y="86"/>
                  </a:lnTo>
                  <a:lnTo>
                    <a:pt x="126" y="86"/>
                  </a:lnTo>
                  <a:lnTo>
                    <a:pt x="129" y="86"/>
                  </a:lnTo>
                  <a:lnTo>
                    <a:pt x="132" y="86"/>
                  </a:lnTo>
                  <a:lnTo>
                    <a:pt x="136" y="86"/>
                  </a:lnTo>
                  <a:lnTo>
                    <a:pt x="140" y="86"/>
                  </a:lnTo>
                  <a:lnTo>
                    <a:pt x="144" y="86"/>
                  </a:lnTo>
                  <a:lnTo>
                    <a:pt x="148" y="86"/>
                  </a:lnTo>
                  <a:lnTo>
                    <a:pt x="152" y="86"/>
                  </a:lnTo>
                  <a:lnTo>
                    <a:pt x="156" y="86"/>
                  </a:lnTo>
                  <a:lnTo>
                    <a:pt x="160" y="86"/>
                  </a:lnTo>
                  <a:lnTo>
                    <a:pt x="164" y="86"/>
                  </a:lnTo>
                  <a:lnTo>
                    <a:pt x="168" y="86"/>
                  </a:lnTo>
                  <a:lnTo>
                    <a:pt x="172" y="86"/>
                  </a:lnTo>
                  <a:lnTo>
                    <a:pt x="176" y="86"/>
                  </a:lnTo>
                  <a:lnTo>
                    <a:pt x="180" y="86"/>
                  </a:lnTo>
                  <a:lnTo>
                    <a:pt x="184" y="86"/>
                  </a:lnTo>
                  <a:lnTo>
                    <a:pt x="188" y="86"/>
                  </a:lnTo>
                  <a:lnTo>
                    <a:pt x="191" y="86"/>
                  </a:lnTo>
                  <a:lnTo>
                    <a:pt x="195" y="86"/>
                  </a:lnTo>
                  <a:lnTo>
                    <a:pt x="199" y="86"/>
                  </a:lnTo>
                  <a:lnTo>
                    <a:pt x="203" y="86"/>
                  </a:lnTo>
                  <a:lnTo>
                    <a:pt x="207" y="86"/>
                  </a:lnTo>
                  <a:lnTo>
                    <a:pt x="211" y="86"/>
                  </a:lnTo>
                  <a:lnTo>
                    <a:pt x="215" y="86"/>
                  </a:lnTo>
                  <a:lnTo>
                    <a:pt x="218" y="86"/>
                  </a:lnTo>
                  <a:lnTo>
                    <a:pt x="222" y="86"/>
                  </a:lnTo>
                  <a:lnTo>
                    <a:pt x="226" y="86"/>
                  </a:lnTo>
                  <a:lnTo>
                    <a:pt x="230" y="86"/>
                  </a:lnTo>
                  <a:lnTo>
                    <a:pt x="234" y="86"/>
                  </a:lnTo>
                  <a:lnTo>
                    <a:pt x="238" y="86"/>
                  </a:lnTo>
                  <a:lnTo>
                    <a:pt x="242" y="86"/>
                  </a:lnTo>
                  <a:lnTo>
                    <a:pt x="246" y="86"/>
                  </a:lnTo>
                  <a:lnTo>
                    <a:pt x="250" y="86"/>
                  </a:lnTo>
                  <a:lnTo>
                    <a:pt x="254" y="86"/>
                  </a:lnTo>
                  <a:lnTo>
                    <a:pt x="258" y="86"/>
                  </a:lnTo>
                  <a:lnTo>
                    <a:pt x="262" y="86"/>
                  </a:lnTo>
                  <a:lnTo>
                    <a:pt x="265" y="86"/>
                  </a:lnTo>
                  <a:lnTo>
                    <a:pt x="269" y="86"/>
                  </a:lnTo>
                  <a:lnTo>
                    <a:pt x="273" y="86"/>
                  </a:lnTo>
                  <a:lnTo>
                    <a:pt x="277" y="86"/>
                  </a:lnTo>
                  <a:lnTo>
                    <a:pt x="281" y="86"/>
                  </a:lnTo>
                  <a:lnTo>
                    <a:pt x="285" y="86"/>
                  </a:lnTo>
                  <a:lnTo>
                    <a:pt x="289" y="86"/>
                  </a:lnTo>
                  <a:lnTo>
                    <a:pt x="293" y="86"/>
                  </a:lnTo>
                  <a:lnTo>
                    <a:pt x="297" y="86"/>
                  </a:lnTo>
                  <a:lnTo>
                    <a:pt x="301" y="86"/>
                  </a:lnTo>
                  <a:lnTo>
                    <a:pt x="304" y="86"/>
                  </a:lnTo>
                  <a:lnTo>
                    <a:pt x="308" y="86"/>
                  </a:lnTo>
                  <a:lnTo>
                    <a:pt x="312" y="86"/>
                  </a:lnTo>
                  <a:lnTo>
                    <a:pt x="316" y="86"/>
                  </a:lnTo>
                  <a:lnTo>
                    <a:pt x="320" y="86"/>
                  </a:lnTo>
                  <a:lnTo>
                    <a:pt x="324" y="86"/>
                  </a:lnTo>
                  <a:lnTo>
                    <a:pt x="328" y="86"/>
                  </a:lnTo>
                  <a:lnTo>
                    <a:pt x="332" y="86"/>
                  </a:lnTo>
                  <a:lnTo>
                    <a:pt x="336" y="86"/>
                  </a:lnTo>
                  <a:lnTo>
                    <a:pt x="339" y="86"/>
                  </a:lnTo>
                  <a:lnTo>
                    <a:pt x="343" y="86"/>
                  </a:lnTo>
                  <a:lnTo>
                    <a:pt x="347" y="86"/>
                  </a:lnTo>
                  <a:lnTo>
                    <a:pt x="351" y="86"/>
                  </a:lnTo>
                  <a:lnTo>
                    <a:pt x="355" y="86"/>
                  </a:lnTo>
                  <a:lnTo>
                    <a:pt x="359" y="86"/>
                  </a:lnTo>
                  <a:lnTo>
                    <a:pt x="363" y="86"/>
                  </a:lnTo>
                  <a:lnTo>
                    <a:pt x="367" y="86"/>
                  </a:lnTo>
                  <a:lnTo>
                    <a:pt x="371" y="86"/>
                  </a:lnTo>
                  <a:lnTo>
                    <a:pt x="375" y="86"/>
                  </a:lnTo>
                  <a:lnTo>
                    <a:pt x="379" y="86"/>
                  </a:lnTo>
                  <a:lnTo>
                    <a:pt x="383" y="86"/>
                  </a:lnTo>
                  <a:lnTo>
                    <a:pt x="387" y="86"/>
                  </a:lnTo>
                  <a:lnTo>
                    <a:pt x="390" y="86"/>
                  </a:lnTo>
                  <a:lnTo>
                    <a:pt x="394" y="86"/>
                  </a:lnTo>
                  <a:lnTo>
                    <a:pt x="398" y="86"/>
                  </a:lnTo>
                  <a:lnTo>
                    <a:pt x="401" y="86"/>
                  </a:lnTo>
                  <a:lnTo>
                    <a:pt x="405" y="86"/>
                  </a:lnTo>
                  <a:lnTo>
                    <a:pt x="409" y="86"/>
                  </a:lnTo>
                  <a:lnTo>
                    <a:pt x="413" y="86"/>
                  </a:lnTo>
                  <a:lnTo>
                    <a:pt x="417" y="86"/>
                  </a:lnTo>
                  <a:lnTo>
                    <a:pt x="421" y="86"/>
                  </a:lnTo>
                  <a:lnTo>
                    <a:pt x="425" y="86"/>
                  </a:lnTo>
                  <a:lnTo>
                    <a:pt x="429" y="86"/>
                  </a:lnTo>
                  <a:lnTo>
                    <a:pt x="433" y="86"/>
                  </a:lnTo>
                  <a:lnTo>
                    <a:pt x="437" y="86"/>
                  </a:lnTo>
                  <a:lnTo>
                    <a:pt x="441" y="86"/>
                  </a:lnTo>
                  <a:lnTo>
                    <a:pt x="445" y="86"/>
                  </a:lnTo>
                  <a:lnTo>
                    <a:pt x="449" y="86"/>
                  </a:lnTo>
                  <a:lnTo>
                    <a:pt x="453" y="86"/>
                  </a:lnTo>
                  <a:lnTo>
                    <a:pt x="457" y="86"/>
                  </a:lnTo>
                  <a:lnTo>
                    <a:pt x="461" y="86"/>
                  </a:lnTo>
                  <a:lnTo>
                    <a:pt x="464" y="86"/>
                  </a:lnTo>
                  <a:lnTo>
                    <a:pt x="468" y="86"/>
                  </a:lnTo>
                  <a:lnTo>
                    <a:pt x="472" y="86"/>
                  </a:lnTo>
                  <a:lnTo>
                    <a:pt x="476" y="86"/>
                  </a:lnTo>
                  <a:lnTo>
                    <a:pt x="479" y="86"/>
                  </a:lnTo>
                  <a:lnTo>
                    <a:pt x="483" y="86"/>
                  </a:lnTo>
                  <a:lnTo>
                    <a:pt x="487" y="86"/>
                  </a:lnTo>
                  <a:lnTo>
                    <a:pt x="491" y="86"/>
                  </a:lnTo>
                  <a:lnTo>
                    <a:pt x="495" y="86"/>
                  </a:lnTo>
                  <a:lnTo>
                    <a:pt x="499" y="86"/>
                  </a:lnTo>
                  <a:lnTo>
                    <a:pt x="503" y="86"/>
                  </a:lnTo>
                  <a:lnTo>
                    <a:pt x="507" y="86"/>
                  </a:lnTo>
                  <a:lnTo>
                    <a:pt x="511" y="86"/>
                  </a:lnTo>
                  <a:lnTo>
                    <a:pt x="515" y="86"/>
                  </a:lnTo>
                  <a:lnTo>
                    <a:pt x="519" y="86"/>
                  </a:lnTo>
                  <a:lnTo>
                    <a:pt x="523" y="86"/>
                  </a:lnTo>
                  <a:lnTo>
                    <a:pt x="527" y="86"/>
                  </a:lnTo>
                  <a:lnTo>
                    <a:pt x="531" y="86"/>
                  </a:lnTo>
                  <a:lnTo>
                    <a:pt x="535" y="86"/>
                  </a:lnTo>
                  <a:lnTo>
                    <a:pt x="539" y="86"/>
                  </a:lnTo>
                  <a:lnTo>
                    <a:pt x="543" y="86"/>
                  </a:lnTo>
                  <a:lnTo>
                    <a:pt x="546" y="86"/>
                  </a:lnTo>
                  <a:lnTo>
                    <a:pt x="550" y="86"/>
                  </a:lnTo>
                  <a:lnTo>
                    <a:pt x="554" y="86"/>
                  </a:lnTo>
                  <a:lnTo>
                    <a:pt x="558" y="86"/>
                  </a:lnTo>
                  <a:lnTo>
                    <a:pt x="562" y="86"/>
                  </a:lnTo>
                  <a:lnTo>
                    <a:pt x="565" y="86"/>
                  </a:lnTo>
                  <a:lnTo>
                    <a:pt x="569" y="86"/>
                  </a:lnTo>
                  <a:lnTo>
                    <a:pt x="573" y="86"/>
                  </a:lnTo>
                  <a:lnTo>
                    <a:pt x="577" y="86"/>
                  </a:lnTo>
                  <a:lnTo>
                    <a:pt x="581" y="86"/>
                  </a:lnTo>
                  <a:lnTo>
                    <a:pt x="585" y="86"/>
                  </a:lnTo>
                  <a:lnTo>
                    <a:pt x="589" y="86"/>
                  </a:lnTo>
                  <a:lnTo>
                    <a:pt x="593" y="86"/>
                  </a:lnTo>
                  <a:lnTo>
                    <a:pt x="597" y="86"/>
                  </a:lnTo>
                  <a:lnTo>
                    <a:pt x="601" y="86"/>
                  </a:lnTo>
                  <a:lnTo>
                    <a:pt x="605" y="86"/>
                  </a:lnTo>
                  <a:lnTo>
                    <a:pt x="609" y="86"/>
                  </a:lnTo>
                  <a:lnTo>
                    <a:pt x="612" y="86"/>
                  </a:lnTo>
                  <a:lnTo>
                    <a:pt x="616" y="86"/>
                  </a:lnTo>
                  <a:lnTo>
                    <a:pt x="620" y="86"/>
                  </a:lnTo>
                  <a:lnTo>
                    <a:pt x="624" y="86"/>
                  </a:lnTo>
                  <a:lnTo>
                    <a:pt x="628" y="86"/>
                  </a:lnTo>
                  <a:lnTo>
                    <a:pt x="632" y="86"/>
                  </a:lnTo>
                  <a:lnTo>
                    <a:pt x="636" y="86"/>
                  </a:lnTo>
                  <a:lnTo>
                    <a:pt x="640" y="86"/>
                  </a:lnTo>
                  <a:lnTo>
                    <a:pt x="644" y="86"/>
                  </a:lnTo>
                  <a:lnTo>
                    <a:pt x="648" y="86"/>
                  </a:lnTo>
                  <a:lnTo>
                    <a:pt x="651" y="86"/>
                  </a:lnTo>
                  <a:lnTo>
                    <a:pt x="655" y="86"/>
                  </a:lnTo>
                  <a:lnTo>
                    <a:pt x="659" y="86"/>
                  </a:lnTo>
                  <a:lnTo>
                    <a:pt x="663" y="86"/>
                  </a:lnTo>
                  <a:lnTo>
                    <a:pt x="667" y="86"/>
                  </a:lnTo>
                  <a:lnTo>
                    <a:pt x="671" y="86"/>
                  </a:lnTo>
                  <a:lnTo>
                    <a:pt x="674" y="86"/>
                  </a:lnTo>
                  <a:lnTo>
                    <a:pt x="678" y="86"/>
                  </a:lnTo>
                  <a:lnTo>
                    <a:pt x="682" y="86"/>
                  </a:lnTo>
                  <a:lnTo>
                    <a:pt x="686" y="86"/>
                  </a:lnTo>
                  <a:lnTo>
                    <a:pt x="690" y="86"/>
                  </a:lnTo>
                  <a:lnTo>
                    <a:pt x="694" y="86"/>
                  </a:lnTo>
                  <a:lnTo>
                    <a:pt x="698" y="86"/>
                  </a:lnTo>
                  <a:lnTo>
                    <a:pt x="702" y="86"/>
                  </a:lnTo>
                  <a:lnTo>
                    <a:pt x="706" y="86"/>
                  </a:lnTo>
                  <a:lnTo>
                    <a:pt x="710" y="86"/>
                  </a:lnTo>
                  <a:lnTo>
                    <a:pt x="714" y="86"/>
                  </a:lnTo>
                  <a:lnTo>
                    <a:pt x="718" y="86"/>
                  </a:lnTo>
                  <a:lnTo>
                    <a:pt x="722" y="86"/>
                  </a:lnTo>
                  <a:lnTo>
                    <a:pt x="726" y="86"/>
                  </a:lnTo>
                  <a:lnTo>
                    <a:pt x="730" y="86"/>
                  </a:lnTo>
                  <a:lnTo>
                    <a:pt x="734" y="86"/>
                  </a:lnTo>
                  <a:lnTo>
                    <a:pt x="737" y="86"/>
                  </a:lnTo>
                  <a:lnTo>
                    <a:pt x="741" y="86"/>
                  </a:lnTo>
                  <a:lnTo>
                    <a:pt x="745" y="86"/>
                  </a:lnTo>
                  <a:lnTo>
                    <a:pt x="748" y="86"/>
                  </a:lnTo>
                  <a:lnTo>
                    <a:pt x="752" y="86"/>
                  </a:lnTo>
                  <a:lnTo>
                    <a:pt x="756" y="86"/>
                  </a:lnTo>
                  <a:lnTo>
                    <a:pt x="760" y="86"/>
                  </a:lnTo>
                  <a:lnTo>
                    <a:pt x="764" y="86"/>
                  </a:lnTo>
                  <a:lnTo>
                    <a:pt x="768" y="86"/>
                  </a:lnTo>
                  <a:lnTo>
                    <a:pt x="772" y="86"/>
                  </a:lnTo>
                  <a:lnTo>
                    <a:pt x="776" y="86"/>
                  </a:lnTo>
                  <a:lnTo>
                    <a:pt x="780" y="86"/>
                  </a:lnTo>
                </a:path>
              </a:pathLst>
            </a:custGeom>
            <a:solidFill>
              <a:srgbClr val="CC0000"/>
            </a:solidFill>
            <a:ln w="12700" cap="rnd">
              <a:solidFill>
                <a:schemeClr val="bg2"/>
              </a:solidFill>
              <a:round/>
              <a:headEnd/>
              <a:tailEnd/>
            </a:ln>
            <a:effectLst/>
          </p:spPr>
          <p:txBody>
            <a:bodyPr/>
            <a:lstStyle/>
            <a:p>
              <a:endParaRPr lang="en-US"/>
            </a:p>
          </p:txBody>
        </p:sp>
        <p:sp>
          <p:nvSpPr>
            <p:cNvPr id="146448" name="Rectangle 16"/>
            <p:cNvSpPr>
              <a:spLocks noChangeArrowheads="1"/>
            </p:cNvSpPr>
            <p:nvPr/>
          </p:nvSpPr>
          <p:spPr bwMode="auto">
            <a:xfrm>
              <a:off x="2579" y="1377"/>
              <a:ext cx="402" cy="229"/>
            </a:xfrm>
            <a:prstGeom prst="rect">
              <a:avLst/>
            </a:prstGeom>
            <a:solidFill>
              <a:srgbClr val="CECECE"/>
            </a:solidFill>
            <a:ln w="12700">
              <a:noFill/>
              <a:miter lim="800000"/>
              <a:headEnd/>
              <a:tailEnd/>
            </a:ln>
            <a:effectLst/>
          </p:spPr>
          <p:txBody>
            <a:bodyPr wrap="none" lIns="90488" tIns="44450" rIns="90488" bIns="44450">
              <a:spAutoFit/>
            </a:bodyPr>
            <a:lstStyle/>
            <a:p>
              <a:r>
                <a:rPr lang="en-US" sz="1800" b="1" i="0">
                  <a:solidFill>
                    <a:schemeClr val="bg2"/>
                  </a:solidFill>
                  <a:latin typeface="Arial" pitchFamily="34" charset="0"/>
                </a:rPr>
                <a:t>95%</a:t>
              </a:r>
            </a:p>
          </p:txBody>
        </p:sp>
        <p:sp>
          <p:nvSpPr>
            <p:cNvPr id="146449" name="Line 17"/>
            <p:cNvSpPr>
              <a:spLocks noChangeShapeType="1"/>
            </p:cNvSpPr>
            <p:nvPr/>
          </p:nvSpPr>
          <p:spPr bwMode="auto">
            <a:xfrm>
              <a:off x="1596" y="1975"/>
              <a:ext cx="2347" cy="0"/>
            </a:xfrm>
            <a:prstGeom prst="line">
              <a:avLst/>
            </a:prstGeom>
            <a:noFill/>
            <a:ln w="12700">
              <a:solidFill>
                <a:schemeClr val="bg2"/>
              </a:solidFill>
              <a:round/>
              <a:headEnd/>
              <a:tailEnd/>
            </a:ln>
            <a:effectLst/>
          </p:spPr>
          <p:txBody>
            <a:bodyPr wrap="none" anchor="ctr"/>
            <a:lstStyle/>
            <a:p>
              <a:endParaRPr lang="en-US"/>
            </a:p>
          </p:txBody>
        </p:sp>
        <p:sp>
          <p:nvSpPr>
            <p:cNvPr id="146450" name="Line 18"/>
            <p:cNvSpPr>
              <a:spLocks noChangeShapeType="1"/>
            </p:cNvSpPr>
            <p:nvPr/>
          </p:nvSpPr>
          <p:spPr bwMode="auto">
            <a:xfrm>
              <a:off x="3558" y="2016"/>
              <a:ext cx="0" cy="1648"/>
            </a:xfrm>
            <a:prstGeom prst="line">
              <a:avLst/>
            </a:prstGeom>
            <a:noFill/>
            <a:ln w="25400">
              <a:solidFill>
                <a:srgbClr val="CC0000"/>
              </a:solidFill>
              <a:round/>
              <a:headEnd/>
              <a:tailEnd/>
            </a:ln>
            <a:effectLst/>
          </p:spPr>
          <p:txBody>
            <a:bodyPr wrap="none" anchor="ctr"/>
            <a:lstStyle/>
            <a:p>
              <a:endParaRPr lang="en-US"/>
            </a:p>
          </p:txBody>
        </p:sp>
        <p:sp>
          <p:nvSpPr>
            <p:cNvPr id="146451" name="Line 19"/>
            <p:cNvSpPr>
              <a:spLocks noChangeShapeType="1"/>
            </p:cNvSpPr>
            <p:nvPr/>
          </p:nvSpPr>
          <p:spPr bwMode="auto">
            <a:xfrm>
              <a:off x="1952" y="2016"/>
              <a:ext cx="0" cy="1648"/>
            </a:xfrm>
            <a:prstGeom prst="line">
              <a:avLst/>
            </a:prstGeom>
            <a:noFill/>
            <a:ln w="25400">
              <a:solidFill>
                <a:srgbClr val="CC0000"/>
              </a:solidFill>
              <a:round/>
              <a:headEnd/>
              <a:tailEnd/>
            </a:ln>
            <a:effectLst/>
          </p:spPr>
          <p:txBody>
            <a:bodyPr wrap="none" anchor="ctr"/>
            <a:lstStyle/>
            <a:p>
              <a:endParaRPr lang="en-US"/>
            </a:p>
          </p:txBody>
        </p:sp>
        <p:sp>
          <p:nvSpPr>
            <p:cNvPr id="146452" name="Line 20"/>
            <p:cNvSpPr>
              <a:spLocks noChangeShapeType="1"/>
            </p:cNvSpPr>
            <p:nvPr/>
          </p:nvSpPr>
          <p:spPr bwMode="auto">
            <a:xfrm>
              <a:off x="2646" y="2268"/>
              <a:ext cx="1577" cy="0"/>
            </a:xfrm>
            <a:prstGeom prst="line">
              <a:avLst/>
            </a:prstGeom>
            <a:noFill/>
            <a:ln w="25400">
              <a:solidFill>
                <a:schemeClr val="bg2"/>
              </a:solidFill>
              <a:round/>
              <a:headEnd/>
              <a:tailEnd/>
            </a:ln>
            <a:effectLst/>
          </p:spPr>
          <p:txBody>
            <a:bodyPr wrap="none" anchor="ctr"/>
            <a:lstStyle/>
            <a:p>
              <a:endParaRPr lang="en-US"/>
            </a:p>
          </p:txBody>
        </p:sp>
        <p:sp>
          <p:nvSpPr>
            <p:cNvPr id="146453" name="Rectangle 21"/>
            <p:cNvSpPr>
              <a:spLocks noChangeArrowheads="1"/>
            </p:cNvSpPr>
            <p:nvPr/>
          </p:nvSpPr>
          <p:spPr bwMode="auto">
            <a:xfrm>
              <a:off x="3355" y="2380"/>
              <a:ext cx="225" cy="68"/>
            </a:xfrm>
            <a:prstGeom prst="rect">
              <a:avLst/>
            </a:prstGeom>
            <a:noFill/>
            <a:ln w="12700">
              <a:noFill/>
              <a:miter lim="800000"/>
              <a:headEnd/>
              <a:tailEnd/>
            </a:ln>
            <a:effectLst/>
          </p:spPr>
          <p:txBody>
            <a:bodyPr wrap="none" lIns="90488" tIns="44450" rIns="90488" bIns="44450" anchor="ctr"/>
            <a:lstStyle/>
            <a:p>
              <a:pPr algn="ctr"/>
              <a:r>
                <a:rPr lang="en-US" sz="1800" b="1" i="0">
                  <a:solidFill>
                    <a:srgbClr val="000000"/>
                  </a:solidFill>
                  <a:latin typeface="Arial" pitchFamily="34" charset="0"/>
                </a:rPr>
                <a:t>X</a:t>
              </a:r>
            </a:p>
          </p:txBody>
        </p:sp>
        <p:sp>
          <p:nvSpPr>
            <p:cNvPr id="146454" name="Line 22"/>
            <p:cNvSpPr>
              <a:spLocks noChangeShapeType="1"/>
            </p:cNvSpPr>
            <p:nvPr/>
          </p:nvSpPr>
          <p:spPr bwMode="auto">
            <a:xfrm>
              <a:off x="3417" y="2330"/>
              <a:ext cx="82" cy="0"/>
            </a:xfrm>
            <a:prstGeom prst="line">
              <a:avLst/>
            </a:prstGeom>
            <a:noFill/>
            <a:ln w="25400">
              <a:solidFill>
                <a:schemeClr val="bg2"/>
              </a:solidFill>
              <a:round/>
              <a:headEnd/>
              <a:tailEnd/>
            </a:ln>
            <a:effectLst/>
          </p:spPr>
          <p:txBody>
            <a:bodyPr wrap="none" anchor="ctr"/>
            <a:lstStyle/>
            <a:p>
              <a:endParaRPr lang="en-US"/>
            </a:p>
          </p:txBody>
        </p:sp>
        <p:sp>
          <p:nvSpPr>
            <p:cNvPr id="146455" name="Line 23"/>
            <p:cNvSpPr>
              <a:spLocks noChangeShapeType="1"/>
            </p:cNvSpPr>
            <p:nvPr/>
          </p:nvSpPr>
          <p:spPr bwMode="auto">
            <a:xfrm flipV="1">
              <a:off x="3451" y="2170"/>
              <a:ext cx="0" cy="106"/>
            </a:xfrm>
            <a:prstGeom prst="line">
              <a:avLst/>
            </a:prstGeom>
            <a:noFill/>
            <a:ln w="25400">
              <a:solidFill>
                <a:schemeClr val="bg2"/>
              </a:solidFill>
              <a:round/>
              <a:headEnd/>
              <a:tailEnd/>
            </a:ln>
            <a:effectLst/>
          </p:spPr>
          <p:txBody>
            <a:bodyPr wrap="none" anchor="ctr"/>
            <a:lstStyle/>
            <a:p>
              <a:endParaRPr lang="en-US"/>
            </a:p>
          </p:txBody>
        </p:sp>
        <p:sp>
          <p:nvSpPr>
            <p:cNvPr id="146456" name="Line 24"/>
            <p:cNvSpPr>
              <a:spLocks noChangeShapeType="1"/>
            </p:cNvSpPr>
            <p:nvPr/>
          </p:nvSpPr>
          <p:spPr bwMode="auto">
            <a:xfrm>
              <a:off x="1572" y="2418"/>
              <a:ext cx="1577" cy="0"/>
            </a:xfrm>
            <a:prstGeom prst="line">
              <a:avLst/>
            </a:prstGeom>
            <a:noFill/>
            <a:ln w="25400">
              <a:solidFill>
                <a:schemeClr val="bg2"/>
              </a:solidFill>
              <a:round/>
              <a:headEnd/>
              <a:tailEnd/>
            </a:ln>
            <a:effectLst/>
          </p:spPr>
          <p:txBody>
            <a:bodyPr wrap="none" anchor="ctr"/>
            <a:lstStyle/>
            <a:p>
              <a:endParaRPr lang="en-US"/>
            </a:p>
          </p:txBody>
        </p:sp>
        <p:sp>
          <p:nvSpPr>
            <p:cNvPr id="146457" name="Rectangle 25"/>
            <p:cNvSpPr>
              <a:spLocks noChangeArrowheads="1"/>
            </p:cNvSpPr>
            <p:nvPr/>
          </p:nvSpPr>
          <p:spPr bwMode="auto">
            <a:xfrm>
              <a:off x="2281" y="2530"/>
              <a:ext cx="225" cy="68"/>
            </a:xfrm>
            <a:prstGeom prst="rect">
              <a:avLst/>
            </a:prstGeom>
            <a:noFill/>
            <a:ln w="12700">
              <a:noFill/>
              <a:miter lim="800000"/>
              <a:headEnd/>
              <a:tailEnd/>
            </a:ln>
            <a:effectLst/>
          </p:spPr>
          <p:txBody>
            <a:bodyPr wrap="none" lIns="90488" tIns="44450" rIns="90488" bIns="44450" anchor="ctr"/>
            <a:lstStyle/>
            <a:p>
              <a:pPr algn="ctr"/>
              <a:r>
                <a:rPr lang="en-US" sz="1800" b="1" i="0">
                  <a:solidFill>
                    <a:srgbClr val="000000"/>
                  </a:solidFill>
                  <a:latin typeface="Arial" pitchFamily="34" charset="0"/>
                </a:rPr>
                <a:t>X</a:t>
              </a:r>
            </a:p>
          </p:txBody>
        </p:sp>
        <p:sp>
          <p:nvSpPr>
            <p:cNvPr id="146458" name="Line 26"/>
            <p:cNvSpPr>
              <a:spLocks noChangeShapeType="1"/>
            </p:cNvSpPr>
            <p:nvPr/>
          </p:nvSpPr>
          <p:spPr bwMode="auto">
            <a:xfrm>
              <a:off x="2343" y="2480"/>
              <a:ext cx="82" cy="0"/>
            </a:xfrm>
            <a:prstGeom prst="line">
              <a:avLst/>
            </a:prstGeom>
            <a:noFill/>
            <a:ln w="25400">
              <a:solidFill>
                <a:schemeClr val="bg2"/>
              </a:solidFill>
              <a:round/>
              <a:headEnd/>
              <a:tailEnd/>
            </a:ln>
            <a:effectLst/>
          </p:spPr>
          <p:txBody>
            <a:bodyPr wrap="none" anchor="ctr"/>
            <a:lstStyle/>
            <a:p>
              <a:endParaRPr lang="en-US"/>
            </a:p>
          </p:txBody>
        </p:sp>
        <p:sp>
          <p:nvSpPr>
            <p:cNvPr id="146459" name="Line 27"/>
            <p:cNvSpPr>
              <a:spLocks noChangeShapeType="1"/>
            </p:cNvSpPr>
            <p:nvPr/>
          </p:nvSpPr>
          <p:spPr bwMode="auto">
            <a:xfrm flipV="1">
              <a:off x="2377" y="2320"/>
              <a:ext cx="0" cy="106"/>
            </a:xfrm>
            <a:prstGeom prst="line">
              <a:avLst/>
            </a:prstGeom>
            <a:noFill/>
            <a:ln w="25400">
              <a:solidFill>
                <a:schemeClr val="bg2"/>
              </a:solidFill>
              <a:round/>
              <a:headEnd/>
              <a:tailEnd/>
            </a:ln>
            <a:effectLst/>
          </p:spPr>
          <p:txBody>
            <a:bodyPr wrap="none" anchor="ctr"/>
            <a:lstStyle/>
            <a:p>
              <a:endParaRPr lang="en-US"/>
            </a:p>
          </p:txBody>
        </p:sp>
        <p:sp>
          <p:nvSpPr>
            <p:cNvPr id="146460" name="Line 28"/>
            <p:cNvSpPr>
              <a:spLocks noChangeShapeType="1"/>
            </p:cNvSpPr>
            <p:nvPr/>
          </p:nvSpPr>
          <p:spPr bwMode="auto">
            <a:xfrm>
              <a:off x="1875" y="2748"/>
              <a:ext cx="1577" cy="0"/>
            </a:xfrm>
            <a:prstGeom prst="line">
              <a:avLst/>
            </a:prstGeom>
            <a:noFill/>
            <a:ln w="25400">
              <a:solidFill>
                <a:schemeClr val="bg2"/>
              </a:solidFill>
              <a:round/>
              <a:headEnd/>
              <a:tailEnd/>
            </a:ln>
            <a:effectLst/>
          </p:spPr>
          <p:txBody>
            <a:bodyPr wrap="none" anchor="ctr"/>
            <a:lstStyle/>
            <a:p>
              <a:endParaRPr lang="en-US"/>
            </a:p>
          </p:txBody>
        </p:sp>
        <p:sp>
          <p:nvSpPr>
            <p:cNvPr id="146461" name="Rectangle 29"/>
            <p:cNvSpPr>
              <a:spLocks noChangeArrowheads="1"/>
            </p:cNvSpPr>
            <p:nvPr/>
          </p:nvSpPr>
          <p:spPr bwMode="auto">
            <a:xfrm>
              <a:off x="2584" y="2860"/>
              <a:ext cx="225" cy="68"/>
            </a:xfrm>
            <a:prstGeom prst="rect">
              <a:avLst/>
            </a:prstGeom>
            <a:noFill/>
            <a:ln w="12700">
              <a:noFill/>
              <a:miter lim="800000"/>
              <a:headEnd/>
              <a:tailEnd/>
            </a:ln>
            <a:effectLst/>
          </p:spPr>
          <p:txBody>
            <a:bodyPr wrap="none" lIns="90488" tIns="44450" rIns="90488" bIns="44450" anchor="ctr"/>
            <a:lstStyle/>
            <a:p>
              <a:pPr algn="ctr"/>
              <a:r>
                <a:rPr lang="en-US" sz="1800" b="1" i="0">
                  <a:solidFill>
                    <a:srgbClr val="000000"/>
                  </a:solidFill>
                  <a:latin typeface="Arial" pitchFamily="34" charset="0"/>
                </a:rPr>
                <a:t>X</a:t>
              </a:r>
            </a:p>
          </p:txBody>
        </p:sp>
        <p:sp>
          <p:nvSpPr>
            <p:cNvPr id="146462" name="Line 30"/>
            <p:cNvSpPr>
              <a:spLocks noChangeShapeType="1"/>
            </p:cNvSpPr>
            <p:nvPr/>
          </p:nvSpPr>
          <p:spPr bwMode="auto">
            <a:xfrm>
              <a:off x="2646" y="2810"/>
              <a:ext cx="82" cy="0"/>
            </a:xfrm>
            <a:prstGeom prst="line">
              <a:avLst/>
            </a:prstGeom>
            <a:noFill/>
            <a:ln w="25400">
              <a:solidFill>
                <a:schemeClr val="bg2"/>
              </a:solidFill>
              <a:round/>
              <a:headEnd/>
              <a:tailEnd/>
            </a:ln>
            <a:effectLst/>
          </p:spPr>
          <p:txBody>
            <a:bodyPr wrap="none" anchor="ctr"/>
            <a:lstStyle/>
            <a:p>
              <a:endParaRPr lang="en-US"/>
            </a:p>
          </p:txBody>
        </p:sp>
        <p:sp>
          <p:nvSpPr>
            <p:cNvPr id="146463" name="Line 31"/>
            <p:cNvSpPr>
              <a:spLocks noChangeShapeType="1"/>
            </p:cNvSpPr>
            <p:nvPr/>
          </p:nvSpPr>
          <p:spPr bwMode="auto">
            <a:xfrm flipV="1">
              <a:off x="2680" y="2650"/>
              <a:ext cx="0" cy="106"/>
            </a:xfrm>
            <a:prstGeom prst="line">
              <a:avLst/>
            </a:prstGeom>
            <a:noFill/>
            <a:ln w="25400">
              <a:solidFill>
                <a:schemeClr val="bg2"/>
              </a:solidFill>
              <a:round/>
              <a:headEnd/>
              <a:tailEnd/>
            </a:ln>
            <a:effectLst/>
          </p:spPr>
          <p:txBody>
            <a:bodyPr wrap="none" anchor="ctr"/>
            <a:lstStyle/>
            <a:p>
              <a:endParaRPr lang="en-US"/>
            </a:p>
          </p:txBody>
        </p:sp>
        <p:sp>
          <p:nvSpPr>
            <p:cNvPr id="146464" name="Line 32"/>
            <p:cNvSpPr>
              <a:spLocks noChangeShapeType="1"/>
            </p:cNvSpPr>
            <p:nvPr/>
          </p:nvSpPr>
          <p:spPr bwMode="auto">
            <a:xfrm>
              <a:off x="2121" y="3237"/>
              <a:ext cx="1577" cy="0"/>
            </a:xfrm>
            <a:prstGeom prst="line">
              <a:avLst/>
            </a:prstGeom>
            <a:noFill/>
            <a:ln w="25400">
              <a:solidFill>
                <a:schemeClr val="bg2"/>
              </a:solidFill>
              <a:round/>
              <a:headEnd/>
              <a:tailEnd/>
            </a:ln>
            <a:effectLst/>
          </p:spPr>
          <p:txBody>
            <a:bodyPr wrap="none" anchor="ctr"/>
            <a:lstStyle/>
            <a:p>
              <a:endParaRPr lang="en-US"/>
            </a:p>
          </p:txBody>
        </p:sp>
        <p:sp>
          <p:nvSpPr>
            <p:cNvPr id="146465" name="Rectangle 33"/>
            <p:cNvSpPr>
              <a:spLocks noChangeArrowheads="1"/>
            </p:cNvSpPr>
            <p:nvPr/>
          </p:nvSpPr>
          <p:spPr bwMode="auto">
            <a:xfrm>
              <a:off x="2830" y="3349"/>
              <a:ext cx="225" cy="68"/>
            </a:xfrm>
            <a:prstGeom prst="rect">
              <a:avLst/>
            </a:prstGeom>
            <a:noFill/>
            <a:ln w="12700">
              <a:noFill/>
              <a:miter lim="800000"/>
              <a:headEnd/>
              <a:tailEnd/>
            </a:ln>
            <a:effectLst/>
          </p:spPr>
          <p:txBody>
            <a:bodyPr wrap="none" lIns="90488" tIns="44450" rIns="90488" bIns="44450" anchor="ctr"/>
            <a:lstStyle/>
            <a:p>
              <a:pPr algn="ctr"/>
              <a:r>
                <a:rPr lang="en-US" sz="1800" b="1" i="0">
                  <a:solidFill>
                    <a:srgbClr val="000000"/>
                  </a:solidFill>
                  <a:latin typeface="Arial" pitchFamily="34" charset="0"/>
                </a:rPr>
                <a:t>X</a:t>
              </a:r>
            </a:p>
          </p:txBody>
        </p:sp>
        <p:sp>
          <p:nvSpPr>
            <p:cNvPr id="146466" name="Line 34"/>
            <p:cNvSpPr>
              <a:spLocks noChangeShapeType="1"/>
            </p:cNvSpPr>
            <p:nvPr/>
          </p:nvSpPr>
          <p:spPr bwMode="auto">
            <a:xfrm>
              <a:off x="2892" y="3299"/>
              <a:ext cx="82" cy="0"/>
            </a:xfrm>
            <a:prstGeom prst="line">
              <a:avLst/>
            </a:prstGeom>
            <a:noFill/>
            <a:ln w="25400">
              <a:solidFill>
                <a:schemeClr val="bg2"/>
              </a:solidFill>
              <a:round/>
              <a:headEnd/>
              <a:tailEnd/>
            </a:ln>
            <a:effectLst/>
          </p:spPr>
          <p:txBody>
            <a:bodyPr wrap="none" anchor="ctr"/>
            <a:lstStyle/>
            <a:p>
              <a:endParaRPr lang="en-US"/>
            </a:p>
          </p:txBody>
        </p:sp>
        <p:sp>
          <p:nvSpPr>
            <p:cNvPr id="146467" name="Line 35"/>
            <p:cNvSpPr>
              <a:spLocks noChangeShapeType="1"/>
            </p:cNvSpPr>
            <p:nvPr/>
          </p:nvSpPr>
          <p:spPr bwMode="auto">
            <a:xfrm flipV="1">
              <a:off x="2926" y="3139"/>
              <a:ext cx="0" cy="106"/>
            </a:xfrm>
            <a:prstGeom prst="line">
              <a:avLst/>
            </a:prstGeom>
            <a:noFill/>
            <a:ln w="25400">
              <a:solidFill>
                <a:schemeClr val="bg2"/>
              </a:solidFill>
              <a:round/>
              <a:headEnd/>
              <a:tailEnd/>
            </a:ln>
            <a:effectLst/>
          </p:spPr>
          <p:txBody>
            <a:bodyPr wrap="none" anchor="ctr"/>
            <a:lstStyle/>
            <a:p>
              <a:endParaRPr lang="en-US"/>
            </a:p>
          </p:txBody>
        </p:sp>
        <p:sp>
          <p:nvSpPr>
            <p:cNvPr id="146468" name="Line 36"/>
            <p:cNvSpPr>
              <a:spLocks noChangeShapeType="1"/>
            </p:cNvSpPr>
            <p:nvPr/>
          </p:nvSpPr>
          <p:spPr bwMode="auto">
            <a:xfrm>
              <a:off x="2898" y="2988"/>
              <a:ext cx="1577" cy="0"/>
            </a:xfrm>
            <a:prstGeom prst="line">
              <a:avLst/>
            </a:prstGeom>
            <a:noFill/>
            <a:ln w="25400">
              <a:solidFill>
                <a:schemeClr val="bg2"/>
              </a:solidFill>
              <a:round/>
              <a:headEnd/>
              <a:tailEnd/>
            </a:ln>
            <a:effectLst/>
          </p:spPr>
          <p:txBody>
            <a:bodyPr wrap="none" anchor="ctr"/>
            <a:lstStyle/>
            <a:p>
              <a:endParaRPr lang="en-US"/>
            </a:p>
          </p:txBody>
        </p:sp>
        <p:sp>
          <p:nvSpPr>
            <p:cNvPr id="146469" name="Line 37"/>
            <p:cNvSpPr>
              <a:spLocks noChangeShapeType="1"/>
            </p:cNvSpPr>
            <p:nvPr/>
          </p:nvSpPr>
          <p:spPr bwMode="auto">
            <a:xfrm flipV="1">
              <a:off x="3703" y="2890"/>
              <a:ext cx="0" cy="106"/>
            </a:xfrm>
            <a:prstGeom prst="line">
              <a:avLst/>
            </a:prstGeom>
            <a:noFill/>
            <a:ln w="25400">
              <a:solidFill>
                <a:schemeClr val="bg2"/>
              </a:solidFill>
              <a:round/>
              <a:headEnd/>
              <a:tailEnd/>
            </a:ln>
            <a:effectLst/>
          </p:spPr>
          <p:txBody>
            <a:bodyPr wrap="none" anchor="ctr"/>
            <a:lstStyle/>
            <a:p>
              <a:endParaRPr lang="en-US"/>
            </a:p>
          </p:txBody>
        </p:sp>
        <p:sp>
          <p:nvSpPr>
            <p:cNvPr id="146470" name="Rectangle 38"/>
            <p:cNvSpPr>
              <a:spLocks noChangeArrowheads="1"/>
            </p:cNvSpPr>
            <p:nvPr/>
          </p:nvSpPr>
          <p:spPr bwMode="auto">
            <a:xfrm>
              <a:off x="3607" y="3100"/>
              <a:ext cx="225" cy="68"/>
            </a:xfrm>
            <a:prstGeom prst="rect">
              <a:avLst/>
            </a:prstGeom>
            <a:noFill/>
            <a:ln w="12700">
              <a:noFill/>
              <a:miter lim="800000"/>
              <a:headEnd/>
              <a:tailEnd/>
            </a:ln>
            <a:effectLst/>
          </p:spPr>
          <p:txBody>
            <a:bodyPr wrap="none" lIns="90488" tIns="44450" rIns="90488" bIns="44450" anchor="ctr"/>
            <a:lstStyle/>
            <a:p>
              <a:pPr algn="ctr"/>
              <a:r>
                <a:rPr lang="en-US" sz="1800" b="1" i="0">
                  <a:solidFill>
                    <a:schemeClr val="accent2"/>
                  </a:solidFill>
                  <a:latin typeface="Arial" pitchFamily="34" charset="0"/>
                </a:rPr>
                <a:t>X</a:t>
              </a:r>
            </a:p>
          </p:txBody>
        </p:sp>
        <p:sp>
          <p:nvSpPr>
            <p:cNvPr id="146471" name="Line 39"/>
            <p:cNvSpPr>
              <a:spLocks noChangeShapeType="1"/>
            </p:cNvSpPr>
            <p:nvPr/>
          </p:nvSpPr>
          <p:spPr bwMode="auto">
            <a:xfrm>
              <a:off x="3669" y="3050"/>
              <a:ext cx="82" cy="0"/>
            </a:xfrm>
            <a:prstGeom prst="line">
              <a:avLst/>
            </a:prstGeom>
            <a:noFill/>
            <a:ln w="25400">
              <a:solidFill>
                <a:schemeClr val="bg2"/>
              </a:solidFill>
              <a:round/>
              <a:headEnd/>
              <a:tailEnd/>
            </a:ln>
            <a:effectLst/>
          </p:spPr>
          <p:txBody>
            <a:bodyPr wrap="none" anchor="ctr"/>
            <a:lstStyle/>
            <a:p>
              <a:endParaRPr lang="en-US"/>
            </a:p>
          </p:txBody>
        </p:sp>
        <p:sp>
          <p:nvSpPr>
            <p:cNvPr id="146472" name="Line 40"/>
            <p:cNvSpPr>
              <a:spLocks noChangeShapeType="1"/>
            </p:cNvSpPr>
            <p:nvPr/>
          </p:nvSpPr>
          <p:spPr bwMode="auto">
            <a:xfrm>
              <a:off x="987" y="3480"/>
              <a:ext cx="1577" cy="0"/>
            </a:xfrm>
            <a:prstGeom prst="line">
              <a:avLst/>
            </a:prstGeom>
            <a:noFill/>
            <a:ln w="25400">
              <a:solidFill>
                <a:schemeClr val="bg2"/>
              </a:solidFill>
              <a:round/>
              <a:headEnd/>
              <a:tailEnd/>
            </a:ln>
            <a:effectLst/>
          </p:spPr>
          <p:txBody>
            <a:bodyPr wrap="none" anchor="ctr"/>
            <a:lstStyle/>
            <a:p>
              <a:endParaRPr lang="en-US"/>
            </a:p>
          </p:txBody>
        </p:sp>
        <p:sp>
          <p:nvSpPr>
            <p:cNvPr id="146473" name="Line 41"/>
            <p:cNvSpPr>
              <a:spLocks noChangeShapeType="1"/>
            </p:cNvSpPr>
            <p:nvPr/>
          </p:nvSpPr>
          <p:spPr bwMode="auto">
            <a:xfrm flipV="1">
              <a:off x="1792" y="3382"/>
              <a:ext cx="0" cy="106"/>
            </a:xfrm>
            <a:prstGeom prst="line">
              <a:avLst/>
            </a:prstGeom>
            <a:noFill/>
            <a:ln w="25400">
              <a:solidFill>
                <a:schemeClr val="bg2"/>
              </a:solidFill>
              <a:round/>
              <a:headEnd/>
              <a:tailEnd/>
            </a:ln>
            <a:effectLst/>
          </p:spPr>
          <p:txBody>
            <a:bodyPr wrap="none" anchor="ctr"/>
            <a:lstStyle/>
            <a:p>
              <a:endParaRPr lang="en-US"/>
            </a:p>
          </p:txBody>
        </p:sp>
        <p:sp>
          <p:nvSpPr>
            <p:cNvPr id="146474" name="Rectangle 42"/>
            <p:cNvSpPr>
              <a:spLocks noChangeArrowheads="1"/>
            </p:cNvSpPr>
            <p:nvPr/>
          </p:nvSpPr>
          <p:spPr bwMode="auto">
            <a:xfrm>
              <a:off x="1696" y="3592"/>
              <a:ext cx="225" cy="68"/>
            </a:xfrm>
            <a:prstGeom prst="rect">
              <a:avLst/>
            </a:prstGeom>
            <a:noFill/>
            <a:ln w="12700">
              <a:noFill/>
              <a:miter lim="800000"/>
              <a:headEnd/>
              <a:tailEnd/>
            </a:ln>
            <a:effectLst/>
          </p:spPr>
          <p:txBody>
            <a:bodyPr wrap="none" lIns="90488" tIns="44450" rIns="90488" bIns="44450" anchor="ctr"/>
            <a:lstStyle/>
            <a:p>
              <a:pPr algn="ctr"/>
              <a:r>
                <a:rPr lang="en-US" sz="1800" b="1" i="0">
                  <a:solidFill>
                    <a:schemeClr val="accent2"/>
                  </a:solidFill>
                  <a:latin typeface="Arial" pitchFamily="34" charset="0"/>
                </a:rPr>
                <a:t>X</a:t>
              </a:r>
            </a:p>
          </p:txBody>
        </p:sp>
        <p:sp>
          <p:nvSpPr>
            <p:cNvPr id="146475" name="Line 43"/>
            <p:cNvSpPr>
              <a:spLocks noChangeShapeType="1"/>
            </p:cNvSpPr>
            <p:nvPr/>
          </p:nvSpPr>
          <p:spPr bwMode="auto">
            <a:xfrm>
              <a:off x="1758" y="3542"/>
              <a:ext cx="82" cy="0"/>
            </a:xfrm>
            <a:prstGeom prst="line">
              <a:avLst/>
            </a:prstGeom>
            <a:noFill/>
            <a:ln w="25400">
              <a:solidFill>
                <a:schemeClr val="bg2"/>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4848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48484" name="Rectangle 4"/>
          <p:cNvSpPr>
            <a:spLocks noGrp="1" noChangeArrowheads="1"/>
          </p:cNvSpPr>
          <p:nvPr>
            <p:ph type="title"/>
          </p:nvPr>
        </p:nvSpPr>
        <p:spPr>
          <a:noFill/>
          <a:ln/>
        </p:spPr>
        <p:txBody>
          <a:bodyPr lIns="90488" tIns="44450" rIns="90488" bIns="44450"/>
          <a:lstStyle/>
          <a:p>
            <a:r>
              <a:rPr lang="en-US"/>
              <a:t>95% Confidence Intervals for </a:t>
            </a:r>
            <a:r>
              <a:rPr lang="en-US">
                <a:latin typeface="Symbol" pitchFamily="18" charset="2"/>
              </a:rPr>
              <a:t></a:t>
            </a:r>
          </a:p>
        </p:txBody>
      </p:sp>
      <p:sp>
        <p:nvSpPr>
          <p:cNvPr id="148485" name="Rectangle 5"/>
          <p:cNvSpPr>
            <a:spLocks noChangeArrowheads="1"/>
          </p:cNvSpPr>
          <p:nvPr/>
        </p:nvSpPr>
        <p:spPr bwMode="auto">
          <a:xfrm>
            <a:off x="355600" y="1624013"/>
            <a:ext cx="6091238" cy="4167187"/>
          </a:xfrm>
          <a:prstGeom prst="rect">
            <a:avLst/>
          </a:prstGeom>
          <a:solidFill>
            <a:schemeClr val="tx1"/>
          </a:solidFill>
          <a:ln w="76200">
            <a:solidFill>
              <a:srgbClr val="F6BF69"/>
            </a:solidFill>
            <a:miter lim="800000"/>
            <a:headEnd/>
            <a:tailEnd/>
          </a:ln>
          <a:effectLst/>
        </p:spPr>
        <p:txBody>
          <a:bodyPr wrap="none" anchor="ctr"/>
          <a:lstStyle/>
          <a:p>
            <a:endParaRPr lang="en-US"/>
          </a:p>
        </p:txBody>
      </p:sp>
      <p:sp>
        <p:nvSpPr>
          <p:cNvPr id="148486" name="Freeform 6"/>
          <p:cNvSpPr>
            <a:spLocks/>
          </p:cNvSpPr>
          <p:nvPr/>
        </p:nvSpPr>
        <p:spPr bwMode="auto">
          <a:xfrm>
            <a:off x="1503363" y="1797050"/>
            <a:ext cx="3100387" cy="1136650"/>
          </a:xfrm>
          <a:custGeom>
            <a:avLst/>
            <a:gdLst/>
            <a:ahLst/>
            <a:cxnLst>
              <a:cxn ang="0">
                <a:pos x="59" y="703"/>
              </a:cxn>
              <a:cxn ang="0">
                <a:pos x="121" y="696"/>
              </a:cxn>
              <a:cxn ang="0">
                <a:pos x="184" y="686"/>
              </a:cxn>
              <a:cxn ang="0">
                <a:pos x="246" y="672"/>
              </a:cxn>
              <a:cxn ang="0">
                <a:pos x="309" y="653"/>
              </a:cxn>
              <a:cxn ang="0">
                <a:pos x="371" y="628"/>
              </a:cxn>
              <a:cxn ang="0">
                <a:pos x="434" y="595"/>
              </a:cxn>
              <a:cxn ang="0">
                <a:pos x="496" y="555"/>
              </a:cxn>
              <a:cxn ang="0">
                <a:pos x="559" y="506"/>
              </a:cxn>
              <a:cxn ang="0">
                <a:pos x="622" y="450"/>
              </a:cxn>
              <a:cxn ang="0">
                <a:pos x="685" y="387"/>
              </a:cxn>
              <a:cxn ang="0">
                <a:pos x="747" y="320"/>
              </a:cxn>
              <a:cxn ang="0">
                <a:pos x="810" y="251"/>
              </a:cxn>
              <a:cxn ang="0">
                <a:pos x="872" y="183"/>
              </a:cxn>
              <a:cxn ang="0">
                <a:pos x="935" y="121"/>
              </a:cxn>
              <a:cxn ang="0">
                <a:pos x="997" y="69"/>
              </a:cxn>
              <a:cxn ang="0">
                <a:pos x="1060" y="29"/>
              </a:cxn>
              <a:cxn ang="0">
                <a:pos x="1122" y="6"/>
              </a:cxn>
              <a:cxn ang="0">
                <a:pos x="1186" y="0"/>
              </a:cxn>
              <a:cxn ang="0">
                <a:pos x="1248" y="12"/>
              </a:cxn>
              <a:cxn ang="0">
                <a:pos x="1311" y="42"/>
              </a:cxn>
              <a:cxn ang="0">
                <a:pos x="1373" y="87"/>
              </a:cxn>
              <a:cxn ang="0">
                <a:pos x="1436" y="143"/>
              </a:cxn>
              <a:cxn ang="0">
                <a:pos x="1498" y="208"/>
              </a:cxn>
              <a:cxn ang="0">
                <a:pos x="1561" y="277"/>
              </a:cxn>
              <a:cxn ang="0">
                <a:pos x="1624" y="346"/>
              </a:cxn>
              <a:cxn ang="0">
                <a:pos x="1686" y="412"/>
              </a:cxn>
              <a:cxn ang="0">
                <a:pos x="1749" y="472"/>
              </a:cxn>
              <a:cxn ang="0">
                <a:pos x="1811" y="526"/>
              </a:cxn>
              <a:cxn ang="0">
                <a:pos x="1875" y="571"/>
              </a:cxn>
              <a:cxn ang="0">
                <a:pos x="1937" y="608"/>
              </a:cxn>
              <a:cxn ang="0">
                <a:pos x="1909" y="715"/>
              </a:cxn>
              <a:cxn ang="0">
                <a:pos x="1847" y="715"/>
              </a:cxn>
              <a:cxn ang="0">
                <a:pos x="1784" y="715"/>
              </a:cxn>
              <a:cxn ang="0">
                <a:pos x="1722" y="715"/>
              </a:cxn>
              <a:cxn ang="0">
                <a:pos x="1659" y="715"/>
              </a:cxn>
              <a:cxn ang="0">
                <a:pos x="1597" y="715"/>
              </a:cxn>
              <a:cxn ang="0">
                <a:pos x="1533" y="715"/>
              </a:cxn>
              <a:cxn ang="0">
                <a:pos x="1471" y="715"/>
              </a:cxn>
              <a:cxn ang="0">
                <a:pos x="1408" y="715"/>
              </a:cxn>
              <a:cxn ang="0">
                <a:pos x="1346" y="715"/>
              </a:cxn>
              <a:cxn ang="0">
                <a:pos x="1283" y="715"/>
              </a:cxn>
              <a:cxn ang="0">
                <a:pos x="1221" y="715"/>
              </a:cxn>
              <a:cxn ang="0">
                <a:pos x="1158" y="715"/>
              </a:cxn>
              <a:cxn ang="0">
                <a:pos x="1096" y="715"/>
              </a:cxn>
              <a:cxn ang="0">
                <a:pos x="1033" y="715"/>
              </a:cxn>
              <a:cxn ang="0">
                <a:pos x="971" y="715"/>
              </a:cxn>
              <a:cxn ang="0">
                <a:pos x="908" y="715"/>
              </a:cxn>
              <a:cxn ang="0">
                <a:pos x="845" y="715"/>
              </a:cxn>
              <a:cxn ang="0">
                <a:pos x="782" y="715"/>
              </a:cxn>
              <a:cxn ang="0">
                <a:pos x="719" y="715"/>
              </a:cxn>
              <a:cxn ang="0">
                <a:pos x="657" y="715"/>
              </a:cxn>
              <a:cxn ang="0">
                <a:pos x="594" y="715"/>
              </a:cxn>
              <a:cxn ang="0">
                <a:pos x="532" y="715"/>
              </a:cxn>
              <a:cxn ang="0">
                <a:pos x="469" y="715"/>
              </a:cxn>
              <a:cxn ang="0">
                <a:pos x="407" y="715"/>
              </a:cxn>
              <a:cxn ang="0">
                <a:pos x="343" y="715"/>
              </a:cxn>
              <a:cxn ang="0">
                <a:pos x="281" y="715"/>
              </a:cxn>
              <a:cxn ang="0">
                <a:pos x="218" y="715"/>
              </a:cxn>
              <a:cxn ang="0">
                <a:pos x="156" y="715"/>
              </a:cxn>
              <a:cxn ang="0">
                <a:pos x="93" y="715"/>
              </a:cxn>
              <a:cxn ang="0">
                <a:pos x="31" y="715"/>
              </a:cxn>
            </a:cxnLst>
            <a:rect l="0" t="0" r="r" b="b"/>
            <a:pathLst>
              <a:path w="1953" h="716">
                <a:moveTo>
                  <a:pt x="0" y="708"/>
                </a:moveTo>
                <a:lnTo>
                  <a:pt x="4" y="707"/>
                </a:lnTo>
                <a:lnTo>
                  <a:pt x="7" y="707"/>
                </a:lnTo>
                <a:lnTo>
                  <a:pt x="11" y="706"/>
                </a:lnTo>
                <a:lnTo>
                  <a:pt x="15" y="706"/>
                </a:lnTo>
                <a:lnTo>
                  <a:pt x="19" y="706"/>
                </a:lnTo>
                <a:lnTo>
                  <a:pt x="23" y="706"/>
                </a:lnTo>
                <a:lnTo>
                  <a:pt x="27" y="706"/>
                </a:lnTo>
                <a:lnTo>
                  <a:pt x="31" y="705"/>
                </a:lnTo>
                <a:lnTo>
                  <a:pt x="35" y="705"/>
                </a:lnTo>
                <a:lnTo>
                  <a:pt x="39" y="704"/>
                </a:lnTo>
                <a:lnTo>
                  <a:pt x="43" y="704"/>
                </a:lnTo>
                <a:lnTo>
                  <a:pt x="47" y="704"/>
                </a:lnTo>
                <a:lnTo>
                  <a:pt x="51" y="704"/>
                </a:lnTo>
                <a:lnTo>
                  <a:pt x="55" y="703"/>
                </a:lnTo>
                <a:lnTo>
                  <a:pt x="59" y="703"/>
                </a:lnTo>
                <a:lnTo>
                  <a:pt x="63" y="703"/>
                </a:lnTo>
                <a:lnTo>
                  <a:pt x="65" y="702"/>
                </a:lnTo>
                <a:lnTo>
                  <a:pt x="69" y="702"/>
                </a:lnTo>
                <a:lnTo>
                  <a:pt x="73" y="701"/>
                </a:lnTo>
                <a:lnTo>
                  <a:pt x="77" y="701"/>
                </a:lnTo>
                <a:lnTo>
                  <a:pt x="81" y="701"/>
                </a:lnTo>
                <a:lnTo>
                  <a:pt x="85" y="700"/>
                </a:lnTo>
                <a:lnTo>
                  <a:pt x="89" y="700"/>
                </a:lnTo>
                <a:lnTo>
                  <a:pt x="93" y="700"/>
                </a:lnTo>
                <a:lnTo>
                  <a:pt x="97" y="699"/>
                </a:lnTo>
                <a:lnTo>
                  <a:pt x="101" y="698"/>
                </a:lnTo>
                <a:lnTo>
                  <a:pt x="105" y="698"/>
                </a:lnTo>
                <a:lnTo>
                  <a:pt x="109" y="698"/>
                </a:lnTo>
                <a:lnTo>
                  <a:pt x="113" y="697"/>
                </a:lnTo>
                <a:lnTo>
                  <a:pt x="117" y="696"/>
                </a:lnTo>
                <a:lnTo>
                  <a:pt x="121" y="696"/>
                </a:lnTo>
                <a:lnTo>
                  <a:pt x="125" y="695"/>
                </a:lnTo>
                <a:lnTo>
                  <a:pt x="129" y="695"/>
                </a:lnTo>
                <a:lnTo>
                  <a:pt x="133" y="695"/>
                </a:lnTo>
                <a:lnTo>
                  <a:pt x="137" y="694"/>
                </a:lnTo>
                <a:lnTo>
                  <a:pt x="141" y="693"/>
                </a:lnTo>
                <a:lnTo>
                  <a:pt x="144" y="693"/>
                </a:lnTo>
                <a:lnTo>
                  <a:pt x="148" y="692"/>
                </a:lnTo>
                <a:lnTo>
                  <a:pt x="152" y="691"/>
                </a:lnTo>
                <a:lnTo>
                  <a:pt x="156" y="691"/>
                </a:lnTo>
                <a:lnTo>
                  <a:pt x="160" y="690"/>
                </a:lnTo>
                <a:lnTo>
                  <a:pt x="164" y="690"/>
                </a:lnTo>
                <a:lnTo>
                  <a:pt x="168" y="689"/>
                </a:lnTo>
                <a:lnTo>
                  <a:pt x="172" y="688"/>
                </a:lnTo>
                <a:lnTo>
                  <a:pt x="176" y="688"/>
                </a:lnTo>
                <a:lnTo>
                  <a:pt x="180" y="686"/>
                </a:lnTo>
                <a:lnTo>
                  <a:pt x="184" y="686"/>
                </a:lnTo>
                <a:lnTo>
                  <a:pt x="188" y="685"/>
                </a:lnTo>
                <a:lnTo>
                  <a:pt x="192" y="685"/>
                </a:lnTo>
                <a:lnTo>
                  <a:pt x="195" y="683"/>
                </a:lnTo>
                <a:lnTo>
                  <a:pt x="199" y="683"/>
                </a:lnTo>
                <a:lnTo>
                  <a:pt x="203" y="682"/>
                </a:lnTo>
                <a:lnTo>
                  <a:pt x="207" y="682"/>
                </a:lnTo>
                <a:lnTo>
                  <a:pt x="211" y="681"/>
                </a:lnTo>
                <a:lnTo>
                  <a:pt x="215" y="680"/>
                </a:lnTo>
                <a:lnTo>
                  <a:pt x="218" y="679"/>
                </a:lnTo>
                <a:lnTo>
                  <a:pt x="222" y="678"/>
                </a:lnTo>
                <a:lnTo>
                  <a:pt x="226" y="677"/>
                </a:lnTo>
                <a:lnTo>
                  <a:pt x="230" y="676"/>
                </a:lnTo>
                <a:lnTo>
                  <a:pt x="234" y="675"/>
                </a:lnTo>
                <a:lnTo>
                  <a:pt x="238" y="674"/>
                </a:lnTo>
                <a:lnTo>
                  <a:pt x="242" y="673"/>
                </a:lnTo>
                <a:lnTo>
                  <a:pt x="246" y="672"/>
                </a:lnTo>
                <a:lnTo>
                  <a:pt x="250" y="671"/>
                </a:lnTo>
                <a:lnTo>
                  <a:pt x="254" y="670"/>
                </a:lnTo>
                <a:lnTo>
                  <a:pt x="258" y="669"/>
                </a:lnTo>
                <a:lnTo>
                  <a:pt x="262" y="668"/>
                </a:lnTo>
                <a:lnTo>
                  <a:pt x="266" y="667"/>
                </a:lnTo>
                <a:lnTo>
                  <a:pt x="270" y="665"/>
                </a:lnTo>
                <a:lnTo>
                  <a:pt x="274" y="664"/>
                </a:lnTo>
                <a:lnTo>
                  <a:pt x="278" y="663"/>
                </a:lnTo>
                <a:lnTo>
                  <a:pt x="281" y="662"/>
                </a:lnTo>
                <a:lnTo>
                  <a:pt x="285" y="660"/>
                </a:lnTo>
                <a:lnTo>
                  <a:pt x="289" y="659"/>
                </a:lnTo>
                <a:lnTo>
                  <a:pt x="293" y="659"/>
                </a:lnTo>
                <a:lnTo>
                  <a:pt x="297" y="657"/>
                </a:lnTo>
                <a:lnTo>
                  <a:pt x="301" y="656"/>
                </a:lnTo>
                <a:lnTo>
                  <a:pt x="305" y="654"/>
                </a:lnTo>
                <a:lnTo>
                  <a:pt x="309" y="653"/>
                </a:lnTo>
                <a:lnTo>
                  <a:pt x="313" y="652"/>
                </a:lnTo>
                <a:lnTo>
                  <a:pt x="317" y="650"/>
                </a:lnTo>
                <a:lnTo>
                  <a:pt x="321" y="649"/>
                </a:lnTo>
                <a:lnTo>
                  <a:pt x="325" y="647"/>
                </a:lnTo>
                <a:lnTo>
                  <a:pt x="328" y="646"/>
                </a:lnTo>
                <a:lnTo>
                  <a:pt x="332" y="644"/>
                </a:lnTo>
                <a:lnTo>
                  <a:pt x="336" y="643"/>
                </a:lnTo>
                <a:lnTo>
                  <a:pt x="340" y="641"/>
                </a:lnTo>
                <a:lnTo>
                  <a:pt x="343" y="639"/>
                </a:lnTo>
                <a:lnTo>
                  <a:pt x="347" y="638"/>
                </a:lnTo>
                <a:lnTo>
                  <a:pt x="351" y="636"/>
                </a:lnTo>
                <a:lnTo>
                  <a:pt x="355" y="634"/>
                </a:lnTo>
                <a:lnTo>
                  <a:pt x="359" y="633"/>
                </a:lnTo>
                <a:lnTo>
                  <a:pt x="363" y="631"/>
                </a:lnTo>
                <a:lnTo>
                  <a:pt x="367" y="629"/>
                </a:lnTo>
                <a:lnTo>
                  <a:pt x="371" y="628"/>
                </a:lnTo>
                <a:lnTo>
                  <a:pt x="375" y="626"/>
                </a:lnTo>
                <a:lnTo>
                  <a:pt x="379" y="624"/>
                </a:lnTo>
                <a:lnTo>
                  <a:pt x="383" y="622"/>
                </a:lnTo>
                <a:lnTo>
                  <a:pt x="387" y="620"/>
                </a:lnTo>
                <a:lnTo>
                  <a:pt x="391" y="618"/>
                </a:lnTo>
                <a:lnTo>
                  <a:pt x="395" y="616"/>
                </a:lnTo>
                <a:lnTo>
                  <a:pt x="399" y="615"/>
                </a:lnTo>
                <a:lnTo>
                  <a:pt x="403" y="612"/>
                </a:lnTo>
                <a:lnTo>
                  <a:pt x="407" y="610"/>
                </a:lnTo>
                <a:lnTo>
                  <a:pt x="411" y="608"/>
                </a:lnTo>
                <a:lnTo>
                  <a:pt x="415" y="607"/>
                </a:lnTo>
                <a:lnTo>
                  <a:pt x="419" y="604"/>
                </a:lnTo>
                <a:lnTo>
                  <a:pt x="423" y="602"/>
                </a:lnTo>
                <a:lnTo>
                  <a:pt x="426" y="600"/>
                </a:lnTo>
                <a:lnTo>
                  <a:pt x="430" y="597"/>
                </a:lnTo>
                <a:lnTo>
                  <a:pt x="434" y="595"/>
                </a:lnTo>
                <a:lnTo>
                  <a:pt x="438" y="593"/>
                </a:lnTo>
                <a:lnTo>
                  <a:pt x="442" y="590"/>
                </a:lnTo>
                <a:lnTo>
                  <a:pt x="446" y="588"/>
                </a:lnTo>
                <a:lnTo>
                  <a:pt x="450" y="586"/>
                </a:lnTo>
                <a:lnTo>
                  <a:pt x="454" y="584"/>
                </a:lnTo>
                <a:lnTo>
                  <a:pt x="457" y="581"/>
                </a:lnTo>
                <a:lnTo>
                  <a:pt x="461" y="579"/>
                </a:lnTo>
                <a:lnTo>
                  <a:pt x="465" y="576"/>
                </a:lnTo>
                <a:lnTo>
                  <a:pt x="469" y="574"/>
                </a:lnTo>
                <a:lnTo>
                  <a:pt x="473" y="571"/>
                </a:lnTo>
                <a:lnTo>
                  <a:pt x="477" y="569"/>
                </a:lnTo>
                <a:lnTo>
                  <a:pt x="481" y="566"/>
                </a:lnTo>
                <a:lnTo>
                  <a:pt x="485" y="563"/>
                </a:lnTo>
                <a:lnTo>
                  <a:pt x="489" y="561"/>
                </a:lnTo>
                <a:lnTo>
                  <a:pt x="492" y="558"/>
                </a:lnTo>
                <a:lnTo>
                  <a:pt x="496" y="555"/>
                </a:lnTo>
                <a:lnTo>
                  <a:pt x="500" y="552"/>
                </a:lnTo>
                <a:lnTo>
                  <a:pt x="504" y="550"/>
                </a:lnTo>
                <a:lnTo>
                  <a:pt x="508" y="546"/>
                </a:lnTo>
                <a:lnTo>
                  <a:pt x="512" y="543"/>
                </a:lnTo>
                <a:lnTo>
                  <a:pt x="516" y="541"/>
                </a:lnTo>
                <a:lnTo>
                  <a:pt x="520" y="538"/>
                </a:lnTo>
                <a:lnTo>
                  <a:pt x="524" y="535"/>
                </a:lnTo>
                <a:lnTo>
                  <a:pt x="528" y="532"/>
                </a:lnTo>
                <a:lnTo>
                  <a:pt x="532" y="529"/>
                </a:lnTo>
                <a:lnTo>
                  <a:pt x="536" y="526"/>
                </a:lnTo>
                <a:lnTo>
                  <a:pt x="540" y="522"/>
                </a:lnTo>
                <a:lnTo>
                  <a:pt x="544" y="519"/>
                </a:lnTo>
                <a:lnTo>
                  <a:pt x="548" y="516"/>
                </a:lnTo>
                <a:lnTo>
                  <a:pt x="552" y="513"/>
                </a:lnTo>
                <a:lnTo>
                  <a:pt x="555" y="510"/>
                </a:lnTo>
                <a:lnTo>
                  <a:pt x="559" y="506"/>
                </a:lnTo>
                <a:lnTo>
                  <a:pt x="563" y="503"/>
                </a:lnTo>
                <a:lnTo>
                  <a:pt x="567" y="500"/>
                </a:lnTo>
                <a:lnTo>
                  <a:pt x="571" y="496"/>
                </a:lnTo>
                <a:lnTo>
                  <a:pt x="575" y="493"/>
                </a:lnTo>
                <a:lnTo>
                  <a:pt x="579" y="490"/>
                </a:lnTo>
                <a:lnTo>
                  <a:pt x="583" y="486"/>
                </a:lnTo>
                <a:lnTo>
                  <a:pt x="586" y="483"/>
                </a:lnTo>
                <a:lnTo>
                  <a:pt x="590" y="480"/>
                </a:lnTo>
                <a:lnTo>
                  <a:pt x="594" y="476"/>
                </a:lnTo>
                <a:lnTo>
                  <a:pt x="598" y="472"/>
                </a:lnTo>
                <a:lnTo>
                  <a:pt x="602" y="468"/>
                </a:lnTo>
                <a:lnTo>
                  <a:pt x="606" y="465"/>
                </a:lnTo>
                <a:lnTo>
                  <a:pt x="610" y="462"/>
                </a:lnTo>
                <a:lnTo>
                  <a:pt x="614" y="458"/>
                </a:lnTo>
                <a:lnTo>
                  <a:pt x="618" y="454"/>
                </a:lnTo>
                <a:lnTo>
                  <a:pt x="622" y="450"/>
                </a:lnTo>
                <a:lnTo>
                  <a:pt x="626" y="447"/>
                </a:lnTo>
                <a:lnTo>
                  <a:pt x="629" y="443"/>
                </a:lnTo>
                <a:lnTo>
                  <a:pt x="633" y="439"/>
                </a:lnTo>
                <a:lnTo>
                  <a:pt x="637" y="436"/>
                </a:lnTo>
                <a:lnTo>
                  <a:pt x="641" y="431"/>
                </a:lnTo>
                <a:lnTo>
                  <a:pt x="645" y="428"/>
                </a:lnTo>
                <a:lnTo>
                  <a:pt x="649" y="424"/>
                </a:lnTo>
                <a:lnTo>
                  <a:pt x="653" y="420"/>
                </a:lnTo>
                <a:lnTo>
                  <a:pt x="657" y="416"/>
                </a:lnTo>
                <a:lnTo>
                  <a:pt x="661" y="412"/>
                </a:lnTo>
                <a:lnTo>
                  <a:pt x="665" y="408"/>
                </a:lnTo>
                <a:lnTo>
                  <a:pt x="669" y="404"/>
                </a:lnTo>
                <a:lnTo>
                  <a:pt x="673" y="400"/>
                </a:lnTo>
                <a:lnTo>
                  <a:pt x="677" y="396"/>
                </a:lnTo>
                <a:lnTo>
                  <a:pt x="681" y="392"/>
                </a:lnTo>
                <a:lnTo>
                  <a:pt x="685" y="387"/>
                </a:lnTo>
                <a:lnTo>
                  <a:pt x="689" y="384"/>
                </a:lnTo>
                <a:lnTo>
                  <a:pt x="693" y="379"/>
                </a:lnTo>
                <a:lnTo>
                  <a:pt x="697" y="375"/>
                </a:lnTo>
                <a:lnTo>
                  <a:pt x="701" y="371"/>
                </a:lnTo>
                <a:lnTo>
                  <a:pt x="704" y="367"/>
                </a:lnTo>
                <a:lnTo>
                  <a:pt x="708" y="362"/>
                </a:lnTo>
                <a:lnTo>
                  <a:pt x="712" y="359"/>
                </a:lnTo>
                <a:lnTo>
                  <a:pt x="716" y="354"/>
                </a:lnTo>
                <a:lnTo>
                  <a:pt x="719" y="350"/>
                </a:lnTo>
                <a:lnTo>
                  <a:pt x="723" y="346"/>
                </a:lnTo>
                <a:lnTo>
                  <a:pt x="727" y="341"/>
                </a:lnTo>
                <a:lnTo>
                  <a:pt x="731" y="337"/>
                </a:lnTo>
                <a:lnTo>
                  <a:pt x="735" y="333"/>
                </a:lnTo>
                <a:lnTo>
                  <a:pt x="739" y="329"/>
                </a:lnTo>
                <a:lnTo>
                  <a:pt x="743" y="325"/>
                </a:lnTo>
                <a:lnTo>
                  <a:pt x="747" y="320"/>
                </a:lnTo>
                <a:lnTo>
                  <a:pt x="751" y="316"/>
                </a:lnTo>
                <a:lnTo>
                  <a:pt x="755" y="312"/>
                </a:lnTo>
                <a:lnTo>
                  <a:pt x="759" y="307"/>
                </a:lnTo>
                <a:lnTo>
                  <a:pt x="763" y="303"/>
                </a:lnTo>
                <a:lnTo>
                  <a:pt x="766" y="299"/>
                </a:lnTo>
                <a:lnTo>
                  <a:pt x="770" y="294"/>
                </a:lnTo>
                <a:lnTo>
                  <a:pt x="774" y="290"/>
                </a:lnTo>
                <a:lnTo>
                  <a:pt x="778" y="286"/>
                </a:lnTo>
                <a:lnTo>
                  <a:pt x="782" y="281"/>
                </a:lnTo>
                <a:lnTo>
                  <a:pt x="786" y="277"/>
                </a:lnTo>
                <a:lnTo>
                  <a:pt x="790" y="273"/>
                </a:lnTo>
                <a:lnTo>
                  <a:pt x="794" y="268"/>
                </a:lnTo>
                <a:lnTo>
                  <a:pt x="798" y="264"/>
                </a:lnTo>
                <a:lnTo>
                  <a:pt x="802" y="260"/>
                </a:lnTo>
                <a:lnTo>
                  <a:pt x="806" y="255"/>
                </a:lnTo>
                <a:lnTo>
                  <a:pt x="810" y="251"/>
                </a:lnTo>
                <a:lnTo>
                  <a:pt x="814" y="247"/>
                </a:lnTo>
                <a:lnTo>
                  <a:pt x="818" y="242"/>
                </a:lnTo>
                <a:lnTo>
                  <a:pt x="822" y="238"/>
                </a:lnTo>
                <a:lnTo>
                  <a:pt x="826" y="234"/>
                </a:lnTo>
                <a:lnTo>
                  <a:pt x="830" y="229"/>
                </a:lnTo>
                <a:lnTo>
                  <a:pt x="833" y="225"/>
                </a:lnTo>
                <a:lnTo>
                  <a:pt x="837" y="221"/>
                </a:lnTo>
                <a:lnTo>
                  <a:pt x="841" y="217"/>
                </a:lnTo>
                <a:lnTo>
                  <a:pt x="845" y="213"/>
                </a:lnTo>
                <a:lnTo>
                  <a:pt x="848" y="208"/>
                </a:lnTo>
                <a:lnTo>
                  <a:pt x="852" y="204"/>
                </a:lnTo>
                <a:lnTo>
                  <a:pt x="856" y="200"/>
                </a:lnTo>
                <a:lnTo>
                  <a:pt x="860" y="196"/>
                </a:lnTo>
                <a:lnTo>
                  <a:pt x="864" y="191"/>
                </a:lnTo>
                <a:lnTo>
                  <a:pt x="868" y="187"/>
                </a:lnTo>
                <a:lnTo>
                  <a:pt x="872" y="183"/>
                </a:lnTo>
                <a:lnTo>
                  <a:pt x="876" y="179"/>
                </a:lnTo>
                <a:lnTo>
                  <a:pt x="880" y="175"/>
                </a:lnTo>
                <a:lnTo>
                  <a:pt x="884" y="171"/>
                </a:lnTo>
                <a:lnTo>
                  <a:pt x="888" y="167"/>
                </a:lnTo>
                <a:lnTo>
                  <a:pt x="892" y="163"/>
                </a:lnTo>
                <a:lnTo>
                  <a:pt x="896" y="159"/>
                </a:lnTo>
                <a:lnTo>
                  <a:pt x="900" y="155"/>
                </a:lnTo>
                <a:lnTo>
                  <a:pt x="904" y="151"/>
                </a:lnTo>
                <a:lnTo>
                  <a:pt x="908" y="147"/>
                </a:lnTo>
                <a:lnTo>
                  <a:pt x="911" y="143"/>
                </a:lnTo>
                <a:lnTo>
                  <a:pt x="915" y="139"/>
                </a:lnTo>
                <a:lnTo>
                  <a:pt x="919" y="136"/>
                </a:lnTo>
                <a:lnTo>
                  <a:pt x="923" y="132"/>
                </a:lnTo>
                <a:lnTo>
                  <a:pt x="927" y="128"/>
                </a:lnTo>
                <a:lnTo>
                  <a:pt x="931" y="125"/>
                </a:lnTo>
                <a:lnTo>
                  <a:pt x="935" y="121"/>
                </a:lnTo>
                <a:lnTo>
                  <a:pt x="939" y="118"/>
                </a:lnTo>
                <a:lnTo>
                  <a:pt x="943" y="114"/>
                </a:lnTo>
                <a:lnTo>
                  <a:pt x="947" y="110"/>
                </a:lnTo>
                <a:lnTo>
                  <a:pt x="951" y="107"/>
                </a:lnTo>
                <a:lnTo>
                  <a:pt x="955" y="103"/>
                </a:lnTo>
                <a:lnTo>
                  <a:pt x="959" y="100"/>
                </a:lnTo>
                <a:lnTo>
                  <a:pt x="963" y="97"/>
                </a:lnTo>
                <a:lnTo>
                  <a:pt x="967" y="94"/>
                </a:lnTo>
                <a:lnTo>
                  <a:pt x="971" y="90"/>
                </a:lnTo>
                <a:lnTo>
                  <a:pt x="975" y="87"/>
                </a:lnTo>
                <a:lnTo>
                  <a:pt x="977" y="84"/>
                </a:lnTo>
                <a:lnTo>
                  <a:pt x="981" y="81"/>
                </a:lnTo>
                <a:lnTo>
                  <a:pt x="985" y="77"/>
                </a:lnTo>
                <a:lnTo>
                  <a:pt x="989" y="74"/>
                </a:lnTo>
                <a:lnTo>
                  <a:pt x="993" y="71"/>
                </a:lnTo>
                <a:lnTo>
                  <a:pt x="997" y="69"/>
                </a:lnTo>
                <a:lnTo>
                  <a:pt x="1001" y="66"/>
                </a:lnTo>
                <a:lnTo>
                  <a:pt x="1005" y="63"/>
                </a:lnTo>
                <a:lnTo>
                  <a:pt x="1009" y="60"/>
                </a:lnTo>
                <a:lnTo>
                  <a:pt x="1013" y="57"/>
                </a:lnTo>
                <a:lnTo>
                  <a:pt x="1017" y="55"/>
                </a:lnTo>
                <a:lnTo>
                  <a:pt x="1021" y="52"/>
                </a:lnTo>
                <a:lnTo>
                  <a:pt x="1025" y="50"/>
                </a:lnTo>
                <a:lnTo>
                  <a:pt x="1029" y="47"/>
                </a:lnTo>
                <a:lnTo>
                  <a:pt x="1033" y="45"/>
                </a:lnTo>
                <a:lnTo>
                  <a:pt x="1037" y="42"/>
                </a:lnTo>
                <a:lnTo>
                  <a:pt x="1040" y="40"/>
                </a:lnTo>
                <a:lnTo>
                  <a:pt x="1044" y="38"/>
                </a:lnTo>
                <a:lnTo>
                  <a:pt x="1048" y="35"/>
                </a:lnTo>
                <a:lnTo>
                  <a:pt x="1052" y="33"/>
                </a:lnTo>
                <a:lnTo>
                  <a:pt x="1056" y="31"/>
                </a:lnTo>
                <a:lnTo>
                  <a:pt x="1060" y="29"/>
                </a:lnTo>
                <a:lnTo>
                  <a:pt x="1064" y="27"/>
                </a:lnTo>
                <a:lnTo>
                  <a:pt x="1068" y="25"/>
                </a:lnTo>
                <a:lnTo>
                  <a:pt x="1072" y="24"/>
                </a:lnTo>
                <a:lnTo>
                  <a:pt x="1076" y="22"/>
                </a:lnTo>
                <a:lnTo>
                  <a:pt x="1080" y="20"/>
                </a:lnTo>
                <a:lnTo>
                  <a:pt x="1084" y="19"/>
                </a:lnTo>
                <a:lnTo>
                  <a:pt x="1088" y="17"/>
                </a:lnTo>
                <a:lnTo>
                  <a:pt x="1092" y="15"/>
                </a:lnTo>
                <a:lnTo>
                  <a:pt x="1096" y="14"/>
                </a:lnTo>
                <a:lnTo>
                  <a:pt x="1100" y="12"/>
                </a:lnTo>
                <a:lnTo>
                  <a:pt x="1104" y="11"/>
                </a:lnTo>
                <a:lnTo>
                  <a:pt x="1107" y="10"/>
                </a:lnTo>
                <a:lnTo>
                  <a:pt x="1111" y="9"/>
                </a:lnTo>
                <a:lnTo>
                  <a:pt x="1114" y="7"/>
                </a:lnTo>
                <a:lnTo>
                  <a:pt x="1118" y="7"/>
                </a:lnTo>
                <a:lnTo>
                  <a:pt x="1122" y="6"/>
                </a:lnTo>
                <a:lnTo>
                  <a:pt x="1126" y="5"/>
                </a:lnTo>
                <a:lnTo>
                  <a:pt x="1130" y="4"/>
                </a:lnTo>
                <a:lnTo>
                  <a:pt x="1134" y="3"/>
                </a:lnTo>
                <a:lnTo>
                  <a:pt x="1138" y="2"/>
                </a:lnTo>
                <a:lnTo>
                  <a:pt x="1142" y="2"/>
                </a:lnTo>
                <a:lnTo>
                  <a:pt x="1146" y="1"/>
                </a:lnTo>
                <a:lnTo>
                  <a:pt x="1150" y="1"/>
                </a:lnTo>
                <a:lnTo>
                  <a:pt x="1154" y="1"/>
                </a:lnTo>
                <a:lnTo>
                  <a:pt x="1158" y="1"/>
                </a:lnTo>
                <a:lnTo>
                  <a:pt x="1162" y="0"/>
                </a:lnTo>
                <a:lnTo>
                  <a:pt x="1166" y="0"/>
                </a:lnTo>
                <a:lnTo>
                  <a:pt x="1170" y="0"/>
                </a:lnTo>
                <a:lnTo>
                  <a:pt x="1174" y="0"/>
                </a:lnTo>
                <a:lnTo>
                  <a:pt x="1178" y="0"/>
                </a:lnTo>
                <a:lnTo>
                  <a:pt x="1182" y="0"/>
                </a:lnTo>
                <a:lnTo>
                  <a:pt x="1186" y="0"/>
                </a:lnTo>
                <a:lnTo>
                  <a:pt x="1189" y="1"/>
                </a:lnTo>
                <a:lnTo>
                  <a:pt x="1193" y="1"/>
                </a:lnTo>
                <a:lnTo>
                  <a:pt x="1197" y="1"/>
                </a:lnTo>
                <a:lnTo>
                  <a:pt x="1201" y="1"/>
                </a:lnTo>
                <a:lnTo>
                  <a:pt x="1205" y="2"/>
                </a:lnTo>
                <a:lnTo>
                  <a:pt x="1209" y="2"/>
                </a:lnTo>
                <a:lnTo>
                  <a:pt x="1213" y="3"/>
                </a:lnTo>
                <a:lnTo>
                  <a:pt x="1217" y="4"/>
                </a:lnTo>
                <a:lnTo>
                  <a:pt x="1221" y="5"/>
                </a:lnTo>
                <a:lnTo>
                  <a:pt x="1225" y="6"/>
                </a:lnTo>
                <a:lnTo>
                  <a:pt x="1229" y="7"/>
                </a:lnTo>
                <a:lnTo>
                  <a:pt x="1233" y="7"/>
                </a:lnTo>
                <a:lnTo>
                  <a:pt x="1236" y="9"/>
                </a:lnTo>
                <a:lnTo>
                  <a:pt x="1240" y="10"/>
                </a:lnTo>
                <a:lnTo>
                  <a:pt x="1244" y="11"/>
                </a:lnTo>
                <a:lnTo>
                  <a:pt x="1248" y="12"/>
                </a:lnTo>
                <a:lnTo>
                  <a:pt x="1251" y="14"/>
                </a:lnTo>
                <a:lnTo>
                  <a:pt x="1255" y="15"/>
                </a:lnTo>
                <a:lnTo>
                  <a:pt x="1259" y="17"/>
                </a:lnTo>
                <a:lnTo>
                  <a:pt x="1263" y="19"/>
                </a:lnTo>
                <a:lnTo>
                  <a:pt x="1267" y="20"/>
                </a:lnTo>
                <a:lnTo>
                  <a:pt x="1271" y="22"/>
                </a:lnTo>
                <a:lnTo>
                  <a:pt x="1275" y="24"/>
                </a:lnTo>
                <a:lnTo>
                  <a:pt x="1279" y="25"/>
                </a:lnTo>
                <a:lnTo>
                  <a:pt x="1283" y="27"/>
                </a:lnTo>
                <a:lnTo>
                  <a:pt x="1287" y="29"/>
                </a:lnTo>
                <a:lnTo>
                  <a:pt x="1291" y="31"/>
                </a:lnTo>
                <a:lnTo>
                  <a:pt x="1295" y="33"/>
                </a:lnTo>
                <a:lnTo>
                  <a:pt x="1299" y="35"/>
                </a:lnTo>
                <a:lnTo>
                  <a:pt x="1303" y="38"/>
                </a:lnTo>
                <a:lnTo>
                  <a:pt x="1307" y="40"/>
                </a:lnTo>
                <a:lnTo>
                  <a:pt x="1311" y="42"/>
                </a:lnTo>
                <a:lnTo>
                  <a:pt x="1315" y="45"/>
                </a:lnTo>
                <a:lnTo>
                  <a:pt x="1318" y="47"/>
                </a:lnTo>
                <a:lnTo>
                  <a:pt x="1322" y="50"/>
                </a:lnTo>
                <a:lnTo>
                  <a:pt x="1326" y="52"/>
                </a:lnTo>
                <a:lnTo>
                  <a:pt x="1330" y="55"/>
                </a:lnTo>
                <a:lnTo>
                  <a:pt x="1334" y="57"/>
                </a:lnTo>
                <a:lnTo>
                  <a:pt x="1338" y="60"/>
                </a:lnTo>
                <a:lnTo>
                  <a:pt x="1342" y="63"/>
                </a:lnTo>
                <a:lnTo>
                  <a:pt x="1346" y="66"/>
                </a:lnTo>
                <a:lnTo>
                  <a:pt x="1350" y="69"/>
                </a:lnTo>
                <a:lnTo>
                  <a:pt x="1354" y="71"/>
                </a:lnTo>
                <a:lnTo>
                  <a:pt x="1358" y="74"/>
                </a:lnTo>
                <a:lnTo>
                  <a:pt x="1362" y="77"/>
                </a:lnTo>
                <a:lnTo>
                  <a:pt x="1366" y="81"/>
                </a:lnTo>
                <a:lnTo>
                  <a:pt x="1369" y="84"/>
                </a:lnTo>
                <a:lnTo>
                  <a:pt x="1373" y="87"/>
                </a:lnTo>
                <a:lnTo>
                  <a:pt x="1377" y="90"/>
                </a:lnTo>
                <a:lnTo>
                  <a:pt x="1381" y="94"/>
                </a:lnTo>
                <a:lnTo>
                  <a:pt x="1385" y="97"/>
                </a:lnTo>
                <a:lnTo>
                  <a:pt x="1389" y="100"/>
                </a:lnTo>
                <a:lnTo>
                  <a:pt x="1393" y="103"/>
                </a:lnTo>
                <a:lnTo>
                  <a:pt x="1396" y="107"/>
                </a:lnTo>
                <a:lnTo>
                  <a:pt x="1400" y="110"/>
                </a:lnTo>
                <a:lnTo>
                  <a:pt x="1404" y="114"/>
                </a:lnTo>
                <a:lnTo>
                  <a:pt x="1408" y="118"/>
                </a:lnTo>
                <a:lnTo>
                  <a:pt x="1412" y="121"/>
                </a:lnTo>
                <a:lnTo>
                  <a:pt x="1416" y="125"/>
                </a:lnTo>
                <a:lnTo>
                  <a:pt x="1420" y="128"/>
                </a:lnTo>
                <a:lnTo>
                  <a:pt x="1424" y="132"/>
                </a:lnTo>
                <a:lnTo>
                  <a:pt x="1428" y="136"/>
                </a:lnTo>
                <a:lnTo>
                  <a:pt x="1432" y="139"/>
                </a:lnTo>
                <a:lnTo>
                  <a:pt x="1436" y="143"/>
                </a:lnTo>
                <a:lnTo>
                  <a:pt x="1440" y="147"/>
                </a:lnTo>
                <a:lnTo>
                  <a:pt x="1444" y="151"/>
                </a:lnTo>
                <a:lnTo>
                  <a:pt x="1448" y="155"/>
                </a:lnTo>
                <a:lnTo>
                  <a:pt x="1452" y="159"/>
                </a:lnTo>
                <a:lnTo>
                  <a:pt x="1456" y="163"/>
                </a:lnTo>
                <a:lnTo>
                  <a:pt x="1460" y="167"/>
                </a:lnTo>
                <a:lnTo>
                  <a:pt x="1463" y="171"/>
                </a:lnTo>
                <a:lnTo>
                  <a:pt x="1467" y="175"/>
                </a:lnTo>
                <a:lnTo>
                  <a:pt x="1471" y="179"/>
                </a:lnTo>
                <a:lnTo>
                  <a:pt x="1475" y="183"/>
                </a:lnTo>
                <a:lnTo>
                  <a:pt x="1479" y="187"/>
                </a:lnTo>
                <a:lnTo>
                  <a:pt x="1483" y="191"/>
                </a:lnTo>
                <a:lnTo>
                  <a:pt x="1487" y="196"/>
                </a:lnTo>
                <a:lnTo>
                  <a:pt x="1491" y="200"/>
                </a:lnTo>
                <a:lnTo>
                  <a:pt x="1495" y="204"/>
                </a:lnTo>
                <a:lnTo>
                  <a:pt x="1498" y="208"/>
                </a:lnTo>
                <a:lnTo>
                  <a:pt x="1502" y="213"/>
                </a:lnTo>
                <a:lnTo>
                  <a:pt x="1506" y="217"/>
                </a:lnTo>
                <a:lnTo>
                  <a:pt x="1510" y="221"/>
                </a:lnTo>
                <a:lnTo>
                  <a:pt x="1514" y="225"/>
                </a:lnTo>
                <a:lnTo>
                  <a:pt x="1518" y="229"/>
                </a:lnTo>
                <a:lnTo>
                  <a:pt x="1522" y="234"/>
                </a:lnTo>
                <a:lnTo>
                  <a:pt x="1525" y="238"/>
                </a:lnTo>
                <a:lnTo>
                  <a:pt x="1529" y="242"/>
                </a:lnTo>
                <a:lnTo>
                  <a:pt x="1533" y="247"/>
                </a:lnTo>
                <a:lnTo>
                  <a:pt x="1537" y="251"/>
                </a:lnTo>
                <a:lnTo>
                  <a:pt x="1541" y="255"/>
                </a:lnTo>
                <a:lnTo>
                  <a:pt x="1545" y="260"/>
                </a:lnTo>
                <a:lnTo>
                  <a:pt x="1549" y="264"/>
                </a:lnTo>
                <a:lnTo>
                  <a:pt x="1553" y="268"/>
                </a:lnTo>
                <a:lnTo>
                  <a:pt x="1557" y="273"/>
                </a:lnTo>
                <a:lnTo>
                  <a:pt x="1561" y="277"/>
                </a:lnTo>
                <a:lnTo>
                  <a:pt x="1565" y="281"/>
                </a:lnTo>
                <a:lnTo>
                  <a:pt x="1569" y="286"/>
                </a:lnTo>
                <a:lnTo>
                  <a:pt x="1573" y="290"/>
                </a:lnTo>
                <a:lnTo>
                  <a:pt x="1577" y="294"/>
                </a:lnTo>
                <a:lnTo>
                  <a:pt x="1581" y="299"/>
                </a:lnTo>
                <a:lnTo>
                  <a:pt x="1585" y="303"/>
                </a:lnTo>
                <a:lnTo>
                  <a:pt x="1589" y="307"/>
                </a:lnTo>
                <a:lnTo>
                  <a:pt x="1593" y="312"/>
                </a:lnTo>
                <a:lnTo>
                  <a:pt x="1597" y="316"/>
                </a:lnTo>
                <a:lnTo>
                  <a:pt x="1600" y="320"/>
                </a:lnTo>
                <a:lnTo>
                  <a:pt x="1604" y="325"/>
                </a:lnTo>
                <a:lnTo>
                  <a:pt x="1608" y="329"/>
                </a:lnTo>
                <a:lnTo>
                  <a:pt x="1612" y="333"/>
                </a:lnTo>
                <a:lnTo>
                  <a:pt x="1616" y="337"/>
                </a:lnTo>
                <a:lnTo>
                  <a:pt x="1620" y="341"/>
                </a:lnTo>
                <a:lnTo>
                  <a:pt x="1624" y="346"/>
                </a:lnTo>
                <a:lnTo>
                  <a:pt x="1627" y="350"/>
                </a:lnTo>
                <a:lnTo>
                  <a:pt x="1631" y="354"/>
                </a:lnTo>
                <a:lnTo>
                  <a:pt x="1635" y="359"/>
                </a:lnTo>
                <a:lnTo>
                  <a:pt x="1639" y="362"/>
                </a:lnTo>
                <a:lnTo>
                  <a:pt x="1643" y="367"/>
                </a:lnTo>
                <a:lnTo>
                  <a:pt x="1647" y="371"/>
                </a:lnTo>
                <a:lnTo>
                  <a:pt x="1651" y="375"/>
                </a:lnTo>
                <a:lnTo>
                  <a:pt x="1655" y="379"/>
                </a:lnTo>
                <a:lnTo>
                  <a:pt x="1659" y="384"/>
                </a:lnTo>
                <a:lnTo>
                  <a:pt x="1663" y="387"/>
                </a:lnTo>
                <a:lnTo>
                  <a:pt x="1667" y="392"/>
                </a:lnTo>
                <a:lnTo>
                  <a:pt x="1671" y="396"/>
                </a:lnTo>
                <a:lnTo>
                  <a:pt x="1674" y="400"/>
                </a:lnTo>
                <a:lnTo>
                  <a:pt x="1678" y="404"/>
                </a:lnTo>
                <a:lnTo>
                  <a:pt x="1682" y="408"/>
                </a:lnTo>
                <a:lnTo>
                  <a:pt x="1686" y="412"/>
                </a:lnTo>
                <a:lnTo>
                  <a:pt x="1690" y="416"/>
                </a:lnTo>
                <a:lnTo>
                  <a:pt x="1694" y="420"/>
                </a:lnTo>
                <a:lnTo>
                  <a:pt x="1698" y="424"/>
                </a:lnTo>
                <a:lnTo>
                  <a:pt x="1702" y="428"/>
                </a:lnTo>
                <a:lnTo>
                  <a:pt x="1706" y="431"/>
                </a:lnTo>
                <a:lnTo>
                  <a:pt x="1710" y="436"/>
                </a:lnTo>
                <a:lnTo>
                  <a:pt x="1714" y="439"/>
                </a:lnTo>
                <a:lnTo>
                  <a:pt x="1718" y="443"/>
                </a:lnTo>
                <a:lnTo>
                  <a:pt x="1722" y="447"/>
                </a:lnTo>
                <a:lnTo>
                  <a:pt x="1726" y="450"/>
                </a:lnTo>
                <a:lnTo>
                  <a:pt x="1730" y="454"/>
                </a:lnTo>
                <a:lnTo>
                  <a:pt x="1734" y="458"/>
                </a:lnTo>
                <a:lnTo>
                  <a:pt x="1737" y="462"/>
                </a:lnTo>
                <a:lnTo>
                  <a:pt x="1741" y="465"/>
                </a:lnTo>
                <a:lnTo>
                  <a:pt x="1745" y="468"/>
                </a:lnTo>
                <a:lnTo>
                  <a:pt x="1749" y="472"/>
                </a:lnTo>
                <a:lnTo>
                  <a:pt x="1753" y="476"/>
                </a:lnTo>
                <a:lnTo>
                  <a:pt x="1757" y="480"/>
                </a:lnTo>
                <a:lnTo>
                  <a:pt x="1760" y="483"/>
                </a:lnTo>
                <a:lnTo>
                  <a:pt x="1764" y="486"/>
                </a:lnTo>
                <a:lnTo>
                  <a:pt x="1768" y="490"/>
                </a:lnTo>
                <a:lnTo>
                  <a:pt x="1772" y="493"/>
                </a:lnTo>
                <a:lnTo>
                  <a:pt x="1776" y="496"/>
                </a:lnTo>
                <a:lnTo>
                  <a:pt x="1780" y="500"/>
                </a:lnTo>
                <a:lnTo>
                  <a:pt x="1784" y="503"/>
                </a:lnTo>
                <a:lnTo>
                  <a:pt x="1788" y="506"/>
                </a:lnTo>
                <a:lnTo>
                  <a:pt x="1792" y="510"/>
                </a:lnTo>
                <a:lnTo>
                  <a:pt x="1796" y="513"/>
                </a:lnTo>
                <a:lnTo>
                  <a:pt x="1800" y="516"/>
                </a:lnTo>
                <a:lnTo>
                  <a:pt x="1803" y="519"/>
                </a:lnTo>
                <a:lnTo>
                  <a:pt x="1807" y="522"/>
                </a:lnTo>
                <a:lnTo>
                  <a:pt x="1811" y="526"/>
                </a:lnTo>
                <a:lnTo>
                  <a:pt x="1815" y="529"/>
                </a:lnTo>
                <a:lnTo>
                  <a:pt x="1819" y="532"/>
                </a:lnTo>
                <a:lnTo>
                  <a:pt x="1823" y="535"/>
                </a:lnTo>
                <a:lnTo>
                  <a:pt x="1827" y="538"/>
                </a:lnTo>
                <a:lnTo>
                  <a:pt x="1831" y="541"/>
                </a:lnTo>
                <a:lnTo>
                  <a:pt x="1835" y="543"/>
                </a:lnTo>
                <a:lnTo>
                  <a:pt x="1839" y="546"/>
                </a:lnTo>
                <a:lnTo>
                  <a:pt x="1843" y="550"/>
                </a:lnTo>
                <a:lnTo>
                  <a:pt x="1847" y="552"/>
                </a:lnTo>
                <a:lnTo>
                  <a:pt x="1851" y="555"/>
                </a:lnTo>
                <a:lnTo>
                  <a:pt x="1855" y="558"/>
                </a:lnTo>
                <a:lnTo>
                  <a:pt x="1859" y="561"/>
                </a:lnTo>
                <a:lnTo>
                  <a:pt x="1863" y="563"/>
                </a:lnTo>
                <a:lnTo>
                  <a:pt x="1867" y="566"/>
                </a:lnTo>
                <a:lnTo>
                  <a:pt x="1871" y="569"/>
                </a:lnTo>
                <a:lnTo>
                  <a:pt x="1875" y="571"/>
                </a:lnTo>
                <a:lnTo>
                  <a:pt x="1879" y="574"/>
                </a:lnTo>
                <a:lnTo>
                  <a:pt x="1883" y="576"/>
                </a:lnTo>
                <a:lnTo>
                  <a:pt x="1886" y="579"/>
                </a:lnTo>
                <a:lnTo>
                  <a:pt x="1889" y="581"/>
                </a:lnTo>
                <a:lnTo>
                  <a:pt x="1893" y="584"/>
                </a:lnTo>
                <a:lnTo>
                  <a:pt x="1897" y="586"/>
                </a:lnTo>
                <a:lnTo>
                  <a:pt x="1901" y="588"/>
                </a:lnTo>
                <a:lnTo>
                  <a:pt x="1905" y="590"/>
                </a:lnTo>
                <a:lnTo>
                  <a:pt x="1909" y="593"/>
                </a:lnTo>
                <a:lnTo>
                  <a:pt x="1913" y="595"/>
                </a:lnTo>
                <a:lnTo>
                  <a:pt x="1917" y="597"/>
                </a:lnTo>
                <a:lnTo>
                  <a:pt x="1921" y="600"/>
                </a:lnTo>
                <a:lnTo>
                  <a:pt x="1925" y="602"/>
                </a:lnTo>
                <a:lnTo>
                  <a:pt x="1929" y="604"/>
                </a:lnTo>
                <a:lnTo>
                  <a:pt x="1933" y="607"/>
                </a:lnTo>
                <a:lnTo>
                  <a:pt x="1937" y="608"/>
                </a:lnTo>
                <a:lnTo>
                  <a:pt x="1941" y="610"/>
                </a:lnTo>
                <a:lnTo>
                  <a:pt x="1945" y="612"/>
                </a:lnTo>
                <a:lnTo>
                  <a:pt x="1948" y="615"/>
                </a:lnTo>
                <a:lnTo>
                  <a:pt x="1952" y="616"/>
                </a:lnTo>
                <a:lnTo>
                  <a:pt x="1952" y="715"/>
                </a:lnTo>
                <a:lnTo>
                  <a:pt x="1948" y="715"/>
                </a:lnTo>
                <a:lnTo>
                  <a:pt x="1945" y="715"/>
                </a:lnTo>
                <a:lnTo>
                  <a:pt x="1941" y="715"/>
                </a:lnTo>
                <a:lnTo>
                  <a:pt x="1937" y="715"/>
                </a:lnTo>
                <a:lnTo>
                  <a:pt x="1933" y="715"/>
                </a:lnTo>
                <a:lnTo>
                  <a:pt x="1929" y="715"/>
                </a:lnTo>
                <a:lnTo>
                  <a:pt x="1925" y="715"/>
                </a:lnTo>
                <a:lnTo>
                  <a:pt x="1921" y="715"/>
                </a:lnTo>
                <a:lnTo>
                  <a:pt x="1917" y="715"/>
                </a:lnTo>
                <a:lnTo>
                  <a:pt x="1913" y="715"/>
                </a:lnTo>
                <a:lnTo>
                  <a:pt x="1909" y="715"/>
                </a:lnTo>
                <a:lnTo>
                  <a:pt x="1905" y="715"/>
                </a:lnTo>
                <a:lnTo>
                  <a:pt x="1901" y="715"/>
                </a:lnTo>
                <a:lnTo>
                  <a:pt x="1897" y="715"/>
                </a:lnTo>
                <a:lnTo>
                  <a:pt x="1893" y="715"/>
                </a:lnTo>
                <a:lnTo>
                  <a:pt x="1889" y="715"/>
                </a:lnTo>
                <a:lnTo>
                  <a:pt x="1886" y="715"/>
                </a:lnTo>
                <a:lnTo>
                  <a:pt x="1883" y="715"/>
                </a:lnTo>
                <a:lnTo>
                  <a:pt x="1879" y="715"/>
                </a:lnTo>
                <a:lnTo>
                  <a:pt x="1875" y="715"/>
                </a:lnTo>
                <a:lnTo>
                  <a:pt x="1871" y="715"/>
                </a:lnTo>
                <a:lnTo>
                  <a:pt x="1867" y="715"/>
                </a:lnTo>
                <a:lnTo>
                  <a:pt x="1863" y="715"/>
                </a:lnTo>
                <a:lnTo>
                  <a:pt x="1859" y="715"/>
                </a:lnTo>
                <a:lnTo>
                  <a:pt x="1855" y="715"/>
                </a:lnTo>
                <a:lnTo>
                  <a:pt x="1851" y="715"/>
                </a:lnTo>
                <a:lnTo>
                  <a:pt x="1847" y="715"/>
                </a:lnTo>
                <a:lnTo>
                  <a:pt x="1843" y="715"/>
                </a:lnTo>
                <a:lnTo>
                  <a:pt x="1839" y="715"/>
                </a:lnTo>
                <a:lnTo>
                  <a:pt x="1835" y="715"/>
                </a:lnTo>
                <a:lnTo>
                  <a:pt x="1831" y="715"/>
                </a:lnTo>
                <a:lnTo>
                  <a:pt x="1827" y="715"/>
                </a:lnTo>
                <a:lnTo>
                  <a:pt x="1823" y="715"/>
                </a:lnTo>
                <a:lnTo>
                  <a:pt x="1819" y="715"/>
                </a:lnTo>
                <a:lnTo>
                  <a:pt x="1815" y="715"/>
                </a:lnTo>
                <a:lnTo>
                  <a:pt x="1811" y="715"/>
                </a:lnTo>
                <a:lnTo>
                  <a:pt x="1807" y="715"/>
                </a:lnTo>
                <a:lnTo>
                  <a:pt x="1803" y="715"/>
                </a:lnTo>
                <a:lnTo>
                  <a:pt x="1800" y="715"/>
                </a:lnTo>
                <a:lnTo>
                  <a:pt x="1796" y="715"/>
                </a:lnTo>
                <a:lnTo>
                  <a:pt x="1792" y="715"/>
                </a:lnTo>
                <a:lnTo>
                  <a:pt x="1788" y="715"/>
                </a:lnTo>
                <a:lnTo>
                  <a:pt x="1784" y="715"/>
                </a:lnTo>
                <a:lnTo>
                  <a:pt x="1780" y="715"/>
                </a:lnTo>
                <a:lnTo>
                  <a:pt x="1776" y="715"/>
                </a:lnTo>
                <a:lnTo>
                  <a:pt x="1772" y="715"/>
                </a:lnTo>
                <a:lnTo>
                  <a:pt x="1768" y="715"/>
                </a:lnTo>
                <a:lnTo>
                  <a:pt x="1764" y="715"/>
                </a:lnTo>
                <a:lnTo>
                  <a:pt x="1760" y="715"/>
                </a:lnTo>
                <a:lnTo>
                  <a:pt x="1757" y="715"/>
                </a:lnTo>
                <a:lnTo>
                  <a:pt x="1753" y="715"/>
                </a:lnTo>
                <a:lnTo>
                  <a:pt x="1749" y="715"/>
                </a:lnTo>
                <a:lnTo>
                  <a:pt x="1745" y="715"/>
                </a:lnTo>
                <a:lnTo>
                  <a:pt x="1741" y="715"/>
                </a:lnTo>
                <a:lnTo>
                  <a:pt x="1737" y="715"/>
                </a:lnTo>
                <a:lnTo>
                  <a:pt x="1734" y="715"/>
                </a:lnTo>
                <a:lnTo>
                  <a:pt x="1730" y="715"/>
                </a:lnTo>
                <a:lnTo>
                  <a:pt x="1726" y="715"/>
                </a:lnTo>
                <a:lnTo>
                  <a:pt x="1722" y="715"/>
                </a:lnTo>
                <a:lnTo>
                  <a:pt x="1718" y="715"/>
                </a:lnTo>
                <a:lnTo>
                  <a:pt x="1714" y="715"/>
                </a:lnTo>
                <a:lnTo>
                  <a:pt x="1710" y="715"/>
                </a:lnTo>
                <a:lnTo>
                  <a:pt x="1706" y="715"/>
                </a:lnTo>
                <a:lnTo>
                  <a:pt x="1702" y="715"/>
                </a:lnTo>
                <a:lnTo>
                  <a:pt x="1698" y="715"/>
                </a:lnTo>
                <a:lnTo>
                  <a:pt x="1694" y="715"/>
                </a:lnTo>
                <a:lnTo>
                  <a:pt x="1690" y="715"/>
                </a:lnTo>
                <a:lnTo>
                  <a:pt x="1686" y="715"/>
                </a:lnTo>
                <a:lnTo>
                  <a:pt x="1682" y="715"/>
                </a:lnTo>
                <a:lnTo>
                  <a:pt x="1678" y="715"/>
                </a:lnTo>
                <a:lnTo>
                  <a:pt x="1674" y="715"/>
                </a:lnTo>
                <a:lnTo>
                  <a:pt x="1671" y="715"/>
                </a:lnTo>
                <a:lnTo>
                  <a:pt x="1667" y="715"/>
                </a:lnTo>
                <a:lnTo>
                  <a:pt x="1663" y="715"/>
                </a:lnTo>
                <a:lnTo>
                  <a:pt x="1659" y="715"/>
                </a:lnTo>
                <a:lnTo>
                  <a:pt x="1655" y="715"/>
                </a:lnTo>
                <a:lnTo>
                  <a:pt x="1651" y="715"/>
                </a:lnTo>
                <a:lnTo>
                  <a:pt x="1647" y="715"/>
                </a:lnTo>
                <a:lnTo>
                  <a:pt x="1643" y="715"/>
                </a:lnTo>
                <a:lnTo>
                  <a:pt x="1639" y="715"/>
                </a:lnTo>
                <a:lnTo>
                  <a:pt x="1635" y="715"/>
                </a:lnTo>
                <a:lnTo>
                  <a:pt x="1631" y="715"/>
                </a:lnTo>
                <a:lnTo>
                  <a:pt x="1627" y="715"/>
                </a:lnTo>
                <a:lnTo>
                  <a:pt x="1624" y="715"/>
                </a:lnTo>
                <a:lnTo>
                  <a:pt x="1620" y="715"/>
                </a:lnTo>
                <a:lnTo>
                  <a:pt x="1616" y="715"/>
                </a:lnTo>
                <a:lnTo>
                  <a:pt x="1612" y="715"/>
                </a:lnTo>
                <a:lnTo>
                  <a:pt x="1608" y="715"/>
                </a:lnTo>
                <a:lnTo>
                  <a:pt x="1604" y="715"/>
                </a:lnTo>
                <a:lnTo>
                  <a:pt x="1600" y="715"/>
                </a:lnTo>
                <a:lnTo>
                  <a:pt x="1597" y="715"/>
                </a:lnTo>
                <a:lnTo>
                  <a:pt x="1593" y="715"/>
                </a:lnTo>
                <a:lnTo>
                  <a:pt x="1589" y="715"/>
                </a:lnTo>
                <a:lnTo>
                  <a:pt x="1585" y="715"/>
                </a:lnTo>
                <a:lnTo>
                  <a:pt x="1581" y="715"/>
                </a:lnTo>
                <a:lnTo>
                  <a:pt x="1577" y="715"/>
                </a:lnTo>
                <a:lnTo>
                  <a:pt x="1573" y="715"/>
                </a:lnTo>
                <a:lnTo>
                  <a:pt x="1569" y="715"/>
                </a:lnTo>
                <a:lnTo>
                  <a:pt x="1565" y="715"/>
                </a:lnTo>
                <a:lnTo>
                  <a:pt x="1561" y="715"/>
                </a:lnTo>
                <a:lnTo>
                  <a:pt x="1557" y="715"/>
                </a:lnTo>
                <a:lnTo>
                  <a:pt x="1553" y="715"/>
                </a:lnTo>
                <a:lnTo>
                  <a:pt x="1549" y="715"/>
                </a:lnTo>
                <a:lnTo>
                  <a:pt x="1545" y="715"/>
                </a:lnTo>
                <a:lnTo>
                  <a:pt x="1541" y="715"/>
                </a:lnTo>
                <a:lnTo>
                  <a:pt x="1537" y="715"/>
                </a:lnTo>
                <a:lnTo>
                  <a:pt x="1533" y="715"/>
                </a:lnTo>
                <a:lnTo>
                  <a:pt x="1529" y="715"/>
                </a:lnTo>
                <a:lnTo>
                  <a:pt x="1525" y="715"/>
                </a:lnTo>
                <a:lnTo>
                  <a:pt x="1522" y="715"/>
                </a:lnTo>
                <a:lnTo>
                  <a:pt x="1518" y="715"/>
                </a:lnTo>
                <a:lnTo>
                  <a:pt x="1514" y="715"/>
                </a:lnTo>
                <a:lnTo>
                  <a:pt x="1510" y="715"/>
                </a:lnTo>
                <a:lnTo>
                  <a:pt x="1506" y="715"/>
                </a:lnTo>
                <a:lnTo>
                  <a:pt x="1502" y="715"/>
                </a:lnTo>
                <a:lnTo>
                  <a:pt x="1498" y="715"/>
                </a:lnTo>
                <a:lnTo>
                  <a:pt x="1495" y="715"/>
                </a:lnTo>
                <a:lnTo>
                  <a:pt x="1491" y="715"/>
                </a:lnTo>
                <a:lnTo>
                  <a:pt x="1487" y="715"/>
                </a:lnTo>
                <a:lnTo>
                  <a:pt x="1483" y="715"/>
                </a:lnTo>
                <a:lnTo>
                  <a:pt x="1479" y="715"/>
                </a:lnTo>
                <a:lnTo>
                  <a:pt x="1475" y="715"/>
                </a:lnTo>
                <a:lnTo>
                  <a:pt x="1471" y="715"/>
                </a:lnTo>
                <a:lnTo>
                  <a:pt x="1467" y="715"/>
                </a:lnTo>
                <a:lnTo>
                  <a:pt x="1463" y="715"/>
                </a:lnTo>
                <a:lnTo>
                  <a:pt x="1460" y="715"/>
                </a:lnTo>
                <a:lnTo>
                  <a:pt x="1456" y="715"/>
                </a:lnTo>
                <a:lnTo>
                  <a:pt x="1452" y="715"/>
                </a:lnTo>
                <a:lnTo>
                  <a:pt x="1448" y="715"/>
                </a:lnTo>
                <a:lnTo>
                  <a:pt x="1444" y="715"/>
                </a:lnTo>
                <a:lnTo>
                  <a:pt x="1440" y="715"/>
                </a:lnTo>
                <a:lnTo>
                  <a:pt x="1436" y="715"/>
                </a:lnTo>
                <a:lnTo>
                  <a:pt x="1432" y="715"/>
                </a:lnTo>
                <a:lnTo>
                  <a:pt x="1428" y="715"/>
                </a:lnTo>
                <a:lnTo>
                  <a:pt x="1424" y="715"/>
                </a:lnTo>
                <a:lnTo>
                  <a:pt x="1420" y="715"/>
                </a:lnTo>
                <a:lnTo>
                  <a:pt x="1416" y="715"/>
                </a:lnTo>
                <a:lnTo>
                  <a:pt x="1412" y="715"/>
                </a:lnTo>
                <a:lnTo>
                  <a:pt x="1408" y="715"/>
                </a:lnTo>
                <a:lnTo>
                  <a:pt x="1404" y="715"/>
                </a:lnTo>
                <a:lnTo>
                  <a:pt x="1400" y="715"/>
                </a:lnTo>
                <a:lnTo>
                  <a:pt x="1396" y="715"/>
                </a:lnTo>
                <a:lnTo>
                  <a:pt x="1393" y="715"/>
                </a:lnTo>
                <a:lnTo>
                  <a:pt x="1389" y="715"/>
                </a:lnTo>
                <a:lnTo>
                  <a:pt x="1385" y="715"/>
                </a:lnTo>
                <a:lnTo>
                  <a:pt x="1381" y="715"/>
                </a:lnTo>
                <a:lnTo>
                  <a:pt x="1377" y="715"/>
                </a:lnTo>
                <a:lnTo>
                  <a:pt x="1373" y="715"/>
                </a:lnTo>
                <a:lnTo>
                  <a:pt x="1369" y="715"/>
                </a:lnTo>
                <a:lnTo>
                  <a:pt x="1366" y="715"/>
                </a:lnTo>
                <a:lnTo>
                  <a:pt x="1362" y="715"/>
                </a:lnTo>
                <a:lnTo>
                  <a:pt x="1358" y="715"/>
                </a:lnTo>
                <a:lnTo>
                  <a:pt x="1354" y="715"/>
                </a:lnTo>
                <a:lnTo>
                  <a:pt x="1350" y="715"/>
                </a:lnTo>
                <a:lnTo>
                  <a:pt x="1346" y="715"/>
                </a:lnTo>
                <a:lnTo>
                  <a:pt x="1342" y="715"/>
                </a:lnTo>
                <a:lnTo>
                  <a:pt x="1338" y="715"/>
                </a:lnTo>
                <a:lnTo>
                  <a:pt x="1334" y="715"/>
                </a:lnTo>
                <a:lnTo>
                  <a:pt x="1330" y="715"/>
                </a:lnTo>
                <a:lnTo>
                  <a:pt x="1326" y="715"/>
                </a:lnTo>
                <a:lnTo>
                  <a:pt x="1322" y="715"/>
                </a:lnTo>
                <a:lnTo>
                  <a:pt x="1318" y="715"/>
                </a:lnTo>
                <a:lnTo>
                  <a:pt x="1315" y="715"/>
                </a:lnTo>
                <a:lnTo>
                  <a:pt x="1311" y="715"/>
                </a:lnTo>
                <a:lnTo>
                  <a:pt x="1307" y="715"/>
                </a:lnTo>
                <a:lnTo>
                  <a:pt x="1303" y="715"/>
                </a:lnTo>
                <a:lnTo>
                  <a:pt x="1299" y="715"/>
                </a:lnTo>
                <a:lnTo>
                  <a:pt x="1295" y="715"/>
                </a:lnTo>
                <a:lnTo>
                  <a:pt x="1291" y="715"/>
                </a:lnTo>
                <a:lnTo>
                  <a:pt x="1287" y="715"/>
                </a:lnTo>
                <a:lnTo>
                  <a:pt x="1283" y="715"/>
                </a:lnTo>
                <a:lnTo>
                  <a:pt x="1279" y="715"/>
                </a:lnTo>
                <a:lnTo>
                  <a:pt x="1275" y="715"/>
                </a:lnTo>
                <a:lnTo>
                  <a:pt x="1271" y="715"/>
                </a:lnTo>
                <a:lnTo>
                  <a:pt x="1267" y="715"/>
                </a:lnTo>
                <a:lnTo>
                  <a:pt x="1263" y="715"/>
                </a:lnTo>
                <a:lnTo>
                  <a:pt x="1259" y="715"/>
                </a:lnTo>
                <a:lnTo>
                  <a:pt x="1255" y="715"/>
                </a:lnTo>
                <a:lnTo>
                  <a:pt x="1251" y="715"/>
                </a:lnTo>
                <a:lnTo>
                  <a:pt x="1248" y="715"/>
                </a:lnTo>
                <a:lnTo>
                  <a:pt x="1244" y="715"/>
                </a:lnTo>
                <a:lnTo>
                  <a:pt x="1240" y="715"/>
                </a:lnTo>
                <a:lnTo>
                  <a:pt x="1236" y="715"/>
                </a:lnTo>
                <a:lnTo>
                  <a:pt x="1233" y="715"/>
                </a:lnTo>
                <a:lnTo>
                  <a:pt x="1229" y="715"/>
                </a:lnTo>
                <a:lnTo>
                  <a:pt x="1225" y="715"/>
                </a:lnTo>
                <a:lnTo>
                  <a:pt x="1221" y="715"/>
                </a:lnTo>
                <a:lnTo>
                  <a:pt x="1217" y="715"/>
                </a:lnTo>
                <a:lnTo>
                  <a:pt x="1213" y="715"/>
                </a:lnTo>
                <a:lnTo>
                  <a:pt x="1209" y="715"/>
                </a:lnTo>
                <a:lnTo>
                  <a:pt x="1205" y="715"/>
                </a:lnTo>
                <a:lnTo>
                  <a:pt x="1201" y="715"/>
                </a:lnTo>
                <a:lnTo>
                  <a:pt x="1197" y="715"/>
                </a:lnTo>
                <a:lnTo>
                  <a:pt x="1193" y="715"/>
                </a:lnTo>
                <a:lnTo>
                  <a:pt x="1189" y="715"/>
                </a:lnTo>
                <a:lnTo>
                  <a:pt x="1186" y="715"/>
                </a:lnTo>
                <a:lnTo>
                  <a:pt x="1182" y="715"/>
                </a:lnTo>
                <a:lnTo>
                  <a:pt x="1178" y="715"/>
                </a:lnTo>
                <a:lnTo>
                  <a:pt x="1174" y="715"/>
                </a:lnTo>
                <a:lnTo>
                  <a:pt x="1170" y="715"/>
                </a:lnTo>
                <a:lnTo>
                  <a:pt x="1166" y="715"/>
                </a:lnTo>
                <a:lnTo>
                  <a:pt x="1162" y="715"/>
                </a:lnTo>
                <a:lnTo>
                  <a:pt x="1158" y="715"/>
                </a:lnTo>
                <a:lnTo>
                  <a:pt x="1154" y="715"/>
                </a:lnTo>
                <a:lnTo>
                  <a:pt x="1150" y="715"/>
                </a:lnTo>
                <a:lnTo>
                  <a:pt x="1146" y="715"/>
                </a:lnTo>
                <a:lnTo>
                  <a:pt x="1142" y="715"/>
                </a:lnTo>
                <a:lnTo>
                  <a:pt x="1138" y="715"/>
                </a:lnTo>
                <a:lnTo>
                  <a:pt x="1134" y="715"/>
                </a:lnTo>
                <a:lnTo>
                  <a:pt x="1130" y="715"/>
                </a:lnTo>
                <a:lnTo>
                  <a:pt x="1126" y="715"/>
                </a:lnTo>
                <a:lnTo>
                  <a:pt x="1122" y="715"/>
                </a:lnTo>
                <a:lnTo>
                  <a:pt x="1118" y="715"/>
                </a:lnTo>
                <a:lnTo>
                  <a:pt x="1114" y="715"/>
                </a:lnTo>
                <a:lnTo>
                  <a:pt x="1111" y="715"/>
                </a:lnTo>
                <a:lnTo>
                  <a:pt x="1107" y="715"/>
                </a:lnTo>
                <a:lnTo>
                  <a:pt x="1104" y="715"/>
                </a:lnTo>
                <a:lnTo>
                  <a:pt x="1100" y="715"/>
                </a:lnTo>
                <a:lnTo>
                  <a:pt x="1096" y="715"/>
                </a:lnTo>
                <a:lnTo>
                  <a:pt x="1092" y="715"/>
                </a:lnTo>
                <a:lnTo>
                  <a:pt x="1088" y="715"/>
                </a:lnTo>
                <a:lnTo>
                  <a:pt x="1084" y="715"/>
                </a:lnTo>
                <a:lnTo>
                  <a:pt x="1080" y="715"/>
                </a:lnTo>
                <a:lnTo>
                  <a:pt x="1076" y="715"/>
                </a:lnTo>
                <a:lnTo>
                  <a:pt x="1072" y="715"/>
                </a:lnTo>
                <a:lnTo>
                  <a:pt x="1068" y="715"/>
                </a:lnTo>
                <a:lnTo>
                  <a:pt x="1064" y="715"/>
                </a:lnTo>
                <a:lnTo>
                  <a:pt x="1060" y="715"/>
                </a:lnTo>
                <a:lnTo>
                  <a:pt x="1056" y="715"/>
                </a:lnTo>
                <a:lnTo>
                  <a:pt x="1052" y="715"/>
                </a:lnTo>
                <a:lnTo>
                  <a:pt x="1048" y="715"/>
                </a:lnTo>
                <a:lnTo>
                  <a:pt x="1044" y="715"/>
                </a:lnTo>
                <a:lnTo>
                  <a:pt x="1040" y="715"/>
                </a:lnTo>
                <a:lnTo>
                  <a:pt x="1037" y="715"/>
                </a:lnTo>
                <a:lnTo>
                  <a:pt x="1033" y="715"/>
                </a:lnTo>
                <a:lnTo>
                  <a:pt x="1029" y="715"/>
                </a:lnTo>
                <a:lnTo>
                  <a:pt x="1025" y="715"/>
                </a:lnTo>
                <a:lnTo>
                  <a:pt x="1021" y="715"/>
                </a:lnTo>
                <a:lnTo>
                  <a:pt x="1017" y="715"/>
                </a:lnTo>
                <a:lnTo>
                  <a:pt x="1013" y="715"/>
                </a:lnTo>
                <a:lnTo>
                  <a:pt x="1009" y="715"/>
                </a:lnTo>
                <a:lnTo>
                  <a:pt x="1005" y="715"/>
                </a:lnTo>
                <a:lnTo>
                  <a:pt x="1001" y="715"/>
                </a:lnTo>
                <a:lnTo>
                  <a:pt x="997" y="715"/>
                </a:lnTo>
                <a:lnTo>
                  <a:pt x="993" y="715"/>
                </a:lnTo>
                <a:lnTo>
                  <a:pt x="989" y="715"/>
                </a:lnTo>
                <a:lnTo>
                  <a:pt x="985" y="715"/>
                </a:lnTo>
                <a:lnTo>
                  <a:pt x="981" y="715"/>
                </a:lnTo>
                <a:lnTo>
                  <a:pt x="977" y="715"/>
                </a:lnTo>
                <a:lnTo>
                  <a:pt x="975" y="715"/>
                </a:lnTo>
                <a:lnTo>
                  <a:pt x="971" y="715"/>
                </a:lnTo>
                <a:lnTo>
                  <a:pt x="967" y="715"/>
                </a:lnTo>
                <a:lnTo>
                  <a:pt x="963" y="715"/>
                </a:lnTo>
                <a:lnTo>
                  <a:pt x="959" y="715"/>
                </a:lnTo>
                <a:lnTo>
                  <a:pt x="955" y="715"/>
                </a:lnTo>
                <a:lnTo>
                  <a:pt x="951" y="715"/>
                </a:lnTo>
                <a:lnTo>
                  <a:pt x="947" y="715"/>
                </a:lnTo>
                <a:lnTo>
                  <a:pt x="943" y="715"/>
                </a:lnTo>
                <a:lnTo>
                  <a:pt x="939" y="715"/>
                </a:lnTo>
                <a:lnTo>
                  <a:pt x="935" y="715"/>
                </a:lnTo>
                <a:lnTo>
                  <a:pt x="931" y="715"/>
                </a:lnTo>
                <a:lnTo>
                  <a:pt x="927" y="715"/>
                </a:lnTo>
                <a:lnTo>
                  <a:pt x="923" y="715"/>
                </a:lnTo>
                <a:lnTo>
                  <a:pt x="919" y="715"/>
                </a:lnTo>
                <a:lnTo>
                  <a:pt x="915" y="715"/>
                </a:lnTo>
                <a:lnTo>
                  <a:pt x="911" y="715"/>
                </a:lnTo>
                <a:lnTo>
                  <a:pt x="908" y="715"/>
                </a:lnTo>
                <a:lnTo>
                  <a:pt x="904" y="715"/>
                </a:lnTo>
                <a:lnTo>
                  <a:pt x="900" y="715"/>
                </a:lnTo>
                <a:lnTo>
                  <a:pt x="896" y="715"/>
                </a:lnTo>
                <a:lnTo>
                  <a:pt x="892" y="715"/>
                </a:lnTo>
                <a:lnTo>
                  <a:pt x="888" y="715"/>
                </a:lnTo>
                <a:lnTo>
                  <a:pt x="884" y="715"/>
                </a:lnTo>
                <a:lnTo>
                  <a:pt x="880" y="715"/>
                </a:lnTo>
                <a:lnTo>
                  <a:pt x="876" y="715"/>
                </a:lnTo>
                <a:lnTo>
                  <a:pt x="872" y="715"/>
                </a:lnTo>
                <a:lnTo>
                  <a:pt x="868" y="715"/>
                </a:lnTo>
                <a:lnTo>
                  <a:pt x="864" y="715"/>
                </a:lnTo>
                <a:lnTo>
                  <a:pt x="860" y="715"/>
                </a:lnTo>
                <a:lnTo>
                  <a:pt x="856" y="715"/>
                </a:lnTo>
                <a:lnTo>
                  <a:pt x="852" y="715"/>
                </a:lnTo>
                <a:lnTo>
                  <a:pt x="848" y="715"/>
                </a:lnTo>
                <a:lnTo>
                  <a:pt x="845" y="715"/>
                </a:lnTo>
                <a:lnTo>
                  <a:pt x="841" y="715"/>
                </a:lnTo>
                <a:lnTo>
                  <a:pt x="837" y="715"/>
                </a:lnTo>
                <a:lnTo>
                  <a:pt x="833" y="715"/>
                </a:lnTo>
                <a:lnTo>
                  <a:pt x="830" y="715"/>
                </a:lnTo>
                <a:lnTo>
                  <a:pt x="826" y="715"/>
                </a:lnTo>
                <a:lnTo>
                  <a:pt x="822" y="715"/>
                </a:lnTo>
                <a:lnTo>
                  <a:pt x="818" y="715"/>
                </a:lnTo>
                <a:lnTo>
                  <a:pt x="814" y="715"/>
                </a:lnTo>
                <a:lnTo>
                  <a:pt x="810" y="715"/>
                </a:lnTo>
                <a:lnTo>
                  <a:pt x="806" y="715"/>
                </a:lnTo>
                <a:lnTo>
                  <a:pt x="802" y="715"/>
                </a:lnTo>
                <a:lnTo>
                  <a:pt x="798" y="715"/>
                </a:lnTo>
                <a:lnTo>
                  <a:pt x="794" y="715"/>
                </a:lnTo>
                <a:lnTo>
                  <a:pt x="790" y="715"/>
                </a:lnTo>
                <a:lnTo>
                  <a:pt x="786" y="715"/>
                </a:lnTo>
                <a:lnTo>
                  <a:pt x="782" y="715"/>
                </a:lnTo>
                <a:lnTo>
                  <a:pt x="778" y="715"/>
                </a:lnTo>
                <a:lnTo>
                  <a:pt x="774" y="715"/>
                </a:lnTo>
                <a:lnTo>
                  <a:pt x="770" y="715"/>
                </a:lnTo>
                <a:lnTo>
                  <a:pt x="766" y="715"/>
                </a:lnTo>
                <a:lnTo>
                  <a:pt x="763" y="715"/>
                </a:lnTo>
                <a:lnTo>
                  <a:pt x="759" y="715"/>
                </a:lnTo>
                <a:lnTo>
                  <a:pt x="755" y="715"/>
                </a:lnTo>
                <a:lnTo>
                  <a:pt x="751" y="715"/>
                </a:lnTo>
                <a:lnTo>
                  <a:pt x="747" y="715"/>
                </a:lnTo>
                <a:lnTo>
                  <a:pt x="743" y="715"/>
                </a:lnTo>
                <a:lnTo>
                  <a:pt x="739" y="715"/>
                </a:lnTo>
                <a:lnTo>
                  <a:pt x="735" y="715"/>
                </a:lnTo>
                <a:lnTo>
                  <a:pt x="731" y="715"/>
                </a:lnTo>
                <a:lnTo>
                  <a:pt x="727" y="715"/>
                </a:lnTo>
                <a:lnTo>
                  <a:pt x="723" y="715"/>
                </a:lnTo>
                <a:lnTo>
                  <a:pt x="719" y="715"/>
                </a:lnTo>
                <a:lnTo>
                  <a:pt x="716" y="715"/>
                </a:lnTo>
                <a:lnTo>
                  <a:pt x="712" y="715"/>
                </a:lnTo>
                <a:lnTo>
                  <a:pt x="708" y="715"/>
                </a:lnTo>
                <a:lnTo>
                  <a:pt x="704" y="715"/>
                </a:lnTo>
                <a:lnTo>
                  <a:pt x="701" y="715"/>
                </a:lnTo>
                <a:lnTo>
                  <a:pt x="697" y="715"/>
                </a:lnTo>
                <a:lnTo>
                  <a:pt x="693" y="715"/>
                </a:lnTo>
                <a:lnTo>
                  <a:pt x="689" y="715"/>
                </a:lnTo>
                <a:lnTo>
                  <a:pt x="685" y="715"/>
                </a:lnTo>
                <a:lnTo>
                  <a:pt x="681" y="715"/>
                </a:lnTo>
                <a:lnTo>
                  <a:pt x="677" y="715"/>
                </a:lnTo>
                <a:lnTo>
                  <a:pt x="673" y="715"/>
                </a:lnTo>
                <a:lnTo>
                  <a:pt x="669" y="715"/>
                </a:lnTo>
                <a:lnTo>
                  <a:pt x="665" y="715"/>
                </a:lnTo>
                <a:lnTo>
                  <a:pt x="661" y="715"/>
                </a:lnTo>
                <a:lnTo>
                  <a:pt x="657" y="715"/>
                </a:lnTo>
                <a:lnTo>
                  <a:pt x="653" y="715"/>
                </a:lnTo>
                <a:lnTo>
                  <a:pt x="649" y="715"/>
                </a:lnTo>
                <a:lnTo>
                  <a:pt x="645" y="715"/>
                </a:lnTo>
                <a:lnTo>
                  <a:pt x="641" y="715"/>
                </a:lnTo>
                <a:lnTo>
                  <a:pt x="637" y="715"/>
                </a:lnTo>
                <a:lnTo>
                  <a:pt x="633" y="715"/>
                </a:lnTo>
                <a:lnTo>
                  <a:pt x="629" y="715"/>
                </a:lnTo>
                <a:lnTo>
                  <a:pt x="626" y="715"/>
                </a:lnTo>
                <a:lnTo>
                  <a:pt x="622" y="715"/>
                </a:lnTo>
                <a:lnTo>
                  <a:pt x="618" y="715"/>
                </a:lnTo>
                <a:lnTo>
                  <a:pt x="614" y="715"/>
                </a:lnTo>
                <a:lnTo>
                  <a:pt x="610" y="715"/>
                </a:lnTo>
                <a:lnTo>
                  <a:pt x="606" y="715"/>
                </a:lnTo>
                <a:lnTo>
                  <a:pt x="602" y="715"/>
                </a:lnTo>
                <a:lnTo>
                  <a:pt x="598" y="715"/>
                </a:lnTo>
                <a:lnTo>
                  <a:pt x="594" y="715"/>
                </a:lnTo>
                <a:lnTo>
                  <a:pt x="590" y="715"/>
                </a:lnTo>
                <a:lnTo>
                  <a:pt x="586" y="715"/>
                </a:lnTo>
                <a:lnTo>
                  <a:pt x="583" y="715"/>
                </a:lnTo>
                <a:lnTo>
                  <a:pt x="579" y="715"/>
                </a:lnTo>
                <a:lnTo>
                  <a:pt x="575" y="715"/>
                </a:lnTo>
                <a:lnTo>
                  <a:pt x="571" y="715"/>
                </a:lnTo>
                <a:lnTo>
                  <a:pt x="567" y="715"/>
                </a:lnTo>
                <a:lnTo>
                  <a:pt x="563" y="715"/>
                </a:lnTo>
                <a:lnTo>
                  <a:pt x="559" y="715"/>
                </a:lnTo>
                <a:lnTo>
                  <a:pt x="555" y="715"/>
                </a:lnTo>
                <a:lnTo>
                  <a:pt x="552" y="715"/>
                </a:lnTo>
                <a:lnTo>
                  <a:pt x="548" y="715"/>
                </a:lnTo>
                <a:lnTo>
                  <a:pt x="544" y="715"/>
                </a:lnTo>
                <a:lnTo>
                  <a:pt x="540" y="715"/>
                </a:lnTo>
                <a:lnTo>
                  <a:pt x="536" y="715"/>
                </a:lnTo>
                <a:lnTo>
                  <a:pt x="532" y="715"/>
                </a:lnTo>
                <a:lnTo>
                  <a:pt x="528" y="715"/>
                </a:lnTo>
                <a:lnTo>
                  <a:pt x="524" y="715"/>
                </a:lnTo>
                <a:lnTo>
                  <a:pt x="520" y="715"/>
                </a:lnTo>
                <a:lnTo>
                  <a:pt x="516" y="715"/>
                </a:lnTo>
                <a:lnTo>
                  <a:pt x="512" y="715"/>
                </a:lnTo>
                <a:lnTo>
                  <a:pt x="508" y="715"/>
                </a:lnTo>
                <a:lnTo>
                  <a:pt x="504" y="715"/>
                </a:lnTo>
                <a:lnTo>
                  <a:pt x="500" y="715"/>
                </a:lnTo>
                <a:lnTo>
                  <a:pt x="496" y="715"/>
                </a:lnTo>
                <a:lnTo>
                  <a:pt x="492" y="715"/>
                </a:lnTo>
                <a:lnTo>
                  <a:pt x="489" y="715"/>
                </a:lnTo>
                <a:lnTo>
                  <a:pt x="485" y="715"/>
                </a:lnTo>
                <a:lnTo>
                  <a:pt x="481" y="715"/>
                </a:lnTo>
                <a:lnTo>
                  <a:pt x="477" y="715"/>
                </a:lnTo>
                <a:lnTo>
                  <a:pt x="473" y="715"/>
                </a:lnTo>
                <a:lnTo>
                  <a:pt x="469" y="715"/>
                </a:lnTo>
                <a:lnTo>
                  <a:pt x="465" y="715"/>
                </a:lnTo>
                <a:lnTo>
                  <a:pt x="461" y="715"/>
                </a:lnTo>
                <a:lnTo>
                  <a:pt x="457" y="715"/>
                </a:lnTo>
                <a:lnTo>
                  <a:pt x="454" y="715"/>
                </a:lnTo>
                <a:lnTo>
                  <a:pt x="450" y="715"/>
                </a:lnTo>
                <a:lnTo>
                  <a:pt x="446" y="715"/>
                </a:lnTo>
                <a:lnTo>
                  <a:pt x="442" y="715"/>
                </a:lnTo>
                <a:lnTo>
                  <a:pt x="438" y="715"/>
                </a:lnTo>
                <a:lnTo>
                  <a:pt x="434" y="715"/>
                </a:lnTo>
                <a:lnTo>
                  <a:pt x="430" y="715"/>
                </a:lnTo>
                <a:lnTo>
                  <a:pt x="426" y="715"/>
                </a:lnTo>
                <a:lnTo>
                  <a:pt x="423" y="715"/>
                </a:lnTo>
                <a:lnTo>
                  <a:pt x="419" y="715"/>
                </a:lnTo>
                <a:lnTo>
                  <a:pt x="415" y="715"/>
                </a:lnTo>
                <a:lnTo>
                  <a:pt x="411" y="715"/>
                </a:lnTo>
                <a:lnTo>
                  <a:pt x="407" y="715"/>
                </a:lnTo>
                <a:lnTo>
                  <a:pt x="403" y="715"/>
                </a:lnTo>
                <a:lnTo>
                  <a:pt x="399" y="715"/>
                </a:lnTo>
                <a:lnTo>
                  <a:pt x="395" y="715"/>
                </a:lnTo>
                <a:lnTo>
                  <a:pt x="391" y="715"/>
                </a:lnTo>
                <a:lnTo>
                  <a:pt x="387" y="715"/>
                </a:lnTo>
                <a:lnTo>
                  <a:pt x="383" y="715"/>
                </a:lnTo>
                <a:lnTo>
                  <a:pt x="379" y="715"/>
                </a:lnTo>
                <a:lnTo>
                  <a:pt x="375" y="715"/>
                </a:lnTo>
                <a:lnTo>
                  <a:pt x="371" y="715"/>
                </a:lnTo>
                <a:lnTo>
                  <a:pt x="367" y="715"/>
                </a:lnTo>
                <a:lnTo>
                  <a:pt x="363" y="715"/>
                </a:lnTo>
                <a:lnTo>
                  <a:pt x="359" y="715"/>
                </a:lnTo>
                <a:lnTo>
                  <a:pt x="355" y="715"/>
                </a:lnTo>
                <a:lnTo>
                  <a:pt x="351" y="715"/>
                </a:lnTo>
                <a:lnTo>
                  <a:pt x="347" y="715"/>
                </a:lnTo>
                <a:lnTo>
                  <a:pt x="343" y="715"/>
                </a:lnTo>
                <a:lnTo>
                  <a:pt x="340" y="715"/>
                </a:lnTo>
                <a:lnTo>
                  <a:pt x="336" y="715"/>
                </a:lnTo>
                <a:lnTo>
                  <a:pt x="332" y="715"/>
                </a:lnTo>
                <a:lnTo>
                  <a:pt x="328" y="715"/>
                </a:lnTo>
                <a:lnTo>
                  <a:pt x="325" y="715"/>
                </a:lnTo>
                <a:lnTo>
                  <a:pt x="321" y="715"/>
                </a:lnTo>
                <a:lnTo>
                  <a:pt x="317" y="715"/>
                </a:lnTo>
                <a:lnTo>
                  <a:pt x="313" y="715"/>
                </a:lnTo>
                <a:lnTo>
                  <a:pt x="309" y="715"/>
                </a:lnTo>
                <a:lnTo>
                  <a:pt x="305" y="715"/>
                </a:lnTo>
                <a:lnTo>
                  <a:pt x="301" y="715"/>
                </a:lnTo>
                <a:lnTo>
                  <a:pt x="297" y="715"/>
                </a:lnTo>
                <a:lnTo>
                  <a:pt x="293" y="715"/>
                </a:lnTo>
                <a:lnTo>
                  <a:pt x="289" y="715"/>
                </a:lnTo>
                <a:lnTo>
                  <a:pt x="285" y="715"/>
                </a:lnTo>
                <a:lnTo>
                  <a:pt x="281" y="715"/>
                </a:lnTo>
                <a:lnTo>
                  <a:pt x="278" y="715"/>
                </a:lnTo>
                <a:lnTo>
                  <a:pt x="274" y="715"/>
                </a:lnTo>
                <a:lnTo>
                  <a:pt x="270" y="715"/>
                </a:lnTo>
                <a:lnTo>
                  <a:pt x="266" y="715"/>
                </a:lnTo>
                <a:lnTo>
                  <a:pt x="262" y="715"/>
                </a:lnTo>
                <a:lnTo>
                  <a:pt x="258" y="715"/>
                </a:lnTo>
                <a:lnTo>
                  <a:pt x="254" y="715"/>
                </a:lnTo>
                <a:lnTo>
                  <a:pt x="250" y="715"/>
                </a:lnTo>
                <a:lnTo>
                  <a:pt x="246" y="715"/>
                </a:lnTo>
                <a:lnTo>
                  <a:pt x="242" y="715"/>
                </a:lnTo>
                <a:lnTo>
                  <a:pt x="238" y="715"/>
                </a:lnTo>
                <a:lnTo>
                  <a:pt x="234" y="715"/>
                </a:lnTo>
                <a:lnTo>
                  <a:pt x="230" y="715"/>
                </a:lnTo>
                <a:lnTo>
                  <a:pt x="226" y="715"/>
                </a:lnTo>
                <a:lnTo>
                  <a:pt x="222" y="715"/>
                </a:lnTo>
                <a:lnTo>
                  <a:pt x="218" y="715"/>
                </a:lnTo>
                <a:lnTo>
                  <a:pt x="215" y="715"/>
                </a:lnTo>
                <a:lnTo>
                  <a:pt x="211" y="715"/>
                </a:lnTo>
                <a:lnTo>
                  <a:pt x="207" y="715"/>
                </a:lnTo>
                <a:lnTo>
                  <a:pt x="203" y="715"/>
                </a:lnTo>
                <a:lnTo>
                  <a:pt x="199" y="715"/>
                </a:lnTo>
                <a:lnTo>
                  <a:pt x="195" y="715"/>
                </a:lnTo>
                <a:lnTo>
                  <a:pt x="192" y="715"/>
                </a:lnTo>
                <a:lnTo>
                  <a:pt x="188" y="715"/>
                </a:lnTo>
                <a:lnTo>
                  <a:pt x="184" y="715"/>
                </a:lnTo>
                <a:lnTo>
                  <a:pt x="180" y="715"/>
                </a:lnTo>
                <a:lnTo>
                  <a:pt x="176" y="715"/>
                </a:lnTo>
                <a:lnTo>
                  <a:pt x="172" y="715"/>
                </a:lnTo>
                <a:lnTo>
                  <a:pt x="168" y="715"/>
                </a:lnTo>
                <a:lnTo>
                  <a:pt x="164" y="715"/>
                </a:lnTo>
                <a:lnTo>
                  <a:pt x="160" y="715"/>
                </a:lnTo>
                <a:lnTo>
                  <a:pt x="156" y="715"/>
                </a:lnTo>
                <a:lnTo>
                  <a:pt x="152" y="715"/>
                </a:lnTo>
                <a:lnTo>
                  <a:pt x="148" y="715"/>
                </a:lnTo>
                <a:lnTo>
                  <a:pt x="144" y="715"/>
                </a:lnTo>
                <a:lnTo>
                  <a:pt x="141" y="715"/>
                </a:lnTo>
                <a:lnTo>
                  <a:pt x="137" y="715"/>
                </a:lnTo>
                <a:lnTo>
                  <a:pt x="133" y="715"/>
                </a:lnTo>
                <a:lnTo>
                  <a:pt x="129" y="715"/>
                </a:lnTo>
                <a:lnTo>
                  <a:pt x="125" y="715"/>
                </a:lnTo>
                <a:lnTo>
                  <a:pt x="121" y="715"/>
                </a:lnTo>
                <a:lnTo>
                  <a:pt x="117" y="715"/>
                </a:lnTo>
                <a:lnTo>
                  <a:pt x="113" y="715"/>
                </a:lnTo>
                <a:lnTo>
                  <a:pt x="109" y="715"/>
                </a:lnTo>
                <a:lnTo>
                  <a:pt x="105" y="715"/>
                </a:lnTo>
                <a:lnTo>
                  <a:pt x="101" y="715"/>
                </a:lnTo>
                <a:lnTo>
                  <a:pt x="97" y="715"/>
                </a:lnTo>
                <a:lnTo>
                  <a:pt x="93" y="715"/>
                </a:lnTo>
                <a:lnTo>
                  <a:pt x="89" y="715"/>
                </a:lnTo>
                <a:lnTo>
                  <a:pt x="85" y="715"/>
                </a:lnTo>
                <a:lnTo>
                  <a:pt x="81" y="715"/>
                </a:lnTo>
                <a:lnTo>
                  <a:pt x="77" y="715"/>
                </a:lnTo>
                <a:lnTo>
                  <a:pt x="73" y="715"/>
                </a:lnTo>
                <a:lnTo>
                  <a:pt x="69" y="715"/>
                </a:lnTo>
                <a:lnTo>
                  <a:pt x="65" y="715"/>
                </a:lnTo>
                <a:lnTo>
                  <a:pt x="63" y="715"/>
                </a:lnTo>
                <a:lnTo>
                  <a:pt x="59" y="715"/>
                </a:lnTo>
                <a:lnTo>
                  <a:pt x="55" y="715"/>
                </a:lnTo>
                <a:lnTo>
                  <a:pt x="51" y="715"/>
                </a:lnTo>
                <a:lnTo>
                  <a:pt x="47" y="715"/>
                </a:lnTo>
                <a:lnTo>
                  <a:pt x="43" y="715"/>
                </a:lnTo>
                <a:lnTo>
                  <a:pt x="39" y="715"/>
                </a:lnTo>
                <a:lnTo>
                  <a:pt x="35" y="715"/>
                </a:lnTo>
                <a:lnTo>
                  <a:pt x="31" y="715"/>
                </a:lnTo>
                <a:lnTo>
                  <a:pt x="27" y="715"/>
                </a:lnTo>
                <a:lnTo>
                  <a:pt x="23" y="715"/>
                </a:lnTo>
                <a:lnTo>
                  <a:pt x="19" y="715"/>
                </a:lnTo>
                <a:lnTo>
                  <a:pt x="15" y="715"/>
                </a:lnTo>
                <a:lnTo>
                  <a:pt x="11" y="715"/>
                </a:lnTo>
                <a:lnTo>
                  <a:pt x="7" y="715"/>
                </a:lnTo>
                <a:lnTo>
                  <a:pt x="4" y="715"/>
                </a:lnTo>
                <a:lnTo>
                  <a:pt x="0" y="715"/>
                </a:lnTo>
                <a:lnTo>
                  <a:pt x="0" y="708"/>
                </a:lnTo>
              </a:path>
            </a:pathLst>
          </a:custGeom>
          <a:solidFill>
            <a:srgbClr val="C0C0C0"/>
          </a:solidFill>
          <a:ln w="12700" cap="rnd">
            <a:solidFill>
              <a:schemeClr val="bg2"/>
            </a:solidFill>
            <a:round/>
            <a:headEnd/>
            <a:tailEnd/>
          </a:ln>
          <a:effectLst/>
        </p:spPr>
        <p:txBody>
          <a:bodyPr/>
          <a:lstStyle/>
          <a:p>
            <a:endParaRPr lang="en-US"/>
          </a:p>
        </p:txBody>
      </p:sp>
      <p:sp>
        <p:nvSpPr>
          <p:cNvPr id="148487" name="Freeform 7"/>
          <p:cNvSpPr>
            <a:spLocks/>
          </p:cNvSpPr>
          <p:nvPr/>
        </p:nvSpPr>
        <p:spPr bwMode="auto">
          <a:xfrm>
            <a:off x="3954463" y="2795588"/>
            <a:ext cx="1239837" cy="138112"/>
          </a:xfrm>
          <a:custGeom>
            <a:avLst/>
            <a:gdLst/>
            <a:ahLst/>
            <a:cxnLst>
              <a:cxn ang="0">
                <a:pos x="24" y="86"/>
              </a:cxn>
              <a:cxn ang="0">
                <a:pos x="50" y="86"/>
              </a:cxn>
              <a:cxn ang="0">
                <a:pos x="78" y="86"/>
              </a:cxn>
              <a:cxn ang="0">
                <a:pos x="106" y="86"/>
              </a:cxn>
              <a:cxn ang="0">
                <a:pos x="132" y="86"/>
              </a:cxn>
              <a:cxn ang="0">
                <a:pos x="160" y="86"/>
              </a:cxn>
              <a:cxn ang="0">
                <a:pos x="187" y="86"/>
              </a:cxn>
              <a:cxn ang="0">
                <a:pos x="215" y="86"/>
              </a:cxn>
              <a:cxn ang="0">
                <a:pos x="241" y="86"/>
              </a:cxn>
              <a:cxn ang="0">
                <a:pos x="269" y="86"/>
              </a:cxn>
              <a:cxn ang="0">
                <a:pos x="297" y="86"/>
              </a:cxn>
              <a:cxn ang="0">
                <a:pos x="323" y="86"/>
              </a:cxn>
              <a:cxn ang="0">
                <a:pos x="351" y="86"/>
              </a:cxn>
              <a:cxn ang="0">
                <a:pos x="379" y="86"/>
              </a:cxn>
              <a:cxn ang="0">
                <a:pos x="405" y="0"/>
              </a:cxn>
              <a:cxn ang="0">
                <a:pos x="433" y="12"/>
              </a:cxn>
              <a:cxn ang="0">
                <a:pos x="460" y="22"/>
              </a:cxn>
              <a:cxn ang="0">
                <a:pos x="487" y="32"/>
              </a:cxn>
              <a:cxn ang="0">
                <a:pos x="515" y="39"/>
              </a:cxn>
              <a:cxn ang="0">
                <a:pos x="542" y="47"/>
              </a:cxn>
              <a:cxn ang="0">
                <a:pos x="569" y="53"/>
              </a:cxn>
              <a:cxn ang="0">
                <a:pos x="596" y="58"/>
              </a:cxn>
              <a:cxn ang="0">
                <a:pos x="624" y="63"/>
              </a:cxn>
              <a:cxn ang="0">
                <a:pos x="651" y="66"/>
              </a:cxn>
              <a:cxn ang="0">
                <a:pos x="678" y="70"/>
              </a:cxn>
              <a:cxn ang="0">
                <a:pos x="706" y="73"/>
              </a:cxn>
              <a:cxn ang="0">
                <a:pos x="733" y="75"/>
              </a:cxn>
              <a:cxn ang="0">
                <a:pos x="760" y="78"/>
              </a:cxn>
              <a:cxn ang="0">
                <a:pos x="776" y="86"/>
              </a:cxn>
              <a:cxn ang="0">
                <a:pos x="748" y="86"/>
              </a:cxn>
              <a:cxn ang="0">
                <a:pos x="721" y="86"/>
              </a:cxn>
              <a:cxn ang="0">
                <a:pos x="694" y="86"/>
              </a:cxn>
              <a:cxn ang="0">
                <a:pos x="666" y="86"/>
              </a:cxn>
              <a:cxn ang="0">
                <a:pos x="640" y="86"/>
              </a:cxn>
              <a:cxn ang="0">
                <a:pos x="612" y="86"/>
              </a:cxn>
              <a:cxn ang="0">
                <a:pos x="585" y="86"/>
              </a:cxn>
              <a:cxn ang="0">
                <a:pos x="558" y="86"/>
              </a:cxn>
              <a:cxn ang="0">
                <a:pos x="530" y="86"/>
              </a:cxn>
              <a:cxn ang="0">
                <a:pos x="503" y="86"/>
              </a:cxn>
              <a:cxn ang="0">
                <a:pos x="476" y="86"/>
              </a:cxn>
              <a:cxn ang="0">
                <a:pos x="448" y="86"/>
              </a:cxn>
              <a:cxn ang="0">
                <a:pos x="421" y="86"/>
              </a:cxn>
              <a:cxn ang="0">
                <a:pos x="393" y="86"/>
              </a:cxn>
              <a:cxn ang="0">
                <a:pos x="367" y="86"/>
              </a:cxn>
              <a:cxn ang="0">
                <a:pos x="339" y="86"/>
              </a:cxn>
              <a:cxn ang="0">
                <a:pos x="312" y="86"/>
              </a:cxn>
              <a:cxn ang="0">
                <a:pos x="285" y="86"/>
              </a:cxn>
              <a:cxn ang="0">
                <a:pos x="257" y="86"/>
              </a:cxn>
              <a:cxn ang="0">
                <a:pos x="230" y="86"/>
              </a:cxn>
              <a:cxn ang="0">
                <a:pos x="203" y="86"/>
              </a:cxn>
              <a:cxn ang="0">
                <a:pos x="175" y="86"/>
              </a:cxn>
              <a:cxn ang="0">
                <a:pos x="148" y="86"/>
              </a:cxn>
              <a:cxn ang="0">
                <a:pos x="121" y="86"/>
              </a:cxn>
              <a:cxn ang="0">
                <a:pos x="94" y="86"/>
              </a:cxn>
              <a:cxn ang="0">
                <a:pos x="66" y="86"/>
              </a:cxn>
              <a:cxn ang="0">
                <a:pos x="39" y="86"/>
              </a:cxn>
              <a:cxn ang="0">
                <a:pos x="12" y="86"/>
              </a:cxn>
            </a:cxnLst>
            <a:rect l="0" t="0" r="r" b="b"/>
            <a:pathLst>
              <a:path w="781" h="87">
                <a:moveTo>
                  <a:pt x="0" y="86"/>
                </a:moveTo>
                <a:lnTo>
                  <a:pt x="4" y="86"/>
                </a:lnTo>
                <a:lnTo>
                  <a:pt x="8" y="86"/>
                </a:lnTo>
                <a:lnTo>
                  <a:pt x="12" y="86"/>
                </a:lnTo>
                <a:lnTo>
                  <a:pt x="16" y="86"/>
                </a:lnTo>
                <a:lnTo>
                  <a:pt x="20" y="86"/>
                </a:lnTo>
                <a:lnTo>
                  <a:pt x="24" y="86"/>
                </a:lnTo>
                <a:lnTo>
                  <a:pt x="28" y="86"/>
                </a:lnTo>
                <a:lnTo>
                  <a:pt x="32" y="86"/>
                </a:lnTo>
                <a:lnTo>
                  <a:pt x="35" y="86"/>
                </a:lnTo>
                <a:lnTo>
                  <a:pt x="39" y="86"/>
                </a:lnTo>
                <a:lnTo>
                  <a:pt x="43" y="86"/>
                </a:lnTo>
                <a:lnTo>
                  <a:pt x="46" y="86"/>
                </a:lnTo>
                <a:lnTo>
                  <a:pt x="50" y="86"/>
                </a:lnTo>
                <a:lnTo>
                  <a:pt x="54" y="86"/>
                </a:lnTo>
                <a:lnTo>
                  <a:pt x="58" y="86"/>
                </a:lnTo>
                <a:lnTo>
                  <a:pt x="62" y="86"/>
                </a:lnTo>
                <a:lnTo>
                  <a:pt x="66" y="86"/>
                </a:lnTo>
                <a:lnTo>
                  <a:pt x="70" y="86"/>
                </a:lnTo>
                <a:lnTo>
                  <a:pt x="74" y="86"/>
                </a:lnTo>
                <a:lnTo>
                  <a:pt x="78" y="86"/>
                </a:lnTo>
                <a:lnTo>
                  <a:pt x="82" y="86"/>
                </a:lnTo>
                <a:lnTo>
                  <a:pt x="86" y="86"/>
                </a:lnTo>
                <a:lnTo>
                  <a:pt x="90" y="86"/>
                </a:lnTo>
                <a:lnTo>
                  <a:pt x="94" y="86"/>
                </a:lnTo>
                <a:lnTo>
                  <a:pt x="98" y="86"/>
                </a:lnTo>
                <a:lnTo>
                  <a:pt x="102" y="86"/>
                </a:lnTo>
                <a:lnTo>
                  <a:pt x="106" y="86"/>
                </a:lnTo>
                <a:lnTo>
                  <a:pt x="109" y="86"/>
                </a:lnTo>
                <a:lnTo>
                  <a:pt x="113" y="86"/>
                </a:lnTo>
                <a:lnTo>
                  <a:pt x="117" y="86"/>
                </a:lnTo>
                <a:lnTo>
                  <a:pt x="121" y="86"/>
                </a:lnTo>
                <a:lnTo>
                  <a:pt x="125" y="86"/>
                </a:lnTo>
                <a:lnTo>
                  <a:pt x="129" y="86"/>
                </a:lnTo>
                <a:lnTo>
                  <a:pt x="132" y="86"/>
                </a:lnTo>
                <a:lnTo>
                  <a:pt x="136" y="86"/>
                </a:lnTo>
                <a:lnTo>
                  <a:pt x="140" y="86"/>
                </a:lnTo>
                <a:lnTo>
                  <a:pt x="144" y="86"/>
                </a:lnTo>
                <a:lnTo>
                  <a:pt x="148" y="86"/>
                </a:lnTo>
                <a:lnTo>
                  <a:pt x="152" y="86"/>
                </a:lnTo>
                <a:lnTo>
                  <a:pt x="156" y="86"/>
                </a:lnTo>
                <a:lnTo>
                  <a:pt x="160" y="86"/>
                </a:lnTo>
                <a:lnTo>
                  <a:pt x="164" y="86"/>
                </a:lnTo>
                <a:lnTo>
                  <a:pt x="168" y="86"/>
                </a:lnTo>
                <a:lnTo>
                  <a:pt x="171" y="86"/>
                </a:lnTo>
                <a:lnTo>
                  <a:pt x="175" y="86"/>
                </a:lnTo>
                <a:lnTo>
                  <a:pt x="179" y="86"/>
                </a:lnTo>
                <a:lnTo>
                  <a:pt x="183" y="86"/>
                </a:lnTo>
                <a:lnTo>
                  <a:pt x="187" y="86"/>
                </a:lnTo>
                <a:lnTo>
                  <a:pt x="191" y="86"/>
                </a:lnTo>
                <a:lnTo>
                  <a:pt x="195" y="86"/>
                </a:lnTo>
                <a:lnTo>
                  <a:pt x="199" y="86"/>
                </a:lnTo>
                <a:lnTo>
                  <a:pt x="203" y="86"/>
                </a:lnTo>
                <a:lnTo>
                  <a:pt x="207" y="86"/>
                </a:lnTo>
                <a:lnTo>
                  <a:pt x="211" y="86"/>
                </a:lnTo>
                <a:lnTo>
                  <a:pt x="215" y="86"/>
                </a:lnTo>
                <a:lnTo>
                  <a:pt x="218" y="86"/>
                </a:lnTo>
                <a:lnTo>
                  <a:pt x="222" y="86"/>
                </a:lnTo>
                <a:lnTo>
                  <a:pt x="226" y="86"/>
                </a:lnTo>
                <a:lnTo>
                  <a:pt x="230" y="86"/>
                </a:lnTo>
                <a:lnTo>
                  <a:pt x="234" y="86"/>
                </a:lnTo>
                <a:lnTo>
                  <a:pt x="237" y="86"/>
                </a:lnTo>
                <a:lnTo>
                  <a:pt x="241" y="86"/>
                </a:lnTo>
                <a:lnTo>
                  <a:pt x="245" y="86"/>
                </a:lnTo>
                <a:lnTo>
                  <a:pt x="249" y="86"/>
                </a:lnTo>
                <a:lnTo>
                  <a:pt x="253" y="86"/>
                </a:lnTo>
                <a:lnTo>
                  <a:pt x="257" y="86"/>
                </a:lnTo>
                <a:lnTo>
                  <a:pt x="261" y="86"/>
                </a:lnTo>
                <a:lnTo>
                  <a:pt x="265" y="86"/>
                </a:lnTo>
                <a:lnTo>
                  <a:pt x="269" y="86"/>
                </a:lnTo>
                <a:lnTo>
                  <a:pt x="273" y="86"/>
                </a:lnTo>
                <a:lnTo>
                  <a:pt x="277" y="86"/>
                </a:lnTo>
                <a:lnTo>
                  <a:pt x="281" y="86"/>
                </a:lnTo>
                <a:lnTo>
                  <a:pt x="285" y="86"/>
                </a:lnTo>
                <a:lnTo>
                  <a:pt x="289" y="86"/>
                </a:lnTo>
                <a:lnTo>
                  <a:pt x="293" y="86"/>
                </a:lnTo>
                <a:lnTo>
                  <a:pt x="297" y="86"/>
                </a:lnTo>
                <a:lnTo>
                  <a:pt x="301" y="86"/>
                </a:lnTo>
                <a:lnTo>
                  <a:pt x="304" y="86"/>
                </a:lnTo>
                <a:lnTo>
                  <a:pt x="308" y="86"/>
                </a:lnTo>
                <a:lnTo>
                  <a:pt x="312" y="86"/>
                </a:lnTo>
                <a:lnTo>
                  <a:pt x="316" y="86"/>
                </a:lnTo>
                <a:lnTo>
                  <a:pt x="319" y="86"/>
                </a:lnTo>
                <a:lnTo>
                  <a:pt x="323" y="86"/>
                </a:lnTo>
                <a:lnTo>
                  <a:pt x="327" y="86"/>
                </a:lnTo>
                <a:lnTo>
                  <a:pt x="331" y="86"/>
                </a:lnTo>
                <a:lnTo>
                  <a:pt x="335" y="86"/>
                </a:lnTo>
                <a:lnTo>
                  <a:pt x="339" y="86"/>
                </a:lnTo>
                <a:lnTo>
                  <a:pt x="343" y="86"/>
                </a:lnTo>
                <a:lnTo>
                  <a:pt x="347" y="86"/>
                </a:lnTo>
                <a:lnTo>
                  <a:pt x="351" y="86"/>
                </a:lnTo>
                <a:lnTo>
                  <a:pt x="355" y="86"/>
                </a:lnTo>
                <a:lnTo>
                  <a:pt x="359" y="86"/>
                </a:lnTo>
                <a:lnTo>
                  <a:pt x="363" y="86"/>
                </a:lnTo>
                <a:lnTo>
                  <a:pt x="367" y="86"/>
                </a:lnTo>
                <a:lnTo>
                  <a:pt x="371" y="86"/>
                </a:lnTo>
                <a:lnTo>
                  <a:pt x="375" y="86"/>
                </a:lnTo>
                <a:lnTo>
                  <a:pt x="379" y="86"/>
                </a:lnTo>
                <a:lnTo>
                  <a:pt x="382" y="86"/>
                </a:lnTo>
                <a:lnTo>
                  <a:pt x="386" y="86"/>
                </a:lnTo>
                <a:lnTo>
                  <a:pt x="390" y="86"/>
                </a:lnTo>
                <a:lnTo>
                  <a:pt x="393" y="86"/>
                </a:lnTo>
                <a:lnTo>
                  <a:pt x="397" y="86"/>
                </a:lnTo>
                <a:lnTo>
                  <a:pt x="401" y="86"/>
                </a:lnTo>
                <a:lnTo>
                  <a:pt x="405" y="0"/>
                </a:lnTo>
                <a:lnTo>
                  <a:pt x="409" y="2"/>
                </a:lnTo>
                <a:lnTo>
                  <a:pt x="413" y="4"/>
                </a:lnTo>
                <a:lnTo>
                  <a:pt x="417" y="5"/>
                </a:lnTo>
                <a:lnTo>
                  <a:pt x="421" y="7"/>
                </a:lnTo>
                <a:lnTo>
                  <a:pt x="425" y="8"/>
                </a:lnTo>
                <a:lnTo>
                  <a:pt x="429" y="10"/>
                </a:lnTo>
                <a:lnTo>
                  <a:pt x="433" y="12"/>
                </a:lnTo>
                <a:lnTo>
                  <a:pt x="437" y="13"/>
                </a:lnTo>
                <a:lnTo>
                  <a:pt x="441" y="15"/>
                </a:lnTo>
                <a:lnTo>
                  <a:pt x="444" y="16"/>
                </a:lnTo>
                <a:lnTo>
                  <a:pt x="448" y="18"/>
                </a:lnTo>
                <a:lnTo>
                  <a:pt x="452" y="19"/>
                </a:lnTo>
                <a:lnTo>
                  <a:pt x="456" y="20"/>
                </a:lnTo>
                <a:lnTo>
                  <a:pt x="460" y="22"/>
                </a:lnTo>
                <a:lnTo>
                  <a:pt x="464" y="23"/>
                </a:lnTo>
                <a:lnTo>
                  <a:pt x="468" y="25"/>
                </a:lnTo>
                <a:lnTo>
                  <a:pt x="472" y="26"/>
                </a:lnTo>
                <a:lnTo>
                  <a:pt x="476" y="27"/>
                </a:lnTo>
                <a:lnTo>
                  <a:pt x="479" y="29"/>
                </a:lnTo>
                <a:lnTo>
                  <a:pt x="483" y="30"/>
                </a:lnTo>
                <a:lnTo>
                  <a:pt x="487" y="32"/>
                </a:lnTo>
                <a:lnTo>
                  <a:pt x="491" y="32"/>
                </a:lnTo>
                <a:lnTo>
                  <a:pt x="495" y="33"/>
                </a:lnTo>
                <a:lnTo>
                  <a:pt x="499" y="35"/>
                </a:lnTo>
                <a:lnTo>
                  <a:pt x="503" y="36"/>
                </a:lnTo>
                <a:lnTo>
                  <a:pt x="507" y="37"/>
                </a:lnTo>
                <a:lnTo>
                  <a:pt x="511" y="38"/>
                </a:lnTo>
                <a:lnTo>
                  <a:pt x="515" y="39"/>
                </a:lnTo>
                <a:lnTo>
                  <a:pt x="518" y="41"/>
                </a:lnTo>
                <a:lnTo>
                  <a:pt x="522" y="42"/>
                </a:lnTo>
                <a:lnTo>
                  <a:pt x="526" y="42"/>
                </a:lnTo>
                <a:lnTo>
                  <a:pt x="530" y="44"/>
                </a:lnTo>
                <a:lnTo>
                  <a:pt x="534" y="45"/>
                </a:lnTo>
                <a:lnTo>
                  <a:pt x="538" y="45"/>
                </a:lnTo>
                <a:lnTo>
                  <a:pt x="542" y="47"/>
                </a:lnTo>
                <a:lnTo>
                  <a:pt x="546" y="48"/>
                </a:lnTo>
                <a:lnTo>
                  <a:pt x="550" y="48"/>
                </a:lnTo>
                <a:lnTo>
                  <a:pt x="554" y="50"/>
                </a:lnTo>
                <a:lnTo>
                  <a:pt x="558" y="50"/>
                </a:lnTo>
                <a:lnTo>
                  <a:pt x="562" y="51"/>
                </a:lnTo>
                <a:lnTo>
                  <a:pt x="565" y="52"/>
                </a:lnTo>
                <a:lnTo>
                  <a:pt x="569" y="53"/>
                </a:lnTo>
                <a:lnTo>
                  <a:pt x="573" y="54"/>
                </a:lnTo>
                <a:lnTo>
                  <a:pt x="577" y="54"/>
                </a:lnTo>
                <a:lnTo>
                  <a:pt x="581" y="56"/>
                </a:lnTo>
                <a:lnTo>
                  <a:pt x="585" y="56"/>
                </a:lnTo>
                <a:lnTo>
                  <a:pt x="589" y="57"/>
                </a:lnTo>
                <a:lnTo>
                  <a:pt x="592" y="57"/>
                </a:lnTo>
                <a:lnTo>
                  <a:pt x="596" y="58"/>
                </a:lnTo>
                <a:lnTo>
                  <a:pt x="600" y="59"/>
                </a:lnTo>
                <a:lnTo>
                  <a:pt x="604" y="60"/>
                </a:lnTo>
                <a:lnTo>
                  <a:pt x="608" y="60"/>
                </a:lnTo>
                <a:lnTo>
                  <a:pt x="612" y="61"/>
                </a:lnTo>
                <a:lnTo>
                  <a:pt x="616" y="62"/>
                </a:lnTo>
                <a:lnTo>
                  <a:pt x="620" y="62"/>
                </a:lnTo>
                <a:lnTo>
                  <a:pt x="624" y="63"/>
                </a:lnTo>
                <a:lnTo>
                  <a:pt x="628" y="63"/>
                </a:lnTo>
                <a:lnTo>
                  <a:pt x="632" y="64"/>
                </a:lnTo>
                <a:lnTo>
                  <a:pt x="636" y="65"/>
                </a:lnTo>
                <a:lnTo>
                  <a:pt x="640" y="65"/>
                </a:lnTo>
                <a:lnTo>
                  <a:pt x="644" y="66"/>
                </a:lnTo>
                <a:lnTo>
                  <a:pt x="648" y="66"/>
                </a:lnTo>
                <a:lnTo>
                  <a:pt x="651" y="66"/>
                </a:lnTo>
                <a:lnTo>
                  <a:pt x="654" y="67"/>
                </a:lnTo>
                <a:lnTo>
                  <a:pt x="658" y="67"/>
                </a:lnTo>
                <a:lnTo>
                  <a:pt x="662" y="68"/>
                </a:lnTo>
                <a:lnTo>
                  <a:pt x="666" y="69"/>
                </a:lnTo>
                <a:lnTo>
                  <a:pt x="670" y="69"/>
                </a:lnTo>
                <a:lnTo>
                  <a:pt x="674" y="70"/>
                </a:lnTo>
                <a:lnTo>
                  <a:pt x="678" y="70"/>
                </a:lnTo>
                <a:lnTo>
                  <a:pt x="682" y="70"/>
                </a:lnTo>
                <a:lnTo>
                  <a:pt x="686" y="71"/>
                </a:lnTo>
                <a:lnTo>
                  <a:pt x="690" y="71"/>
                </a:lnTo>
                <a:lnTo>
                  <a:pt x="694" y="72"/>
                </a:lnTo>
                <a:lnTo>
                  <a:pt x="698" y="72"/>
                </a:lnTo>
                <a:lnTo>
                  <a:pt x="702" y="72"/>
                </a:lnTo>
                <a:lnTo>
                  <a:pt x="706" y="73"/>
                </a:lnTo>
                <a:lnTo>
                  <a:pt x="710" y="73"/>
                </a:lnTo>
                <a:lnTo>
                  <a:pt x="714" y="73"/>
                </a:lnTo>
                <a:lnTo>
                  <a:pt x="718" y="74"/>
                </a:lnTo>
                <a:lnTo>
                  <a:pt x="721" y="74"/>
                </a:lnTo>
                <a:lnTo>
                  <a:pt x="725" y="75"/>
                </a:lnTo>
                <a:lnTo>
                  <a:pt x="729" y="75"/>
                </a:lnTo>
                <a:lnTo>
                  <a:pt x="733" y="75"/>
                </a:lnTo>
                <a:lnTo>
                  <a:pt x="737" y="76"/>
                </a:lnTo>
                <a:lnTo>
                  <a:pt x="740" y="76"/>
                </a:lnTo>
                <a:lnTo>
                  <a:pt x="744" y="76"/>
                </a:lnTo>
                <a:lnTo>
                  <a:pt x="748" y="76"/>
                </a:lnTo>
                <a:lnTo>
                  <a:pt x="752" y="77"/>
                </a:lnTo>
                <a:lnTo>
                  <a:pt x="756" y="77"/>
                </a:lnTo>
                <a:lnTo>
                  <a:pt x="760" y="78"/>
                </a:lnTo>
                <a:lnTo>
                  <a:pt x="764" y="78"/>
                </a:lnTo>
                <a:lnTo>
                  <a:pt x="768" y="78"/>
                </a:lnTo>
                <a:lnTo>
                  <a:pt x="772" y="78"/>
                </a:lnTo>
                <a:lnTo>
                  <a:pt x="776" y="78"/>
                </a:lnTo>
                <a:lnTo>
                  <a:pt x="780" y="79"/>
                </a:lnTo>
                <a:lnTo>
                  <a:pt x="780" y="86"/>
                </a:lnTo>
                <a:lnTo>
                  <a:pt x="776" y="86"/>
                </a:lnTo>
                <a:lnTo>
                  <a:pt x="772" y="86"/>
                </a:lnTo>
                <a:lnTo>
                  <a:pt x="768" y="86"/>
                </a:lnTo>
                <a:lnTo>
                  <a:pt x="764" y="86"/>
                </a:lnTo>
                <a:lnTo>
                  <a:pt x="760" y="86"/>
                </a:lnTo>
                <a:lnTo>
                  <a:pt x="756" y="86"/>
                </a:lnTo>
                <a:lnTo>
                  <a:pt x="752" y="86"/>
                </a:lnTo>
                <a:lnTo>
                  <a:pt x="748" y="86"/>
                </a:lnTo>
                <a:lnTo>
                  <a:pt x="744" y="86"/>
                </a:lnTo>
                <a:lnTo>
                  <a:pt x="740" y="86"/>
                </a:lnTo>
                <a:lnTo>
                  <a:pt x="737" y="86"/>
                </a:lnTo>
                <a:lnTo>
                  <a:pt x="733" y="86"/>
                </a:lnTo>
                <a:lnTo>
                  <a:pt x="729" y="86"/>
                </a:lnTo>
                <a:lnTo>
                  <a:pt x="725" y="86"/>
                </a:lnTo>
                <a:lnTo>
                  <a:pt x="721" y="86"/>
                </a:lnTo>
                <a:lnTo>
                  <a:pt x="718" y="86"/>
                </a:lnTo>
                <a:lnTo>
                  <a:pt x="714" y="86"/>
                </a:lnTo>
                <a:lnTo>
                  <a:pt x="710" y="86"/>
                </a:lnTo>
                <a:lnTo>
                  <a:pt x="706" y="86"/>
                </a:lnTo>
                <a:lnTo>
                  <a:pt x="702" y="86"/>
                </a:lnTo>
                <a:lnTo>
                  <a:pt x="698" y="86"/>
                </a:lnTo>
                <a:lnTo>
                  <a:pt x="694" y="86"/>
                </a:lnTo>
                <a:lnTo>
                  <a:pt x="690" y="86"/>
                </a:lnTo>
                <a:lnTo>
                  <a:pt x="686" y="86"/>
                </a:lnTo>
                <a:lnTo>
                  <a:pt x="682" y="86"/>
                </a:lnTo>
                <a:lnTo>
                  <a:pt x="678" y="86"/>
                </a:lnTo>
                <a:lnTo>
                  <a:pt x="674" y="86"/>
                </a:lnTo>
                <a:lnTo>
                  <a:pt x="670" y="86"/>
                </a:lnTo>
                <a:lnTo>
                  <a:pt x="666" y="86"/>
                </a:lnTo>
                <a:lnTo>
                  <a:pt x="662" y="86"/>
                </a:lnTo>
                <a:lnTo>
                  <a:pt x="658" y="86"/>
                </a:lnTo>
                <a:lnTo>
                  <a:pt x="654" y="86"/>
                </a:lnTo>
                <a:lnTo>
                  <a:pt x="651" y="86"/>
                </a:lnTo>
                <a:lnTo>
                  <a:pt x="648" y="86"/>
                </a:lnTo>
                <a:lnTo>
                  <a:pt x="644" y="86"/>
                </a:lnTo>
                <a:lnTo>
                  <a:pt x="640" y="86"/>
                </a:lnTo>
                <a:lnTo>
                  <a:pt x="636" y="86"/>
                </a:lnTo>
                <a:lnTo>
                  <a:pt x="632" y="86"/>
                </a:lnTo>
                <a:lnTo>
                  <a:pt x="628" y="86"/>
                </a:lnTo>
                <a:lnTo>
                  <a:pt x="624" y="86"/>
                </a:lnTo>
                <a:lnTo>
                  <a:pt x="620" y="86"/>
                </a:lnTo>
                <a:lnTo>
                  <a:pt x="616" y="86"/>
                </a:lnTo>
                <a:lnTo>
                  <a:pt x="612" y="86"/>
                </a:lnTo>
                <a:lnTo>
                  <a:pt x="608" y="86"/>
                </a:lnTo>
                <a:lnTo>
                  <a:pt x="604" y="86"/>
                </a:lnTo>
                <a:lnTo>
                  <a:pt x="600" y="86"/>
                </a:lnTo>
                <a:lnTo>
                  <a:pt x="596" y="86"/>
                </a:lnTo>
                <a:lnTo>
                  <a:pt x="592" y="86"/>
                </a:lnTo>
                <a:lnTo>
                  <a:pt x="589" y="86"/>
                </a:lnTo>
                <a:lnTo>
                  <a:pt x="585" y="86"/>
                </a:lnTo>
                <a:lnTo>
                  <a:pt x="581" y="86"/>
                </a:lnTo>
                <a:lnTo>
                  <a:pt x="577" y="86"/>
                </a:lnTo>
                <a:lnTo>
                  <a:pt x="573" y="86"/>
                </a:lnTo>
                <a:lnTo>
                  <a:pt x="569" y="86"/>
                </a:lnTo>
                <a:lnTo>
                  <a:pt x="565" y="86"/>
                </a:lnTo>
                <a:lnTo>
                  <a:pt x="562" y="86"/>
                </a:lnTo>
                <a:lnTo>
                  <a:pt x="558" y="86"/>
                </a:lnTo>
                <a:lnTo>
                  <a:pt x="554" y="86"/>
                </a:lnTo>
                <a:lnTo>
                  <a:pt x="550" y="86"/>
                </a:lnTo>
                <a:lnTo>
                  <a:pt x="546" y="86"/>
                </a:lnTo>
                <a:lnTo>
                  <a:pt x="542" y="86"/>
                </a:lnTo>
                <a:lnTo>
                  <a:pt x="538" y="86"/>
                </a:lnTo>
                <a:lnTo>
                  <a:pt x="534" y="86"/>
                </a:lnTo>
                <a:lnTo>
                  <a:pt x="530" y="86"/>
                </a:lnTo>
                <a:lnTo>
                  <a:pt x="526" y="86"/>
                </a:lnTo>
                <a:lnTo>
                  <a:pt x="522" y="86"/>
                </a:lnTo>
                <a:lnTo>
                  <a:pt x="518" y="86"/>
                </a:lnTo>
                <a:lnTo>
                  <a:pt x="515" y="86"/>
                </a:lnTo>
                <a:lnTo>
                  <a:pt x="511" y="86"/>
                </a:lnTo>
                <a:lnTo>
                  <a:pt x="507" y="86"/>
                </a:lnTo>
                <a:lnTo>
                  <a:pt x="503" y="86"/>
                </a:lnTo>
                <a:lnTo>
                  <a:pt x="499" y="86"/>
                </a:lnTo>
                <a:lnTo>
                  <a:pt x="495" y="86"/>
                </a:lnTo>
                <a:lnTo>
                  <a:pt x="491" y="86"/>
                </a:lnTo>
                <a:lnTo>
                  <a:pt x="487" y="86"/>
                </a:lnTo>
                <a:lnTo>
                  <a:pt x="483" y="86"/>
                </a:lnTo>
                <a:lnTo>
                  <a:pt x="479" y="86"/>
                </a:lnTo>
                <a:lnTo>
                  <a:pt x="476" y="86"/>
                </a:lnTo>
                <a:lnTo>
                  <a:pt x="472" y="86"/>
                </a:lnTo>
                <a:lnTo>
                  <a:pt x="468" y="86"/>
                </a:lnTo>
                <a:lnTo>
                  <a:pt x="464" y="86"/>
                </a:lnTo>
                <a:lnTo>
                  <a:pt x="460" y="86"/>
                </a:lnTo>
                <a:lnTo>
                  <a:pt x="456" y="86"/>
                </a:lnTo>
                <a:lnTo>
                  <a:pt x="452" y="86"/>
                </a:lnTo>
                <a:lnTo>
                  <a:pt x="448" y="86"/>
                </a:lnTo>
                <a:lnTo>
                  <a:pt x="444" y="86"/>
                </a:lnTo>
                <a:lnTo>
                  <a:pt x="441" y="86"/>
                </a:lnTo>
                <a:lnTo>
                  <a:pt x="437" y="86"/>
                </a:lnTo>
                <a:lnTo>
                  <a:pt x="433" y="86"/>
                </a:lnTo>
                <a:lnTo>
                  <a:pt x="429" y="86"/>
                </a:lnTo>
                <a:lnTo>
                  <a:pt x="425" y="86"/>
                </a:lnTo>
                <a:lnTo>
                  <a:pt x="421" y="86"/>
                </a:lnTo>
                <a:lnTo>
                  <a:pt x="417" y="86"/>
                </a:lnTo>
                <a:lnTo>
                  <a:pt x="413" y="86"/>
                </a:lnTo>
                <a:lnTo>
                  <a:pt x="409" y="86"/>
                </a:lnTo>
                <a:lnTo>
                  <a:pt x="405" y="86"/>
                </a:lnTo>
                <a:lnTo>
                  <a:pt x="401" y="86"/>
                </a:lnTo>
                <a:lnTo>
                  <a:pt x="397" y="86"/>
                </a:lnTo>
                <a:lnTo>
                  <a:pt x="393" y="86"/>
                </a:lnTo>
                <a:lnTo>
                  <a:pt x="390" y="86"/>
                </a:lnTo>
                <a:lnTo>
                  <a:pt x="386" y="86"/>
                </a:lnTo>
                <a:lnTo>
                  <a:pt x="382" y="86"/>
                </a:lnTo>
                <a:lnTo>
                  <a:pt x="379" y="86"/>
                </a:lnTo>
                <a:lnTo>
                  <a:pt x="375" y="86"/>
                </a:lnTo>
                <a:lnTo>
                  <a:pt x="371" y="86"/>
                </a:lnTo>
                <a:lnTo>
                  <a:pt x="367" y="86"/>
                </a:lnTo>
                <a:lnTo>
                  <a:pt x="363" y="86"/>
                </a:lnTo>
                <a:lnTo>
                  <a:pt x="359" y="86"/>
                </a:lnTo>
                <a:lnTo>
                  <a:pt x="355" y="86"/>
                </a:lnTo>
                <a:lnTo>
                  <a:pt x="351" y="86"/>
                </a:lnTo>
                <a:lnTo>
                  <a:pt x="347" y="86"/>
                </a:lnTo>
                <a:lnTo>
                  <a:pt x="343" y="86"/>
                </a:lnTo>
                <a:lnTo>
                  <a:pt x="339" y="86"/>
                </a:lnTo>
                <a:lnTo>
                  <a:pt x="335" y="86"/>
                </a:lnTo>
                <a:lnTo>
                  <a:pt x="331" y="86"/>
                </a:lnTo>
                <a:lnTo>
                  <a:pt x="327" y="86"/>
                </a:lnTo>
                <a:lnTo>
                  <a:pt x="323" y="86"/>
                </a:lnTo>
                <a:lnTo>
                  <a:pt x="319" y="86"/>
                </a:lnTo>
                <a:lnTo>
                  <a:pt x="316" y="86"/>
                </a:lnTo>
                <a:lnTo>
                  <a:pt x="312" y="86"/>
                </a:lnTo>
                <a:lnTo>
                  <a:pt x="308" y="86"/>
                </a:lnTo>
                <a:lnTo>
                  <a:pt x="304" y="86"/>
                </a:lnTo>
                <a:lnTo>
                  <a:pt x="301" y="86"/>
                </a:lnTo>
                <a:lnTo>
                  <a:pt x="297" y="86"/>
                </a:lnTo>
                <a:lnTo>
                  <a:pt x="293" y="86"/>
                </a:lnTo>
                <a:lnTo>
                  <a:pt x="289" y="86"/>
                </a:lnTo>
                <a:lnTo>
                  <a:pt x="285" y="86"/>
                </a:lnTo>
                <a:lnTo>
                  <a:pt x="281" y="86"/>
                </a:lnTo>
                <a:lnTo>
                  <a:pt x="277" y="86"/>
                </a:lnTo>
                <a:lnTo>
                  <a:pt x="273" y="86"/>
                </a:lnTo>
                <a:lnTo>
                  <a:pt x="269" y="86"/>
                </a:lnTo>
                <a:lnTo>
                  <a:pt x="265" y="86"/>
                </a:lnTo>
                <a:lnTo>
                  <a:pt x="261" y="86"/>
                </a:lnTo>
                <a:lnTo>
                  <a:pt x="257" y="86"/>
                </a:lnTo>
                <a:lnTo>
                  <a:pt x="253" y="86"/>
                </a:lnTo>
                <a:lnTo>
                  <a:pt x="249" y="86"/>
                </a:lnTo>
                <a:lnTo>
                  <a:pt x="245" y="86"/>
                </a:lnTo>
                <a:lnTo>
                  <a:pt x="241" y="86"/>
                </a:lnTo>
                <a:lnTo>
                  <a:pt x="237" y="86"/>
                </a:lnTo>
                <a:lnTo>
                  <a:pt x="234" y="86"/>
                </a:lnTo>
                <a:lnTo>
                  <a:pt x="230" y="86"/>
                </a:lnTo>
                <a:lnTo>
                  <a:pt x="226" y="86"/>
                </a:lnTo>
                <a:lnTo>
                  <a:pt x="222" y="86"/>
                </a:lnTo>
                <a:lnTo>
                  <a:pt x="218" y="86"/>
                </a:lnTo>
                <a:lnTo>
                  <a:pt x="215" y="86"/>
                </a:lnTo>
                <a:lnTo>
                  <a:pt x="211" y="86"/>
                </a:lnTo>
                <a:lnTo>
                  <a:pt x="207" y="86"/>
                </a:lnTo>
                <a:lnTo>
                  <a:pt x="203" y="86"/>
                </a:lnTo>
                <a:lnTo>
                  <a:pt x="199" y="86"/>
                </a:lnTo>
                <a:lnTo>
                  <a:pt x="195" y="86"/>
                </a:lnTo>
                <a:lnTo>
                  <a:pt x="191" y="86"/>
                </a:lnTo>
                <a:lnTo>
                  <a:pt x="187" y="86"/>
                </a:lnTo>
                <a:lnTo>
                  <a:pt x="183" y="86"/>
                </a:lnTo>
                <a:lnTo>
                  <a:pt x="179" y="86"/>
                </a:lnTo>
                <a:lnTo>
                  <a:pt x="175" y="86"/>
                </a:lnTo>
                <a:lnTo>
                  <a:pt x="171" y="86"/>
                </a:lnTo>
                <a:lnTo>
                  <a:pt x="168" y="86"/>
                </a:lnTo>
                <a:lnTo>
                  <a:pt x="164" y="86"/>
                </a:lnTo>
                <a:lnTo>
                  <a:pt x="160" y="86"/>
                </a:lnTo>
                <a:lnTo>
                  <a:pt x="156" y="86"/>
                </a:lnTo>
                <a:lnTo>
                  <a:pt x="152" y="86"/>
                </a:lnTo>
                <a:lnTo>
                  <a:pt x="148" y="86"/>
                </a:lnTo>
                <a:lnTo>
                  <a:pt x="144" y="86"/>
                </a:lnTo>
                <a:lnTo>
                  <a:pt x="140" y="86"/>
                </a:lnTo>
                <a:lnTo>
                  <a:pt x="136" y="86"/>
                </a:lnTo>
                <a:lnTo>
                  <a:pt x="132" y="86"/>
                </a:lnTo>
                <a:lnTo>
                  <a:pt x="129" y="86"/>
                </a:lnTo>
                <a:lnTo>
                  <a:pt x="125" y="86"/>
                </a:lnTo>
                <a:lnTo>
                  <a:pt x="121" y="86"/>
                </a:lnTo>
                <a:lnTo>
                  <a:pt x="117" y="86"/>
                </a:lnTo>
                <a:lnTo>
                  <a:pt x="113" y="86"/>
                </a:lnTo>
                <a:lnTo>
                  <a:pt x="109" y="86"/>
                </a:lnTo>
                <a:lnTo>
                  <a:pt x="106" y="86"/>
                </a:lnTo>
                <a:lnTo>
                  <a:pt x="102" y="86"/>
                </a:lnTo>
                <a:lnTo>
                  <a:pt x="98" y="86"/>
                </a:lnTo>
                <a:lnTo>
                  <a:pt x="94" y="86"/>
                </a:lnTo>
                <a:lnTo>
                  <a:pt x="90" y="86"/>
                </a:lnTo>
                <a:lnTo>
                  <a:pt x="86" y="86"/>
                </a:lnTo>
                <a:lnTo>
                  <a:pt x="82" y="86"/>
                </a:lnTo>
                <a:lnTo>
                  <a:pt x="78" y="86"/>
                </a:lnTo>
                <a:lnTo>
                  <a:pt x="74" y="86"/>
                </a:lnTo>
                <a:lnTo>
                  <a:pt x="70" y="86"/>
                </a:lnTo>
                <a:lnTo>
                  <a:pt x="66" y="86"/>
                </a:lnTo>
                <a:lnTo>
                  <a:pt x="62" y="86"/>
                </a:lnTo>
                <a:lnTo>
                  <a:pt x="58" y="86"/>
                </a:lnTo>
                <a:lnTo>
                  <a:pt x="54" y="86"/>
                </a:lnTo>
                <a:lnTo>
                  <a:pt x="50" y="86"/>
                </a:lnTo>
                <a:lnTo>
                  <a:pt x="46" y="86"/>
                </a:lnTo>
                <a:lnTo>
                  <a:pt x="43" y="86"/>
                </a:lnTo>
                <a:lnTo>
                  <a:pt x="39" y="86"/>
                </a:lnTo>
                <a:lnTo>
                  <a:pt x="35" y="86"/>
                </a:lnTo>
                <a:lnTo>
                  <a:pt x="32" y="86"/>
                </a:lnTo>
                <a:lnTo>
                  <a:pt x="28" y="86"/>
                </a:lnTo>
                <a:lnTo>
                  <a:pt x="24" y="86"/>
                </a:lnTo>
                <a:lnTo>
                  <a:pt x="20" y="86"/>
                </a:lnTo>
                <a:lnTo>
                  <a:pt x="16" y="86"/>
                </a:lnTo>
                <a:lnTo>
                  <a:pt x="12" y="86"/>
                </a:lnTo>
                <a:lnTo>
                  <a:pt x="8" y="86"/>
                </a:lnTo>
                <a:lnTo>
                  <a:pt x="4" y="86"/>
                </a:lnTo>
                <a:lnTo>
                  <a:pt x="0" y="86"/>
                </a:lnTo>
              </a:path>
            </a:pathLst>
          </a:custGeom>
          <a:solidFill>
            <a:srgbClr val="CC0000"/>
          </a:solidFill>
          <a:ln w="12700" cap="rnd">
            <a:solidFill>
              <a:srgbClr val="CC0000"/>
            </a:solidFill>
            <a:round/>
            <a:headEnd/>
            <a:tailEnd/>
          </a:ln>
          <a:effectLst/>
        </p:spPr>
        <p:txBody>
          <a:bodyPr/>
          <a:lstStyle/>
          <a:p>
            <a:endParaRPr lang="en-US"/>
          </a:p>
        </p:txBody>
      </p:sp>
      <p:sp>
        <p:nvSpPr>
          <p:cNvPr id="148488" name="Freeform 8"/>
          <p:cNvSpPr>
            <a:spLocks/>
          </p:cNvSpPr>
          <p:nvPr/>
        </p:nvSpPr>
        <p:spPr bwMode="auto">
          <a:xfrm>
            <a:off x="3994150" y="2246313"/>
            <a:ext cx="1239838" cy="687387"/>
          </a:xfrm>
          <a:custGeom>
            <a:avLst/>
            <a:gdLst/>
            <a:ahLst/>
            <a:cxnLst>
              <a:cxn ang="0">
                <a:pos x="24" y="26"/>
              </a:cxn>
              <a:cxn ang="0">
                <a:pos x="50" y="56"/>
              </a:cxn>
              <a:cxn ang="0">
                <a:pos x="78" y="85"/>
              </a:cxn>
              <a:cxn ang="0">
                <a:pos x="106" y="114"/>
              </a:cxn>
              <a:cxn ang="0">
                <a:pos x="132" y="142"/>
              </a:cxn>
              <a:cxn ang="0">
                <a:pos x="160" y="168"/>
              </a:cxn>
              <a:cxn ang="0">
                <a:pos x="187" y="194"/>
              </a:cxn>
              <a:cxn ang="0">
                <a:pos x="215" y="218"/>
              </a:cxn>
              <a:cxn ang="0">
                <a:pos x="241" y="240"/>
              </a:cxn>
              <a:cxn ang="0">
                <a:pos x="269" y="261"/>
              </a:cxn>
              <a:cxn ang="0">
                <a:pos x="297" y="281"/>
              </a:cxn>
              <a:cxn ang="0">
                <a:pos x="323" y="299"/>
              </a:cxn>
              <a:cxn ang="0">
                <a:pos x="351" y="315"/>
              </a:cxn>
              <a:cxn ang="0">
                <a:pos x="379" y="330"/>
              </a:cxn>
              <a:cxn ang="0">
                <a:pos x="405" y="432"/>
              </a:cxn>
              <a:cxn ang="0">
                <a:pos x="433" y="432"/>
              </a:cxn>
              <a:cxn ang="0">
                <a:pos x="460" y="432"/>
              </a:cxn>
              <a:cxn ang="0">
                <a:pos x="487" y="432"/>
              </a:cxn>
              <a:cxn ang="0">
                <a:pos x="515" y="432"/>
              </a:cxn>
              <a:cxn ang="0">
                <a:pos x="542" y="432"/>
              </a:cxn>
              <a:cxn ang="0">
                <a:pos x="569" y="432"/>
              </a:cxn>
              <a:cxn ang="0">
                <a:pos x="596" y="432"/>
              </a:cxn>
              <a:cxn ang="0">
                <a:pos x="624" y="432"/>
              </a:cxn>
              <a:cxn ang="0">
                <a:pos x="651" y="432"/>
              </a:cxn>
              <a:cxn ang="0">
                <a:pos x="678" y="432"/>
              </a:cxn>
              <a:cxn ang="0">
                <a:pos x="706" y="432"/>
              </a:cxn>
              <a:cxn ang="0">
                <a:pos x="733" y="432"/>
              </a:cxn>
              <a:cxn ang="0">
                <a:pos x="760" y="432"/>
              </a:cxn>
              <a:cxn ang="0">
                <a:pos x="772" y="432"/>
              </a:cxn>
              <a:cxn ang="0">
                <a:pos x="744" y="432"/>
              </a:cxn>
              <a:cxn ang="0">
                <a:pos x="718" y="432"/>
              </a:cxn>
              <a:cxn ang="0">
                <a:pos x="690" y="432"/>
              </a:cxn>
              <a:cxn ang="0">
                <a:pos x="662" y="432"/>
              </a:cxn>
              <a:cxn ang="0">
                <a:pos x="636" y="432"/>
              </a:cxn>
              <a:cxn ang="0">
                <a:pos x="608" y="432"/>
              </a:cxn>
              <a:cxn ang="0">
                <a:pos x="581" y="432"/>
              </a:cxn>
              <a:cxn ang="0">
                <a:pos x="554" y="432"/>
              </a:cxn>
              <a:cxn ang="0">
                <a:pos x="526" y="432"/>
              </a:cxn>
              <a:cxn ang="0">
                <a:pos x="499" y="432"/>
              </a:cxn>
              <a:cxn ang="0">
                <a:pos x="472" y="432"/>
              </a:cxn>
              <a:cxn ang="0">
                <a:pos x="444" y="432"/>
              </a:cxn>
              <a:cxn ang="0">
                <a:pos x="417" y="432"/>
              </a:cxn>
              <a:cxn ang="0">
                <a:pos x="390" y="432"/>
              </a:cxn>
              <a:cxn ang="0">
                <a:pos x="363" y="432"/>
              </a:cxn>
              <a:cxn ang="0">
                <a:pos x="335" y="432"/>
              </a:cxn>
              <a:cxn ang="0">
                <a:pos x="308" y="432"/>
              </a:cxn>
              <a:cxn ang="0">
                <a:pos x="281" y="432"/>
              </a:cxn>
              <a:cxn ang="0">
                <a:pos x="253" y="432"/>
              </a:cxn>
              <a:cxn ang="0">
                <a:pos x="226" y="432"/>
              </a:cxn>
              <a:cxn ang="0">
                <a:pos x="199" y="432"/>
              </a:cxn>
              <a:cxn ang="0">
                <a:pos x="171" y="432"/>
              </a:cxn>
              <a:cxn ang="0">
                <a:pos x="144" y="432"/>
              </a:cxn>
              <a:cxn ang="0">
                <a:pos x="117" y="432"/>
              </a:cxn>
              <a:cxn ang="0">
                <a:pos x="90" y="432"/>
              </a:cxn>
              <a:cxn ang="0">
                <a:pos x="62" y="432"/>
              </a:cxn>
              <a:cxn ang="0">
                <a:pos x="35" y="432"/>
              </a:cxn>
              <a:cxn ang="0">
                <a:pos x="8" y="432"/>
              </a:cxn>
            </a:cxnLst>
            <a:rect l="0" t="0" r="r" b="b"/>
            <a:pathLst>
              <a:path w="781" h="433">
                <a:moveTo>
                  <a:pt x="0" y="0"/>
                </a:moveTo>
                <a:lnTo>
                  <a:pt x="4" y="4"/>
                </a:lnTo>
                <a:lnTo>
                  <a:pt x="8" y="9"/>
                </a:lnTo>
                <a:lnTo>
                  <a:pt x="12" y="13"/>
                </a:lnTo>
                <a:lnTo>
                  <a:pt x="16" y="17"/>
                </a:lnTo>
                <a:lnTo>
                  <a:pt x="20" y="22"/>
                </a:lnTo>
                <a:lnTo>
                  <a:pt x="24" y="26"/>
                </a:lnTo>
                <a:lnTo>
                  <a:pt x="28" y="30"/>
                </a:lnTo>
                <a:lnTo>
                  <a:pt x="32" y="35"/>
                </a:lnTo>
                <a:lnTo>
                  <a:pt x="35" y="39"/>
                </a:lnTo>
                <a:lnTo>
                  <a:pt x="39" y="43"/>
                </a:lnTo>
                <a:lnTo>
                  <a:pt x="43" y="48"/>
                </a:lnTo>
                <a:lnTo>
                  <a:pt x="46" y="52"/>
                </a:lnTo>
                <a:lnTo>
                  <a:pt x="50" y="56"/>
                </a:lnTo>
                <a:lnTo>
                  <a:pt x="54" y="60"/>
                </a:lnTo>
                <a:lnTo>
                  <a:pt x="58" y="64"/>
                </a:lnTo>
                <a:lnTo>
                  <a:pt x="62" y="69"/>
                </a:lnTo>
                <a:lnTo>
                  <a:pt x="66" y="73"/>
                </a:lnTo>
                <a:lnTo>
                  <a:pt x="70" y="77"/>
                </a:lnTo>
                <a:lnTo>
                  <a:pt x="74" y="81"/>
                </a:lnTo>
                <a:lnTo>
                  <a:pt x="78" y="85"/>
                </a:lnTo>
                <a:lnTo>
                  <a:pt x="82" y="89"/>
                </a:lnTo>
                <a:lnTo>
                  <a:pt x="86" y="94"/>
                </a:lnTo>
                <a:lnTo>
                  <a:pt x="90" y="98"/>
                </a:lnTo>
                <a:lnTo>
                  <a:pt x="94" y="102"/>
                </a:lnTo>
                <a:lnTo>
                  <a:pt x="98" y="106"/>
                </a:lnTo>
                <a:lnTo>
                  <a:pt x="102" y="110"/>
                </a:lnTo>
                <a:lnTo>
                  <a:pt x="106" y="114"/>
                </a:lnTo>
                <a:lnTo>
                  <a:pt x="109" y="118"/>
                </a:lnTo>
                <a:lnTo>
                  <a:pt x="113" y="122"/>
                </a:lnTo>
                <a:lnTo>
                  <a:pt x="117" y="126"/>
                </a:lnTo>
                <a:lnTo>
                  <a:pt x="121" y="130"/>
                </a:lnTo>
                <a:lnTo>
                  <a:pt x="125" y="134"/>
                </a:lnTo>
                <a:lnTo>
                  <a:pt x="129" y="138"/>
                </a:lnTo>
                <a:lnTo>
                  <a:pt x="132" y="142"/>
                </a:lnTo>
                <a:lnTo>
                  <a:pt x="136" y="146"/>
                </a:lnTo>
                <a:lnTo>
                  <a:pt x="140" y="149"/>
                </a:lnTo>
                <a:lnTo>
                  <a:pt x="144" y="154"/>
                </a:lnTo>
                <a:lnTo>
                  <a:pt x="148" y="157"/>
                </a:lnTo>
                <a:lnTo>
                  <a:pt x="152" y="161"/>
                </a:lnTo>
                <a:lnTo>
                  <a:pt x="156" y="165"/>
                </a:lnTo>
                <a:lnTo>
                  <a:pt x="160" y="168"/>
                </a:lnTo>
                <a:lnTo>
                  <a:pt x="164" y="172"/>
                </a:lnTo>
                <a:lnTo>
                  <a:pt x="168" y="176"/>
                </a:lnTo>
                <a:lnTo>
                  <a:pt x="171" y="180"/>
                </a:lnTo>
                <a:lnTo>
                  <a:pt x="175" y="183"/>
                </a:lnTo>
                <a:lnTo>
                  <a:pt x="179" y="186"/>
                </a:lnTo>
                <a:lnTo>
                  <a:pt x="183" y="190"/>
                </a:lnTo>
                <a:lnTo>
                  <a:pt x="187" y="194"/>
                </a:lnTo>
                <a:lnTo>
                  <a:pt x="191" y="197"/>
                </a:lnTo>
                <a:lnTo>
                  <a:pt x="195" y="201"/>
                </a:lnTo>
                <a:lnTo>
                  <a:pt x="199" y="204"/>
                </a:lnTo>
                <a:lnTo>
                  <a:pt x="203" y="208"/>
                </a:lnTo>
                <a:lnTo>
                  <a:pt x="207" y="211"/>
                </a:lnTo>
                <a:lnTo>
                  <a:pt x="211" y="214"/>
                </a:lnTo>
                <a:lnTo>
                  <a:pt x="215" y="218"/>
                </a:lnTo>
                <a:lnTo>
                  <a:pt x="218" y="221"/>
                </a:lnTo>
                <a:lnTo>
                  <a:pt x="222" y="224"/>
                </a:lnTo>
                <a:lnTo>
                  <a:pt x="226" y="228"/>
                </a:lnTo>
                <a:lnTo>
                  <a:pt x="230" y="231"/>
                </a:lnTo>
                <a:lnTo>
                  <a:pt x="234" y="234"/>
                </a:lnTo>
                <a:lnTo>
                  <a:pt x="237" y="237"/>
                </a:lnTo>
                <a:lnTo>
                  <a:pt x="241" y="240"/>
                </a:lnTo>
                <a:lnTo>
                  <a:pt x="245" y="244"/>
                </a:lnTo>
                <a:lnTo>
                  <a:pt x="249" y="247"/>
                </a:lnTo>
                <a:lnTo>
                  <a:pt x="253" y="249"/>
                </a:lnTo>
                <a:lnTo>
                  <a:pt x="257" y="252"/>
                </a:lnTo>
                <a:lnTo>
                  <a:pt x="261" y="255"/>
                </a:lnTo>
                <a:lnTo>
                  <a:pt x="265" y="259"/>
                </a:lnTo>
                <a:lnTo>
                  <a:pt x="269" y="261"/>
                </a:lnTo>
                <a:lnTo>
                  <a:pt x="273" y="264"/>
                </a:lnTo>
                <a:lnTo>
                  <a:pt x="277" y="267"/>
                </a:lnTo>
                <a:lnTo>
                  <a:pt x="281" y="270"/>
                </a:lnTo>
                <a:lnTo>
                  <a:pt x="285" y="273"/>
                </a:lnTo>
                <a:lnTo>
                  <a:pt x="289" y="275"/>
                </a:lnTo>
                <a:lnTo>
                  <a:pt x="293" y="278"/>
                </a:lnTo>
                <a:lnTo>
                  <a:pt x="297" y="281"/>
                </a:lnTo>
                <a:lnTo>
                  <a:pt x="301" y="283"/>
                </a:lnTo>
                <a:lnTo>
                  <a:pt x="304" y="286"/>
                </a:lnTo>
                <a:lnTo>
                  <a:pt x="308" y="289"/>
                </a:lnTo>
                <a:lnTo>
                  <a:pt x="312" y="291"/>
                </a:lnTo>
                <a:lnTo>
                  <a:pt x="316" y="294"/>
                </a:lnTo>
                <a:lnTo>
                  <a:pt x="319" y="296"/>
                </a:lnTo>
                <a:lnTo>
                  <a:pt x="323" y="299"/>
                </a:lnTo>
                <a:lnTo>
                  <a:pt x="327" y="301"/>
                </a:lnTo>
                <a:lnTo>
                  <a:pt x="331" y="304"/>
                </a:lnTo>
                <a:lnTo>
                  <a:pt x="335" y="305"/>
                </a:lnTo>
                <a:lnTo>
                  <a:pt x="339" y="308"/>
                </a:lnTo>
                <a:lnTo>
                  <a:pt x="343" y="310"/>
                </a:lnTo>
                <a:lnTo>
                  <a:pt x="347" y="313"/>
                </a:lnTo>
                <a:lnTo>
                  <a:pt x="351" y="315"/>
                </a:lnTo>
                <a:lnTo>
                  <a:pt x="355" y="317"/>
                </a:lnTo>
                <a:lnTo>
                  <a:pt x="359" y="320"/>
                </a:lnTo>
                <a:lnTo>
                  <a:pt x="363" y="322"/>
                </a:lnTo>
                <a:lnTo>
                  <a:pt x="367" y="324"/>
                </a:lnTo>
                <a:lnTo>
                  <a:pt x="371" y="326"/>
                </a:lnTo>
                <a:lnTo>
                  <a:pt x="375" y="328"/>
                </a:lnTo>
                <a:lnTo>
                  <a:pt x="379" y="330"/>
                </a:lnTo>
                <a:lnTo>
                  <a:pt x="382" y="332"/>
                </a:lnTo>
                <a:lnTo>
                  <a:pt x="386" y="334"/>
                </a:lnTo>
                <a:lnTo>
                  <a:pt x="390" y="336"/>
                </a:lnTo>
                <a:lnTo>
                  <a:pt x="393" y="338"/>
                </a:lnTo>
                <a:lnTo>
                  <a:pt x="397" y="339"/>
                </a:lnTo>
                <a:lnTo>
                  <a:pt x="401" y="341"/>
                </a:lnTo>
                <a:lnTo>
                  <a:pt x="405" y="432"/>
                </a:lnTo>
                <a:lnTo>
                  <a:pt x="409" y="432"/>
                </a:lnTo>
                <a:lnTo>
                  <a:pt x="413" y="432"/>
                </a:lnTo>
                <a:lnTo>
                  <a:pt x="417" y="432"/>
                </a:lnTo>
                <a:lnTo>
                  <a:pt x="421" y="432"/>
                </a:lnTo>
                <a:lnTo>
                  <a:pt x="425" y="432"/>
                </a:lnTo>
                <a:lnTo>
                  <a:pt x="429" y="432"/>
                </a:lnTo>
                <a:lnTo>
                  <a:pt x="433" y="432"/>
                </a:lnTo>
                <a:lnTo>
                  <a:pt x="437" y="432"/>
                </a:lnTo>
                <a:lnTo>
                  <a:pt x="441" y="432"/>
                </a:lnTo>
                <a:lnTo>
                  <a:pt x="444" y="432"/>
                </a:lnTo>
                <a:lnTo>
                  <a:pt x="448" y="432"/>
                </a:lnTo>
                <a:lnTo>
                  <a:pt x="452" y="432"/>
                </a:lnTo>
                <a:lnTo>
                  <a:pt x="456" y="432"/>
                </a:lnTo>
                <a:lnTo>
                  <a:pt x="460" y="432"/>
                </a:lnTo>
                <a:lnTo>
                  <a:pt x="464" y="432"/>
                </a:lnTo>
                <a:lnTo>
                  <a:pt x="468" y="432"/>
                </a:lnTo>
                <a:lnTo>
                  <a:pt x="472" y="432"/>
                </a:lnTo>
                <a:lnTo>
                  <a:pt x="476" y="432"/>
                </a:lnTo>
                <a:lnTo>
                  <a:pt x="479" y="432"/>
                </a:lnTo>
                <a:lnTo>
                  <a:pt x="483" y="432"/>
                </a:lnTo>
                <a:lnTo>
                  <a:pt x="487" y="432"/>
                </a:lnTo>
                <a:lnTo>
                  <a:pt x="491" y="432"/>
                </a:lnTo>
                <a:lnTo>
                  <a:pt x="495" y="432"/>
                </a:lnTo>
                <a:lnTo>
                  <a:pt x="499" y="432"/>
                </a:lnTo>
                <a:lnTo>
                  <a:pt x="503" y="432"/>
                </a:lnTo>
                <a:lnTo>
                  <a:pt x="507" y="432"/>
                </a:lnTo>
                <a:lnTo>
                  <a:pt x="511" y="432"/>
                </a:lnTo>
                <a:lnTo>
                  <a:pt x="515" y="432"/>
                </a:lnTo>
                <a:lnTo>
                  <a:pt x="518" y="432"/>
                </a:lnTo>
                <a:lnTo>
                  <a:pt x="522" y="432"/>
                </a:lnTo>
                <a:lnTo>
                  <a:pt x="526" y="432"/>
                </a:lnTo>
                <a:lnTo>
                  <a:pt x="530" y="432"/>
                </a:lnTo>
                <a:lnTo>
                  <a:pt x="534" y="432"/>
                </a:lnTo>
                <a:lnTo>
                  <a:pt x="538" y="432"/>
                </a:lnTo>
                <a:lnTo>
                  <a:pt x="542" y="432"/>
                </a:lnTo>
                <a:lnTo>
                  <a:pt x="546" y="432"/>
                </a:lnTo>
                <a:lnTo>
                  <a:pt x="550" y="432"/>
                </a:lnTo>
                <a:lnTo>
                  <a:pt x="554" y="432"/>
                </a:lnTo>
                <a:lnTo>
                  <a:pt x="558" y="432"/>
                </a:lnTo>
                <a:lnTo>
                  <a:pt x="562" y="432"/>
                </a:lnTo>
                <a:lnTo>
                  <a:pt x="565" y="432"/>
                </a:lnTo>
                <a:lnTo>
                  <a:pt x="569" y="432"/>
                </a:lnTo>
                <a:lnTo>
                  <a:pt x="573" y="432"/>
                </a:lnTo>
                <a:lnTo>
                  <a:pt x="577" y="432"/>
                </a:lnTo>
                <a:lnTo>
                  <a:pt x="581" y="432"/>
                </a:lnTo>
                <a:lnTo>
                  <a:pt x="585" y="432"/>
                </a:lnTo>
                <a:lnTo>
                  <a:pt x="589" y="432"/>
                </a:lnTo>
                <a:lnTo>
                  <a:pt x="592" y="432"/>
                </a:lnTo>
                <a:lnTo>
                  <a:pt x="596" y="432"/>
                </a:lnTo>
                <a:lnTo>
                  <a:pt x="600" y="432"/>
                </a:lnTo>
                <a:lnTo>
                  <a:pt x="604" y="432"/>
                </a:lnTo>
                <a:lnTo>
                  <a:pt x="608" y="432"/>
                </a:lnTo>
                <a:lnTo>
                  <a:pt x="612" y="432"/>
                </a:lnTo>
                <a:lnTo>
                  <a:pt x="616" y="432"/>
                </a:lnTo>
                <a:lnTo>
                  <a:pt x="620" y="432"/>
                </a:lnTo>
                <a:lnTo>
                  <a:pt x="624" y="432"/>
                </a:lnTo>
                <a:lnTo>
                  <a:pt x="628" y="432"/>
                </a:lnTo>
                <a:lnTo>
                  <a:pt x="632" y="432"/>
                </a:lnTo>
                <a:lnTo>
                  <a:pt x="636" y="432"/>
                </a:lnTo>
                <a:lnTo>
                  <a:pt x="640" y="432"/>
                </a:lnTo>
                <a:lnTo>
                  <a:pt x="644" y="432"/>
                </a:lnTo>
                <a:lnTo>
                  <a:pt x="648" y="432"/>
                </a:lnTo>
                <a:lnTo>
                  <a:pt x="651" y="432"/>
                </a:lnTo>
                <a:lnTo>
                  <a:pt x="654" y="432"/>
                </a:lnTo>
                <a:lnTo>
                  <a:pt x="658" y="432"/>
                </a:lnTo>
                <a:lnTo>
                  <a:pt x="662" y="432"/>
                </a:lnTo>
                <a:lnTo>
                  <a:pt x="666" y="432"/>
                </a:lnTo>
                <a:lnTo>
                  <a:pt x="670" y="432"/>
                </a:lnTo>
                <a:lnTo>
                  <a:pt x="674" y="432"/>
                </a:lnTo>
                <a:lnTo>
                  <a:pt x="678" y="432"/>
                </a:lnTo>
                <a:lnTo>
                  <a:pt x="682" y="432"/>
                </a:lnTo>
                <a:lnTo>
                  <a:pt x="686" y="432"/>
                </a:lnTo>
                <a:lnTo>
                  <a:pt x="690" y="432"/>
                </a:lnTo>
                <a:lnTo>
                  <a:pt x="694" y="432"/>
                </a:lnTo>
                <a:lnTo>
                  <a:pt x="698" y="432"/>
                </a:lnTo>
                <a:lnTo>
                  <a:pt x="702" y="432"/>
                </a:lnTo>
                <a:lnTo>
                  <a:pt x="706" y="432"/>
                </a:lnTo>
                <a:lnTo>
                  <a:pt x="710" y="432"/>
                </a:lnTo>
                <a:lnTo>
                  <a:pt x="714" y="432"/>
                </a:lnTo>
                <a:lnTo>
                  <a:pt x="718" y="432"/>
                </a:lnTo>
                <a:lnTo>
                  <a:pt x="721" y="432"/>
                </a:lnTo>
                <a:lnTo>
                  <a:pt x="725" y="432"/>
                </a:lnTo>
                <a:lnTo>
                  <a:pt x="729" y="432"/>
                </a:lnTo>
                <a:lnTo>
                  <a:pt x="733" y="432"/>
                </a:lnTo>
                <a:lnTo>
                  <a:pt x="737" y="432"/>
                </a:lnTo>
                <a:lnTo>
                  <a:pt x="740" y="432"/>
                </a:lnTo>
                <a:lnTo>
                  <a:pt x="744" y="432"/>
                </a:lnTo>
                <a:lnTo>
                  <a:pt x="748" y="432"/>
                </a:lnTo>
                <a:lnTo>
                  <a:pt x="752" y="432"/>
                </a:lnTo>
                <a:lnTo>
                  <a:pt x="756" y="432"/>
                </a:lnTo>
                <a:lnTo>
                  <a:pt x="760" y="432"/>
                </a:lnTo>
                <a:lnTo>
                  <a:pt x="764" y="432"/>
                </a:lnTo>
                <a:lnTo>
                  <a:pt x="768" y="432"/>
                </a:lnTo>
                <a:lnTo>
                  <a:pt x="772" y="432"/>
                </a:lnTo>
                <a:lnTo>
                  <a:pt x="776" y="432"/>
                </a:lnTo>
                <a:lnTo>
                  <a:pt x="780" y="432"/>
                </a:lnTo>
                <a:lnTo>
                  <a:pt x="776" y="432"/>
                </a:lnTo>
                <a:lnTo>
                  <a:pt x="772" y="432"/>
                </a:lnTo>
                <a:lnTo>
                  <a:pt x="768" y="432"/>
                </a:lnTo>
                <a:lnTo>
                  <a:pt x="764" y="432"/>
                </a:lnTo>
                <a:lnTo>
                  <a:pt x="760" y="432"/>
                </a:lnTo>
                <a:lnTo>
                  <a:pt x="756" y="432"/>
                </a:lnTo>
                <a:lnTo>
                  <a:pt x="752" y="432"/>
                </a:lnTo>
                <a:lnTo>
                  <a:pt x="748" y="432"/>
                </a:lnTo>
                <a:lnTo>
                  <a:pt x="744" y="432"/>
                </a:lnTo>
                <a:lnTo>
                  <a:pt x="740" y="432"/>
                </a:lnTo>
                <a:lnTo>
                  <a:pt x="737" y="432"/>
                </a:lnTo>
                <a:lnTo>
                  <a:pt x="733" y="432"/>
                </a:lnTo>
                <a:lnTo>
                  <a:pt x="729" y="432"/>
                </a:lnTo>
                <a:lnTo>
                  <a:pt x="725" y="432"/>
                </a:lnTo>
                <a:lnTo>
                  <a:pt x="721" y="432"/>
                </a:lnTo>
                <a:lnTo>
                  <a:pt x="718" y="432"/>
                </a:lnTo>
                <a:lnTo>
                  <a:pt x="714" y="432"/>
                </a:lnTo>
                <a:lnTo>
                  <a:pt x="710" y="432"/>
                </a:lnTo>
                <a:lnTo>
                  <a:pt x="706" y="432"/>
                </a:lnTo>
                <a:lnTo>
                  <a:pt x="702" y="432"/>
                </a:lnTo>
                <a:lnTo>
                  <a:pt x="698" y="432"/>
                </a:lnTo>
                <a:lnTo>
                  <a:pt x="694" y="432"/>
                </a:lnTo>
                <a:lnTo>
                  <a:pt x="690" y="432"/>
                </a:lnTo>
                <a:lnTo>
                  <a:pt x="686" y="432"/>
                </a:lnTo>
                <a:lnTo>
                  <a:pt x="682" y="432"/>
                </a:lnTo>
                <a:lnTo>
                  <a:pt x="678" y="432"/>
                </a:lnTo>
                <a:lnTo>
                  <a:pt x="674" y="432"/>
                </a:lnTo>
                <a:lnTo>
                  <a:pt x="670" y="432"/>
                </a:lnTo>
                <a:lnTo>
                  <a:pt x="666" y="432"/>
                </a:lnTo>
                <a:lnTo>
                  <a:pt x="662" y="432"/>
                </a:lnTo>
                <a:lnTo>
                  <a:pt x="658" y="432"/>
                </a:lnTo>
                <a:lnTo>
                  <a:pt x="654" y="432"/>
                </a:lnTo>
                <a:lnTo>
                  <a:pt x="651" y="432"/>
                </a:lnTo>
                <a:lnTo>
                  <a:pt x="648" y="432"/>
                </a:lnTo>
                <a:lnTo>
                  <a:pt x="644" y="432"/>
                </a:lnTo>
                <a:lnTo>
                  <a:pt x="640" y="432"/>
                </a:lnTo>
                <a:lnTo>
                  <a:pt x="636" y="432"/>
                </a:lnTo>
                <a:lnTo>
                  <a:pt x="632" y="432"/>
                </a:lnTo>
                <a:lnTo>
                  <a:pt x="628" y="432"/>
                </a:lnTo>
                <a:lnTo>
                  <a:pt x="624" y="432"/>
                </a:lnTo>
                <a:lnTo>
                  <a:pt x="620" y="432"/>
                </a:lnTo>
                <a:lnTo>
                  <a:pt x="616" y="432"/>
                </a:lnTo>
                <a:lnTo>
                  <a:pt x="612" y="432"/>
                </a:lnTo>
                <a:lnTo>
                  <a:pt x="608" y="432"/>
                </a:lnTo>
                <a:lnTo>
                  <a:pt x="604" y="432"/>
                </a:lnTo>
                <a:lnTo>
                  <a:pt x="600" y="432"/>
                </a:lnTo>
                <a:lnTo>
                  <a:pt x="596" y="432"/>
                </a:lnTo>
                <a:lnTo>
                  <a:pt x="592" y="432"/>
                </a:lnTo>
                <a:lnTo>
                  <a:pt x="589" y="432"/>
                </a:lnTo>
                <a:lnTo>
                  <a:pt x="585" y="432"/>
                </a:lnTo>
                <a:lnTo>
                  <a:pt x="581" y="432"/>
                </a:lnTo>
                <a:lnTo>
                  <a:pt x="577" y="432"/>
                </a:lnTo>
                <a:lnTo>
                  <a:pt x="573" y="432"/>
                </a:lnTo>
                <a:lnTo>
                  <a:pt x="569" y="432"/>
                </a:lnTo>
                <a:lnTo>
                  <a:pt x="565" y="432"/>
                </a:lnTo>
                <a:lnTo>
                  <a:pt x="562" y="432"/>
                </a:lnTo>
                <a:lnTo>
                  <a:pt x="558" y="432"/>
                </a:lnTo>
                <a:lnTo>
                  <a:pt x="554" y="432"/>
                </a:lnTo>
                <a:lnTo>
                  <a:pt x="550" y="432"/>
                </a:lnTo>
                <a:lnTo>
                  <a:pt x="546" y="432"/>
                </a:lnTo>
                <a:lnTo>
                  <a:pt x="542" y="432"/>
                </a:lnTo>
                <a:lnTo>
                  <a:pt x="538" y="432"/>
                </a:lnTo>
                <a:lnTo>
                  <a:pt x="534" y="432"/>
                </a:lnTo>
                <a:lnTo>
                  <a:pt x="530" y="432"/>
                </a:lnTo>
                <a:lnTo>
                  <a:pt x="526" y="432"/>
                </a:lnTo>
                <a:lnTo>
                  <a:pt x="522" y="432"/>
                </a:lnTo>
                <a:lnTo>
                  <a:pt x="518" y="432"/>
                </a:lnTo>
                <a:lnTo>
                  <a:pt x="515" y="432"/>
                </a:lnTo>
                <a:lnTo>
                  <a:pt x="511" y="432"/>
                </a:lnTo>
                <a:lnTo>
                  <a:pt x="507" y="432"/>
                </a:lnTo>
                <a:lnTo>
                  <a:pt x="503" y="432"/>
                </a:lnTo>
                <a:lnTo>
                  <a:pt x="499" y="432"/>
                </a:lnTo>
                <a:lnTo>
                  <a:pt x="495" y="432"/>
                </a:lnTo>
                <a:lnTo>
                  <a:pt x="491" y="432"/>
                </a:lnTo>
                <a:lnTo>
                  <a:pt x="487" y="432"/>
                </a:lnTo>
                <a:lnTo>
                  <a:pt x="483" y="432"/>
                </a:lnTo>
                <a:lnTo>
                  <a:pt x="479" y="432"/>
                </a:lnTo>
                <a:lnTo>
                  <a:pt x="476" y="432"/>
                </a:lnTo>
                <a:lnTo>
                  <a:pt x="472" y="432"/>
                </a:lnTo>
                <a:lnTo>
                  <a:pt x="468" y="432"/>
                </a:lnTo>
                <a:lnTo>
                  <a:pt x="464" y="432"/>
                </a:lnTo>
                <a:lnTo>
                  <a:pt x="460" y="432"/>
                </a:lnTo>
                <a:lnTo>
                  <a:pt x="456" y="432"/>
                </a:lnTo>
                <a:lnTo>
                  <a:pt x="452" y="432"/>
                </a:lnTo>
                <a:lnTo>
                  <a:pt x="448" y="432"/>
                </a:lnTo>
                <a:lnTo>
                  <a:pt x="444" y="432"/>
                </a:lnTo>
                <a:lnTo>
                  <a:pt x="441" y="432"/>
                </a:lnTo>
                <a:lnTo>
                  <a:pt x="437" y="432"/>
                </a:lnTo>
                <a:lnTo>
                  <a:pt x="433" y="432"/>
                </a:lnTo>
                <a:lnTo>
                  <a:pt x="429" y="432"/>
                </a:lnTo>
                <a:lnTo>
                  <a:pt x="425" y="432"/>
                </a:lnTo>
                <a:lnTo>
                  <a:pt x="421" y="432"/>
                </a:lnTo>
                <a:lnTo>
                  <a:pt x="417" y="432"/>
                </a:lnTo>
                <a:lnTo>
                  <a:pt x="413" y="432"/>
                </a:lnTo>
                <a:lnTo>
                  <a:pt x="409" y="432"/>
                </a:lnTo>
                <a:lnTo>
                  <a:pt x="405" y="432"/>
                </a:lnTo>
                <a:lnTo>
                  <a:pt x="401" y="432"/>
                </a:lnTo>
                <a:lnTo>
                  <a:pt x="397" y="432"/>
                </a:lnTo>
                <a:lnTo>
                  <a:pt x="393" y="432"/>
                </a:lnTo>
                <a:lnTo>
                  <a:pt x="390" y="432"/>
                </a:lnTo>
                <a:lnTo>
                  <a:pt x="386" y="432"/>
                </a:lnTo>
                <a:lnTo>
                  <a:pt x="382" y="432"/>
                </a:lnTo>
                <a:lnTo>
                  <a:pt x="379" y="432"/>
                </a:lnTo>
                <a:lnTo>
                  <a:pt x="375" y="432"/>
                </a:lnTo>
                <a:lnTo>
                  <a:pt x="371" y="432"/>
                </a:lnTo>
                <a:lnTo>
                  <a:pt x="367" y="432"/>
                </a:lnTo>
                <a:lnTo>
                  <a:pt x="363" y="432"/>
                </a:lnTo>
                <a:lnTo>
                  <a:pt x="359" y="432"/>
                </a:lnTo>
                <a:lnTo>
                  <a:pt x="355" y="432"/>
                </a:lnTo>
                <a:lnTo>
                  <a:pt x="351" y="432"/>
                </a:lnTo>
                <a:lnTo>
                  <a:pt x="347" y="432"/>
                </a:lnTo>
                <a:lnTo>
                  <a:pt x="343" y="432"/>
                </a:lnTo>
                <a:lnTo>
                  <a:pt x="339" y="432"/>
                </a:lnTo>
                <a:lnTo>
                  <a:pt x="335" y="432"/>
                </a:lnTo>
                <a:lnTo>
                  <a:pt x="331" y="432"/>
                </a:lnTo>
                <a:lnTo>
                  <a:pt x="327" y="432"/>
                </a:lnTo>
                <a:lnTo>
                  <a:pt x="323" y="432"/>
                </a:lnTo>
                <a:lnTo>
                  <a:pt x="319" y="432"/>
                </a:lnTo>
                <a:lnTo>
                  <a:pt x="316" y="432"/>
                </a:lnTo>
                <a:lnTo>
                  <a:pt x="312" y="432"/>
                </a:lnTo>
                <a:lnTo>
                  <a:pt x="308" y="432"/>
                </a:lnTo>
                <a:lnTo>
                  <a:pt x="304" y="432"/>
                </a:lnTo>
                <a:lnTo>
                  <a:pt x="301" y="432"/>
                </a:lnTo>
                <a:lnTo>
                  <a:pt x="297" y="432"/>
                </a:lnTo>
                <a:lnTo>
                  <a:pt x="293" y="432"/>
                </a:lnTo>
                <a:lnTo>
                  <a:pt x="289" y="432"/>
                </a:lnTo>
                <a:lnTo>
                  <a:pt x="285" y="432"/>
                </a:lnTo>
                <a:lnTo>
                  <a:pt x="281" y="432"/>
                </a:lnTo>
                <a:lnTo>
                  <a:pt x="277" y="432"/>
                </a:lnTo>
                <a:lnTo>
                  <a:pt x="273" y="432"/>
                </a:lnTo>
                <a:lnTo>
                  <a:pt x="269" y="432"/>
                </a:lnTo>
                <a:lnTo>
                  <a:pt x="265" y="432"/>
                </a:lnTo>
                <a:lnTo>
                  <a:pt x="261" y="432"/>
                </a:lnTo>
                <a:lnTo>
                  <a:pt x="257" y="432"/>
                </a:lnTo>
                <a:lnTo>
                  <a:pt x="253" y="432"/>
                </a:lnTo>
                <a:lnTo>
                  <a:pt x="249" y="432"/>
                </a:lnTo>
                <a:lnTo>
                  <a:pt x="245" y="432"/>
                </a:lnTo>
                <a:lnTo>
                  <a:pt x="241" y="432"/>
                </a:lnTo>
                <a:lnTo>
                  <a:pt x="237" y="432"/>
                </a:lnTo>
                <a:lnTo>
                  <a:pt x="234" y="432"/>
                </a:lnTo>
                <a:lnTo>
                  <a:pt x="230" y="432"/>
                </a:lnTo>
                <a:lnTo>
                  <a:pt x="226" y="432"/>
                </a:lnTo>
                <a:lnTo>
                  <a:pt x="222" y="432"/>
                </a:lnTo>
                <a:lnTo>
                  <a:pt x="218" y="432"/>
                </a:lnTo>
                <a:lnTo>
                  <a:pt x="215" y="432"/>
                </a:lnTo>
                <a:lnTo>
                  <a:pt x="211" y="432"/>
                </a:lnTo>
                <a:lnTo>
                  <a:pt x="207" y="432"/>
                </a:lnTo>
                <a:lnTo>
                  <a:pt x="203" y="432"/>
                </a:lnTo>
                <a:lnTo>
                  <a:pt x="199" y="432"/>
                </a:lnTo>
                <a:lnTo>
                  <a:pt x="195" y="432"/>
                </a:lnTo>
                <a:lnTo>
                  <a:pt x="191" y="432"/>
                </a:lnTo>
                <a:lnTo>
                  <a:pt x="187" y="432"/>
                </a:lnTo>
                <a:lnTo>
                  <a:pt x="183" y="432"/>
                </a:lnTo>
                <a:lnTo>
                  <a:pt x="179" y="432"/>
                </a:lnTo>
                <a:lnTo>
                  <a:pt x="175" y="432"/>
                </a:lnTo>
                <a:lnTo>
                  <a:pt x="171" y="432"/>
                </a:lnTo>
                <a:lnTo>
                  <a:pt x="168" y="432"/>
                </a:lnTo>
                <a:lnTo>
                  <a:pt x="164" y="432"/>
                </a:lnTo>
                <a:lnTo>
                  <a:pt x="160" y="432"/>
                </a:lnTo>
                <a:lnTo>
                  <a:pt x="156" y="432"/>
                </a:lnTo>
                <a:lnTo>
                  <a:pt x="152" y="432"/>
                </a:lnTo>
                <a:lnTo>
                  <a:pt x="148" y="432"/>
                </a:lnTo>
                <a:lnTo>
                  <a:pt x="144" y="432"/>
                </a:lnTo>
                <a:lnTo>
                  <a:pt x="140" y="432"/>
                </a:lnTo>
                <a:lnTo>
                  <a:pt x="136" y="432"/>
                </a:lnTo>
                <a:lnTo>
                  <a:pt x="132" y="432"/>
                </a:lnTo>
                <a:lnTo>
                  <a:pt x="129" y="432"/>
                </a:lnTo>
                <a:lnTo>
                  <a:pt x="125" y="432"/>
                </a:lnTo>
                <a:lnTo>
                  <a:pt x="121" y="432"/>
                </a:lnTo>
                <a:lnTo>
                  <a:pt x="117" y="432"/>
                </a:lnTo>
                <a:lnTo>
                  <a:pt x="113" y="432"/>
                </a:lnTo>
                <a:lnTo>
                  <a:pt x="109" y="432"/>
                </a:lnTo>
                <a:lnTo>
                  <a:pt x="106" y="432"/>
                </a:lnTo>
                <a:lnTo>
                  <a:pt x="102" y="432"/>
                </a:lnTo>
                <a:lnTo>
                  <a:pt x="98" y="432"/>
                </a:lnTo>
                <a:lnTo>
                  <a:pt x="94" y="432"/>
                </a:lnTo>
                <a:lnTo>
                  <a:pt x="90" y="432"/>
                </a:lnTo>
                <a:lnTo>
                  <a:pt x="86" y="432"/>
                </a:lnTo>
                <a:lnTo>
                  <a:pt x="82" y="432"/>
                </a:lnTo>
                <a:lnTo>
                  <a:pt x="78" y="432"/>
                </a:lnTo>
                <a:lnTo>
                  <a:pt x="74" y="432"/>
                </a:lnTo>
                <a:lnTo>
                  <a:pt x="70" y="432"/>
                </a:lnTo>
                <a:lnTo>
                  <a:pt x="66" y="432"/>
                </a:lnTo>
                <a:lnTo>
                  <a:pt x="62" y="432"/>
                </a:lnTo>
                <a:lnTo>
                  <a:pt x="58" y="432"/>
                </a:lnTo>
                <a:lnTo>
                  <a:pt x="54" y="432"/>
                </a:lnTo>
                <a:lnTo>
                  <a:pt x="50" y="432"/>
                </a:lnTo>
                <a:lnTo>
                  <a:pt x="46" y="432"/>
                </a:lnTo>
                <a:lnTo>
                  <a:pt x="43" y="432"/>
                </a:lnTo>
                <a:lnTo>
                  <a:pt x="39" y="432"/>
                </a:lnTo>
                <a:lnTo>
                  <a:pt x="35" y="432"/>
                </a:lnTo>
                <a:lnTo>
                  <a:pt x="32" y="432"/>
                </a:lnTo>
                <a:lnTo>
                  <a:pt x="28" y="432"/>
                </a:lnTo>
                <a:lnTo>
                  <a:pt x="24" y="432"/>
                </a:lnTo>
                <a:lnTo>
                  <a:pt x="20" y="432"/>
                </a:lnTo>
                <a:lnTo>
                  <a:pt x="16" y="432"/>
                </a:lnTo>
                <a:lnTo>
                  <a:pt x="12" y="432"/>
                </a:lnTo>
                <a:lnTo>
                  <a:pt x="8" y="432"/>
                </a:lnTo>
                <a:lnTo>
                  <a:pt x="4" y="432"/>
                </a:lnTo>
                <a:lnTo>
                  <a:pt x="0" y="432"/>
                </a:lnTo>
                <a:lnTo>
                  <a:pt x="0" y="0"/>
                </a:lnTo>
              </a:path>
            </a:pathLst>
          </a:custGeom>
          <a:solidFill>
            <a:srgbClr val="C0C0C0"/>
          </a:solidFill>
          <a:ln w="12700" cap="rnd">
            <a:noFill/>
            <a:round/>
            <a:headEnd/>
            <a:tailEnd/>
          </a:ln>
          <a:effectLst/>
        </p:spPr>
        <p:txBody>
          <a:bodyPr/>
          <a:lstStyle/>
          <a:p>
            <a:endParaRPr lang="en-US"/>
          </a:p>
        </p:txBody>
      </p:sp>
      <p:sp>
        <p:nvSpPr>
          <p:cNvPr id="148489" name="Rectangle 9"/>
          <p:cNvSpPr>
            <a:spLocks noChangeArrowheads="1"/>
          </p:cNvSpPr>
          <p:nvPr/>
        </p:nvSpPr>
        <p:spPr bwMode="auto">
          <a:xfrm>
            <a:off x="3209925" y="2994025"/>
            <a:ext cx="358775" cy="109538"/>
          </a:xfrm>
          <a:prstGeom prst="rect">
            <a:avLst/>
          </a:prstGeom>
          <a:noFill/>
          <a:ln w="12700">
            <a:noFill/>
            <a:miter lim="800000"/>
            <a:headEnd/>
            <a:tailEnd/>
          </a:ln>
          <a:effectLst/>
        </p:spPr>
        <p:txBody>
          <a:bodyPr wrap="none" lIns="90488" tIns="44450" rIns="90488" bIns="44450" anchor="ctr"/>
          <a:lstStyle/>
          <a:p>
            <a:pPr algn="ctr"/>
            <a:r>
              <a:rPr lang="en-US" b="1" i="0">
                <a:solidFill>
                  <a:schemeClr val="bg2"/>
                </a:solidFill>
                <a:latin typeface="Symbol" pitchFamily="18" charset="2"/>
              </a:rPr>
              <a:t></a:t>
            </a:r>
          </a:p>
        </p:txBody>
      </p:sp>
      <p:sp>
        <p:nvSpPr>
          <p:cNvPr id="148490" name="Line 10"/>
          <p:cNvSpPr>
            <a:spLocks noChangeShapeType="1"/>
          </p:cNvSpPr>
          <p:nvPr/>
        </p:nvSpPr>
        <p:spPr bwMode="auto">
          <a:xfrm>
            <a:off x="3365500" y="1797050"/>
            <a:ext cx="0" cy="1114425"/>
          </a:xfrm>
          <a:prstGeom prst="line">
            <a:avLst/>
          </a:prstGeom>
          <a:noFill/>
          <a:ln w="25400">
            <a:solidFill>
              <a:schemeClr val="bg2"/>
            </a:solidFill>
            <a:round/>
            <a:headEnd/>
            <a:tailEnd/>
          </a:ln>
          <a:effectLst/>
        </p:spPr>
        <p:txBody>
          <a:bodyPr wrap="none" anchor="ctr"/>
          <a:lstStyle/>
          <a:p>
            <a:endParaRPr lang="en-US"/>
          </a:p>
        </p:txBody>
      </p:sp>
      <p:sp>
        <p:nvSpPr>
          <p:cNvPr id="148491" name="Freeform 11"/>
          <p:cNvSpPr>
            <a:spLocks/>
          </p:cNvSpPr>
          <p:nvPr/>
        </p:nvSpPr>
        <p:spPr bwMode="auto">
          <a:xfrm>
            <a:off x="1511300" y="2930525"/>
            <a:ext cx="3100388" cy="1588"/>
          </a:xfrm>
          <a:custGeom>
            <a:avLst/>
            <a:gdLst/>
            <a:ahLst/>
            <a:cxnLst>
              <a:cxn ang="0">
                <a:pos x="59" y="0"/>
              </a:cxn>
              <a:cxn ang="0">
                <a:pos x="121" y="0"/>
              </a:cxn>
              <a:cxn ang="0">
                <a:pos x="184" y="0"/>
              </a:cxn>
              <a:cxn ang="0">
                <a:pos x="246" y="0"/>
              </a:cxn>
              <a:cxn ang="0">
                <a:pos x="309" y="0"/>
              </a:cxn>
              <a:cxn ang="0">
                <a:pos x="371" y="0"/>
              </a:cxn>
              <a:cxn ang="0">
                <a:pos x="434" y="0"/>
              </a:cxn>
              <a:cxn ang="0">
                <a:pos x="496" y="0"/>
              </a:cxn>
              <a:cxn ang="0">
                <a:pos x="559" y="0"/>
              </a:cxn>
              <a:cxn ang="0">
                <a:pos x="622" y="0"/>
              </a:cxn>
              <a:cxn ang="0">
                <a:pos x="685" y="0"/>
              </a:cxn>
              <a:cxn ang="0">
                <a:pos x="747" y="0"/>
              </a:cxn>
              <a:cxn ang="0">
                <a:pos x="810" y="0"/>
              </a:cxn>
              <a:cxn ang="0">
                <a:pos x="872" y="0"/>
              </a:cxn>
              <a:cxn ang="0">
                <a:pos x="935" y="0"/>
              </a:cxn>
              <a:cxn ang="0">
                <a:pos x="997" y="0"/>
              </a:cxn>
              <a:cxn ang="0">
                <a:pos x="1060" y="0"/>
              </a:cxn>
              <a:cxn ang="0">
                <a:pos x="1122" y="0"/>
              </a:cxn>
              <a:cxn ang="0">
                <a:pos x="1186" y="0"/>
              </a:cxn>
              <a:cxn ang="0">
                <a:pos x="1248" y="0"/>
              </a:cxn>
              <a:cxn ang="0">
                <a:pos x="1311" y="0"/>
              </a:cxn>
              <a:cxn ang="0">
                <a:pos x="1373" y="0"/>
              </a:cxn>
              <a:cxn ang="0">
                <a:pos x="1436" y="0"/>
              </a:cxn>
              <a:cxn ang="0">
                <a:pos x="1498" y="0"/>
              </a:cxn>
              <a:cxn ang="0">
                <a:pos x="1561" y="0"/>
              </a:cxn>
              <a:cxn ang="0">
                <a:pos x="1624" y="0"/>
              </a:cxn>
              <a:cxn ang="0">
                <a:pos x="1686" y="0"/>
              </a:cxn>
              <a:cxn ang="0">
                <a:pos x="1749" y="0"/>
              </a:cxn>
              <a:cxn ang="0">
                <a:pos x="1811" y="0"/>
              </a:cxn>
              <a:cxn ang="0">
                <a:pos x="1875" y="0"/>
              </a:cxn>
              <a:cxn ang="0">
                <a:pos x="1937" y="0"/>
              </a:cxn>
              <a:cxn ang="0">
                <a:pos x="1905" y="0"/>
              </a:cxn>
              <a:cxn ang="0">
                <a:pos x="1843" y="0"/>
              </a:cxn>
              <a:cxn ang="0">
                <a:pos x="1780" y="0"/>
              </a:cxn>
              <a:cxn ang="0">
                <a:pos x="1718" y="0"/>
              </a:cxn>
              <a:cxn ang="0">
                <a:pos x="1655" y="0"/>
              </a:cxn>
              <a:cxn ang="0">
                <a:pos x="1593" y="0"/>
              </a:cxn>
              <a:cxn ang="0">
                <a:pos x="1529" y="0"/>
              </a:cxn>
              <a:cxn ang="0">
                <a:pos x="1467" y="0"/>
              </a:cxn>
              <a:cxn ang="0">
                <a:pos x="1404" y="0"/>
              </a:cxn>
              <a:cxn ang="0">
                <a:pos x="1342" y="0"/>
              </a:cxn>
              <a:cxn ang="0">
                <a:pos x="1279" y="0"/>
              </a:cxn>
              <a:cxn ang="0">
                <a:pos x="1217" y="0"/>
              </a:cxn>
              <a:cxn ang="0">
                <a:pos x="1154" y="0"/>
              </a:cxn>
              <a:cxn ang="0">
                <a:pos x="1092" y="0"/>
              </a:cxn>
              <a:cxn ang="0">
                <a:pos x="1029" y="0"/>
              </a:cxn>
              <a:cxn ang="0">
                <a:pos x="967" y="0"/>
              </a:cxn>
              <a:cxn ang="0">
                <a:pos x="904" y="0"/>
              </a:cxn>
              <a:cxn ang="0">
                <a:pos x="841" y="0"/>
              </a:cxn>
              <a:cxn ang="0">
                <a:pos x="778" y="0"/>
              </a:cxn>
              <a:cxn ang="0">
                <a:pos x="716" y="0"/>
              </a:cxn>
              <a:cxn ang="0">
                <a:pos x="653" y="0"/>
              </a:cxn>
              <a:cxn ang="0">
                <a:pos x="590" y="0"/>
              </a:cxn>
              <a:cxn ang="0">
                <a:pos x="528" y="0"/>
              </a:cxn>
              <a:cxn ang="0">
                <a:pos x="465" y="0"/>
              </a:cxn>
              <a:cxn ang="0">
                <a:pos x="403" y="0"/>
              </a:cxn>
              <a:cxn ang="0">
                <a:pos x="340" y="0"/>
              </a:cxn>
              <a:cxn ang="0">
                <a:pos x="278" y="0"/>
              </a:cxn>
              <a:cxn ang="0">
                <a:pos x="215" y="0"/>
              </a:cxn>
              <a:cxn ang="0">
                <a:pos x="152" y="0"/>
              </a:cxn>
              <a:cxn ang="0">
                <a:pos x="89" y="0"/>
              </a:cxn>
              <a:cxn ang="0">
                <a:pos x="27" y="0"/>
              </a:cxn>
            </a:cxnLst>
            <a:rect l="0" t="0" r="r" b="b"/>
            <a:pathLst>
              <a:path w="1953" h="1">
                <a:moveTo>
                  <a:pt x="0" y="0"/>
                </a:moveTo>
                <a:lnTo>
                  <a:pt x="4" y="0"/>
                </a:lnTo>
                <a:lnTo>
                  <a:pt x="7" y="0"/>
                </a:lnTo>
                <a:lnTo>
                  <a:pt x="11" y="0"/>
                </a:lnTo>
                <a:lnTo>
                  <a:pt x="15" y="0"/>
                </a:lnTo>
                <a:lnTo>
                  <a:pt x="19" y="0"/>
                </a:lnTo>
                <a:lnTo>
                  <a:pt x="23" y="0"/>
                </a:lnTo>
                <a:lnTo>
                  <a:pt x="27" y="0"/>
                </a:lnTo>
                <a:lnTo>
                  <a:pt x="31" y="0"/>
                </a:lnTo>
                <a:lnTo>
                  <a:pt x="35" y="0"/>
                </a:lnTo>
                <a:lnTo>
                  <a:pt x="39" y="0"/>
                </a:lnTo>
                <a:lnTo>
                  <a:pt x="43" y="0"/>
                </a:lnTo>
                <a:lnTo>
                  <a:pt x="47" y="0"/>
                </a:lnTo>
                <a:lnTo>
                  <a:pt x="51" y="0"/>
                </a:lnTo>
                <a:lnTo>
                  <a:pt x="55" y="0"/>
                </a:lnTo>
                <a:lnTo>
                  <a:pt x="59" y="0"/>
                </a:lnTo>
                <a:lnTo>
                  <a:pt x="63" y="0"/>
                </a:lnTo>
                <a:lnTo>
                  <a:pt x="65" y="0"/>
                </a:lnTo>
                <a:lnTo>
                  <a:pt x="69" y="0"/>
                </a:lnTo>
                <a:lnTo>
                  <a:pt x="73" y="0"/>
                </a:lnTo>
                <a:lnTo>
                  <a:pt x="77" y="0"/>
                </a:lnTo>
                <a:lnTo>
                  <a:pt x="81" y="0"/>
                </a:lnTo>
                <a:lnTo>
                  <a:pt x="85" y="0"/>
                </a:lnTo>
                <a:lnTo>
                  <a:pt x="89" y="0"/>
                </a:lnTo>
                <a:lnTo>
                  <a:pt x="93" y="0"/>
                </a:lnTo>
                <a:lnTo>
                  <a:pt x="97" y="0"/>
                </a:lnTo>
                <a:lnTo>
                  <a:pt x="101" y="0"/>
                </a:lnTo>
                <a:lnTo>
                  <a:pt x="105" y="0"/>
                </a:lnTo>
                <a:lnTo>
                  <a:pt x="109" y="0"/>
                </a:lnTo>
                <a:lnTo>
                  <a:pt x="113" y="0"/>
                </a:lnTo>
                <a:lnTo>
                  <a:pt x="117" y="0"/>
                </a:lnTo>
                <a:lnTo>
                  <a:pt x="121" y="0"/>
                </a:lnTo>
                <a:lnTo>
                  <a:pt x="125" y="0"/>
                </a:lnTo>
                <a:lnTo>
                  <a:pt x="129" y="0"/>
                </a:lnTo>
                <a:lnTo>
                  <a:pt x="133" y="0"/>
                </a:lnTo>
                <a:lnTo>
                  <a:pt x="137" y="0"/>
                </a:lnTo>
                <a:lnTo>
                  <a:pt x="141" y="0"/>
                </a:lnTo>
                <a:lnTo>
                  <a:pt x="144" y="0"/>
                </a:lnTo>
                <a:lnTo>
                  <a:pt x="148" y="0"/>
                </a:lnTo>
                <a:lnTo>
                  <a:pt x="152" y="0"/>
                </a:lnTo>
                <a:lnTo>
                  <a:pt x="156" y="0"/>
                </a:lnTo>
                <a:lnTo>
                  <a:pt x="160" y="0"/>
                </a:lnTo>
                <a:lnTo>
                  <a:pt x="164" y="0"/>
                </a:lnTo>
                <a:lnTo>
                  <a:pt x="168" y="0"/>
                </a:lnTo>
                <a:lnTo>
                  <a:pt x="172" y="0"/>
                </a:lnTo>
                <a:lnTo>
                  <a:pt x="176" y="0"/>
                </a:lnTo>
                <a:lnTo>
                  <a:pt x="180" y="0"/>
                </a:lnTo>
                <a:lnTo>
                  <a:pt x="184" y="0"/>
                </a:lnTo>
                <a:lnTo>
                  <a:pt x="188" y="0"/>
                </a:lnTo>
                <a:lnTo>
                  <a:pt x="192" y="0"/>
                </a:lnTo>
                <a:lnTo>
                  <a:pt x="195" y="0"/>
                </a:lnTo>
                <a:lnTo>
                  <a:pt x="199" y="0"/>
                </a:lnTo>
                <a:lnTo>
                  <a:pt x="203" y="0"/>
                </a:lnTo>
                <a:lnTo>
                  <a:pt x="207" y="0"/>
                </a:lnTo>
                <a:lnTo>
                  <a:pt x="211" y="0"/>
                </a:lnTo>
                <a:lnTo>
                  <a:pt x="215" y="0"/>
                </a:lnTo>
                <a:lnTo>
                  <a:pt x="218" y="0"/>
                </a:lnTo>
                <a:lnTo>
                  <a:pt x="222" y="0"/>
                </a:lnTo>
                <a:lnTo>
                  <a:pt x="226" y="0"/>
                </a:lnTo>
                <a:lnTo>
                  <a:pt x="230" y="0"/>
                </a:lnTo>
                <a:lnTo>
                  <a:pt x="234" y="0"/>
                </a:lnTo>
                <a:lnTo>
                  <a:pt x="238" y="0"/>
                </a:lnTo>
                <a:lnTo>
                  <a:pt x="242" y="0"/>
                </a:lnTo>
                <a:lnTo>
                  <a:pt x="246" y="0"/>
                </a:lnTo>
                <a:lnTo>
                  <a:pt x="250" y="0"/>
                </a:lnTo>
                <a:lnTo>
                  <a:pt x="254" y="0"/>
                </a:lnTo>
                <a:lnTo>
                  <a:pt x="258" y="0"/>
                </a:lnTo>
                <a:lnTo>
                  <a:pt x="262" y="0"/>
                </a:lnTo>
                <a:lnTo>
                  <a:pt x="266" y="0"/>
                </a:lnTo>
                <a:lnTo>
                  <a:pt x="270" y="0"/>
                </a:lnTo>
                <a:lnTo>
                  <a:pt x="274" y="0"/>
                </a:lnTo>
                <a:lnTo>
                  <a:pt x="278" y="0"/>
                </a:lnTo>
                <a:lnTo>
                  <a:pt x="281" y="0"/>
                </a:lnTo>
                <a:lnTo>
                  <a:pt x="285" y="0"/>
                </a:lnTo>
                <a:lnTo>
                  <a:pt x="289" y="0"/>
                </a:lnTo>
                <a:lnTo>
                  <a:pt x="293" y="0"/>
                </a:lnTo>
                <a:lnTo>
                  <a:pt x="297" y="0"/>
                </a:lnTo>
                <a:lnTo>
                  <a:pt x="301" y="0"/>
                </a:lnTo>
                <a:lnTo>
                  <a:pt x="305" y="0"/>
                </a:lnTo>
                <a:lnTo>
                  <a:pt x="309" y="0"/>
                </a:lnTo>
                <a:lnTo>
                  <a:pt x="313" y="0"/>
                </a:lnTo>
                <a:lnTo>
                  <a:pt x="317" y="0"/>
                </a:lnTo>
                <a:lnTo>
                  <a:pt x="321" y="0"/>
                </a:lnTo>
                <a:lnTo>
                  <a:pt x="325" y="0"/>
                </a:lnTo>
                <a:lnTo>
                  <a:pt x="328" y="0"/>
                </a:lnTo>
                <a:lnTo>
                  <a:pt x="332" y="0"/>
                </a:lnTo>
                <a:lnTo>
                  <a:pt x="336" y="0"/>
                </a:lnTo>
                <a:lnTo>
                  <a:pt x="340" y="0"/>
                </a:lnTo>
                <a:lnTo>
                  <a:pt x="343" y="0"/>
                </a:lnTo>
                <a:lnTo>
                  <a:pt x="347" y="0"/>
                </a:lnTo>
                <a:lnTo>
                  <a:pt x="351" y="0"/>
                </a:lnTo>
                <a:lnTo>
                  <a:pt x="355" y="0"/>
                </a:lnTo>
                <a:lnTo>
                  <a:pt x="359" y="0"/>
                </a:lnTo>
                <a:lnTo>
                  <a:pt x="363" y="0"/>
                </a:lnTo>
                <a:lnTo>
                  <a:pt x="367" y="0"/>
                </a:lnTo>
                <a:lnTo>
                  <a:pt x="371" y="0"/>
                </a:lnTo>
                <a:lnTo>
                  <a:pt x="375" y="0"/>
                </a:lnTo>
                <a:lnTo>
                  <a:pt x="379" y="0"/>
                </a:lnTo>
                <a:lnTo>
                  <a:pt x="383" y="0"/>
                </a:lnTo>
                <a:lnTo>
                  <a:pt x="387" y="0"/>
                </a:lnTo>
                <a:lnTo>
                  <a:pt x="391" y="0"/>
                </a:lnTo>
                <a:lnTo>
                  <a:pt x="395" y="0"/>
                </a:lnTo>
                <a:lnTo>
                  <a:pt x="399" y="0"/>
                </a:lnTo>
                <a:lnTo>
                  <a:pt x="403" y="0"/>
                </a:lnTo>
                <a:lnTo>
                  <a:pt x="407" y="0"/>
                </a:lnTo>
                <a:lnTo>
                  <a:pt x="411" y="0"/>
                </a:lnTo>
                <a:lnTo>
                  <a:pt x="415" y="0"/>
                </a:lnTo>
                <a:lnTo>
                  <a:pt x="419" y="0"/>
                </a:lnTo>
                <a:lnTo>
                  <a:pt x="423" y="0"/>
                </a:lnTo>
                <a:lnTo>
                  <a:pt x="426" y="0"/>
                </a:lnTo>
                <a:lnTo>
                  <a:pt x="430" y="0"/>
                </a:lnTo>
                <a:lnTo>
                  <a:pt x="434" y="0"/>
                </a:lnTo>
                <a:lnTo>
                  <a:pt x="438" y="0"/>
                </a:lnTo>
                <a:lnTo>
                  <a:pt x="442" y="0"/>
                </a:lnTo>
                <a:lnTo>
                  <a:pt x="446" y="0"/>
                </a:lnTo>
                <a:lnTo>
                  <a:pt x="450" y="0"/>
                </a:lnTo>
                <a:lnTo>
                  <a:pt x="454" y="0"/>
                </a:lnTo>
                <a:lnTo>
                  <a:pt x="457" y="0"/>
                </a:lnTo>
                <a:lnTo>
                  <a:pt x="461" y="0"/>
                </a:lnTo>
                <a:lnTo>
                  <a:pt x="465" y="0"/>
                </a:lnTo>
                <a:lnTo>
                  <a:pt x="469" y="0"/>
                </a:lnTo>
                <a:lnTo>
                  <a:pt x="473" y="0"/>
                </a:lnTo>
                <a:lnTo>
                  <a:pt x="477" y="0"/>
                </a:lnTo>
                <a:lnTo>
                  <a:pt x="481" y="0"/>
                </a:lnTo>
                <a:lnTo>
                  <a:pt x="485" y="0"/>
                </a:lnTo>
                <a:lnTo>
                  <a:pt x="489" y="0"/>
                </a:lnTo>
                <a:lnTo>
                  <a:pt x="492" y="0"/>
                </a:lnTo>
                <a:lnTo>
                  <a:pt x="496" y="0"/>
                </a:lnTo>
                <a:lnTo>
                  <a:pt x="500" y="0"/>
                </a:lnTo>
                <a:lnTo>
                  <a:pt x="504" y="0"/>
                </a:lnTo>
                <a:lnTo>
                  <a:pt x="508" y="0"/>
                </a:lnTo>
                <a:lnTo>
                  <a:pt x="512" y="0"/>
                </a:lnTo>
                <a:lnTo>
                  <a:pt x="516" y="0"/>
                </a:lnTo>
                <a:lnTo>
                  <a:pt x="520" y="0"/>
                </a:lnTo>
                <a:lnTo>
                  <a:pt x="524" y="0"/>
                </a:lnTo>
                <a:lnTo>
                  <a:pt x="528" y="0"/>
                </a:lnTo>
                <a:lnTo>
                  <a:pt x="532" y="0"/>
                </a:lnTo>
                <a:lnTo>
                  <a:pt x="536" y="0"/>
                </a:lnTo>
                <a:lnTo>
                  <a:pt x="540" y="0"/>
                </a:lnTo>
                <a:lnTo>
                  <a:pt x="544" y="0"/>
                </a:lnTo>
                <a:lnTo>
                  <a:pt x="548" y="0"/>
                </a:lnTo>
                <a:lnTo>
                  <a:pt x="552" y="0"/>
                </a:lnTo>
                <a:lnTo>
                  <a:pt x="555" y="0"/>
                </a:lnTo>
                <a:lnTo>
                  <a:pt x="559" y="0"/>
                </a:lnTo>
                <a:lnTo>
                  <a:pt x="563" y="0"/>
                </a:lnTo>
                <a:lnTo>
                  <a:pt x="567" y="0"/>
                </a:lnTo>
                <a:lnTo>
                  <a:pt x="571" y="0"/>
                </a:lnTo>
                <a:lnTo>
                  <a:pt x="575" y="0"/>
                </a:lnTo>
                <a:lnTo>
                  <a:pt x="579" y="0"/>
                </a:lnTo>
                <a:lnTo>
                  <a:pt x="583" y="0"/>
                </a:lnTo>
                <a:lnTo>
                  <a:pt x="586" y="0"/>
                </a:lnTo>
                <a:lnTo>
                  <a:pt x="590" y="0"/>
                </a:lnTo>
                <a:lnTo>
                  <a:pt x="594" y="0"/>
                </a:lnTo>
                <a:lnTo>
                  <a:pt x="598" y="0"/>
                </a:lnTo>
                <a:lnTo>
                  <a:pt x="602" y="0"/>
                </a:lnTo>
                <a:lnTo>
                  <a:pt x="606" y="0"/>
                </a:lnTo>
                <a:lnTo>
                  <a:pt x="610" y="0"/>
                </a:lnTo>
                <a:lnTo>
                  <a:pt x="614" y="0"/>
                </a:lnTo>
                <a:lnTo>
                  <a:pt x="618" y="0"/>
                </a:lnTo>
                <a:lnTo>
                  <a:pt x="622" y="0"/>
                </a:lnTo>
                <a:lnTo>
                  <a:pt x="626" y="0"/>
                </a:lnTo>
                <a:lnTo>
                  <a:pt x="629" y="0"/>
                </a:lnTo>
                <a:lnTo>
                  <a:pt x="633" y="0"/>
                </a:lnTo>
                <a:lnTo>
                  <a:pt x="637" y="0"/>
                </a:lnTo>
                <a:lnTo>
                  <a:pt x="641" y="0"/>
                </a:lnTo>
                <a:lnTo>
                  <a:pt x="645" y="0"/>
                </a:lnTo>
                <a:lnTo>
                  <a:pt x="649" y="0"/>
                </a:lnTo>
                <a:lnTo>
                  <a:pt x="653" y="0"/>
                </a:lnTo>
                <a:lnTo>
                  <a:pt x="657" y="0"/>
                </a:lnTo>
                <a:lnTo>
                  <a:pt x="661" y="0"/>
                </a:lnTo>
                <a:lnTo>
                  <a:pt x="665" y="0"/>
                </a:lnTo>
                <a:lnTo>
                  <a:pt x="669" y="0"/>
                </a:lnTo>
                <a:lnTo>
                  <a:pt x="673" y="0"/>
                </a:lnTo>
                <a:lnTo>
                  <a:pt x="677" y="0"/>
                </a:lnTo>
                <a:lnTo>
                  <a:pt x="681" y="0"/>
                </a:lnTo>
                <a:lnTo>
                  <a:pt x="685" y="0"/>
                </a:lnTo>
                <a:lnTo>
                  <a:pt x="689" y="0"/>
                </a:lnTo>
                <a:lnTo>
                  <a:pt x="693" y="0"/>
                </a:lnTo>
                <a:lnTo>
                  <a:pt x="697" y="0"/>
                </a:lnTo>
                <a:lnTo>
                  <a:pt x="701" y="0"/>
                </a:lnTo>
                <a:lnTo>
                  <a:pt x="704" y="0"/>
                </a:lnTo>
                <a:lnTo>
                  <a:pt x="708" y="0"/>
                </a:lnTo>
                <a:lnTo>
                  <a:pt x="712" y="0"/>
                </a:lnTo>
                <a:lnTo>
                  <a:pt x="716" y="0"/>
                </a:lnTo>
                <a:lnTo>
                  <a:pt x="719" y="0"/>
                </a:lnTo>
                <a:lnTo>
                  <a:pt x="723" y="0"/>
                </a:lnTo>
                <a:lnTo>
                  <a:pt x="727" y="0"/>
                </a:lnTo>
                <a:lnTo>
                  <a:pt x="731" y="0"/>
                </a:lnTo>
                <a:lnTo>
                  <a:pt x="735" y="0"/>
                </a:lnTo>
                <a:lnTo>
                  <a:pt x="739" y="0"/>
                </a:lnTo>
                <a:lnTo>
                  <a:pt x="743" y="0"/>
                </a:lnTo>
                <a:lnTo>
                  <a:pt x="747" y="0"/>
                </a:lnTo>
                <a:lnTo>
                  <a:pt x="751" y="0"/>
                </a:lnTo>
                <a:lnTo>
                  <a:pt x="755" y="0"/>
                </a:lnTo>
                <a:lnTo>
                  <a:pt x="759" y="0"/>
                </a:lnTo>
                <a:lnTo>
                  <a:pt x="763" y="0"/>
                </a:lnTo>
                <a:lnTo>
                  <a:pt x="766" y="0"/>
                </a:lnTo>
                <a:lnTo>
                  <a:pt x="770" y="0"/>
                </a:lnTo>
                <a:lnTo>
                  <a:pt x="774" y="0"/>
                </a:lnTo>
                <a:lnTo>
                  <a:pt x="778" y="0"/>
                </a:lnTo>
                <a:lnTo>
                  <a:pt x="782" y="0"/>
                </a:lnTo>
                <a:lnTo>
                  <a:pt x="786" y="0"/>
                </a:lnTo>
                <a:lnTo>
                  <a:pt x="790" y="0"/>
                </a:lnTo>
                <a:lnTo>
                  <a:pt x="794" y="0"/>
                </a:lnTo>
                <a:lnTo>
                  <a:pt x="798" y="0"/>
                </a:lnTo>
                <a:lnTo>
                  <a:pt x="802" y="0"/>
                </a:lnTo>
                <a:lnTo>
                  <a:pt x="806" y="0"/>
                </a:lnTo>
                <a:lnTo>
                  <a:pt x="810" y="0"/>
                </a:lnTo>
                <a:lnTo>
                  <a:pt x="814" y="0"/>
                </a:lnTo>
                <a:lnTo>
                  <a:pt x="818" y="0"/>
                </a:lnTo>
                <a:lnTo>
                  <a:pt x="822" y="0"/>
                </a:lnTo>
                <a:lnTo>
                  <a:pt x="826" y="0"/>
                </a:lnTo>
                <a:lnTo>
                  <a:pt x="830" y="0"/>
                </a:lnTo>
                <a:lnTo>
                  <a:pt x="833" y="0"/>
                </a:lnTo>
                <a:lnTo>
                  <a:pt x="837" y="0"/>
                </a:lnTo>
                <a:lnTo>
                  <a:pt x="841" y="0"/>
                </a:lnTo>
                <a:lnTo>
                  <a:pt x="845" y="0"/>
                </a:lnTo>
                <a:lnTo>
                  <a:pt x="848" y="0"/>
                </a:lnTo>
                <a:lnTo>
                  <a:pt x="852" y="0"/>
                </a:lnTo>
                <a:lnTo>
                  <a:pt x="856" y="0"/>
                </a:lnTo>
                <a:lnTo>
                  <a:pt x="860" y="0"/>
                </a:lnTo>
                <a:lnTo>
                  <a:pt x="864" y="0"/>
                </a:lnTo>
                <a:lnTo>
                  <a:pt x="868" y="0"/>
                </a:lnTo>
                <a:lnTo>
                  <a:pt x="872" y="0"/>
                </a:lnTo>
                <a:lnTo>
                  <a:pt x="876" y="0"/>
                </a:lnTo>
                <a:lnTo>
                  <a:pt x="880" y="0"/>
                </a:lnTo>
                <a:lnTo>
                  <a:pt x="884" y="0"/>
                </a:lnTo>
                <a:lnTo>
                  <a:pt x="888" y="0"/>
                </a:lnTo>
                <a:lnTo>
                  <a:pt x="892" y="0"/>
                </a:lnTo>
                <a:lnTo>
                  <a:pt x="896" y="0"/>
                </a:lnTo>
                <a:lnTo>
                  <a:pt x="900" y="0"/>
                </a:lnTo>
                <a:lnTo>
                  <a:pt x="904" y="0"/>
                </a:lnTo>
                <a:lnTo>
                  <a:pt x="908" y="0"/>
                </a:lnTo>
                <a:lnTo>
                  <a:pt x="911" y="0"/>
                </a:lnTo>
                <a:lnTo>
                  <a:pt x="915" y="0"/>
                </a:lnTo>
                <a:lnTo>
                  <a:pt x="919" y="0"/>
                </a:lnTo>
                <a:lnTo>
                  <a:pt x="923" y="0"/>
                </a:lnTo>
                <a:lnTo>
                  <a:pt x="927" y="0"/>
                </a:lnTo>
                <a:lnTo>
                  <a:pt x="931" y="0"/>
                </a:lnTo>
                <a:lnTo>
                  <a:pt x="935" y="0"/>
                </a:lnTo>
                <a:lnTo>
                  <a:pt x="939" y="0"/>
                </a:lnTo>
                <a:lnTo>
                  <a:pt x="943" y="0"/>
                </a:lnTo>
                <a:lnTo>
                  <a:pt x="947" y="0"/>
                </a:lnTo>
                <a:lnTo>
                  <a:pt x="951" y="0"/>
                </a:lnTo>
                <a:lnTo>
                  <a:pt x="955" y="0"/>
                </a:lnTo>
                <a:lnTo>
                  <a:pt x="959" y="0"/>
                </a:lnTo>
                <a:lnTo>
                  <a:pt x="963" y="0"/>
                </a:lnTo>
                <a:lnTo>
                  <a:pt x="967" y="0"/>
                </a:lnTo>
                <a:lnTo>
                  <a:pt x="971" y="0"/>
                </a:lnTo>
                <a:lnTo>
                  <a:pt x="975" y="0"/>
                </a:lnTo>
                <a:lnTo>
                  <a:pt x="977" y="0"/>
                </a:lnTo>
                <a:lnTo>
                  <a:pt x="981" y="0"/>
                </a:lnTo>
                <a:lnTo>
                  <a:pt x="985" y="0"/>
                </a:lnTo>
                <a:lnTo>
                  <a:pt x="989" y="0"/>
                </a:lnTo>
                <a:lnTo>
                  <a:pt x="993" y="0"/>
                </a:lnTo>
                <a:lnTo>
                  <a:pt x="997" y="0"/>
                </a:lnTo>
                <a:lnTo>
                  <a:pt x="1001" y="0"/>
                </a:lnTo>
                <a:lnTo>
                  <a:pt x="1005" y="0"/>
                </a:lnTo>
                <a:lnTo>
                  <a:pt x="1009" y="0"/>
                </a:lnTo>
                <a:lnTo>
                  <a:pt x="1013" y="0"/>
                </a:lnTo>
                <a:lnTo>
                  <a:pt x="1017" y="0"/>
                </a:lnTo>
                <a:lnTo>
                  <a:pt x="1021" y="0"/>
                </a:lnTo>
                <a:lnTo>
                  <a:pt x="1025" y="0"/>
                </a:lnTo>
                <a:lnTo>
                  <a:pt x="1029" y="0"/>
                </a:lnTo>
                <a:lnTo>
                  <a:pt x="1033" y="0"/>
                </a:lnTo>
                <a:lnTo>
                  <a:pt x="1037" y="0"/>
                </a:lnTo>
                <a:lnTo>
                  <a:pt x="1040" y="0"/>
                </a:lnTo>
                <a:lnTo>
                  <a:pt x="1044" y="0"/>
                </a:lnTo>
                <a:lnTo>
                  <a:pt x="1048" y="0"/>
                </a:lnTo>
                <a:lnTo>
                  <a:pt x="1052" y="0"/>
                </a:lnTo>
                <a:lnTo>
                  <a:pt x="1056" y="0"/>
                </a:lnTo>
                <a:lnTo>
                  <a:pt x="1060" y="0"/>
                </a:lnTo>
                <a:lnTo>
                  <a:pt x="1064" y="0"/>
                </a:lnTo>
                <a:lnTo>
                  <a:pt x="1068" y="0"/>
                </a:lnTo>
                <a:lnTo>
                  <a:pt x="1072" y="0"/>
                </a:lnTo>
                <a:lnTo>
                  <a:pt x="1076" y="0"/>
                </a:lnTo>
                <a:lnTo>
                  <a:pt x="1080" y="0"/>
                </a:lnTo>
                <a:lnTo>
                  <a:pt x="1084" y="0"/>
                </a:lnTo>
                <a:lnTo>
                  <a:pt x="1088" y="0"/>
                </a:lnTo>
                <a:lnTo>
                  <a:pt x="1092" y="0"/>
                </a:lnTo>
                <a:lnTo>
                  <a:pt x="1096" y="0"/>
                </a:lnTo>
                <a:lnTo>
                  <a:pt x="1100" y="0"/>
                </a:lnTo>
                <a:lnTo>
                  <a:pt x="1104" y="0"/>
                </a:lnTo>
                <a:lnTo>
                  <a:pt x="1107" y="0"/>
                </a:lnTo>
                <a:lnTo>
                  <a:pt x="1111" y="0"/>
                </a:lnTo>
                <a:lnTo>
                  <a:pt x="1114" y="0"/>
                </a:lnTo>
                <a:lnTo>
                  <a:pt x="1118" y="0"/>
                </a:lnTo>
                <a:lnTo>
                  <a:pt x="1122" y="0"/>
                </a:lnTo>
                <a:lnTo>
                  <a:pt x="1126" y="0"/>
                </a:lnTo>
                <a:lnTo>
                  <a:pt x="1130" y="0"/>
                </a:lnTo>
                <a:lnTo>
                  <a:pt x="1134" y="0"/>
                </a:lnTo>
                <a:lnTo>
                  <a:pt x="1138" y="0"/>
                </a:lnTo>
                <a:lnTo>
                  <a:pt x="1142" y="0"/>
                </a:lnTo>
                <a:lnTo>
                  <a:pt x="1146" y="0"/>
                </a:lnTo>
                <a:lnTo>
                  <a:pt x="1150" y="0"/>
                </a:lnTo>
                <a:lnTo>
                  <a:pt x="1154" y="0"/>
                </a:lnTo>
                <a:lnTo>
                  <a:pt x="1158" y="0"/>
                </a:lnTo>
                <a:lnTo>
                  <a:pt x="1162" y="0"/>
                </a:lnTo>
                <a:lnTo>
                  <a:pt x="1166" y="0"/>
                </a:lnTo>
                <a:lnTo>
                  <a:pt x="1170" y="0"/>
                </a:lnTo>
                <a:lnTo>
                  <a:pt x="1174" y="0"/>
                </a:lnTo>
                <a:lnTo>
                  <a:pt x="1178" y="0"/>
                </a:lnTo>
                <a:lnTo>
                  <a:pt x="1182" y="0"/>
                </a:lnTo>
                <a:lnTo>
                  <a:pt x="1186" y="0"/>
                </a:lnTo>
                <a:lnTo>
                  <a:pt x="1189" y="0"/>
                </a:lnTo>
                <a:lnTo>
                  <a:pt x="1193" y="0"/>
                </a:lnTo>
                <a:lnTo>
                  <a:pt x="1197" y="0"/>
                </a:lnTo>
                <a:lnTo>
                  <a:pt x="1201" y="0"/>
                </a:lnTo>
                <a:lnTo>
                  <a:pt x="1205" y="0"/>
                </a:lnTo>
                <a:lnTo>
                  <a:pt x="1209" y="0"/>
                </a:lnTo>
                <a:lnTo>
                  <a:pt x="1213" y="0"/>
                </a:lnTo>
                <a:lnTo>
                  <a:pt x="1217" y="0"/>
                </a:lnTo>
                <a:lnTo>
                  <a:pt x="1221" y="0"/>
                </a:lnTo>
                <a:lnTo>
                  <a:pt x="1225" y="0"/>
                </a:lnTo>
                <a:lnTo>
                  <a:pt x="1229" y="0"/>
                </a:lnTo>
                <a:lnTo>
                  <a:pt x="1233" y="0"/>
                </a:lnTo>
                <a:lnTo>
                  <a:pt x="1236" y="0"/>
                </a:lnTo>
                <a:lnTo>
                  <a:pt x="1240" y="0"/>
                </a:lnTo>
                <a:lnTo>
                  <a:pt x="1244" y="0"/>
                </a:lnTo>
                <a:lnTo>
                  <a:pt x="1248" y="0"/>
                </a:lnTo>
                <a:lnTo>
                  <a:pt x="1251" y="0"/>
                </a:lnTo>
                <a:lnTo>
                  <a:pt x="1255" y="0"/>
                </a:lnTo>
                <a:lnTo>
                  <a:pt x="1259" y="0"/>
                </a:lnTo>
                <a:lnTo>
                  <a:pt x="1263" y="0"/>
                </a:lnTo>
                <a:lnTo>
                  <a:pt x="1267" y="0"/>
                </a:lnTo>
                <a:lnTo>
                  <a:pt x="1271" y="0"/>
                </a:lnTo>
                <a:lnTo>
                  <a:pt x="1275" y="0"/>
                </a:lnTo>
                <a:lnTo>
                  <a:pt x="1279" y="0"/>
                </a:lnTo>
                <a:lnTo>
                  <a:pt x="1283" y="0"/>
                </a:lnTo>
                <a:lnTo>
                  <a:pt x="1287" y="0"/>
                </a:lnTo>
                <a:lnTo>
                  <a:pt x="1291" y="0"/>
                </a:lnTo>
                <a:lnTo>
                  <a:pt x="1295" y="0"/>
                </a:lnTo>
                <a:lnTo>
                  <a:pt x="1299" y="0"/>
                </a:lnTo>
                <a:lnTo>
                  <a:pt x="1303" y="0"/>
                </a:lnTo>
                <a:lnTo>
                  <a:pt x="1307" y="0"/>
                </a:lnTo>
                <a:lnTo>
                  <a:pt x="1311" y="0"/>
                </a:lnTo>
                <a:lnTo>
                  <a:pt x="1315" y="0"/>
                </a:lnTo>
                <a:lnTo>
                  <a:pt x="1318" y="0"/>
                </a:lnTo>
                <a:lnTo>
                  <a:pt x="1322" y="0"/>
                </a:lnTo>
                <a:lnTo>
                  <a:pt x="1326" y="0"/>
                </a:lnTo>
                <a:lnTo>
                  <a:pt x="1330" y="0"/>
                </a:lnTo>
                <a:lnTo>
                  <a:pt x="1334" y="0"/>
                </a:lnTo>
                <a:lnTo>
                  <a:pt x="1338" y="0"/>
                </a:lnTo>
                <a:lnTo>
                  <a:pt x="1342" y="0"/>
                </a:lnTo>
                <a:lnTo>
                  <a:pt x="1346" y="0"/>
                </a:lnTo>
                <a:lnTo>
                  <a:pt x="1350" y="0"/>
                </a:lnTo>
                <a:lnTo>
                  <a:pt x="1354" y="0"/>
                </a:lnTo>
                <a:lnTo>
                  <a:pt x="1358" y="0"/>
                </a:lnTo>
                <a:lnTo>
                  <a:pt x="1362" y="0"/>
                </a:lnTo>
                <a:lnTo>
                  <a:pt x="1366" y="0"/>
                </a:lnTo>
                <a:lnTo>
                  <a:pt x="1369" y="0"/>
                </a:lnTo>
                <a:lnTo>
                  <a:pt x="1373" y="0"/>
                </a:lnTo>
                <a:lnTo>
                  <a:pt x="1377" y="0"/>
                </a:lnTo>
                <a:lnTo>
                  <a:pt x="1381" y="0"/>
                </a:lnTo>
                <a:lnTo>
                  <a:pt x="1385" y="0"/>
                </a:lnTo>
                <a:lnTo>
                  <a:pt x="1389" y="0"/>
                </a:lnTo>
                <a:lnTo>
                  <a:pt x="1393" y="0"/>
                </a:lnTo>
                <a:lnTo>
                  <a:pt x="1396" y="0"/>
                </a:lnTo>
                <a:lnTo>
                  <a:pt x="1400" y="0"/>
                </a:lnTo>
                <a:lnTo>
                  <a:pt x="1404" y="0"/>
                </a:lnTo>
                <a:lnTo>
                  <a:pt x="1408" y="0"/>
                </a:lnTo>
                <a:lnTo>
                  <a:pt x="1412" y="0"/>
                </a:lnTo>
                <a:lnTo>
                  <a:pt x="1416" y="0"/>
                </a:lnTo>
                <a:lnTo>
                  <a:pt x="1420" y="0"/>
                </a:lnTo>
                <a:lnTo>
                  <a:pt x="1424" y="0"/>
                </a:lnTo>
                <a:lnTo>
                  <a:pt x="1428" y="0"/>
                </a:lnTo>
                <a:lnTo>
                  <a:pt x="1432" y="0"/>
                </a:lnTo>
                <a:lnTo>
                  <a:pt x="1436" y="0"/>
                </a:lnTo>
                <a:lnTo>
                  <a:pt x="1440" y="0"/>
                </a:lnTo>
                <a:lnTo>
                  <a:pt x="1444" y="0"/>
                </a:lnTo>
                <a:lnTo>
                  <a:pt x="1448" y="0"/>
                </a:lnTo>
                <a:lnTo>
                  <a:pt x="1452" y="0"/>
                </a:lnTo>
                <a:lnTo>
                  <a:pt x="1456" y="0"/>
                </a:lnTo>
                <a:lnTo>
                  <a:pt x="1460" y="0"/>
                </a:lnTo>
                <a:lnTo>
                  <a:pt x="1463" y="0"/>
                </a:lnTo>
                <a:lnTo>
                  <a:pt x="1467" y="0"/>
                </a:lnTo>
                <a:lnTo>
                  <a:pt x="1471" y="0"/>
                </a:lnTo>
                <a:lnTo>
                  <a:pt x="1475" y="0"/>
                </a:lnTo>
                <a:lnTo>
                  <a:pt x="1479" y="0"/>
                </a:lnTo>
                <a:lnTo>
                  <a:pt x="1483" y="0"/>
                </a:lnTo>
                <a:lnTo>
                  <a:pt x="1487" y="0"/>
                </a:lnTo>
                <a:lnTo>
                  <a:pt x="1491" y="0"/>
                </a:lnTo>
                <a:lnTo>
                  <a:pt x="1495" y="0"/>
                </a:lnTo>
                <a:lnTo>
                  <a:pt x="1498" y="0"/>
                </a:lnTo>
                <a:lnTo>
                  <a:pt x="1502" y="0"/>
                </a:lnTo>
                <a:lnTo>
                  <a:pt x="1506" y="0"/>
                </a:lnTo>
                <a:lnTo>
                  <a:pt x="1510" y="0"/>
                </a:lnTo>
                <a:lnTo>
                  <a:pt x="1514" y="0"/>
                </a:lnTo>
                <a:lnTo>
                  <a:pt x="1518" y="0"/>
                </a:lnTo>
                <a:lnTo>
                  <a:pt x="1522" y="0"/>
                </a:lnTo>
                <a:lnTo>
                  <a:pt x="1525" y="0"/>
                </a:lnTo>
                <a:lnTo>
                  <a:pt x="1529" y="0"/>
                </a:lnTo>
                <a:lnTo>
                  <a:pt x="1533" y="0"/>
                </a:lnTo>
                <a:lnTo>
                  <a:pt x="1537" y="0"/>
                </a:lnTo>
                <a:lnTo>
                  <a:pt x="1541" y="0"/>
                </a:lnTo>
                <a:lnTo>
                  <a:pt x="1545" y="0"/>
                </a:lnTo>
                <a:lnTo>
                  <a:pt x="1549" y="0"/>
                </a:lnTo>
                <a:lnTo>
                  <a:pt x="1553" y="0"/>
                </a:lnTo>
                <a:lnTo>
                  <a:pt x="1557" y="0"/>
                </a:lnTo>
                <a:lnTo>
                  <a:pt x="1561" y="0"/>
                </a:lnTo>
                <a:lnTo>
                  <a:pt x="1565" y="0"/>
                </a:lnTo>
                <a:lnTo>
                  <a:pt x="1569" y="0"/>
                </a:lnTo>
                <a:lnTo>
                  <a:pt x="1573" y="0"/>
                </a:lnTo>
                <a:lnTo>
                  <a:pt x="1577" y="0"/>
                </a:lnTo>
                <a:lnTo>
                  <a:pt x="1581" y="0"/>
                </a:lnTo>
                <a:lnTo>
                  <a:pt x="1585" y="0"/>
                </a:lnTo>
                <a:lnTo>
                  <a:pt x="1589" y="0"/>
                </a:lnTo>
                <a:lnTo>
                  <a:pt x="1593" y="0"/>
                </a:lnTo>
                <a:lnTo>
                  <a:pt x="1597" y="0"/>
                </a:lnTo>
                <a:lnTo>
                  <a:pt x="1600" y="0"/>
                </a:lnTo>
                <a:lnTo>
                  <a:pt x="1604" y="0"/>
                </a:lnTo>
                <a:lnTo>
                  <a:pt x="1608" y="0"/>
                </a:lnTo>
                <a:lnTo>
                  <a:pt x="1612" y="0"/>
                </a:lnTo>
                <a:lnTo>
                  <a:pt x="1616" y="0"/>
                </a:lnTo>
                <a:lnTo>
                  <a:pt x="1620" y="0"/>
                </a:lnTo>
                <a:lnTo>
                  <a:pt x="1624" y="0"/>
                </a:lnTo>
                <a:lnTo>
                  <a:pt x="1627" y="0"/>
                </a:lnTo>
                <a:lnTo>
                  <a:pt x="1631" y="0"/>
                </a:lnTo>
                <a:lnTo>
                  <a:pt x="1635" y="0"/>
                </a:lnTo>
                <a:lnTo>
                  <a:pt x="1639" y="0"/>
                </a:lnTo>
                <a:lnTo>
                  <a:pt x="1643" y="0"/>
                </a:lnTo>
                <a:lnTo>
                  <a:pt x="1647" y="0"/>
                </a:lnTo>
                <a:lnTo>
                  <a:pt x="1651" y="0"/>
                </a:lnTo>
                <a:lnTo>
                  <a:pt x="1655" y="0"/>
                </a:lnTo>
                <a:lnTo>
                  <a:pt x="1659" y="0"/>
                </a:lnTo>
                <a:lnTo>
                  <a:pt x="1663" y="0"/>
                </a:lnTo>
                <a:lnTo>
                  <a:pt x="1667" y="0"/>
                </a:lnTo>
                <a:lnTo>
                  <a:pt x="1671" y="0"/>
                </a:lnTo>
                <a:lnTo>
                  <a:pt x="1674" y="0"/>
                </a:lnTo>
                <a:lnTo>
                  <a:pt x="1678" y="0"/>
                </a:lnTo>
                <a:lnTo>
                  <a:pt x="1682" y="0"/>
                </a:lnTo>
                <a:lnTo>
                  <a:pt x="1686" y="0"/>
                </a:lnTo>
                <a:lnTo>
                  <a:pt x="1690" y="0"/>
                </a:lnTo>
                <a:lnTo>
                  <a:pt x="1694" y="0"/>
                </a:lnTo>
                <a:lnTo>
                  <a:pt x="1698" y="0"/>
                </a:lnTo>
                <a:lnTo>
                  <a:pt x="1702" y="0"/>
                </a:lnTo>
                <a:lnTo>
                  <a:pt x="1706" y="0"/>
                </a:lnTo>
                <a:lnTo>
                  <a:pt x="1710" y="0"/>
                </a:lnTo>
                <a:lnTo>
                  <a:pt x="1714" y="0"/>
                </a:lnTo>
                <a:lnTo>
                  <a:pt x="1718" y="0"/>
                </a:lnTo>
                <a:lnTo>
                  <a:pt x="1722" y="0"/>
                </a:lnTo>
                <a:lnTo>
                  <a:pt x="1726" y="0"/>
                </a:lnTo>
                <a:lnTo>
                  <a:pt x="1730" y="0"/>
                </a:lnTo>
                <a:lnTo>
                  <a:pt x="1734" y="0"/>
                </a:lnTo>
                <a:lnTo>
                  <a:pt x="1737" y="0"/>
                </a:lnTo>
                <a:lnTo>
                  <a:pt x="1741" y="0"/>
                </a:lnTo>
                <a:lnTo>
                  <a:pt x="1745" y="0"/>
                </a:lnTo>
                <a:lnTo>
                  <a:pt x="1749" y="0"/>
                </a:lnTo>
                <a:lnTo>
                  <a:pt x="1753" y="0"/>
                </a:lnTo>
                <a:lnTo>
                  <a:pt x="1757" y="0"/>
                </a:lnTo>
                <a:lnTo>
                  <a:pt x="1760" y="0"/>
                </a:lnTo>
                <a:lnTo>
                  <a:pt x="1764" y="0"/>
                </a:lnTo>
                <a:lnTo>
                  <a:pt x="1768" y="0"/>
                </a:lnTo>
                <a:lnTo>
                  <a:pt x="1772" y="0"/>
                </a:lnTo>
                <a:lnTo>
                  <a:pt x="1776" y="0"/>
                </a:lnTo>
                <a:lnTo>
                  <a:pt x="1780" y="0"/>
                </a:lnTo>
                <a:lnTo>
                  <a:pt x="1784" y="0"/>
                </a:lnTo>
                <a:lnTo>
                  <a:pt x="1788" y="0"/>
                </a:lnTo>
                <a:lnTo>
                  <a:pt x="1792" y="0"/>
                </a:lnTo>
                <a:lnTo>
                  <a:pt x="1796" y="0"/>
                </a:lnTo>
                <a:lnTo>
                  <a:pt x="1800" y="0"/>
                </a:lnTo>
                <a:lnTo>
                  <a:pt x="1803" y="0"/>
                </a:lnTo>
                <a:lnTo>
                  <a:pt x="1807" y="0"/>
                </a:lnTo>
                <a:lnTo>
                  <a:pt x="1811" y="0"/>
                </a:lnTo>
                <a:lnTo>
                  <a:pt x="1815" y="0"/>
                </a:lnTo>
                <a:lnTo>
                  <a:pt x="1819" y="0"/>
                </a:lnTo>
                <a:lnTo>
                  <a:pt x="1823" y="0"/>
                </a:lnTo>
                <a:lnTo>
                  <a:pt x="1827" y="0"/>
                </a:lnTo>
                <a:lnTo>
                  <a:pt x="1831" y="0"/>
                </a:lnTo>
                <a:lnTo>
                  <a:pt x="1835" y="0"/>
                </a:lnTo>
                <a:lnTo>
                  <a:pt x="1839" y="0"/>
                </a:lnTo>
                <a:lnTo>
                  <a:pt x="1843" y="0"/>
                </a:lnTo>
                <a:lnTo>
                  <a:pt x="1847" y="0"/>
                </a:lnTo>
                <a:lnTo>
                  <a:pt x="1851" y="0"/>
                </a:lnTo>
                <a:lnTo>
                  <a:pt x="1855" y="0"/>
                </a:lnTo>
                <a:lnTo>
                  <a:pt x="1859" y="0"/>
                </a:lnTo>
                <a:lnTo>
                  <a:pt x="1863" y="0"/>
                </a:lnTo>
                <a:lnTo>
                  <a:pt x="1867" y="0"/>
                </a:lnTo>
                <a:lnTo>
                  <a:pt x="1871" y="0"/>
                </a:lnTo>
                <a:lnTo>
                  <a:pt x="1875" y="0"/>
                </a:lnTo>
                <a:lnTo>
                  <a:pt x="1879" y="0"/>
                </a:lnTo>
                <a:lnTo>
                  <a:pt x="1883" y="0"/>
                </a:lnTo>
                <a:lnTo>
                  <a:pt x="1886" y="0"/>
                </a:lnTo>
                <a:lnTo>
                  <a:pt x="1889" y="0"/>
                </a:lnTo>
                <a:lnTo>
                  <a:pt x="1893" y="0"/>
                </a:lnTo>
                <a:lnTo>
                  <a:pt x="1897" y="0"/>
                </a:lnTo>
                <a:lnTo>
                  <a:pt x="1901" y="0"/>
                </a:lnTo>
                <a:lnTo>
                  <a:pt x="1905" y="0"/>
                </a:lnTo>
                <a:lnTo>
                  <a:pt x="1909" y="0"/>
                </a:lnTo>
                <a:lnTo>
                  <a:pt x="1913" y="0"/>
                </a:lnTo>
                <a:lnTo>
                  <a:pt x="1917" y="0"/>
                </a:lnTo>
                <a:lnTo>
                  <a:pt x="1921" y="0"/>
                </a:lnTo>
                <a:lnTo>
                  <a:pt x="1925" y="0"/>
                </a:lnTo>
                <a:lnTo>
                  <a:pt x="1929" y="0"/>
                </a:lnTo>
                <a:lnTo>
                  <a:pt x="1933" y="0"/>
                </a:lnTo>
                <a:lnTo>
                  <a:pt x="1937" y="0"/>
                </a:lnTo>
                <a:lnTo>
                  <a:pt x="1941" y="0"/>
                </a:lnTo>
                <a:lnTo>
                  <a:pt x="1945" y="0"/>
                </a:lnTo>
                <a:lnTo>
                  <a:pt x="1948" y="0"/>
                </a:lnTo>
                <a:lnTo>
                  <a:pt x="1952" y="0"/>
                </a:lnTo>
                <a:lnTo>
                  <a:pt x="1948" y="0"/>
                </a:lnTo>
                <a:lnTo>
                  <a:pt x="1945" y="0"/>
                </a:lnTo>
                <a:lnTo>
                  <a:pt x="1941" y="0"/>
                </a:lnTo>
                <a:lnTo>
                  <a:pt x="1937" y="0"/>
                </a:lnTo>
                <a:lnTo>
                  <a:pt x="1933" y="0"/>
                </a:lnTo>
                <a:lnTo>
                  <a:pt x="1929" y="0"/>
                </a:lnTo>
                <a:lnTo>
                  <a:pt x="1925" y="0"/>
                </a:lnTo>
                <a:lnTo>
                  <a:pt x="1921" y="0"/>
                </a:lnTo>
                <a:lnTo>
                  <a:pt x="1917" y="0"/>
                </a:lnTo>
                <a:lnTo>
                  <a:pt x="1913" y="0"/>
                </a:lnTo>
                <a:lnTo>
                  <a:pt x="1909" y="0"/>
                </a:lnTo>
                <a:lnTo>
                  <a:pt x="1905" y="0"/>
                </a:lnTo>
                <a:lnTo>
                  <a:pt x="1901" y="0"/>
                </a:lnTo>
                <a:lnTo>
                  <a:pt x="1897" y="0"/>
                </a:lnTo>
                <a:lnTo>
                  <a:pt x="1893" y="0"/>
                </a:lnTo>
                <a:lnTo>
                  <a:pt x="1889" y="0"/>
                </a:lnTo>
                <a:lnTo>
                  <a:pt x="1886" y="0"/>
                </a:lnTo>
                <a:lnTo>
                  <a:pt x="1883" y="0"/>
                </a:lnTo>
                <a:lnTo>
                  <a:pt x="1879" y="0"/>
                </a:lnTo>
                <a:lnTo>
                  <a:pt x="1875" y="0"/>
                </a:lnTo>
                <a:lnTo>
                  <a:pt x="1871" y="0"/>
                </a:lnTo>
                <a:lnTo>
                  <a:pt x="1867" y="0"/>
                </a:lnTo>
                <a:lnTo>
                  <a:pt x="1863" y="0"/>
                </a:lnTo>
                <a:lnTo>
                  <a:pt x="1859" y="0"/>
                </a:lnTo>
                <a:lnTo>
                  <a:pt x="1855" y="0"/>
                </a:lnTo>
                <a:lnTo>
                  <a:pt x="1851" y="0"/>
                </a:lnTo>
                <a:lnTo>
                  <a:pt x="1847" y="0"/>
                </a:lnTo>
                <a:lnTo>
                  <a:pt x="1843" y="0"/>
                </a:lnTo>
                <a:lnTo>
                  <a:pt x="1839" y="0"/>
                </a:lnTo>
                <a:lnTo>
                  <a:pt x="1835" y="0"/>
                </a:lnTo>
                <a:lnTo>
                  <a:pt x="1831" y="0"/>
                </a:lnTo>
                <a:lnTo>
                  <a:pt x="1827" y="0"/>
                </a:lnTo>
                <a:lnTo>
                  <a:pt x="1823" y="0"/>
                </a:lnTo>
                <a:lnTo>
                  <a:pt x="1819" y="0"/>
                </a:lnTo>
                <a:lnTo>
                  <a:pt x="1815" y="0"/>
                </a:lnTo>
                <a:lnTo>
                  <a:pt x="1811" y="0"/>
                </a:lnTo>
                <a:lnTo>
                  <a:pt x="1807" y="0"/>
                </a:lnTo>
                <a:lnTo>
                  <a:pt x="1803" y="0"/>
                </a:lnTo>
                <a:lnTo>
                  <a:pt x="1800" y="0"/>
                </a:lnTo>
                <a:lnTo>
                  <a:pt x="1796" y="0"/>
                </a:lnTo>
                <a:lnTo>
                  <a:pt x="1792" y="0"/>
                </a:lnTo>
                <a:lnTo>
                  <a:pt x="1788" y="0"/>
                </a:lnTo>
                <a:lnTo>
                  <a:pt x="1784" y="0"/>
                </a:lnTo>
                <a:lnTo>
                  <a:pt x="1780" y="0"/>
                </a:lnTo>
                <a:lnTo>
                  <a:pt x="1776" y="0"/>
                </a:lnTo>
                <a:lnTo>
                  <a:pt x="1772" y="0"/>
                </a:lnTo>
                <a:lnTo>
                  <a:pt x="1768" y="0"/>
                </a:lnTo>
                <a:lnTo>
                  <a:pt x="1764" y="0"/>
                </a:lnTo>
                <a:lnTo>
                  <a:pt x="1760" y="0"/>
                </a:lnTo>
                <a:lnTo>
                  <a:pt x="1757" y="0"/>
                </a:lnTo>
                <a:lnTo>
                  <a:pt x="1753" y="0"/>
                </a:lnTo>
                <a:lnTo>
                  <a:pt x="1749" y="0"/>
                </a:lnTo>
                <a:lnTo>
                  <a:pt x="1745" y="0"/>
                </a:lnTo>
                <a:lnTo>
                  <a:pt x="1741" y="0"/>
                </a:lnTo>
                <a:lnTo>
                  <a:pt x="1737" y="0"/>
                </a:lnTo>
                <a:lnTo>
                  <a:pt x="1734" y="0"/>
                </a:lnTo>
                <a:lnTo>
                  <a:pt x="1730" y="0"/>
                </a:lnTo>
                <a:lnTo>
                  <a:pt x="1726" y="0"/>
                </a:lnTo>
                <a:lnTo>
                  <a:pt x="1722" y="0"/>
                </a:lnTo>
                <a:lnTo>
                  <a:pt x="1718" y="0"/>
                </a:lnTo>
                <a:lnTo>
                  <a:pt x="1714" y="0"/>
                </a:lnTo>
                <a:lnTo>
                  <a:pt x="1710" y="0"/>
                </a:lnTo>
                <a:lnTo>
                  <a:pt x="1706" y="0"/>
                </a:lnTo>
                <a:lnTo>
                  <a:pt x="1702" y="0"/>
                </a:lnTo>
                <a:lnTo>
                  <a:pt x="1698" y="0"/>
                </a:lnTo>
                <a:lnTo>
                  <a:pt x="1694" y="0"/>
                </a:lnTo>
                <a:lnTo>
                  <a:pt x="1690" y="0"/>
                </a:lnTo>
                <a:lnTo>
                  <a:pt x="1686" y="0"/>
                </a:lnTo>
                <a:lnTo>
                  <a:pt x="1682" y="0"/>
                </a:lnTo>
                <a:lnTo>
                  <a:pt x="1678" y="0"/>
                </a:lnTo>
                <a:lnTo>
                  <a:pt x="1674" y="0"/>
                </a:lnTo>
                <a:lnTo>
                  <a:pt x="1671" y="0"/>
                </a:lnTo>
                <a:lnTo>
                  <a:pt x="1667" y="0"/>
                </a:lnTo>
                <a:lnTo>
                  <a:pt x="1663" y="0"/>
                </a:lnTo>
                <a:lnTo>
                  <a:pt x="1659" y="0"/>
                </a:lnTo>
                <a:lnTo>
                  <a:pt x="1655" y="0"/>
                </a:lnTo>
                <a:lnTo>
                  <a:pt x="1651" y="0"/>
                </a:lnTo>
                <a:lnTo>
                  <a:pt x="1647" y="0"/>
                </a:lnTo>
                <a:lnTo>
                  <a:pt x="1643" y="0"/>
                </a:lnTo>
                <a:lnTo>
                  <a:pt x="1639" y="0"/>
                </a:lnTo>
                <a:lnTo>
                  <a:pt x="1635" y="0"/>
                </a:lnTo>
                <a:lnTo>
                  <a:pt x="1631" y="0"/>
                </a:lnTo>
                <a:lnTo>
                  <a:pt x="1627" y="0"/>
                </a:lnTo>
                <a:lnTo>
                  <a:pt x="1624" y="0"/>
                </a:lnTo>
                <a:lnTo>
                  <a:pt x="1620" y="0"/>
                </a:lnTo>
                <a:lnTo>
                  <a:pt x="1616" y="0"/>
                </a:lnTo>
                <a:lnTo>
                  <a:pt x="1612" y="0"/>
                </a:lnTo>
                <a:lnTo>
                  <a:pt x="1608" y="0"/>
                </a:lnTo>
                <a:lnTo>
                  <a:pt x="1604" y="0"/>
                </a:lnTo>
                <a:lnTo>
                  <a:pt x="1600" y="0"/>
                </a:lnTo>
                <a:lnTo>
                  <a:pt x="1597" y="0"/>
                </a:lnTo>
                <a:lnTo>
                  <a:pt x="1593" y="0"/>
                </a:lnTo>
                <a:lnTo>
                  <a:pt x="1589" y="0"/>
                </a:lnTo>
                <a:lnTo>
                  <a:pt x="1585" y="0"/>
                </a:lnTo>
                <a:lnTo>
                  <a:pt x="1581" y="0"/>
                </a:lnTo>
                <a:lnTo>
                  <a:pt x="1577" y="0"/>
                </a:lnTo>
                <a:lnTo>
                  <a:pt x="1573" y="0"/>
                </a:lnTo>
                <a:lnTo>
                  <a:pt x="1569" y="0"/>
                </a:lnTo>
                <a:lnTo>
                  <a:pt x="1565" y="0"/>
                </a:lnTo>
                <a:lnTo>
                  <a:pt x="1561" y="0"/>
                </a:lnTo>
                <a:lnTo>
                  <a:pt x="1557" y="0"/>
                </a:lnTo>
                <a:lnTo>
                  <a:pt x="1553" y="0"/>
                </a:lnTo>
                <a:lnTo>
                  <a:pt x="1549" y="0"/>
                </a:lnTo>
                <a:lnTo>
                  <a:pt x="1545" y="0"/>
                </a:lnTo>
                <a:lnTo>
                  <a:pt x="1541" y="0"/>
                </a:lnTo>
                <a:lnTo>
                  <a:pt x="1537" y="0"/>
                </a:lnTo>
                <a:lnTo>
                  <a:pt x="1533" y="0"/>
                </a:lnTo>
                <a:lnTo>
                  <a:pt x="1529" y="0"/>
                </a:lnTo>
                <a:lnTo>
                  <a:pt x="1525" y="0"/>
                </a:lnTo>
                <a:lnTo>
                  <a:pt x="1522" y="0"/>
                </a:lnTo>
                <a:lnTo>
                  <a:pt x="1518" y="0"/>
                </a:lnTo>
                <a:lnTo>
                  <a:pt x="1514" y="0"/>
                </a:lnTo>
                <a:lnTo>
                  <a:pt x="1510" y="0"/>
                </a:lnTo>
                <a:lnTo>
                  <a:pt x="1506" y="0"/>
                </a:lnTo>
                <a:lnTo>
                  <a:pt x="1502" y="0"/>
                </a:lnTo>
                <a:lnTo>
                  <a:pt x="1498" y="0"/>
                </a:lnTo>
                <a:lnTo>
                  <a:pt x="1495" y="0"/>
                </a:lnTo>
                <a:lnTo>
                  <a:pt x="1491" y="0"/>
                </a:lnTo>
                <a:lnTo>
                  <a:pt x="1487" y="0"/>
                </a:lnTo>
                <a:lnTo>
                  <a:pt x="1483" y="0"/>
                </a:lnTo>
                <a:lnTo>
                  <a:pt x="1479" y="0"/>
                </a:lnTo>
                <a:lnTo>
                  <a:pt x="1475" y="0"/>
                </a:lnTo>
                <a:lnTo>
                  <a:pt x="1471" y="0"/>
                </a:lnTo>
                <a:lnTo>
                  <a:pt x="1467" y="0"/>
                </a:lnTo>
                <a:lnTo>
                  <a:pt x="1463" y="0"/>
                </a:lnTo>
                <a:lnTo>
                  <a:pt x="1460" y="0"/>
                </a:lnTo>
                <a:lnTo>
                  <a:pt x="1456" y="0"/>
                </a:lnTo>
                <a:lnTo>
                  <a:pt x="1452" y="0"/>
                </a:lnTo>
                <a:lnTo>
                  <a:pt x="1448" y="0"/>
                </a:lnTo>
                <a:lnTo>
                  <a:pt x="1444" y="0"/>
                </a:lnTo>
                <a:lnTo>
                  <a:pt x="1440" y="0"/>
                </a:lnTo>
                <a:lnTo>
                  <a:pt x="1436" y="0"/>
                </a:lnTo>
                <a:lnTo>
                  <a:pt x="1432" y="0"/>
                </a:lnTo>
                <a:lnTo>
                  <a:pt x="1428" y="0"/>
                </a:lnTo>
                <a:lnTo>
                  <a:pt x="1424" y="0"/>
                </a:lnTo>
                <a:lnTo>
                  <a:pt x="1420" y="0"/>
                </a:lnTo>
                <a:lnTo>
                  <a:pt x="1416" y="0"/>
                </a:lnTo>
                <a:lnTo>
                  <a:pt x="1412" y="0"/>
                </a:lnTo>
                <a:lnTo>
                  <a:pt x="1408" y="0"/>
                </a:lnTo>
                <a:lnTo>
                  <a:pt x="1404" y="0"/>
                </a:lnTo>
                <a:lnTo>
                  <a:pt x="1400" y="0"/>
                </a:lnTo>
                <a:lnTo>
                  <a:pt x="1396" y="0"/>
                </a:lnTo>
                <a:lnTo>
                  <a:pt x="1393" y="0"/>
                </a:lnTo>
                <a:lnTo>
                  <a:pt x="1389" y="0"/>
                </a:lnTo>
                <a:lnTo>
                  <a:pt x="1385" y="0"/>
                </a:lnTo>
                <a:lnTo>
                  <a:pt x="1381" y="0"/>
                </a:lnTo>
                <a:lnTo>
                  <a:pt x="1377" y="0"/>
                </a:lnTo>
                <a:lnTo>
                  <a:pt x="1373" y="0"/>
                </a:lnTo>
                <a:lnTo>
                  <a:pt x="1369" y="0"/>
                </a:lnTo>
                <a:lnTo>
                  <a:pt x="1366" y="0"/>
                </a:lnTo>
                <a:lnTo>
                  <a:pt x="1362" y="0"/>
                </a:lnTo>
                <a:lnTo>
                  <a:pt x="1358" y="0"/>
                </a:lnTo>
                <a:lnTo>
                  <a:pt x="1354" y="0"/>
                </a:lnTo>
                <a:lnTo>
                  <a:pt x="1350" y="0"/>
                </a:lnTo>
                <a:lnTo>
                  <a:pt x="1346" y="0"/>
                </a:lnTo>
                <a:lnTo>
                  <a:pt x="1342" y="0"/>
                </a:lnTo>
                <a:lnTo>
                  <a:pt x="1338" y="0"/>
                </a:lnTo>
                <a:lnTo>
                  <a:pt x="1334" y="0"/>
                </a:lnTo>
                <a:lnTo>
                  <a:pt x="1330" y="0"/>
                </a:lnTo>
                <a:lnTo>
                  <a:pt x="1326" y="0"/>
                </a:lnTo>
                <a:lnTo>
                  <a:pt x="1322" y="0"/>
                </a:lnTo>
                <a:lnTo>
                  <a:pt x="1318" y="0"/>
                </a:lnTo>
                <a:lnTo>
                  <a:pt x="1315" y="0"/>
                </a:lnTo>
                <a:lnTo>
                  <a:pt x="1311" y="0"/>
                </a:lnTo>
                <a:lnTo>
                  <a:pt x="1307" y="0"/>
                </a:lnTo>
                <a:lnTo>
                  <a:pt x="1303" y="0"/>
                </a:lnTo>
                <a:lnTo>
                  <a:pt x="1299" y="0"/>
                </a:lnTo>
                <a:lnTo>
                  <a:pt x="1295" y="0"/>
                </a:lnTo>
                <a:lnTo>
                  <a:pt x="1291" y="0"/>
                </a:lnTo>
                <a:lnTo>
                  <a:pt x="1287" y="0"/>
                </a:lnTo>
                <a:lnTo>
                  <a:pt x="1283" y="0"/>
                </a:lnTo>
                <a:lnTo>
                  <a:pt x="1279" y="0"/>
                </a:lnTo>
                <a:lnTo>
                  <a:pt x="1275" y="0"/>
                </a:lnTo>
                <a:lnTo>
                  <a:pt x="1271" y="0"/>
                </a:lnTo>
                <a:lnTo>
                  <a:pt x="1267" y="0"/>
                </a:lnTo>
                <a:lnTo>
                  <a:pt x="1263" y="0"/>
                </a:lnTo>
                <a:lnTo>
                  <a:pt x="1259" y="0"/>
                </a:lnTo>
                <a:lnTo>
                  <a:pt x="1255" y="0"/>
                </a:lnTo>
                <a:lnTo>
                  <a:pt x="1251" y="0"/>
                </a:lnTo>
                <a:lnTo>
                  <a:pt x="1248" y="0"/>
                </a:lnTo>
                <a:lnTo>
                  <a:pt x="1244" y="0"/>
                </a:lnTo>
                <a:lnTo>
                  <a:pt x="1240" y="0"/>
                </a:lnTo>
                <a:lnTo>
                  <a:pt x="1236" y="0"/>
                </a:lnTo>
                <a:lnTo>
                  <a:pt x="1233" y="0"/>
                </a:lnTo>
                <a:lnTo>
                  <a:pt x="1229" y="0"/>
                </a:lnTo>
                <a:lnTo>
                  <a:pt x="1225" y="0"/>
                </a:lnTo>
                <a:lnTo>
                  <a:pt x="1221" y="0"/>
                </a:lnTo>
                <a:lnTo>
                  <a:pt x="1217" y="0"/>
                </a:lnTo>
                <a:lnTo>
                  <a:pt x="1213" y="0"/>
                </a:lnTo>
                <a:lnTo>
                  <a:pt x="1209" y="0"/>
                </a:lnTo>
                <a:lnTo>
                  <a:pt x="1205" y="0"/>
                </a:lnTo>
                <a:lnTo>
                  <a:pt x="1201" y="0"/>
                </a:lnTo>
                <a:lnTo>
                  <a:pt x="1197" y="0"/>
                </a:lnTo>
                <a:lnTo>
                  <a:pt x="1193" y="0"/>
                </a:lnTo>
                <a:lnTo>
                  <a:pt x="1189" y="0"/>
                </a:lnTo>
                <a:lnTo>
                  <a:pt x="1186" y="0"/>
                </a:lnTo>
                <a:lnTo>
                  <a:pt x="1182" y="0"/>
                </a:lnTo>
                <a:lnTo>
                  <a:pt x="1178" y="0"/>
                </a:lnTo>
                <a:lnTo>
                  <a:pt x="1174" y="0"/>
                </a:lnTo>
                <a:lnTo>
                  <a:pt x="1170" y="0"/>
                </a:lnTo>
                <a:lnTo>
                  <a:pt x="1166" y="0"/>
                </a:lnTo>
                <a:lnTo>
                  <a:pt x="1162" y="0"/>
                </a:lnTo>
                <a:lnTo>
                  <a:pt x="1158" y="0"/>
                </a:lnTo>
                <a:lnTo>
                  <a:pt x="1154" y="0"/>
                </a:lnTo>
                <a:lnTo>
                  <a:pt x="1150" y="0"/>
                </a:lnTo>
                <a:lnTo>
                  <a:pt x="1146" y="0"/>
                </a:lnTo>
                <a:lnTo>
                  <a:pt x="1142" y="0"/>
                </a:lnTo>
                <a:lnTo>
                  <a:pt x="1138" y="0"/>
                </a:lnTo>
                <a:lnTo>
                  <a:pt x="1134" y="0"/>
                </a:lnTo>
                <a:lnTo>
                  <a:pt x="1130" y="0"/>
                </a:lnTo>
                <a:lnTo>
                  <a:pt x="1126" y="0"/>
                </a:lnTo>
                <a:lnTo>
                  <a:pt x="1122" y="0"/>
                </a:lnTo>
                <a:lnTo>
                  <a:pt x="1118" y="0"/>
                </a:lnTo>
                <a:lnTo>
                  <a:pt x="1114" y="0"/>
                </a:lnTo>
                <a:lnTo>
                  <a:pt x="1111" y="0"/>
                </a:lnTo>
                <a:lnTo>
                  <a:pt x="1107" y="0"/>
                </a:lnTo>
                <a:lnTo>
                  <a:pt x="1104" y="0"/>
                </a:lnTo>
                <a:lnTo>
                  <a:pt x="1100" y="0"/>
                </a:lnTo>
                <a:lnTo>
                  <a:pt x="1096" y="0"/>
                </a:lnTo>
                <a:lnTo>
                  <a:pt x="1092" y="0"/>
                </a:lnTo>
                <a:lnTo>
                  <a:pt x="1088" y="0"/>
                </a:lnTo>
                <a:lnTo>
                  <a:pt x="1084" y="0"/>
                </a:lnTo>
                <a:lnTo>
                  <a:pt x="1080" y="0"/>
                </a:lnTo>
                <a:lnTo>
                  <a:pt x="1076" y="0"/>
                </a:lnTo>
                <a:lnTo>
                  <a:pt x="1072" y="0"/>
                </a:lnTo>
                <a:lnTo>
                  <a:pt x="1068" y="0"/>
                </a:lnTo>
                <a:lnTo>
                  <a:pt x="1064" y="0"/>
                </a:lnTo>
                <a:lnTo>
                  <a:pt x="1060" y="0"/>
                </a:lnTo>
                <a:lnTo>
                  <a:pt x="1056" y="0"/>
                </a:lnTo>
                <a:lnTo>
                  <a:pt x="1052" y="0"/>
                </a:lnTo>
                <a:lnTo>
                  <a:pt x="1048" y="0"/>
                </a:lnTo>
                <a:lnTo>
                  <a:pt x="1044" y="0"/>
                </a:lnTo>
                <a:lnTo>
                  <a:pt x="1040" y="0"/>
                </a:lnTo>
                <a:lnTo>
                  <a:pt x="1037" y="0"/>
                </a:lnTo>
                <a:lnTo>
                  <a:pt x="1033" y="0"/>
                </a:lnTo>
                <a:lnTo>
                  <a:pt x="1029" y="0"/>
                </a:lnTo>
                <a:lnTo>
                  <a:pt x="1025" y="0"/>
                </a:lnTo>
                <a:lnTo>
                  <a:pt x="1021" y="0"/>
                </a:lnTo>
                <a:lnTo>
                  <a:pt x="1017" y="0"/>
                </a:lnTo>
                <a:lnTo>
                  <a:pt x="1013" y="0"/>
                </a:lnTo>
                <a:lnTo>
                  <a:pt x="1009" y="0"/>
                </a:lnTo>
                <a:lnTo>
                  <a:pt x="1005" y="0"/>
                </a:lnTo>
                <a:lnTo>
                  <a:pt x="1001" y="0"/>
                </a:lnTo>
                <a:lnTo>
                  <a:pt x="997" y="0"/>
                </a:lnTo>
                <a:lnTo>
                  <a:pt x="993" y="0"/>
                </a:lnTo>
                <a:lnTo>
                  <a:pt x="989" y="0"/>
                </a:lnTo>
                <a:lnTo>
                  <a:pt x="985" y="0"/>
                </a:lnTo>
                <a:lnTo>
                  <a:pt x="981" y="0"/>
                </a:lnTo>
                <a:lnTo>
                  <a:pt x="977" y="0"/>
                </a:lnTo>
                <a:lnTo>
                  <a:pt x="975" y="0"/>
                </a:lnTo>
                <a:lnTo>
                  <a:pt x="971" y="0"/>
                </a:lnTo>
                <a:lnTo>
                  <a:pt x="967" y="0"/>
                </a:lnTo>
                <a:lnTo>
                  <a:pt x="963" y="0"/>
                </a:lnTo>
                <a:lnTo>
                  <a:pt x="959" y="0"/>
                </a:lnTo>
                <a:lnTo>
                  <a:pt x="955" y="0"/>
                </a:lnTo>
                <a:lnTo>
                  <a:pt x="951" y="0"/>
                </a:lnTo>
                <a:lnTo>
                  <a:pt x="947" y="0"/>
                </a:lnTo>
                <a:lnTo>
                  <a:pt x="943" y="0"/>
                </a:lnTo>
                <a:lnTo>
                  <a:pt x="939" y="0"/>
                </a:lnTo>
                <a:lnTo>
                  <a:pt x="935" y="0"/>
                </a:lnTo>
                <a:lnTo>
                  <a:pt x="931" y="0"/>
                </a:lnTo>
                <a:lnTo>
                  <a:pt x="927" y="0"/>
                </a:lnTo>
                <a:lnTo>
                  <a:pt x="923" y="0"/>
                </a:lnTo>
                <a:lnTo>
                  <a:pt x="919" y="0"/>
                </a:lnTo>
                <a:lnTo>
                  <a:pt x="915" y="0"/>
                </a:lnTo>
                <a:lnTo>
                  <a:pt x="911" y="0"/>
                </a:lnTo>
                <a:lnTo>
                  <a:pt x="908" y="0"/>
                </a:lnTo>
                <a:lnTo>
                  <a:pt x="904" y="0"/>
                </a:lnTo>
                <a:lnTo>
                  <a:pt x="900" y="0"/>
                </a:lnTo>
                <a:lnTo>
                  <a:pt x="896" y="0"/>
                </a:lnTo>
                <a:lnTo>
                  <a:pt x="892" y="0"/>
                </a:lnTo>
                <a:lnTo>
                  <a:pt x="888" y="0"/>
                </a:lnTo>
                <a:lnTo>
                  <a:pt x="884" y="0"/>
                </a:lnTo>
                <a:lnTo>
                  <a:pt x="880" y="0"/>
                </a:lnTo>
                <a:lnTo>
                  <a:pt x="876" y="0"/>
                </a:lnTo>
                <a:lnTo>
                  <a:pt x="872" y="0"/>
                </a:lnTo>
                <a:lnTo>
                  <a:pt x="868" y="0"/>
                </a:lnTo>
                <a:lnTo>
                  <a:pt x="864" y="0"/>
                </a:lnTo>
                <a:lnTo>
                  <a:pt x="860" y="0"/>
                </a:lnTo>
                <a:lnTo>
                  <a:pt x="856" y="0"/>
                </a:lnTo>
                <a:lnTo>
                  <a:pt x="852" y="0"/>
                </a:lnTo>
                <a:lnTo>
                  <a:pt x="848" y="0"/>
                </a:lnTo>
                <a:lnTo>
                  <a:pt x="845" y="0"/>
                </a:lnTo>
                <a:lnTo>
                  <a:pt x="841" y="0"/>
                </a:lnTo>
                <a:lnTo>
                  <a:pt x="837" y="0"/>
                </a:lnTo>
                <a:lnTo>
                  <a:pt x="833" y="0"/>
                </a:lnTo>
                <a:lnTo>
                  <a:pt x="830" y="0"/>
                </a:lnTo>
                <a:lnTo>
                  <a:pt x="826" y="0"/>
                </a:lnTo>
                <a:lnTo>
                  <a:pt x="822" y="0"/>
                </a:lnTo>
                <a:lnTo>
                  <a:pt x="818" y="0"/>
                </a:lnTo>
                <a:lnTo>
                  <a:pt x="814" y="0"/>
                </a:lnTo>
                <a:lnTo>
                  <a:pt x="810" y="0"/>
                </a:lnTo>
                <a:lnTo>
                  <a:pt x="806" y="0"/>
                </a:lnTo>
                <a:lnTo>
                  <a:pt x="802" y="0"/>
                </a:lnTo>
                <a:lnTo>
                  <a:pt x="798" y="0"/>
                </a:lnTo>
                <a:lnTo>
                  <a:pt x="794" y="0"/>
                </a:lnTo>
                <a:lnTo>
                  <a:pt x="790" y="0"/>
                </a:lnTo>
                <a:lnTo>
                  <a:pt x="786" y="0"/>
                </a:lnTo>
                <a:lnTo>
                  <a:pt x="782" y="0"/>
                </a:lnTo>
                <a:lnTo>
                  <a:pt x="778" y="0"/>
                </a:lnTo>
                <a:lnTo>
                  <a:pt x="774" y="0"/>
                </a:lnTo>
                <a:lnTo>
                  <a:pt x="770" y="0"/>
                </a:lnTo>
                <a:lnTo>
                  <a:pt x="766" y="0"/>
                </a:lnTo>
                <a:lnTo>
                  <a:pt x="763" y="0"/>
                </a:lnTo>
                <a:lnTo>
                  <a:pt x="759" y="0"/>
                </a:lnTo>
                <a:lnTo>
                  <a:pt x="755" y="0"/>
                </a:lnTo>
                <a:lnTo>
                  <a:pt x="751" y="0"/>
                </a:lnTo>
                <a:lnTo>
                  <a:pt x="747" y="0"/>
                </a:lnTo>
                <a:lnTo>
                  <a:pt x="743" y="0"/>
                </a:lnTo>
                <a:lnTo>
                  <a:pt x="739" y="0"/>
                </a:lnTo>
                <a:lnTo>
                  <a:pt x="735" y="0"/>
                </a:lnTo>
                <a:lnTo>
                  <a:pt x="731" y="0"/>
                </a:lnTo>
                <a:lnTo>
                  <a:pt x="727" y="0"/>
                </a:lnTo>
                <a:lnTo>
                  <a:pt x="723" y="0"/>
                </a:lnTo>
                <a:lnTo>
                  <a:pt x="719" y="0"/>
                </a:lnTo>
                <a:lnTo>
                  <a:pt x="716" y="0"/>
                </a:lnTo>
                <a:lnTo>
                  <a:pt x="712" y="0"/>
                </a:lnTo>
                <a:lnTo>
                  <a:pt x="708" y="0"/>
                </a:lnTo>
                <a:lnTo>
                  <a:pt x="704" y="0"/>
                </a:lnTo>
                <a:lnTo>
                  <a:pt x="701" y="0"/>
                </a:lnTo>
                <a:lnTo>
                  <a:pt x="697" y="0"/>
                </a:lnTo>
                <a:lnTo>
                  <a:pt x="693" y="0"/>
                </a:lnTo>
                <a:lnTo>
                  <a:pt x="689" y="0"/>
                </a:lnTo>
                <a:lnTo>
                  <a:pt x="685" y="0"/>
                </a:lnTo>
                <a:lnTo>
                  <a:pt x="681" y="0"/>
                </a:lnTo>
                <a:lnTo>
                  <a:pt x="677" y="0"/>
                </a:lnTo>
                <a:lnTo>
                  <a:pt x="673" y="0"/>
                </a:lnTo>
                <a:lnTo>
                  <a:pt x="669" y="0"/>
                </a:lnTo>
                <a:lnTo>
                  <a:pt x="665" y="0"/>
                </a:lnTo>
                <a:lnTo>
                  <a:pt x="661" y="0"/>
                </a:lnTo>
                <a:lnTo>
                  <a:pt x="657" y="0"/>
                </a:lnTo>
                <a:lnTo>
                  <a:pt x="653" y="0"/>
                </a:lnTo>
                <a:lnTo>
                  <a:pt x="649" y="0"/>
                </a:lnTo>
                <a:lnTo>
                  <a:pt x="645" y="0"/>
                </a:lnTo>
                <a:lnTo>
                  <a:pt x="641" y="0"/>
                </a:lnTo>
                <a:lnTo>
                  <a:pt x="637" y="0"/>
                </a:lnTo>
                <a:lnTo>
                  <a:pt x="633" y="0"/>
                </a:lnTo>
                <a:lnTo>
                  <a:pt x="629" y="0"/>
                </a:lnTo>
                <a:lnTo>
                  <a:pt x="626" y="0"/>
                </a:lnTo>
                <a:lnTo>
                  <a:pt x="622" y="0"/>
                </a:lnTo>
                <a:lnTo>
                  <a:pt x="618" y="0"/>
                </a:lnTo>
                <a:lnTo>
                  <a:pt x="614" y="0"/>
                </a:lnTo>
                <a:lnTo>
                  <a:pt x="610" y="0"/>
                </a:lnTo>
                <a:lnTo>
                  <a:pt x="606" y="0"/>
                </a:lnTo>
                <a:lnTo>
                  <a:pt x="602" y="0"/>
                </a:lnTo>
                <a:lnTo>
                  <a:pt x="598" y="0"/>
                </a:lnTo>
                <a:lnTo>
                  <a:pt x="594" y="0"/>
                </a:lnTo>
                <a:lnTo>
                  <a:pt x="590" y="0"/>
                </a:lnTo>
                <a:lnTo>
                  <a:pt x="586" y="0"/>
                </a:lnTo>
                <a:lnTo>
                  <a:pt x="583" y="0"/>
                </a:lnTo>
                <a:lnTo>
                  <a:pt x="579" y="0"/>
                </a:lnTo>
                <a:lnTo>
                  <a:pt x="575" y="0"/>
                </a:lnTo>
                <a:lnTo>
                  <a:pt x="571" y="0"/>
                </a:lnTo>
                <a:lnTo>
                  <a:pt x="567" y="0"/>
                </a:lnTo>
                <a:lnTo>
                  <a:pt x="563" y="0"/>
                </a:lnTo>
                <a:lnTo>
                  <a:pt x="559" y="0"/>
                </a:lnTo>
                <a:lnTo>
                  <a:pt x="555" y="0"/>
                </a:lnTo>
                <a:lnTo>
                  <a:pt x="552" y="0"/>
                </a:lnTo>
                <a:lnTo>
                  <a:pt x="548" y="0"/>
                </a:lnTo>
                <a:lnTo>
                  <a:pt x="544" y="0"/>
                </a:lnTo>
                <a:lnTo>
                  <a:pt x="540" y="0"/>
                </a:lnTo>
                <a:lnTo>
                  <a:pt x="536" y="0"/>
                </a:lnTo>
                <a:lnTo>
                  <a:pt x="532" y="0"/>
                </a:lnTo>
                <a:lnTo>
                  <a:pt x="528" y="0"/>
                </a:lnTo>
                <a:lnTo>
                  <a:pt x="524" y="0"/>
                </a:lnTo>
                <a:lnTo>
                  <a:pt x="520" y="0"/>
                </a:lnTo>
                <a:lnTo>
                  <a:pt x="516" y="0"/>
                </a:lnTo>
                <a:lnTo>
                  <a:pt x="512" y="0"/>
                </a:lnTo>
                <a:lnTo>
                  <a:pt x="508" y="0"/>
                </a:lnTo>
                <a:lnTo>
                  <a:pt x="504" y="0"/>
                </a:lnTo>
                <a:lnTo>
                  <a:pt x="500" y="0"/>
                </a:lnTo>
                <a:lnTo>
                  <a:pt x="496" y="0"/>
                </a:lnTo>
                <a:lnTo>
                  <a:pt x="492" y="0"/>
                </a:lnTo>
                <a:lnTo>
                  <a:pt x="489" y="0"/>
                </a:lnTo>
                <a:lnTo>
                  <a:pt x="485" y="0"/>
                </a:lnTo>
                <a:lnTo>
                  <a:pt x="481" y="0"/>
                </a:lnTo>
                <a:lnTo>
                  <a:pt x="477" y="0"/>
                </a:lnTo>
                <a:lnTo>
                  <a:pt x="473" y="0"/>
                </a:lnTo>
                <a:lnTo>
                  <a:pt x="469" y="0"/>
                </a:lnTo>
                <a:lnTo>
                  <a:pt x="465" y="0"/>
                </a:lnTo>
                <a:lnTo>
                  <a:pt x="461" y="0"/>
                </a:lnTo>
                <a:lnTo>
                  <a:pt x="457" y="0"/>
                </a:lnTo>
                <a:lnTo>
                  <a:pt x="454" y="0"/>
                </a:lnTo>
                <a:lnTo>
                  <a:pt x="450" y="0"/>
                </a:lnTo>
                <a:lnTo>
                  <a:pt x="446" y="0"/>
                </a:lnTo>
                <a:lnTo>
                  <a:pt x="442" y="0"/>
                </a:lnTo>
                <a:lnTo>
                  <a:pt x="438" y="0"/>
                </a:lnTo>
                <a:lnTo>
                  <a:pt x="434" y="0"/>
                </a:lnTo>
                <a:lnTo>
                  <a:pt x="430" y="0"/>
                </a:lnTo>
                <a:lnTo>
                  <a:pt x="426" y="0"/>
                </a:lnTo>
                <a:lnTo>
                  <a:pt x="423" y="0"/>
                </a:lnTo>
                <a:lnTo>
                  <a:pt x="419" y="0"/>
                </a:lnTo>
                <a:lnTo>
                  <a:pt x="415" y="0"/>
                </a:lnTo>
                <a:lnTo>
                  <a:pt x="411" y="0"/>
                </a:lnTo>
                <a:lnTo>
                  <a:pt x="407" y="0"/>
                </a:lnTo>
                <a:lnTo>
                  <a:pt x="403" y="0"/>
                </a:lnTo>
                <a:lnTo>
                  <a:pt x="399" y="0"/>
                </a:lnTo>
                <a:lnTo>
                  <a:pt x="395" y="0"/>
                </a:lnTo>
                <a:lnTo>
                  <a:pt x="391" y="0"/>
                </a:lnTo>
                <a:lnTo>
                  <a:pt x="387" y="0"/>
                </a:lnTo>
                <a:lnTo>
                  <a:pt x="383" y="0"/>
                </a:lnTo>
                <a:lnTo>
                  <a:pt x="379" y="0"/>
                </a:lnTo>
                <a:lnTo>
                  <a:pt x="375" y="0"/>
                </a:lnTo>
                <a:lnTo>
                  <a:pt x="371" y="0"/>
                </a:lnTo>
                <a:lnTo>
                  <a:pt x="367" y="0"/>
                </a:lnTo>
                <a:lnTo>
                  <a:pt x="363" y="0"/>
                </a:lnTo>
                <a:lnTo>
                  <a:pt x="359" y="0"/>
                </a:lnTo>
                <a:lnTo>
                  <a:pt x="355" y="0"/>
                </a:lnTo>
                <a:lnTo>
                  <a:pt x="351" y="0"/>
                </a:lnTo>
                <a:lnTo>
                  <a:pt x="347" y="0"/>
                </a:lnTo>
                <a:lnTo>
                  <a:pt x="343" y="0"/>
                </a:lnTo>
                <a:lnTo>
                  <a:pt x="340" y="0"/>
                </a:lnTo>
                <a:lnTo>
                  <a:pt x="336" y="0"/>
                </a:lnTo>
                <a:lnTo>
                  <a:pt x="332" y="0"/>
                </a:lnTo>
                <a:lnTo>
                  <a:pt x="328" y="0"/>
                </a:lnTo>
                <a:lnTo>
                  <a:pt x="325" y="0"/>
                </a:lnTo>
                <a:lnTo>
                  <a:pt x="321" y="0"/>
                </a:lnTo>
                <a:lnTo>
                  <a:pt x="317" y="0"/>
                </a:lnTo>
                <a:lnTo>
                  <a:pt x="313" y="0"/>
                </a:lnTo>
                <a:lnTo>
                  <a:pt x="309" y="0"/>
                </a:lnTo>
                <a:lnTo>
                  <a:pt x="305" y="0"/>
                </a:lnTo>
                <a:lnTo>
                  <a:pt x="301" y="0"/>
                </a:lnTo>
                <a:lnTo>
                  <a:pt x="297" y="0"/>
                </a:lnTo>
                <a:lnTo>
                  <a:pt x="293" y="0"/>
                </a:lnTo>
                <a:lnTo>
                  <a:pt x="289" y="0"/>
                </a:lnTo>
                <a:lnTo>
                  <a:pt x="285" y="0"/>
                </a:lnTo>
                <a:lnTo>
                  <a:pt x="281" y="0"/>
                </a:lnTo>
                <a:lnTo>
                  <a:pt x="278" y="0"/>
                </a:lnTo>
                <a:lnTo>
                  <a:pt x="274" y="0"/>
                </a:lnTo>
                <a:lnTo>
                  <a:pt x="270" y="0"/>
                </a:lnTo>
                <a:lnTo>
                  <a:pt x="266" y="0"/>
                </a:lnTo>
                <a:lnTo>
                  <a:pt x="262" y="0"/>
                </a:lnTo>
                <a:lnTo>
                  <a:pt x="258" y="0"/>
                </a:lnTo>
                <a:lnTo>
                  <a:pt x="254" y="0"/>
                </a:lnTo>
                <a:lnTo>
                  <a:pt x="250" y="0"/>
                </a:lnTo>
                <a:lnTo>
                  <a:pt x="246" y="0"/>
                </a:lnTo>
                <a:lnTo>
                  <a:pt x="242" y="0"/>
                </a:lnTo>
                <a:lnTo>
                  <a:pt x="238" y="0"/>
                </a:lnTo>
                <a:lnTo>
                  <a:pt x="234" y="0"/>
                </a:lnTo>
                <a:lnTo>
                  <a:pt x="230" y="0"/>
                </a:lnTo>
                <a:lnTo>
                  <a:pt x="226" y="0"/>
                </a:lnTo>
                <a:lnTo>
                  <a:pt x="222" y="0"/>
                </a:lnTo>
                <a:lnTo>
                  <a:pt x="218" y="0"/>
                </a:lnTo>
                <a:lnTo>
                  <a:pt x="215" y="0"/>
                </a:lnTo>
                <a:lnTo>
                  <a:pt x="211" y="0"/>
                </a:lnTo>
                <a:lnTo>
                  <a:pt x="207" y="0"/>
                </a:lnTo>
                <a:lnTo>
                  <a:pt x="203" y="0"/>
                </a:lnTo>
                <a:lnTo>
                  <a:pt x="199" y="0"/>
                </a:lnTo>
                <a:lnTo>
                  <a:pt x="195" y="0"/>
                </a:lnTo>
                <a:lnTo>
                  <a:pt x="192" y="0"/>
                </a:lnTo>
                <a:lnTo>
                  <a:pt x="188" y="0"/>
                </a:lnTo>
                <a:lnTo>
                  <a:pt x="184" y="0"/>
                </a:lnTo>
                <a:lnTo>
                  <a:pt x="180" y="0"/>
                </a:lnTo>
                <a:lnTo>
                  <a:pt x="176" y="0"/>
                </a:lnTo>
                <a:lnTo>
                  <a:pt x="172" y="0"/>
                </a:lnTo>
                <a:lnTo>
                  <a:pt x="168" y="0"/>
                </a:lnTo>
                <a:lnTo>
                  <a:pt x="164" y="0"/>
                </a:lnTo>
                <a:lnTo>
                  <a:pt x="160" y="0"/>
                </a:lnTo>
                <a:lnTo>
                  <a:pt x="156" y="0"/>
                </a:lnTo>
                <a:lnTo>
                  <a:pt x="152" y="0"/>
                </a:lnTo>
                <a:lnTo>
                  <a:pt x="148" y="0"/>
                </a:lnTo>
                <a:lnTo>
                  <a:pt x="144" y="0"/>
                </a:lnTo>
                <a:lnTo>
                  <a:pt x="141" y="0"/>
                </a:lnTo>
                <a:lnTo>
                  <a:pt x="137" y="0"/>
                </a:lnTo>
                <a:lnTo>
                  <a:pt x="133" y="0"/>
                </a:lnTo>
                <a:lnTo>
                  <a:pt x="129" y="0"/>
                </a:lnTo>
                <a:lnTo>
                  <a:pt x="125" y="0"/>
                </a:lnTo>
                <a:lnTo>
                  <a:pt x="121" y="0"/>
                </a:lnTo>
                <a:lnTo>
                  <a:pt x="117" y="0"/>
                </a:lnTo>
                <a:lnTo>
                  <a:pt x="113" y="0"/>
                </a:lnTo>
                <a:lnTo>
                  <a:pt x="109" y="0"/>
                </a:lnTo>
                <a:lnTo>
                  <a:pt x="105" y="0"/>
                </a:lnTo>
                <a:lnTo>
                  <a:pt x="101" y="0"/>
                </a:lnTo>
                <a:lnTo>
                  <a:pt x="97" y="0"/>
                </a:lnTo>
                <a:lnTo>
                  <a:pt x="93" y="0"/>
                </a:lnTo>
                <a:lnTo>
                  <a:pt x="89" y="0"/>
                </a:lnTo>
                <a:lnTo>
                  <a:pt x="85" y="0"/>
                </a:lnTo>
                <a:lnTo>
                  <a:pt x="81" y="0"/>
                </a:lnTo>
                <a:lnTo>
                  <a:pt x="77" y="0"/>
                </a:lnTo>
                <a:lnTo>
                  <a:pt x="73" y="0"/>
                </a:lnTo>
                <a:lnTo>
                  <a:pt x="69" y="0"/>
                </a:lnTo>
                <a:lnTo>
                  <a:pt x="65" y="0"/>
                </a:lnTo>
                <a:lnTo>
                  <a:pt x="63" y="0"/>
                </a:lnTo>
                <a:lnTo>
                  <a:pt x="59" y="0"/>
                </a:lnTo>
                <a:lnTo>
                  <a:pt x="55" y="0"/>
                </a:lnTo>
                <a:lnTo>
                  <a:pt x="51" y="0"/>
                </a:lnTo>
                <a:lnTo>
                  <a:pt x="47" y="0"/>
                </a:lnTo>
                <a:lnTo>
                  <a:pt x="43" y="0"/>
                </a:lnTo>
                <a:lnTo>
                  <a:pt x="39" y="0"/>
                </a:lnTo>
                <a:lnTo>
                  <a:pt x="35" y="0"/>
                </a:lnTo>
                <a:lnTo>
                  <a:pt x="31" y="0"/>
                </a:lnTo>
                <a:lnTo>
                  <a:pt x="27" y="0"/>
                </a:lnTo>
                <a:lnTo>
                  <a:pt x="23" y="0"/>
                </a:lnTo>
                <a:lnTo>
                  <a:pt x="19" y="0"/>
                </a:lnTo>
                <a:lnTo>
                  <a:pt x="15" y="0"/>
                </a:lnTo>
                <a:lnTo>
                  <a:pt x="11" y="0"/>
                </a:lnTo>
                <a:lnTo>
                  <a:pt x="7" y="0"/>
                </a:lnTo>
                <a:lnTo>
                  <a:pt x="4" y="0"/>
                </a:lnTo>
                <a:lnTo>
                  <a:pt x="0" y="0"/>
                </a:lnTo>
              </a:path>
            </a:pathLst>
          </a:custGeom>
          <a:solidFill>
            <a:srgbClr val="C03000"/>
          </a:solidFill>
          <a:ln w="12700" cap="rnd">
            <a:solidFill>
              <a:srgbClr val="CC0000"/>
            </a:solidFill>
            <a:round/>
            <a:headEnd/>
            <a:tailEnd/>
          </a:ln>
          <a:effectLst/>
        </p:spPr>
        <p:txBody>
          <a:bodyPr/>
          <a:lstStyle/>
          <a:p>
            <a:endParaRPr lang="en-US"/>
          </a:p>
        </p:txBody>
      </p:sp>
      <p:sp>
        <p:nvSpPr>
          <p:cNvPr id="148492" name="Rectangle 12"/>
          <p:cNvSpPr>
            <a:spLocks noChangeArrowheads="1"/>
          </p:cNvSpPr>
          <p:nvPr/>
        </p:nvSpPr>
        <p:spPr bwMode="auto">
          <a:xfrm>
            <a:off x="5010150" y="3068638"/>
            <a:ext cx="357188" cy="107950"/>
          </a:xfrm>
          <a:prstGeom prst="rect">
            <a:avLst/>
          </a:prstGeom>
          <a:noFill/>
          <a:ln w="12700">
            <a:noFill/>
            <a:miter lim="800000"/>
            <a:headEnd/>
            <a:tailEnd/>
          </a:ln>
          <a:effectLst/>
        </p:spPr>
        <p:txBody>
          <a:bodyPr wrap="none" lIns="90488" tIns="44450" rIns="90488" bIns="44450" anchor="ctr"/>
          <a:lstStyle/>
          <a:p>
            <a:pPr algn="ctr"/>
            <a:r>
              <a:rPr lang="en-US" sz="1800" b="1" i="0">
                <a:solidFill>
                  <a:srgbClr val="000000"/>
                </a:solidFill>
                <a:latin typeface="Arial" pitchFamily="34" charset="0"/>
              </a:rPr>
              <a:t>X</a:t>
            </a:r>
          </a:p>
        </p:txBody>
      </p:sp>
      <p:sp>
        <p:nvSpPr>
          <p:cNvPr id="148493" name="Line 13"/>
          <p:cNvSpPr>
            <a:spLocks noChangeShapeType="1"/>
          </p:cNvSpPr>
          <p:nvPr/>
        </p:nvSpPr>
        <p:spPr bwMode="auto">
          <a:xfrm>
            <a:off x="5108575" y="2998788"/>
            <a:ext cx="130175" cy="0"/>
          </a:xfrm>
          <a:prstGeom prst="line">
            <a:avLst/>
          </a:prstGeom>
          <a:noFill/>
          <a:ln w="25400">
            <a:solidFill>
              <a:schemeClr val="bg2"/>
            </a:solidFill>
            <a:round/>
            <a:headEnd/>
            <a:tailEnd/>
          </a:ln>
          <a:effectLst/>
        </p:spPr>
        <p:txBody>
          <a:bodyPr wrap="none" anchor="ctr"/>
          <a:lstStyle/>
          <a:p>
            <a:endParaRPr lang="en-US"/>
          </a:p>
        </p:txBody>
      </p:sp>
      <p:sp>
        <p:nvSpPr>
          <p:cNvPr id="148494" name="Freeform 14"/>
          <p:cNvSpPr>
            <a:spLocks/>
          </p:cNvSpPr>
          <p:nvPr/>
        </p:nvSpPr>
        <p:spPr bwMode="auto">
          <a:xfrm>
            <a:off x="1501775" y="2794000"/>
            <a:ext cx="1239838" cy="138113"/>
          </a:xfrm>
          <a:custGeom>
            <a:avLst/>
            <a:gdLst/>
            <a:ahLst/>
            <a:cxnLst>
              <a:cxn ang="0">
                <a:pos x="756" y="86"/>
              </a:cxn>
              <a:cxn ang="0">
                <a:pos x="730" y="86"/>
              </a:cxn>
              <a:cxn ang="0">
                <a:pos x="702" y="86"/>
              </a:cxn>
              <a:cxn ang="0">
                <a:pos x="674" y="86"/>
              </a:cxn>
              <a:cxn ang="0">
                <a:pos x="648" y="86"/>
              </a:cxn>
              <a:cxn ang="0">
                <a:pos x="620" y="86"/>
              </a:cxn>
              <a:cxn ang="0">
                <a:pos x="593" y="86"/>
              </a:cxn>
              <a:cxn ang="0">
                <a:pos x="565" y="86"/>
              </a:cxn>
              <a:cxn ang="0">
                <a:pos x="539" y="86"/>
              </a:cxn>
              <a:cxn ang="0">
                <a:pos x="511" y="86"/>
              </a:cxn>
              <a:cxn ang="0">
                <a:pos x="483" y="86"/>
              </a:cxn>
              <a:cxn ang="0">
                <a:pos x="457" y="86"/>
              </a:cxn>
              <a:cxn ang="0">
                <a:pos x="429" y="86"/>
              </a:cxn>
              <a:cxn ang="0">
                <a:pos x="401" y="86"/>
              </a:cxn>
              <a:cxn ang="0">
                <a:pos x="375" y="0"/>
              </a:cxn>
              <a:cxn ang="0">
                <a:pos x="347" y="12"/>
              </a:cxn>
              <a:cxn ang="0">
                <a:pos x="320" y="22"/>
              </a:cxn>
              <a:cxn ang="0">
                <a:pos x="293" y="32"/>
              </a:cxn>
              <a:cxn ang="0">
                <a:pos x="265" y="39"/>
              </a:cxn>
              <a:cxn ang="0">
                <a:pos x="238" y="47"/>
              </a:cxn>
              <a:cxn ang="0">
                <a:pos x="211" y="53"/>
              </a:cxn>
              <a:cxn ang="0">
                <a:pos x="184" y="58"/>
              </a:cxn>
              <a:cxn ang="0">
                <a:pos x="156" y="63"/>
              </a:cxn>
              <a:cxn ang="0">
                <a:pos x="129" y="66"/>
              </a:cxn>
              <a:cxn ang="0">
                <a:pos x="102" y="70"/>
              </a:cxn>
              <a:cxn ang="0">
                <a:pos x="74" y="73"/>
              </a:cxn>
              <a:cxn ang="0">
                <a:pos x="47" y="75"/>
              </a:cxn>
              <a:cxn ang="0">
                <a:pos x="20" y="78"/>
              </a:cxn>
              <a:cxn ang="0">
                <a:pos x="4" y="86"/>
              </a:cxn>
              <a:cxn ang="0">
                <a:pos x="32" y="86"/>
              </a:cxn>
              <a:cxn ang="0">
                <a:pos x="59" y="86"/>
              </a:cxn>
              <a:cxn ang="0">
                <a:pos x="86" y="86"/>
              </a:cxn>
              <a:cxn ang="0">
                <a:pos x="114" y="86"/>
              </a:cxn>
              <a:cxn ang="0">
                <a:pos x="140" y="86"/>
              </a:cxn>
              <a:cxn ang="0">
                <a:pos x="168" y="86"/>
              </a:cxn>
              <a:cxn ang="0">
                <a:pos x="195" y="86"/>
              </a:cxn>
              <a:cxn ang="0">
                <a:pos x="222" y="86"/>
              </a:cxn>
              <a:cxn ang="0">
                <a:pos x="250" y="86"/>
              </a:cxn>
              <a:cxn ang="0">
                <a:pos x="277" y="86"/>
              </a:cxn>
              <a:cxn ang="0">
                <a:pos x="304" y="86"/>
              </a:cxn>
              <a:cxn ang="0">
                <a:pos x="332" y="86"/>
              </a:cxn>
              <a:cxn ang="0">
                <a:pos x="359" y="86"/>
              </a:cxn>
              <a:cxn ang="0">
                <a:pos x="387" y="86"/>
              </a:cxn>
              <a:cxn ang="0">
                <a:pos x="413" y="86"/>
              </a:cxn>
              <a:cxn ang="0">
                <a:pos x="441" y="86"/>
              </a:cxn>
              <a:cxn ang="0">
                <a:pos x="468" y="86"/>
              </a:cxn>
              <a:cxn ang="0">
                <a:pos x="495" y="86"/>
              </a:cxn>
              <a:cxn ang="0">
                <a:pos x="523" y="86"/>
              </a:cxn>
              <a:cxn ang="0">
                <a:pos x="550" y="86"/>
              </a:cxn>
              <a:cxn ang="0">
                <a:pos x="577" y="86"/>
              </a:cxn>
              <a:cxn ang="0">
                <a:pos x="605" y="86"/>
              </a:cxn>
              <a:cxn ang="0">
                <a:pos x="632" y="86"/>
              </a:cxn>
              <a:cxn ang="0">
                <a:pos x="659" y="86"/>
              </a:cxn>
              <a:cxn ang="0">
                <a:pos x="686" y="86"/>
              </a:cxn>
              <a:cxn ang="0">
                <a:pos x="714" y="86"/>
              </a:cxn>
              <a:cxn ang="0">
                <a:pos x="741" y="86"/>
              </a:cxn>
              <a:cxn ang="0">
                <a:pos x="768" y="86"/>
              </a:cxn>
            </a:cxnLst>
            <a:rect l="0" t="0" r="r" b="b"/>
            <a:pathLst>
              <a:path w="781" h="87">
                <a:moveTo>
                  <a:pt x="780" y="86"/>
                </a:moveTo>
                <a:lnTo>
                  <a:pt x="776" y="86"/>
                </a:lnTo>
                <a:lnTo>
                  <a:pt x="772" y="86"/>
                </a:lnTo>
                <a:lnTo>
                  <a:pt x="768" y="86"/>
                </a:lnTo>
                <a:lnTo>
                  <a:pt x="764" y="86"/>
                </a:lnTo>
                <a:lnTo>
                  <a:pt x="760" y="86"/>
                </a:lnTo>
                <a:lnTo>
                  <a:pt x="756" y="86"/>
                </a:lnTo>
                <a:lnTo>
                  <a:pt x="752" y="86"/>
                </a:lnTo>
                <a:lnTo>
                  <a:pt x="748" y="86"/>
                </a:lnTo>
                <a:lnTo>
                  <a:pt x="745" y="86"/>
                </a:lnTo>
                <a:lnTo>
                  <a:pt x="741" y="86"/>
                </a:lnTo>
                <a:lnTo>
                  <a:pt x="737" y="86"/>
                </a:lnTo>
                <a:lnTo>
                  <a:pt x="734" y="86"/>
                </a:lnTo>
                <a:lnTo>
                  <a:pt x="730" y="86"/>
                </a:lnTo>
                <a:lnTo>
                  <a:pt x="726" y="86"/>
                </a:lnTo>
                <a:lnTo>
                  <a:pt x="722" y="86"/>
                </a:lnTo>
                <a:lnTo>
                  <a:pt x="718" y="86"/>
                </a:lnTo>
                <a:lnTo>
                  <a:pt x="714" y="86"/>
                </a:lnTo>
                <a:lnTo>
                  <a:pt x="710" y="86"/>
                </a:lnTo>
                <a:lnTo>
                  <a:pt x="706" y="86"/>
                </a:lnTo>
                <a:lnTo>
                  <a:pt x="702" y="86"/>
                </a:lnTo>
                <a:lnTo>
                  <a:pt x="698" y="86"/>
                </a:lnTo>
                <a:lnTo>
                  <a:pt x="694" y="86"/>
                </a:lnTo>
                <a:lnTo>
                  <a:pt x="690" y="86"/>
                </a:lnTo>
                <a:lnTo>
                  <a:pt x="686" y="86"/>
                </a:lnTo>
                <a:lnTo>
                  <a:pt x="682" y="86"/>
                </a:lnTo>
                <a:lnTo>
                  <a:pt x="678" y="86"/>
                </a:lnTo>
                <a:lnTo>
                  <a:pt x="674" y="86"/>
                </a:lnTo>
                <a:lnTo>
                  <a:pt x="671" y="86"/>
                </a:lnTo>
                <a:lnTo>
                  <a:pt x="667" y="86"/>
                </a:lnTo>
                <a:lnTo>
                  <a:pt x="663" y="86"/>
                </a:lnTo>
                <a:lnTo>
                  <a:pt x="659" y="86"/>
                </a:lnTo>
                <a:lnTo>
                  <a:pt x="655" y="86"/>
                </a:lnTo>
                <a:lnTo>
                  <a:pt x="651" y="86"/>
                </a:lnTo>
                <a:lnTo>
                  <a:pt x="648" y="86"/>
                </a:lnTo>
                <a:lnTo>
                  <a:pt x="644" y="86"/>
                </a:lnTo>
                <a:lnTo>
                  <a:pt x="640" y="86"/>
                </a:lnTo>
                <a:lnTo>
                  <a:pt x="636" y="86"/>
                </a:lnTo>
                <a:lnTo>
                  <a:pt x="632" y="86"/>
                </a:lnTo>
                <a:lnTo>
                  <a:pt x="628" y="86"/>
                </a:lnTo>
                <a:lnTo>
                  <a:pt x="624" y="86"/>
                </a:lnTo>
                <a:lnTo>
                  <a:pt x="620" y="86"/>
                </a:lnTo>
                <a:lnTo>
                  <a:pt x="616" y="86"/>
                </a:lnTo>
                <a:lnTo>
                  <a:pt x="612" y="86"/>
                </a:lnTo>
                <a:lnTo>
                  <a:pt x="609" y="86"/>
                </a:lnTo>
                <a:lnTo>
                  <a:pt x="605" y="86"/>
                </a:lnTo>
                <a:lnTo>
                  <a:pt x="601" y="86"/>
                </a:lnTo>
                <a:lnTo>
                  <a:pt x="597" y="86"/>
                </a:lnTo>
                <a:lnTo>
                  <a:pt x="593" y="86"/>
                </a:lnTo>
                <a:lnTo>
                  <a:pt x="589" y="86"/>
                </a:lnTo>
                <a:lnTo>
                  <a:pt x="585" y="86"/>
                </a:lnTo>
                <a:lnTo>
                  <a:pt x="581" y="86"/>
                </a:lnTo>
                <a:lnTo>
                  <a:pt x="577" y="86"/>
                </a:lnTo>
                <a:lnTo>
                  <a:pt x="573" y="86"/>
                </a:lnTo>
                <a:lnTo>
                  <a:pt x="569" y="86"/>
                </a:lnTo>
                <a:lnTo>
                  <a:pt x="565" y="86"/>
                </a:lnTo>
                <a:lnTo>
                  <a:pt x="562" y="86"/>
                </a:lnTo>
                <a:lnTo>
                  <a:pt x="558" y="86"/>
                </a:lnTo>
                <a:lnTo>
                  <a:pt x="554" y="86"/>
                </a:lnTo>
                <a:lnTo>
                  <a:pt x="550" y="86"/>
                </a:lnTo>
                <a:lnTo>
                  <a:pt x="546" y="86"/>
                </a:lnTo>
                <a:lnTo>
                  <a:pt x="543" y="86"/>
                </a:lnTo>
                <a:lnTo>
                  <a:pt x="539" y="86"/>
                </a:lnTo>
                <a:lnTo>
                  <a:pt x="535" y="86"/>
                </a:lnTo>
                <a:lnTo>
                  <a:pt x="531" y="86"/>
                </a:lnTo>
                <a:lnTo>
                  <a:pt x="527" y="86"/>
                </a:lnTo>
                <a:lnTo>
                  <a:pt x="523" y="86"/>
                </a:lnTo>
                <a:lnTo>
                  <a:pt x="519" y="86"/>
                </a:lnTo>
                <a:lnTo>
                  <a:pt x="515" y="86"/>
                </a:lnTo>
                <a:lnTo>
                  <a:pt x="511" y="86"/>
                </a:lnTo>
                <a:lnTo>
                  <a:pt x="507" y="86"/>
                </a:lnTo>
                <a:lnTo>
                  <a:pt x="503" y="86"/>
                </a:lnTo>
                <a:lnTo>
                  <a:pt x="499" y="86"/>
                </a:lnTo>
                <a:lnTo>
                  <a:pt x="495" y="86"/>
                </a:lnTo>
                <a:lnTo>
                  <a:pt x="491" y="86"/>
                </a:lnTo>
                <a:lnTo>
                  <a:pt x="487" y="86"/>
                </a:lnTo>
                <a:lnTo>
                  <a:pt x="483" y="86"/>
                </a:lnTo>
                <a:lnTo>
                  <a:pt x="479" y="86"/>
                </a:lnTo>
                <a:lnTo>
                  <a:pt x="476" y="86"/>
                </a:lnTo>
                <a:lnTo>
                  <a:pt x="472" y="86"/>
                </a:lnTo>
                <a:lnTo>
                  <a:pt x="468" y="86"/>
                </a:lnTo>
                <a:lnTo>
                  <a:pt x="464" y="86"/>
                </a:lnTo>
                <a:lnTo>
                  <a:pt x="461" y="86"/>
                </a:lnTo>
                <a:lnTo>
                  <a:pt x="457" y="86"/>
                </a:lnTo>
                <a:lnTo>
                  <a:pt x="453" y="86"/>
                </a:lnTo>
                <a:lnTo>
                  <a:pt x="449" y="86"/>
                </a:lnTo>
                <a:lnTo>
                  <a:pt x="445" y="86"/>
                </a:lnTo>
                <a:lnTo>
                  <a:pt x="441" y="86"/>
                </a:lnTo>
                <a:lnTo>
                  <a:pt x="437" y="86"/>
                </a:lnTo>
                <a:lnTo>
                  <a:pt x="433" y="86"/>
                </a:lnTo>
                <a:lnTo>
                  <a:pt x="429" y="86"/>
                </a:lnTo>
                <a:lnTo>
                  <a:pt x="425" y="86"/>
                </a:lnTo>
                <a:lnTo>
                  <a:pt x="421" y="86"/>
                </a:lnTo>
                <a:lnTo>
                  <a:pt x="417" y="86"/>
                </a:lnTo>
                <a:lnTo>
                  <a:pt x="413" y="86"/>
                </a:lnTo>
                <a:lnTo>
                  <a:pt x="409" y="86"/>
                </a:lnTo>
                <a:lnTo>
                  <a:pt x="405" y="86"/>
                </a:lnTo>
                <a:lnTo>
                  <a:pt x="401" y="86"/>
                </a:lnTo>
                <a:lnTo>
                  <a:pt x="398" y="86"/>
                </a:lnTo>
                <a:lnTo>
                  <a:pt x="394" y="86"/>
                </a:lnTo>
                <a:lnTo>
                  <a:pt x="390" y="86"/>
                </a:lnTo>
                <a:lnTo>
                  <a:pt x="387" y="86"/>
                </a:lnTo>
                <a:lnTo>
                  <a:pt x="383" y="86"/>
                </a:lnTo>
                <a:lnTo>
                  <a:pt x="379" y="86"/>
                </a:lnTo>
                <a:lnTo>
                  <a:pt x="375" y="0"/>
                </a:lnTo>
                <a:lnTo>
                  <a:pt x="371" y="2"/>
                </a:lnTo>
                <a:lnTo>
                  <a:pt x="367" y="4"/>
                </a:lnTo>
                <a:lnTo>
                  <a:pt x="363" y="5"/>
                </a:lnTo>
                <a:lnTo>
                  <a:pt x="359" y="7"/>
                </a:lnTo>
                <a:lnTo>
                  <a:pt x="355" y="8"/>
                </a:lnTo>
                <a:lnTo>
                  <a:pt x="351" y="10"/>
                </a:lnTo>
                <a:lnTo>
                  <a:pt x="347" y="12"/>
                </a:lnTo>
                <a:lnTo>
                  <a:pt x="343" y="13"/>
                </a:lnTo>
                <a:lnTo>
                  <a:pt x="339" y="15"/>
                </a:lnTo>
                <a:lnTo>
                  <a:pt x="336" y="16"/>
                </a:lnTo>
                <a:lnTo>
                  <a:pt x="332" y="18"/>
                </a:lnTo>
                <a:lnTo>
                  <a:pt x="328" y="19"/>
                </a:lnTo>
                <a:lnTo>
                  <a:pt x="324" y="20"/>
                </a:lnTo>
                <a:lnTo>
                  <a:pt x="320" y="22"/>
                </a:lnTo>
                <a:lnTo>
                  <a:pt x="316" y="23"/>
                </a:lnTo>
                <a:lnTo>
                  <a:pt x="312" y="25"/>
                </a:lnTo>
                <a:lnTo>
                  <a:pt x="308" y="26"/>
                </a:lnTo>
                <a:lnTo>
                  <a:pt x="304" y="27"/>
                </a:lnTo>
                <a:lnTo>
                  <a:pt x="301" y="29"/>
                </a:lnTo>
                <a:lnTo>
                  <a:pt x="297" y="30"/>
                </a:lnTo>
                <a:lnTo>
                  <a:pt x="293" y="32"/>
                </a:lnTo>
                <a:lnTo>
                  <a:pt x="289" y="32"/>
                </a:lnTo>
                <a:lnTo>
                  <a:pt x="285" y="33"/>
                </a:lnTo>
                <a:lnTo>
                  <a:pt x="281" y="35"/>
                </a:lnTo>
                <a:lnTo>
                  <a:pt x="277" y="36"/>
                </a:lnTo>
                <a:lnTo>
                  <a:pt x="273" y="37"/>
                </a:lnTo>
                <a:lnTo>
                  <a:pt x="269" y="38"/>
                </a:lnTo>
                <a:lnTo>
                  <a:pt x="265" y="39"/>
                </a:lnTo>
                <a:lnTo>
                  <a:pt x="262" y="41"/>
                </a:lnTo>
                <a:lnTo>
                  <a:pt x="258" y="42"/>
                </a:lnTo>
                <a:lnTo>
                  <a:pt x="254" y="42"/>
                </a:lnTo>
                <a:lnTo>
                  <a:pt x="250" y="44"/>
                </a:lnTo>
                <a:lnTo>
                  <a:pt x="246" y="45"/>
                </a:lnTo>
                <a:lnTo>
                  <a:pt x="242" y="45"/>
                </a:lnTo>
                <a:lnTo>
                  <a:pt x="238" y="47"/>
                </a:lnTo>
                <a:lnTo>
                  <a:pt x="234" y="48"/>
                </a:lnTo>
                <a:lnTo>
                  <a:pt x="230" y="48"/>
                </a:lnTo>
                <a:lnTo>
                  <a:pt x="226" y="50"/>
                </a:lnTo>
                <a:lnTo>
                  <a:pt x="222" y="50"/>
                </a:lnTo>
                <a:lnTo>
                  <a:pt x="218" y="51"/>
                </a:lnTo>
                <a:lnTo>
                  <a:pt x="215" y="52"/>
                </a:lnTo>
                <a:lnTo>
                  <a:pt x="211" y="53"/>
                </a:lnTo>
                <a:lnTo>
                  <a:pt x="207" y="54"/>
                </a:lnTo>
                <a:lnTo>
                  <a:pt x="203" y="54"/>
                </a:lnTo>
                <a:lnTo>
                  <a:pt x="199" y="56"/>
                </a:lnTo>
                <a:lnTo>
                  <a:pt x="195" y="56"/>
                </a:lnTo>
                <a:lnTo>
                  <a:pt x="191" y="57"/>
                </a:lnTo>
                <a:lnTo>
                  <a:pt x="188" y="57"/>
                </a:lnTo>
                <a:lnTo>
                  <a:pt x="184" y="58"/>
                </a:lnTo>
                <a:lnTo>
                  <a:pt x="180" y="59"/>
                </a:lnTo>
                <a:lnTo>
                  <a:pt x="176" y="60"/>
                </a:lnTo>
                <a:lnTo>
                  <a:pt x="172" y="60"/>
                </a:lnTo>
                <a:lnTo>
                  <a:pt x="168" y="61"/>
                </a:lnTo>
                <a:lnTo>
                  <a:pt x="164" y="62"/>
                </a:lnTo>
                <a:lnTo>
                  <a:pt x="160" y="62"/>
                </a:lnTo>
                <a:lnTo>
                  <a:pt x="156" y="63"/>
                </a:lnTo>
                <a:lnTo>
                  <a:pt x="152" y="63"/>
                </a:lnTo>
                <a:lnTo>
                  <a:pt x="148" y="64"/>
                </a:lnTo>
                <a:lnTo>
                  <a:pt x="144" y="65"/>
                </a:lnTo>
                <a:lnTo>
                  <a:pt x="140" y="65"/>
                </a:lnTo>
                <a:lnTo>
                  <a:pt x="136" y="66"/>
                </a:lnTo>
                <a:lnTo>
                  <a:pt x="132" y="66"/>
                </a:lnTo>
                <a:lnTo>
                  <a:pt x="129" y="66"/>
                </a:lnTo>
                <a:lnTo>
                  <a:pt x="126" y="67"/>
                </a:lnTo>
                <a:lnTo>
                  <a:pt x="122" y="67"/>
                </a:lnTo>
                <a:lnTo>
                  <a:pt x="118" y="68"/>
                </a:lnTo>
                <a:lnTo>
                  <a:pt x="114" y="69"/>
                </a:lnTo>
                <a:lnTo>
                  <a:pt x="110" y="69"/>
                </a:lnTo>
                <a:lnTo>
                  <a:pt x="106" y="70"/>
                </a:lnTo>
                <a:lnTo>
                  <a:pt x="102" y="70"/>
                </a:lnTo>
                <a:lnTo>
                  <a:pt x="98" y="70"/>
                </a:lnTo>
                <a:lnTo>
                  <a:pt x="94" y="71"/>
                </a:lnTo>
                <a:lnTo>
                  <a:pt x="90" y="71"/>
                </a:lnTo>
                <a:lnTo>
                  <a:pt x="86" y="72"/>
                </a:lnTo>
                <a:lnTo>
                  <a:pt x="82" y="72"/>
                </a:lnTo>
                <a:lnTo>
                  <a:pt x="78" y="72"/>
                </a:lnTo>
                <a:lnTo>
                  <a:pt x="74" y="73"/>
                </a:lnTo>
                <a:lnTo>
                  <a:pt x="70" y="73"/>
                </a:lnTo>
                <a:lnTo>
                  <a:pt x="66" y="73"/>
                </a:lnTo>
                <a:lnTo>
                  <a:pt x="62" y="74"/>
                </a:lnTo>
                <a:lnTo>
                  <a:pt x="59" y="74"/>
                </a:lnTo>
                <a:lnTo>
                  <a:pt x="55" y="75"/>
                </a:lnTo>
                <a:lnTo>
                  <a:pt x="51" y="75"/>
                </a:lnTo>
                <a:lnTo>
                  <a:pt x="47" y="75"/>
                </a:lnTo>
                <a:lnTo>
                  <a:pt x="43" y="76"/>
                </a:lnTo>
                <a:lnTo>
                  <a:pt x="40" y="76"/>
                </a:lnTo>
                <a:lnTo>
                  <a:pt x="36" y="76"/>
                </a:lnTo>
                <a:lnTo>
                  <a:pt x="32" y="76"/>
                </a:lnTo>
                <a:lnTo>
                  <a:pt x="28" y="77"/>
                </a:lnTo>
                <a:lnTo>
                  <a:pt x="24" y="77"/>
                </a:lnTo>
                <a:lnTo>
                  <a:pt x="20" y="78"/>
                </a:lnTo>
                <a:lnTo>
                  <a:pt x="16" y="78"/>
                </a:lnTo>
                <a:lnTo>
                  <a:pt x="12" y="78"/>
                </a:lnTo>
                <a:lnTo>
                  <a:pt x="8" y="78"/>
                </a:lnTo>
                <a:lnTo>
                  <a:pt x="4" y="78"/>
                </a:lnTo>
                <a:lnTo>
                  <a:pt x="0" y="79"/>
                </a:lnTo>
                <a:lnTo>
                  <a:pt x="0" y="86"/>
                </a:lnTo>
                <a:lnTo>
                  <a:pt x="4" y="86"/>
                </a:lnTo>
                <a:lnTo>
                  <a:pt x="8" y="86"/>
                </a:lnTo>
                <a:lnTo>
                  <a:pt x="12" y="86"/>
                </a:lnTo>
                <a:lnTo>
                  <a:pt x="16" y="86"/>
                </a:lnTo>
                <a:lnTo>
                  <a:pt x="20" y="86"/>
                </a:lnTo>
                <a:lnTo>
                  <a:pt x="24" y="86"/>
                </a:lnTo>
                <a:lnTo>
                  <a:pt x="28" y="86"/>
                </a:lnTo>
                <a:lnTo>
                  <a:pt x="32" y="86"/>
                </a:lnTo>
                <a:lnTo>
                  <a:pt x="36" y="86"/>
                </a:lnTo>
                <a:lnTo>
                  <a:pt x="40" y="86"/>
                </a:lnTo>
                <a:lnTo>
                  <a:pt x="43" y="86"/>
                </a:lnTo>
                <a:lnTo>
                  <a:pt x="47" y="86"/>
                </a:lnTo>
                <a:lnTo>
                  <a:pt x="51" y="86"/>
                </a:lnTo>
                <a:lnTo>
                  <a:pt x="55" y="86"/>
                </a:lnTo>
                <a:lnTo>
                  <a:pt x="59" y="86"/>
                </a:lnTo>
                <a:lnTo>
                  <a:pt x="62" y="86"/>
                </a:lnTo>
                <a:lnTo>
                  <a:pt x="66" y="86"/>
                </a:lnTo>
                <a:lnTo>
                  <a:pt x="70" y="86"/>
                </a:lnTo>
                <a:lnTo>
                  <a:pt x="74" y="86"/>
                </a:lnTo>
                <a:lnTo>
                  <a:pt x="78" y="86"/>
                </a:lnTo>
                <a:lnTo>
                  <a:pt x="82" y="86"/>
                </a:lnTo>
                <a:lnTo>
                  <a:pt x="86" y="86"/>
                </a:lnTo>
                <a:lnTo>
                  <a:pt x="90" y="86"/>
                </a:lnTo>
                <a:lnTo>
                  <a:pt x="94" y="86"/>
                </a:lnTo>
                <a:lnTo>
                  <a:pt x="98" y="86"/>
                </a:lnTo>
                <a:lnTo>
                  <a:pt x="102" y="86"/>
                </a:lnTo>
                <a:lnTo>
                  <a:pt x="106" y="86"/>
                </a:lnTo>
                <a:lnTo>
                  <a:pt x="110" y="86"/>
                </a:lnTo>
                <a:lnTo>
                  <a:pt x="114" y="86"/>
                </a:lnTo>
                <a:lnTo>
                  <a:pt x="118" y="86"/>
                </a:lnTo>
                <a:lnTo>
                  <a:pt x="122" y="86"/>
                </a:lnTo>
                <a:lnTo>
                  <a:pt x="126" y="86"/>
                </a:lnTo>
                <a:lnTo>
                  <a:pt x="129" y="86"/>
                </a:lnTo>
                <a:lnTo>
                  <a:pt x="132" y="86"/>
                </a:lnTo>
                <a:lnTo>
                  <a:pt x="136" y="86"/>
                </a:lnTo>
                <a:lnTo>
                  <a:pt x="140" y="86"/>
                </a:lnTo>
                <a:lnTo>
                  <a:pt x="144" y="86"/>
                </a:lnTo>
                <a:lnTo>
                  <a:pt x="148" y="86"/>
                </a:lnTo>
                <a:lnTo>
                  <a:pt x="152" y="86"/>
                </a:lnTo>
                <a:lnTo>
                  <a:pt x="156" y="86"/>
                </a:lnTo>
                <a:lnTo>
                  <a:pt x="160" y="86"/>
                </a:lnTo>
                <a:lnTo>
                  <a:pt x="164" y="86"/>
                </a:lnTo>
                <a:lnTo>
                  <a:pt x="168" y="86"/>
                </a:lnTo>
                <a:lnTo>
                  <a:pt x="172" y="86"/>
                </a:lnTo>
                <a:lnTo>
                  <a:pt x="176" y="86"/>
                </a:lnTo>
                <a:lnTo>
                  <a:pt x="180" y="86"/>
                </a:lnTo>
                <a:lnTo>
                  <a:pt x="184" y="86"/>
                </a:lnTo>
                <a:lnTo>
                  <a:pt x="188" y="86"/>
                </a:lnTo>
                <a:lnTo>
                  <a:pt x="191" y="86"/>
                </a:lnTo>
                <a:lnTo>
                  <a:pt x="195" y="86"/>
                </a:lnTo>
                <a:lnTo>
                  <a:pt x="199" y="86"/>
                </a:lnTo>
                <a:lnTo>
                  <a:pt x="203" y="86"/>
                </a:lnTo>
                <a:lnTo>
                  <a:pt x="207" y="86"/>
                </a:lnTo>
                <a:lnTo>
                  <a:pt x="211" y="86"/>
                </a:lnTo>
                <a:lnTo>
                  <a:pt x="215" y="86"/>
                </a:lnTo>
                <a:lnTo>
                  <a:pt x="218" y="86"/>
                </a:lnTo>
                <a:lnTo>
                  <a:pt x="222" y="86"/>
                </a:lnTo>
                <a:lnTo>
                  <a:pt x="226" y="86"/>
                </a:lnTo>
                <a:lnTo>
                  <a:pt x="230" y="86"/>
                </a:lnTo>
                <a:lnTo>
                  <a:pt x="234" y="86"/>
                </a:lnTo>
                <a:lnTo>
                  <a:pt x="238" y="86"/>
                </a:lnTo>
                <a:lnTo>
                  <a:pt x="242" y="86"/>
                </a:lnTo>
                <a:lnTo>
                  <a:pt x="246" y="86"/>
                </a:lnTo>
                <a:lnTo>
                  <a:pt x="250" y="86"/>
                </a:lnTo>
                <a:lnTo>
                  <a:pt x="254" y="86"/>
                </a:lnTo>
                <a:lnTo>
                  <a:pt x="258" y="86"/>
                </a:lnTo>
                <a:lnTo>
                  <a:pt x="262" y="86"/>
                </a:lnTo>
                <a:lnTo>
                  <a:pt x="265" y="86"/>
                </a:lnTo>
                <a:lnTo>
                  <a:pt x="269" y="86"/>
                </a:lnTo>
                <a:lnTo>
                  <a:pt x="273" y="86"/>
                </a:lnTo>
                <a:lnTo>
                  <a:pt x="277" y="86"/>
                </a:lnTo>
                <a:lnTo>
                  <a:pt x="281" y="86"/>
                </a:lnTo>
                <a:lnTo>
                  <a:pt x="285" y="86"/>
                </a:lnTo>
                <a:lnTo>
                  <a:pt x="289" y="86"/>
                </a:lnTo>
                <a:lnTo>
                  <a:pt x="293" y="86"/>
                </a:lnTo>
                <a:lnTo>
                  <a:pt x="297" y="86"/>
                </a:lnTo>
                <a:lnTo>
                  <a:pt x="301" y="86"/>
                </a:lnTo>
                <a:lnTo>
                  <a:pt x="304" y="86"/>
                </a:lnTo>
                <a:lnTo>
                  <a:pt x="308" y="86"/>
                </a:lnTo>
                <a:lnTo>
                  <a:pt x="312" y="86"/>
                </a:lnTo>
                <a:lnTo>
                  <a:pt x="316" y="86"/>
                </a:lnTo>
                <a:lnTo>
                  <a:pt x="320" y="86"/>
                </a:lnTo>
                <a:lnTo>
                  <a:pt x="324" y="86"/>
                </a:lnTo>
                <a:lnTo>
                  <a:pt x="328" y="86"/>
                </a:lnTo>
                <a:lnTo>
                  <a:pt x="332" y="86"/>
                </a:lnTo>
                <a:lnTo>
                  <a:pt x="336" y="86"/>
                </a:lnTo>
                <a:lnTo>
                  <a:pt x="339" y="86"/>
                </a:lnTo>
                <a:lnTo>
                  <a:pt x="343" y="86"/>
                </a:lnTo>
                <a:lnTo>
                  <a:pt x="347" y="86"/>
                </a:lnTo>
                <a:lnTo>
                  <a:pt x="351" y="86"/>
                </a:lnTo>
                <a:lnTo>
                  <a:pt x="355" y="86"/>
                </a:lnTo>
                <a:lnTo>
                  <a:pt x="359" y="86"/>
                </a:lnTo>
                <a:lnTo>
                  <a:pt x="363" y="86"/>
                </a:lnTo>
                <a:lnTo>
                  <a:pt x="367" y="86"/>
                </a:lnTo>
                <a:lnTo>
                  <a:pt x="371" y="86"/>
                </a:lnTo>
                <a:lnTo>
                  <a:pt x="375" y="86"/>
                </a:lnTo>
                <a:lnTo>
                  <a:pt x="379" y="86"/>
                </a:lnTo>
                <a:lnTo>
                  <a:pt x="383" y="86"/>
                </a:lnTo>
                <a:lnTo>
                  <a:pt x="387" y="86"/>
                </a:lnTo>
                <a:lnTo>
                  <a:pt x="390" y="86"/>
                </a:lnTo>
                <a:lnTo>
                  <a:pt x="394" y="86"/>
                </a:lnTo>
                <a:lnTo>
                  <a:pt x="398" y="86"/>
                </a:lnTo>
                <a:lnTo>
                  <a:pt x="401" y="86"/>
                </a:lnTo>
                <a:lnTo>
                  <a:pt x="405" y="86"/>
                </a:lnTo>
                <a:lnTo>
                  <a:pt x="409" y="86"/>
                </a:lnTo>
                <a:lnTo>
                  <a:pt x="413" y="86"/>
                </a:lnTo>
                <a:lnTo>
                  <a:pt x="417" y="86"/>
                </a:lnTo>
                <a:lnTo>
                  <a:pt x="421" y="86"/>
                </a:lnTo>
                <a:lnTo>
                  <a:pt x="425" y="86"/>
                </a:lnTo>
                <a:lnTo>
                  <a:pt x="429" y="86"/>
                </a:lnTo>
                <a:lnTo>
                  <a:pt x="433" y="86"/>
                </a:lnTo>
                <a:lnTo>
                  <a:pt x="437" y="86"/>
                </a:lnTo>
                <a:lnTo>
                  <a:pt x="441" y="86"/>
                </a:lnTo>
                <a:lnTo>
                  <a:pt x="445" y="86"/>
                </a:lnTo>
                <a:lnTo>
                  <a:pt x="449" y="86"/>
                </a:lnTo>
                <a:lnTo>
                  <a:pt x="453" y="86"/>
                </a:lnTo>
                <a:lnTo>
                  <a:pt x="457" y="86"/>
                </a:lnTo>
                <a:lnTo>
                  <a:pt x="461" y="86"/>
                </a:lnTo>
                <a:lnTo>
                  <a:pt x="464" y="86"/>
                </a:lnTo>
                <a:lnTo>
                  <a:pt x="468" y="86"/>
                </a:lnTo>
                <a:lnTo>
                  <a:pt x="472" y="86"/>
                </a:lnTo>
                <a:lnTo>
                  <a:pt x="476" y="86"/>
                </a:lnTo>
                <a:lnTo>
                  <a:pt x="479" y="86"/>
                </a:lnTo>
                <a:lnTo>
                  <a:pt x="483" y="86"/>
                </a:lnTo>
                <a:lnTo>
                  <a:pt x="487" y="86"/>
                </a:lnTo>
                <a:lnTo>
                  <a:pt x="491" y="86"/>
                </a:lnTo>
                <a:lnTo>
                  <a:pt x="495" y="86"/>
                </a:lnTo>
                <a:lnTo>
                  <a:pt x="499" y="86"/>
                </a:lnTo>
                <a:lnTo>
                  <a:pt x="503" y="86"/>
                </a:lnTo>
                <a:lnTo>
                  <a:pt x="507" y="86"/>
                </a:lnTo>
                <a:lnTo>
                  <a:pt x="511" y="86"/>
                </a:lnTo>
                <a:lnTo>
                  <a:pt x="515" y="86"/>
                </a:lnTo>
                <a:lnTo>
                  <a:pt x="519" y="86"/>
                </a:lnTo>
                <a:lnTo>
                  <a:pt x="523" y="86"/>
                </a:lnTo>
                <a:lnTo>
                  <a:pt x="527" y="86"/>
                </a:lnTo>
                <a:lnTo>
                  <a:pt x="531" y="86"/>
                </a:lnTo>
                <a:lnTo>
                  <a:pt x="535" y="86"/>
                </a:lnTo>
                <a:lnTo>
                  <a:pt x="539" y="86"/>
                </a:lnTo>
                <a:lnTo>
                  <a:pt x="543" y="86"/>
                </a:lnTo>
                <a:lnTo>
                  <a:pt x="546" y="86"/>
                </a:lnTo>
                <a:lnTo>
                  <a:pt x="550" y="86"/>
                </a:lnTo>
                <a:lnTo>
                  <a:pt x="554" y="86"/>
                </a:lnTo>
                <a:lnTo>
                  <a:pt x="558" y="86"/>
                </a:lnTo>
                <a:lnTo>
                  <a:pt x="562" y="86"/>
                </a:lnTo>
                <a:lnTo>
                  <a:pt x="565" y="86"/>
                </a:lnTo>
                <a:lnTo>
                  <a:pt x="569" y="86"/>
                </a:lnTo>
                <a:lnTo>
                  <a:pt x="573" y="86"/>
                </a:lnTo>
                <a:lnTo>
                  <a:pt x="577" y="86"/>
                </a:lnTo>
                <a:lnTo>
                  <a:pt x="581" y="86"/>
                </a:lnTo>
                <a:lnTo>
                  <a:pt x="585" y="86"/>
                </a:lnTo>
                <a:lnTo>
                  <a:pt x="589" y="86"/>
                </a:lnTo>
                <a:lnTo>
                  <a:pt x="593" y="86"/>
                </a:lnTo>
                <a:lnTo>
                  <a:pt x="597" y="86"/>
                </a:lnTo>
                <a:lnTo>
                  <a:pt x="601" y="86"/>
                </a:lnTo>
                <a:lnTo>
                  <a:pt x="605" y="86"/>
                </a:lnTo>
                <a:lnTo>
                  <a:pt x="609" y="86"/>
                </a:lnTo>
                <a:lnTo>
                  <a:pt x="612" y="86"/>
                </a:lnTo>
                <a:lnTo>
                  <a:pt x="616" y="86"/>
                </a:lnTo>
                <a:lnTo>
                  <a:pt x="620" y="86"/>
                </a:lnTo>
                <a:lnTo>
                  <a:pt x="624" y="86"/>
                </a:lnTo>
                <a:lnTo>
                  <a:pt x="628" y="86"/>
                </a:lnTo>
                <a:lnTo>
                  <a:pt x="632" y="86"/>
                </a:lnTo>
                <a:lnTo>
                  <a:pt x="636" y="86"/>
                </a:lnTo>
                <a:lnTo>
                  <a:pt x="640" y="86"/>
                </a:lnTo>
                <a:lnTo>
                  <a:pt x="644" y="86"/>
                </a:lnTo>
                <a:lnTo>
                  <a:pt x="648" y="86"/>
                </a:lnTo>
                <a:lnTo>
                  <a:pt x="651" y="86"/>
                </a:lnTo>
                <a:lnTo>
                  <a:pt x="655" y="86"/>
                </a:lnTo>
                <a:lnTo>
                  <a:pt x="659" y="86"/>
                </a:lnTo>
                <a:lnTo>
                  <a:pt x="663" y="86"/>
                </a:lnTo>
                <a:lnTo>
                  <a:pt x="667" y="86"/>
                </a:lnTo>
                <a:lnTo>
                  <a:pt x="671" y="86"/>
                </a:lnTo>
                <a:lnTo>
                  <a:pt x="674" y="86"/>
                </a:lnTo>
                <a:lnTo>
                  <a:pt x="678" y="86"/>
                </a:lnTo>
                <a:lnTo>
                  <a:pt x="682" y="86"/>
                </a:lnTo>
                <a:lnTo>
                  <a:pt x="686" y="86"/>
                </a:lnTo>
                <a:lnTo>
                  <a:pt x="690" y="86"/>
                </a:lnTo>
                <a:lnTo>
                  <a:pt x="694" y="86"/>
                </a:lnTo>
                <a:lnTo>
                  <a:pt x="698" y="86"/>
                </a:lnTo>
                <a:lnTo>
                  <a:pt x="702" y="86"/>
                </a:lnTo>
                <a:lnTo>
                  <a:pt x="706" y="86"/>
                </a:lnTo>
                <a:lnTo>
                  <a:pt x="710" y="86"/>
                </a:lnTo>
                <a:lnTo>
                  <a:pt x="714" y="86"/>
                </a:lnTo>
                <a:lnTo>
                  <a:pt x="718" y="86"/>
                </a:lnTo>
                <a:lnTo>
                  <a:pt x="722" y="86"/>
                </a:lnTo>
                <a:lnTo>
                  <a:pt x="726" y="86"/>
                </a:lnTo>
                <a:lnTo>
                  <a:pt x="730" y="86"/>
                </a:lnTo>
                <a:lnTo>
                  <a:pt x="734" y="86"/>
                </a:lnTo>
                <a:lnTo>
                  <a:pt x="737" y="86"/>
                </a:lnTo>
                <a:lnTo>
                  <a:pt x="741" y="86"/>
                </a:lnTo>
                <a:lnTo>
                  <a:pt x="745" y="86"/>
                </a:lnTo>
                <a:lnTo>
                  <a:pt x="748" y="86"/>
                </a:lnTo>
                <a:lnTo>
                  <a:pt x="752" y="86"/>
                </a:lnTo>
                <a:lnTo>
                  <a:pt x="756" y="86"/>
                </a:lnTo>
                <a:lnTo>
                  <a:pt x="760" y="86"/>
                </a:lnTo>
                <a:lnTo>
                  <a:pt x="764" y="86"/>
                </a:lnTo>
                <a:lnTo>
                  <a:pt x="768" y="86"/>
                </a:lnTo>
                <a:lnTo>
                  <a:pt x="772" y="86"/>
                </a:lnTo>
                <a:lnTo>
                  <a:pt x="776" y="86"/>
                </a:lnTo>
                <a:lnTo>
                  <a:pt x="780" y="86"/>
                </a:lnTo>
              </a:path>
            </a:pathLst>
          </a:custGeom>
          <a:solidFill>
            <a:srgbClr val="CC0000"/>
          </a:solidFill>
          <a:ln w="12700" cap="rnd">
            <a:solidFill>
              <a:srgbClr val="CC0000"/>
            </a:solidFill>
            <a:round/>
            <a:headEnd/>
            <a:tailEnd/>
          </a:ln>
          <a:effectLst/>
        </p:spPr>
        <p:txBody>
          <a:bodyPr/>
          <a:lstStyle/>
          <a:p>
            <a:endParaRPr lang="en-US"/>
          </a:p>
        </p:txBody>
      </p:sp>
      <p:sp>
        <p:nvSpPr>
          <p:cNvPr id="148495" name="Rectangle 15"/>
          <p:cNvSpPr>
            <a:spLocks noChangeArrowheads="1"/>
          </p:cNvSpPr>
          <p:nvPr/>
        </p:nvSpPr>
        <p:spPr bwMode="auto">
          <a:xfrm>
            <a:off x="3078163" y="1981200"/>
            <a:ext cx="638175" cy="363538"/>
          </a:xfrm>
          <a:prstGeom prst="rect">
            <a:avLst/>
          </a:prstGeom>
          <a:solidFill>
            <a:srgbClr val="CECECE"/>
          </a:solidFill>
          <a:ln w="12700">
            <a:noFill/>
            <a:miter lim="800000"/>
            <a:headEnd/>
            <a:tailEnd/>
          </a:ln>
          <a:effectLst/>
        </p:spPr>
        <p:txBody>
          <a:bodyPr wrap="none" lIns="90488" tIns="44450" rIns="90488" bIns="44450">
            <a:spAutoFit/>
          </a:bodyPr>
          <a:lstStyle/>
          <a:p>
            <a:r>
              <a:rPr lang="en-US" sz="1800" b="1" i="0">
                <a:solidFill>
                  <a:schemeClr val="bg2"/>
                </a:solidFill>
                <a:latin typeface="Arial" pitchFamily="34" charset="0"/>
              </a:rPr>
              <a:t>95%</a:t>
            </a:r>
          </a:p>
        </p:txBody>
      </p:sp>
      <p:sp>
        <p:nvSpPr>
          <p:cNvPr id="148496" name="Line 16"/>
          <p:cNvSpPr>
            <a:spLocks noChangeShapeType="1"/>
          </p:cNvSpPr>
          <p:nvPr/>
        </p:nvSpPr>
        <p:spPr bwMode="auto">
          <a:xfrm>
            <a:off x="1517650" y="2930525"/>
            <a:ext cx="3725863" cy="0"/>
          </a:xfrm>
          <a:prstGeom prst="line">
            <a:avLst/>
          </a:prstGeom>
          <a:noFill/>
          <a:ln w="12700">
            <a:solidFill>
              <a:schemeClr val="bg2"/>
            </a:solidFill>
            <a:round/>
            <a:headEnd/>
            <a:tailEnd/>
          </a:ln>
          <a:effectLst/>
        </p:spPr>
        <p:txBody>
          <a:bodyPr wrap="none" anchor="ctr"/>
          <a:lstStyle/>
          <a:p>
            <a:endParaRPr lang="en-US"/>
          </a:p>
        </p:txBody>
      </p:sp>
      <p:sp>
        <p:nvSpPr>
          <p:cNvPr id="148497" name="Line 17"/>
          <p:cNvSpPr>
            <a:spLocks noChangeShapeType="1"/>
          </p:cNvSpPr>
          <p:nvPr/>
        </p:nvSpPr>
        <p:spPr bwMode="auto">
          <a:xfrm>
            <a:off x="4632325" y="2995613"/>
            <a:ext cx="0" cy="2616200"/>
          </a:xfrm>
          <a:prstGeom prst="line">
            <a:avLst/>
          </a:prstGeom>
          <a:noFill/>
          <a:ln w="25400">
            <a:solidFill>
              <a:srgbClr val="CC0000"/>
            </a:solidFill>
            <a:round/>
            <a:headEnd/>
            <a:tailEnd/>
          </a:ln>
          <a:effectLst/>
        </p:spPr>
        <p:txBody>
          <a:bodyPr wrap="none" anchor="ctr"/>
          <a:lstStyle/>
          <a:p>
            <a:endParaRPr lang="en-US"/>
          </a:p>
        </p:txBody>
      </p:sp>
      <p:sp>
        <p:nvSpPr>
          <p:cNvPr id="148498" name="Line 18"/>
          <p:cNvSpPr>
            <a:spLocks noChangeShapeType="1"/>
          </p:cNvSpPr>
          <p:nvPr/>
        </p:nvSpPr>
        <p:spPr bwMode="auto">
          <a:xfrm>
            <a:off x="2082800" y="2995613"/>
            <a:ext cx="0" cy="2616200"/>
          </a:xfrm>
          <a:prstGeom prst="line">
            <a:avLst/>
          </a:prstGeom>
          <a:noFill/>
          <a:ln w="25400">
            <a:solidFill>
              <a:srgbClr val="CC0000"/>
            </a:solidFill>
            <a:round/>
            <a:headEnd/>
            <a:tailEnd/>
          </a:ln>
          <a:effectLst/>
        </p:spPr>
        <p:txBody>
          <a:bodyPr wrap="none" anchor="ctr"/>
          <a:lstStyle/>
          <a:p>
            <a:endParaRPr lang="en-US"/>
          </a:p>
        </p:txBody>
      </p:sp>
      <p:sp>
        <p:nvSpPr>
          <p:cNvPr id="148499" name="Line 19"/>
          <p:cNvSpPr>
            <a:spLocks noChangeShapeType="1"/>
          </p:cNvSpPr>
          <p:nvPr/>
        </p:nvSpPr>
        <p:spPr bwMode="auto">
          <a:xfrm>
            <a:off x="3184525" y="3395663"/>
            <a:ext cx="2503488" cy="0"/>
          </a:xfrm>
          <a:prstGeom prst="line">
            <a:avLst/>
          </a:prstGeom>
          <a:noFill/>
          <a:ln w="25400">
            <a:solidFill>
              <a:schemeClr val="bg2"/>
            </a:solidFill>
            <a:round/>
            <a:headEnd/>
            <a:tailEnd/>
          </a:ln>
          <a:effectLst/>
        </p:spPr>
        <p:txBody>
          <a:bodyPr wrap="none" anchor="ctr"/>
          <a:lstStyle/>
          <a:p>
            <a:endParaRPr lang="en-US"/>
          </a:p>
        </p:txBody>
      </p:sp>
      <p:grpSp>
        <p:nvGrpSpPr>
          <p:cNvPr id="148500" name="Group 20"/>
          <p:cNvGrpSpPr>
            <a:grpSpLocks/>
          </p:cNvGrpSpPr>
          <p:nvPr/>
        </p:nvGrpSpPr>
        <p:grpSpPr bwMode="auto">
          <a:xfrm>
            <a:off x="4310063" y="3494088"/>
            <a:ext cx="357187" cy="187325"/>
            <a:chOff x="2715" y="2201"/>
            <a:chExt cx="225" cy="118"/>
          </a:xfrm>
        </p:grpSpPr>
        <p:sp>
          <p:nvSpPr>
            <p:cNvPr id="148501" name="Rectangle 21"/>
            <p:cNvSpPr>
              <a:spLocks noChangeArrowheads="1"/>
            </p:cNvSpPr>
            <p:nvPr/>
          </p:nvSpPr>
          <p:spPr bwMode="auto">
            <a:xfrm>
              <a:off x="2715" y="2251"/>
              <a:ext cx="225" cy="68"/>
            </a:xfrm>
            <a:prstGeom prst="rect">
              <a:avLst/>
            </a:prstGeom>
            <a:noFill/>
            <a:ln w="12700">
              <a:noFill/>
              <a:miter lim="800000"/>
              <a:headEnd/>
              <a:tailEnd/>
            </a:ln>
            <a:effectLst/>
          </p:spPr>
          <p:txBody>
            <a:bodyPr wrap="none" lIns="90488" tIns="44450" rIns="90488" bIns="44450" anchor="ctr"/>
            <a:lstStyle/>
            <a:p>
              <a:pPr algn="ctr"/>
              <a:r>
                <a:rPr lang="en-US" sz="1800" b="1" i="0">
                  <a:solidFill>
                    <a:srgbClr val="000000"/>
                  </a:solidFill>
                  <a:latin typeface="Arial" pitchFamily="34" charset="0"/>
                </a:rPr>
                <a:t>X</a:t>
              </a:r>
            </a:p>
          </p:txBody>
        </p:sp>
        <p:sp>
          <p:nvSpPr>
            <p:cNvPr id="148502" name="Line 22"/>
            <p:cNvSpPr>
              <a:spLocks noChangeShapeType="1"/>
            </p:cNvSpPr>
            <p:nvPr/>
          </p:nvSpPr>
          <p:spPr bwMode="auto">
            <a:xfrm>
              <a:off x="2777" y="2201"/>
              <a:ext cx="82" cy="0"/>
            </a:xfrm>
            <a:prstGeom prst="line">
              <a:avLst/>
            </a:prstGeom>
            <a:noFill/>
            <a:ln w="25400">
              <a:solidFill>
                <a:schemeClr val="bg2"/>
              </a:solidFill>
              <a:round/>
              <a:headEnd/>
              <a:tailEnd/>
            </a:ln>
            <a:effectLst/>
          </p:spPr>
          <p:txBody>
            <a:bodyPr wrap="none" anchor="ctr"/>
            <a:lstStyle/>
            <a:p>
              <a:endParaRPr lang="en-US"/>
            </a:p>
          </p:txBody>
        </p:sp>
      </p:grpSp>
      <p:sp>
        <p:nvSpPr>
          <p:cNvPr id="148503" name="Line 23"/>
          <p:cNvSpPr>
            <a:spLocks noChangeShapeType="1"/>
          </p:cNvSpPr>
          <p:nvPr/>
        </p:nvSpPr>
        <p:spPr bwMode="auto">
          <a:xfrm flipV="1">
            <a:off x="4462463" y="3240088"/>
            <a:ext cx="0" cy="168275"/>
          </a:xfrm>
          <a:prstGeom prst="line">
            <a:avLst/>
          </a:prstGeom>
          <a:noFill/>
          <a:ln w="25400">
            <a:solidFill>
              <a:schemeClr val="bg2"/>
            </a:solidFill>
            <a:round/>
            <a:headEnd/>
            <a:tailEnd/>
          </a:ln>
          <a:effectLst/>
        </p:spPr>
        <p:txBody>
          <a:bodyPr wrap="none" anchor="ctr"/>
          <a:lstStyle/>
          <a:p>
            <a:endParaRPr lang="en-US"/>
          </a:p>
        </p:txBody>
      </p:sp>
      <p:sp>
        <p:nvSpPr>
          <p:cNvPr id="148504" name="Line 24"/>
          <p:cNvSpPr>
            <a:spLocks noChangeShapeType="1"/>
          </p:cNvSpPr>
          <p:nvPr/>
        </p:nvSpPr>
        <p:spPr bwMode="auto">
          <a:xfrm>
            <a:off x="1479550" y="3633788"/>
            <a:ext cx="2503488" cy="0"/>
          </a:xfrm>
          <a:prstGeom prst="line">
            <a:avLst/>
          </a:prstGeom>
          <a:noFill/>
          <a:ln w="25400">
            <a:solidFill>
              <a:schemeClr val="bg2"/>
            </a:solidFill>
            <a:round/>
            <a:headEnd/>
            <a:tailEnd/>
          </a:ln>
          <a:effectLst/>
        </p:spPr>
        <p:txBody>
          <a:bodyPr wrap="none" anchor="ctr"/>
          <a:lstStyle/>
          <a:p>
            <a:endParaRPr lang="en-US"/>
          </a:p>
        </p:txBody>
      </p:sp>
      <p:grpSp>
        <p:nvGrpSpPr>
          <p:cNvPr id="148505" name="Group 25"/>
          <p:cNvGrpSpPr>
            <a:grpSpLocks/>
          </p:cNvGrpSpPr>
          <p:nvPr/>
        </p:nvGrpSpPr>
        <p:grpSpPr bwMode="auto">
          <a:xfrm>
            <a:off x="2605088" y="3732213"/>
            <a:ext cx="357187" cy="187325"/>
            <a:chOff x="1641" y="2351"/>
            <a:chExt cx="225" cy="118"/>
          </a:xfrm>
        </p:grpSpPr>
        <p:sp>
          <p:nvSpPr>
            <p:cNvPr id="148506" name="Rectangle 26"/>
            <p:cNvSpPr>
              <a:spLocks noChangeArrowheads="1"/>
            </p:cNvSpPr>
            <p:nvPr/>
          </p:nvSpPr>
          <p:spPr bwMode="auto">
            <a:xfrm>
              <a:off x="1641" y="2401"/>
              <a:ext cx="225" cy="68"/>
            </a:xfrm>
            <a:prstGeom prst="rect">
              <a:avLst/>
            </a:prstGeom>
            <a:noFill/>
            <a:ln w="12700">
              <a:noFill/>
              <a:miter lim="800000"/>
              <a:headEnd/>
              <a:tailEnd/>
            </a:ln>
            <a:effectLst/>
          </p:spPr>
          <p:txBody>
            <a:bodyPr wrap="none" lIns="90488" tIns="44450" rIns="90488" bIns="44450" anchor="ctr"/>
            <a:lstStyle/>
            <a:p>
              <a:pPr algn="ctr"/>
              <a:r>
                <a:rPr lang="en-US" sz="1800" b="1" i="0">
                  <a:solidFill>
                    <a:srgbClr val="000000"/>
                  </a:solidFill>
                  <a:latin typeface="Arial" pitchFamily="34" charset="0"/>
                </a:rPr>
                <a:t>X</a:t>
              </a:r>
            </a:p>
          </p:txBody>
        </p:sp>
        <p:sp>
          <p:nvSpPr>
            <p:cNvPr id="148507" name="Line 27"/>
            <p:cNvSpPr>
              <a:spLocks noChangeShapeType="1"/>
            </p:cNvSpPr>
            <p:nvPr/>
          </p:nvSpPr>
          <p:spPr bwMode="auto">
            <a:xfrm>
              <a:off x="1703" y="2351"/>
              <a:ext cx="82" cy="0"/>
            </a:xfrm>
            <a:prstGeom prst="line">
              <a:avLst/>
            </a:prstGeom>
            <a:noFill/>
            <a:ln w="25400">
              <a:solidFill>
                <a:schemeClr val="bg2"/>
              </a:solidFill>
              <a:round/>
              <a:headEnd/>
              <a:tailEnd/>
            </a:ln>
            <a:effectLst/>
          </p:spPr>
          <p:txBody>
            <a:bodyPr wrap="none" anchor="ctr"/>
            <a:lstStyle/>
            <a:p>
              <a:endParaRPr lang="en-US"/>
            </a:p>
          </p:txBody>
        </p:sp>
      </p:grpSp>
      <p:sp>
        <p:nvSpPr>
          <p:cNvPr id="148508" name="Line 28"/>
          <p:cNvSpPr>
            <a:spLocks noChangeShapeType="1"/>
          </p:cNvSpPr>
          <p:nvPr/>
        </p:nvSpPr>
        <p:spPr bwMode="auto">
          <a:xfrm flipV="1">
            <a:off x="2757488" y="3478213"/>
            <a:ext cx="0" cy="168275"/>
          </a:xfrm>
          <a:prstGeom prst="line">
            <a:avLst/>
          </a:prstGeom>
          <a:noFill/>
          <a:ln w="25400">
            <a:solidFill>
              <a:schemeClr val="bg2"/>
            </a:solidFill>
            <a:round/>
            <a:headEnd/>
            <a:tailEnd/>
          </a:ln>
          <a:effectLst/>
        </p:spPr>
        <p:txBody>
          <a:bodyPr wrap="none" anchor="ctr"/>
          <a:lstStyle/>
          <a:p>
            <a:endParaRPr lang="en-US"/>
          </a:p>
        </p:txBody>
      </p:sp>
      <p:sp>
        <p:nvSpPr>
          <p:cNvPr id="148509" name="Line 29"/>
          <p:cNvSpPr>
            <a:spLocks noChangeShapeType="1"/>
          </p:cNvSpPr>
          <p:nvPr/>
        </p:nvSpPr>
        <p:spPr bwMode="auto">
          <a:xfrm>
            <a:off x="1960563" y="4157663"/>
            <a:ext cx="2503487" cy="0"/>
          </a:xfrm>
          <a:prstGeom prst="line">
            <a:avLst/>
          </a:prstGeom>
          <a:noFill/>
          <a:ln w="25400">
            <a:solidFill>
              <a:schemeClr val="bg2"/>
            </a:solidFill>
            <a:round/>
            <a:headEnd/>
            <a:tailEnd/>
          </a:ln>
          <a:effectLst/>
        </p:spPr>
        <p:txBody>
          <a:bodyPr wrap="none" anchor="ctr"/>
          <a:lstStyle/>
          <a:p>
            <a:endParaRPr lang="en-US"/>
          </a:p>
        </p:txBody>
      </p:sp>
      <p:grpSp>
        <p:nvGrpSpPr>
          <p:cNvPr id="148510" name="Group 30"/>
          <p:cNvGrpSpPr>
            <a:grpSpLocks/>
          </p:cNvGrpSpPr>
          <p:nvPr/>
        </p:nvGrpSpPr>
        <p:grpSpPr bwMode="auto">
          <a:xfrm>
            <a:off x="3086100" y="4256088"/>
            <a:ext cx="357188" cy="187325"/>
            <a:chOff x="1944" y="2681"/>
            <a:chExt cx="225" cy="118"/>
          </a:xfrm>
        </p:grpSpPr>
        <p:sp>
          <p:nvSpPr>
            <p:cNvPr id="148511" name="Rectangle 31"/>
            <p:cNvSpPr>
              <a:spLocks noChangeArrowheads="1"/>
            </p:cNvSpPr>
            <p:nvPr/>
          </p:nvSpPr>
          <p:spPr bwMode="auto">
            <a:xfrm>
              <a:off x="1944" y="2731"/>
              <a:ext cx="225" cy="68"/>
            </a:xfrm>
            <a:prstGeom prst="rect">
              <a:avLst/>
            </a:prstGeom>
            <a:noFill/>
            <a:ln w="12700">
              <a:noFill/>
              <a:miter lim="800000"/>
              <a:headEnd/>
              <a:tailEnd/>
            </a:ln>
            <a:effectLst/>
          </p:spPr>
          <p:txBody>
            <a:bodyPr wrap="none" lIns="90488" tIns="44450" rIns="90488" bIns="44450" anchor="ctr"/>
            <a:lstStyle/>
            <a:p>
              <a:pPr algn="ctr"/>
              <a:r>
                <a:rPr lang="en-US" sz="1800" b="1" i="0">
                  <a:solidFill>
                    <a:srgbClr val="000000"/>
                  </a:solidFill>
                  <a:latin typeface="Arial" pitchFamily="34" charset="0"/>
                </a:rPr>
                <a:t>X</a:t>
              </a:r>
            </a:p>
          </p:txBody>
        </p:sp>
        <p:sp>
          <p:nvSpPr>
            <p:cNvPr id="148512" name="Line 32"/>
            <p:cNvSpPr>
              <a:spLocks noChangeShapeType="1"/>
            </p:cNvSpPr>
            <p:nvPr/>
          </p:nvSpPr>
          <p:spPr bwMode="auto">
            <a:xfrm>
              <a:off x="2006" y="2681"/>
              <a:ext cx="82" cy="0"/>
            </a:xfrm>
            <a:prstGeom prst="line">
              <a:avLst/>
            </a:prstGeom>
            <a:noFill/>
            <a:ln w="25400">
              <a:solidFill>
                <a:schemeClr val="bg2"/>
              </a:solidFill>
              <a:round/>
              <a:headEnd/>
              <a:tailEnd/>
            </a:ln>
            <a:effectLst/>
          </p:spPr>
          <p:txBody>
            <a:bodyPr wrap="none" anchor="ctr"/>
            <a:lstStyle/>
            <a:p>
              <a:endParaRPr lang="en-US"/>
            </a:p>
          </p:txBody>
        </p:sp>
      </p:grpSp>
      <p:sp>
        <p:nvSpPr>
          <p:cNvPr id="148513" name="Line 33"/>
          <p:cNvSpPr>
            <a:spLocks noChangeShapeType="1"/>
          </p:cNvSpPr>
          <p:nvPr/>
        </p:nvSpPr>
        <p:spPr bwMode="auto">
          <a:xfrm flipV="1">
            <a:off x="3238500" y="4002088"/>
            <a:ext cx="0" cy="168275"/>
          </a:xfrm>
          <a:prstGeom prst="line">
            <a:avLst/>
          </a:prstGeom>
          <a:noFill/>
          <a:ln w="25400">
            <a:solidFill>
              <a:schemeClr val="bg2"/>
            </a:solidFill>
            <a:round/>
            <a:headEnd/>
            <a:tailEnd/>
          </a:ln>
          <a:effectLst/>
        </p:spPr>
        <p:txBody>
          <a:bodyPr wrap="none" anchor="ctr"/>
          <a:lstStyle/>
          <a:p>
            <a:endParaRPr lang="en-US"/>
          </a:p>
        </p:txBody>
      </p:sp>
      <p:sp>
        <p:nvSpPr>
          <p:cNvPr id="148514" name="Line 34"/>
          <p:cNvSpPr>
            <a:spLocks noChangeShapeType="1"/>
          </p:cNvSpPr>
          <p:nvPr/>
        </p:nvSpPr>
        <p:spPr bwMode="auto">
          <a:xfrm>
            <a:off x="2351088" y="4933950"/>
            <a:ext cx="2503487" cy="0"/>
          </a:xfrm>
          <a:prstGeom prst="line">
            <a:avLst/>
          </a:prstGeom>
          <a:noFill/>
          <a:ln w="25400">
            <a:solidFill>
              <a:schemeClr val="bg2"/>
            </a:solidFill>
            <a:round/>
            <a:headEnd/>
            <a:tailEnd/>
          </a:ln>
          <a:effectLst/>
        </p:spPr>
        <p:txBody>
          <a:bodyPr wrap="none" anchor="ctr"/>
          <a:lstStyle/>
          <a:p>
            <a:endParaRPr lang="en-US"/>
          </a:p>
        </p:txBody>
      </p:sp>
      <p:grpSp>
        <p:nvGrpSpPr>
          <p:cNvPr id="148515" name="Group 35"/>
          <p:cNvGrpSpPr>
            <a:grpSpLocks/>
          </p:cNvGrpSpPr>
          <p:nvPr/>
        </p:nvGrpSpPr>
        <p:grpSpPr bwMode="auto">
          <a:xfrm>
            <a:off x="3476625" y="5032375"/>
            <a:ext cx="357188" cy="187325"/>
            <a:chOff x="2190" y="3170"/>
            <a:chExt cx="225" cy="118"/>
          </a:xfrm>
        </p:grpSpPr>
        <p:sp>
          <p:nvSpPr>
            <p:cNvPr id="148516" name="Rectangle 36"/>
            <p:cNvSpPr>
              <a:spLocks noChangeArrowheads="1"/>
            </p:cNvSpPr>
            <p:nvPr/>
          </p:nvSpPr>
          <p:spPr bwMode="auto">
            <a:xfrm>
              <a:off x="2190" y="3220"/>
              <a:ext cx="225" cy="68"/>
            </a:xfrm>
            <a:prstGeom prst="rect">
              <a:avLst/>
            </a:prstGeom>
            <a:noFill/>
            <a:ln w="12700">
              <a:noFill/>
              <a:miter lim="800000"/>
              <a:headEnd/>
              <a:tailEnd/>
            </a:ln>
            <a:effectLst/>
          </p:spPr>
          <p:txBody>
            <a:bodyPr wrap="none" lIns="90488" tIns="44450" rIns="90488" bIns="44450" anchor="ctr"/>
            <a:lstStyle/>
            <a:p>
              <a:pPr algn="ctr"/>
              <a:r>
                <a:rPr lang="en-US" sz="1800" b="1" i="0">
                  <a:solidFill>
                    <a:srgbClr val="000000"/>
                  </a:solidFill>
                  <a:latin typeface="Arial" pitchFamily="34" charset="0"/>
                </a:rPr>
                <a:t>X</a:t>
              </a:r>
            </a:p>
          </p:txBody>
        </p:sp>
        <p:sp>
          <p:nvSpPr>
            <p:cNvPr id="148517" name="Line 37"/>
            <p:cNvSpPr>
              <a:spLocks noChangeShapeType="1"/>
            </p:cNvSpPr>
            <p:nvPr/>
          </p:nvSpPr>
          <p:spPr bwMode="auto">
            <a:xfrm>
              <a:off x="2252" y="3170"/>
              <a:ext cx="82" cy="0"/>
            </a:xfrm>
            <a:prstGeom prst="line">
              <a:avLst/>
            </a:prstGeom>
            <a:noFill/>
            <a:ln w="25400">
              <a:solidFill>
                <a:schemeClr val="bg2"/>
              </a:solidFill>
              <a:round/>
              <a:headEnd/>
              <a:tailEnd/>
            </a:ln>
            <a:effectLst/>
          </p:spPr>
          <p:txBody>
            <a:bodyPr wrap="none" anchor="ctr"/>
            <a:lstStyle/>
            <a:p>
              <a:endParaRPr lang="en-US"/>
            </a:p>
          </p:txBody>
        </p:sp>
      </p:grpSp>
      <p:sp>
        <p:nvSpPr>
          <p:cNvPr id="148518" name="Line 38"/>
          <p:cNvSpPr>
            <a:spLocks noChangeShapeType="1"/>
          </p:cNvSpPr>
          <p:nvPr/>
        </p:nvSpPr>
        <p:spPr bwMode="auto">
          <a:xfrm flipV="1">
            <a:off x="3629025" y="4778375"/>
            <a:ext cx="0" cy="168275"/>
          </a:xfrm>
          <a:prstGeom prst="line">
            <a:avLst/>
          </a:prstGeom>
          <a:noFill/>
          <a:ln w="25400">
            <a:solidFill>
              <a:schemeClr val="bg2"/>
            </a:solidFill>
            <a:round/>
            <a:headEnd/>
            <a:tailEnd/>
          </a:ln>
          <a:effectLst/>
        </p:spPr>
        <p:txBody>
          <a:bodyPr wrap="none" anchor="ctr"/>
          <a:lstStyle/>
          <a:p>
            <a:endParaRPr lang="en-US"/>
          </a:p>
        </p:txBody>
      </p:sp>
      <p:sp>
        <p:nvSpPr>
          <p:cNvPr id="148519" name="Line 39"/>
          <p:cNvSpPr>
            <a:spLocks noChangeShapeType="1"/>
          </p:cNvSpPr>
          <p:nvPr/>
        </p:nvSpPr>
        <p:spPr bwMode="auto">
          <a:xfrm>
            <a:off x="3584575" y="4538663"/>
            <a:ext cx="2503488" cy="0"/>
          </a:xfrm>
          <a:prstGeom prst="line">
            <a:avLst/>
          </a:prstGeom>
          <a:noFill/>
          <a:ln w="25400">
            <a:solidFill>
              <a:schemeClr val="bg2"/>
            </a:solidFill>
            <a:round/>
            <a:headEnd/>
            <a:tailEnd/>
          </a:ln>
          <a:effectLst/>
        </p:spPr>
        <p:txBody>
          <a:bodyPr wrap="none" anchor="ctr"/>
          <a:lstStyle/>
          <a:p>
            <a:endParaRPr lang="en-US"/>
          </a:p>
        </p:txBody>
      </p:sp>
      <p:sp>
        <p:nvSpPr>
          <p:cNvPr id="148520" name="Line 40"/>
          <p:cNvSpPr>
            <a:spLocks noChangeShapeType="1"/>
          </p:cNvSpPr>
          <p:nvPr/>
        </p:nvSpPr>
        <p:spPr bwMode="auto">
          <a:xfrm flipV="1">
            <a:off x="4862513" y="4383088"/>
            <a:ext cx="0" cy="168275"/>
          </a:xfrm>
          <a:prstGeom prst="line">
            <a:avLst/>
          </a:prstGeom>
          <a:noFill/>
          <a:ln w="25400">
            <a:solidFill>
              <a:schemeClr val="bg2"/>
            </a:solidFill>
            <a:round/>
            <a:headEnd/>
            <a:tailEnd/>
          </a:ln>
          <a:effectLst/>
        </p:spPr>
        <p:txBody>
          <a:bodyPr wrap="none" anchor="ctr"/>
          <a:lstStyle/>
          <a:p>
            <a:endParaRPr lang="en-US"/>
          </a:p>
        </p:txBody>
      </p:sp>
      <p:grpSp>
        <p:nvGrpSpPr>
          <p:cNvPr id="148521" name="Group 41"/>
          <p:cNvGrpSpPr>
            <a:grpSpLocks/>
          </p:cNvGrpSpPr>
          <p:nvPr/>
        </p:nvGrpSpPr>
        <p:grpSpPr bwMode="auto">
          <a:xfrm>
            <a:off x="4710113" y="4637088"/>
            <a:ext cx="357187" cy="187325"/>
            <a:chOff x="2967" y="2921"/>
            <a:chExt cx="225" cy="118"/>
          </a:xfrm>
        </p:grpSpPr>
        <p:sp>
          <p:nvSpPr>
            <p:cNvPr id="148522" name="Rectangle 42"/>
            <p:cNvSpPr>
              <a:spLocks noChangeArrowheads="1"/>
            </p:cNvSpPr>
            <p:nvPr/>
          </p:nvSpPr>
          <p:spPr bwMode="auto">
            <a:xfrm>
              <a:off x="2967" y="2971"/>
              <a:ext cx="225" cy="68"/>
            </a:xfrm>
            <a:prstGeom prst="rect">
              <a:avLst/>
            </a:prstGeom>
            <a:noFill/>
            <a:ln w="12700">
              <a:noFill/>
              <a:miter lim="800000"/>
              <a:headEnd/>
              <a:tailEnd/>
            </a:ln>
            <a:effectLst/>
          </p:spPr>
          <p:txBody>
            <a:bodyPr wrap="none" lIns="90488" tIns="44450" rIns="90488" bIns="44450" anchor="ctr"/>
            <a:lstStyle/>
            <a:p>
              <a:pPr algn="ctr"/>
              <a:r>
                <a:rPr lang="en-US" sz="1800" b="1" i="0">
                  <a:solidFill>
                    <a:schemeClr val="accent2"/>
                  </a:solidFill>
                  <a:latin typeface="Arial" pitchFamily="34" charset="0"/>
                </a:rPr>
                <a:t>X</a:t>
              </a:r>
            </a:p>
          </p:txBody>
        </p:sp>
        <p:sp>
          <p:nvSpPr>
            <p:cNvPr id="148523" name="Line 43"/>
            <p:cNvSpPr>
              <a:spLocks noChangeShapeType="1"/>
            </p:cNvSpPr>
            <p:nvPr/>
          </p:nvSpPr>
          <p:spPr bwMode="auto">
            <a:xfrm>
              <a:off x="3029" y="2921"/>
              <a:ext cx="82" cy="0"/>
            </a:xfrm>
            <a:prstGeom prst="line">
              <a:avLst/>
            </a:prstGeom>
            <a:noFill/>
            <a:ln w="25400">
              <a:solidFill>
                <a:schemeClr val="bg2"/>
              </a:solidFill>
              <a:round/>
              <a:headEnd/>
              <a:tailEnd/>
            </a:ln>
            <a:effectLst/>
          </p:spPr>
          <p:txBody>
            <a:bodyPr wrap="none" anchor="ctr"/>
            <a:lstStyle/>
            <a:p>
              <a:endParaRPr lang="en-US"/>
            </a:p>
          </p:txBody>
        </p:sp>
      </p:grpSp>
      <p:sp>
        <p:nvSpPr>
          <p:cNvPr id="148524" name="Line 44"/>
          <p:cNvSpPr>
            <a:spLocks noChangeShapeType="1"/>
          </p:cNvSpPr>
          <p:nvPr/>
        </p:nvSpPr>
        <p:spPr bwMode="auto">
          <a:xfrm>
            <a:off x="550863" y="5319713"/>
            <a:ext cx="2503487" cy="0"/>
          </a:xfrm>
          <a:prstGeom prst="line">
            <a:avLst/>
          </a:prstGeom>
          <a:noFill/>
          <a:ln w="25400">
            <a:solidFill>
              <a:schemeClr val="bg2"/>
            </a:solidFill>
            <a:round/>
            <a:headEnd/>
            <a:tailEnd/>
          </a:ln>
          <a:effectLst/>
        </p:spPr>
        <p:txBody>
          <a:bodyPr wrap="none" anchor="ctr"/>
          <a:lstStyle/>
          <a:p>
            <a:endParaRPr lang="en-US"/>
          </a:p>
        </p:txBody>
      </p:sp>
      <p:sp>
        <p:nvSpPr>
          <p:cNvPr id="148525" name="Line 45"/>
          <p:cNvSpPr>
            <a:spLocks noChangeShapeType="1"/>
          </p:cNvSpPr>
          <p:nvPr/>
        </p:nvSpPr>
        <p:spPr bwMode="auto">
          <a:xfrm flipV="1">
            <a:off x="1828800" y="5164138"/>
            <a:ext cx="0" cy="168275"/>
          </a:xfrm>
          <a:prstGeom prst="line">
            <a:avLst/>
          </a:prstGeom>
          <a:noFill/>
          <a:ln w="25400">
            <a:solidFill>
              <a:schemeClr val="bg2"/>
            </a:solidFill>
            <a:round/>
            <a:headEnd/>
            <a:tailEnd/>
          </a:ln>
          <a:effectLst/>
        </p:spPr>
        <p:txBody>
          <a:bodyPr wrap="none" anchor="ctr"/>
          <a:lstStyle/>
          <a:p>
            <a:endParaRPr lang="en-US"/>
          </a:p>
        </p:txBody>
      </p:sp>
      <p:grpSp>
        <p:nvGrpSpPr>
          <p:cNvPr id="148526" name="Group 46"/>
          <p:cNvGrpSpPr>
            <a:grpSpLocks/>
          </p:cNvGrpSpPr>
          <p:nvPr/>
        </p:nvGrpSpPr>
        <p:grpSpPr bwMode="auto">
          <a:xfrm>
            <a:off x="1676400" y="5418138"/>
            <a:ext cx="357188" cy="187325"/>
            <a:chOff x="1056" y="3413"/>
            <a:chExt cx="225" cy="118"/>
          </a:xfrm>
        </p:grpSpPr>
        <p:sp>
          <p:nvSpPr>
            <p:cNvPr id="148527" name="Rectangle 47"/>
            <p:cNvSpPr>
              <a:spLocks noChangeArrowheads="1"/>
            </p:cNvSpPr>
            <p:nvPr/>
          </p:nvSpPr>
          <p:spPr bwMode="auto">
            <a:xfrm>
              <a:off x="1056" y="3463"/>
              <a:ext cx="225" cy="68"/>
            </a:xfrm>
            <a:prstGeom prst="rect">
              <a:avLst/>
            </a:prstGeom>
            <a:noFill/>
            <a:ln w="12700">
              <a:noFill/>
              <a:miter lim="800000"/>
              <a:headEnd/>
              <a:tailEnd/>
            </a:ln>
            <a:effectLst/>
          </p:spPr>
          <p:txBody>
            <a:bodyPr wrap="none" lIns="90488" tIns="44450" rIns="90488" bIns="44450" anchor="ctr"/>
            <a:lstStyle/>
            <a:p>
              <a:pPr algn="ctr"/>
              <a:r>
                <a:rPr lang="en-US" sz="1800" b="1" i="0">
                  <a:solidFill>
                    <a:schemeClr val="accent2"/>
                  </a:solidFill>
                  <a:latin typeface="Arial" pitchFamily="34" charset="0"/>
                </a:rPr>
                <a:t>X</a:t>
              </a:r>
            </a:p>
          </p:txBody>
        </p:sp>
        <p:sp>
          <p:nvSpPr>
            <p:cNvPr id="148528" name="Line 48"/>
            <p:cNvSpPr>
              <a:spLocks noChangeShapeType="1"/>
            </p:cNvSpPr>
            <p:nvPr/>
          </p:nvSpPr>
          <p:spPr bwMode="auto">
            <a:xfrm>
              <a:off x="1118" y="3413"/>
              <a:ext cx="82" cy="0"/>
            </a:xfrm>
            <a:prstGeom prst="line">
              <a:avLst/>
            </a:prstGeom>
            <a:noFill/>
            <a:ln w="25400">
              <a:solidFill>
                <a:schemeClr val="bg2"/>
              </a:solidFill>
              <a:round/>
              <a:headEnd/>
              <a:tailEnd/>
            </a:ln>
            <a:effectLst/>
          </p:spPr>
          <p:txBody>
            <a:bodyPr wrap="none" anchor="ctr"/>
            <a:lstStyle/>
            <a:p>
              <a:endParaRPr lang="en-US"/>
            </a:p>
          </p:txBody>
        </p:sp>
      </p:grpSp>
      <p:sp>
        <p:nvSpPr>
          <p:cNvPr id="148529" name="Rectangle 49"/>
          <p:cNvSpPr>
            <a:spLocks noChangeArrowheads="1"/>
          </p:cNvSpPr>
          <p:nvPr/>
        </p:nvSpPr>
        <p:spPr bwMode="auto">
          <a:xfrm>
            <a:off x="6629400" y="1600200"/>
            <a:ext cx="1944688" cy="1603375"/>
          </a:xfrm>
          <a:prstGeom prst="rect">
            <a:avLst/>
          </a:prstGeom>
          <a:solidFill>
            <a:schemeClr val="tx1"/>
          </a:solidFill>
          <a:ln w="50800">
            <a:solidFill>
              <a:srgbClr val="99FF99"/>
            </a:solidFill>
            <a:miter lim="800000"/>
            <a:headEnd/>
            <a:tailEnd/>
          </a:ln>
          <a:effectLst/>
        </p:spPr>
        <p:txBody>
          <a:bodyPr lIns="90488" tIns="44450" rIns="90488" bIns="44450">
            <a:spAutoFit/>
          </a:bodyPr>
          <a:lstStyle/>
          <a:p>
            <a:pPr algn="ctr"/>
            <a:r>
              <a:rPr lang="en-US" sz="2000" b="1" i="0">
                <a:solidFill>
                  <a:schemeClr val="bg2"/>
                </a:solidFill>
                <a:latin typeface="Book Antiqua" pitchFamily="18" charset="0"/>
              </a:rPr>
              <a:t>Is our interval, 143.22</a:t>
            </a:r>
            <a:r>
              <a:rPr lang="en-US" sz="3600" i="0">
                <a:solidFill>
                  <a:schemeClr val="bg2"/>
                </a:solidFill>
                <a:latin typeface="Book Antiqua" pitchFamily="18" charset="0"/>
              </a:rPr>
              <a:t> </a:t>
            </a:r>
            <a:r>
              <a:rPr lang="en-US" sz="2000" b="1" i="0">
                <a:solidFill>
                  <a:schemeClr val="bg2"/>
                </a:solidFill>
                <a:latin typeface="Symbol" pitchFamily="18" charset="2"/>
              </a:rPr>
              <a:t></a:t>
            </a:r>
            <a:r>
              <a:rPr lang="en-US" sz="2000" b="1" i="0">
                <a:solidFill>
                  <a:schemeClr val="bg2"/>
                </a:solidFill>
                <a:latin typeface="Book Antiqua" pitchFamily="18" charset="0"/>
              </a:rPr>
              <a:t> 162.78</a:t>
            </a:r>
            <a:r>
              <a:rPr lang="en-US" sz="2000" i="0">
                <a:solidFill>
                  <a:schemeClr val="bg2"/>
                </a:solidFill>
                <a:latin typeface="Book Antiqua" pitchFamily="18" charset="0"/>
              </a:rPr>
              <a:t>, </a:t>
            </a:r>
            <a:r>
              <a:rPr lang="en-US" sz="2000" b="1" i="0">
                <a:solidFill>
                  <a:schemeClr val="bg2"/>
                </a:solidFill>
                <a:latin typeface="Book Antiqua" pitchFamily="18" charset="0"/>
              </a:rPr>
              <a:t>in the </a:t>
            </a:r>
            <a:r>
              <a:rPr lang="en-US" sz="2000" b="1" i="0">
                <a:solidFill>
                  <a:schemeClr val="accent2"/>
                </a:solidFill>
                <a:latin typeface="Book Antiqua" pitchFamily="18" charset="0"/>
              </a:rPr>
              <a:t>red</a:t>
            </a:r>
            <a:r>
              <a:rPr lang="en-US" sz="2000" b="1" i="0">
                <a:solidFill>
                  <a:schemeClr val="bg2"/>
                </a:solidFill>
                <a:latin typeface="Book Antiqua" pitchFamily="18" charset="0"/>
              </a:rPr>
              <a:t>?</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5053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50532" name="Rectangle 4"/>
          <p:cNvSpPr>
            <a:spLocks noGrp="1" noChangeArrowheads="1"/>
          </p:cNvSpPr>
          <p:nvPr>
            <p:ph type="title"/>
          </p:nvPr>
        </p:nvSpPr>
        <p:spPr>
          <a:xfrm>
            <a:off x="381000" y="304800"/>
            <a:ext cx="8458200" cy="762000"/>
          </a:xfrm>
          <a:noFill/>
          <a:ln/>
        </p:spPr>
        <p:txBody>
          <a:bodyPr lIns="90488" tIns="44450" rIns="90488" bIns="44450"/>
          <a:lstStyle/>
          <a:p>
            <a:r>
              <a:rPr lang="en-US"/>
              <a:t>Example</a:t>
            </a:r>
          </a:p>
        </p:txBody>
      </p:sp>
      <p:graphicFrame>
        <p:nvGraphicFramePr>
          <p:cNvPr id="150533" name="Object 5">
            <a:hlinkClick r:id="" action="ppaction://ole?verb=0"/>
          </p:cNvPr>
          <p:cNvGraphicFramePr>
            <a:graphicFrameLocks/>
          </p:cNvGraphicFramePr>
          <p:nvPr/>
        </p:nvGraphicFramePr>
        <p:xfrm>
          <a:off x="1143000" y="2514600"/>
          <a:ext cx="6515100" cy="2898775"/>
        </p:xfrm>
        <a:graphic>
          <a:graphicData uri="http://schemas.openxmlformats.org/presentationml/2006/ole">
            <mc:AlternateContent xmlns:mc="http://schemas.openxmlformats.org/markup-compatibility/2006">
              <mc:Choice xmlns:v="urn:schemas-microsoft-com:vml" Requires="v">
                <p:oleObj spid="_x0000_s150572" name="Equation" r:id="rId4" imgW="2716200" imgH="1293480" progId="Equation.3">
                  <p:embed/>
                </p:oleObj>
              </mc:Choice>
              <mc:Fallback>
                <p:oleObj name="Equation" r:id="rId4" imgW="2716200" imgH="1293480" progId="Equation.3">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514600"/>
                        <a:ext cx="6515100" cy="2898775"/>
                      </a:xfrm>
                      <a:prstGeom prst="rect">
                        <a:avLst/>
                      </a:prstGeom>
                      <a:solidFill>
                        <a:srgbClr val="CCFFCC"/>
                      </a:solidFill>
                      <a:ln w="508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4" name="Object 6">
            <a:hlinkClick r:id="" action="ppaction://ole?verb=0"/>
          </p:cNvPr>
          <p:cNvGraphicFramePr>
            <a:graphicFrameLocks/>
          </p:cNvGraphicFramePr>
          <p:nvPr/>
        </p:nvGraphicFramePr>
        <p:xfrm>
          <a:off x="1781175" y="1143000"/>
          <a:ext cx="5240338" cy="1109663"/>
        </p:xfrm>
        <a:graphic>
          <a:graphicData uri="http://schemas.openxmlformats.org/presentationml/2006/ole">
            <mc:AlternateContent xmlns:mc="http://schemas.openxmlformats.org/markup-compatibility/2006">
              <mc:Choice xmlns:v="urn:schemas-microsoft-com:vml" Requires="v">
                <p:oleObj spid="_x0000_s150573" name="Equation" r:id="rId6" imgW="2081160" imgH="430200" progId="Equation.2">
                  <p:embed/>
                </p:oleObj>
              </mc:Choice>
              <mc:Fallback>
                <p:oleObj name="Equation" r:id="rId6" imgW="2081160" imgH="430200" progId="Equation.2">
                  <p:embed/>
                  <p:pic>
                    <p:nvPicPr>
                      <p:cNvPr id="0"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1175" y="1143000"/>
                        <a:ext cx="5240338" cy="1109663"/>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5" name="Object 7">
            <a:hlinkClick r:id="" action="ppaction://ole?verb=0"/>
          </p:cNvPr>
          <p:cNvGraphicFramePr>
            <a:graphicFrameLocks/>
          </p:cNvGraphicFramePr>
          <p:nvPr/>
        </p:nvGraphicFramePr>
        <p:xfrm>
          <a:off x="1828800" y="5638800"/>
          <a:ext cx="5156200" cy="517525"/>
        </p:xfrm>
        <a:graphic>
          <a:graphicData uri="http://schemas.openxmlformats.org/presentationml/2006/ole">
            <mc:AlternateContent xmlns:mc="http://schemas.openxmlformats.org/markup-compatibility/2006">
              <mc:Choice xmlns:v="urn:schemas-microsoft-com:vml" Requires="v">
                <p:oleObj spid="_x0000_s150574" name="Equation" r:id="rId8" imgW="1966680" imgH="201600" progId="Equation.2">
                  <p:embed/>
                </p:oleObj>
              </mc:Choice>
              <mc:Fallback>
                <p:oleObj name="Equation" r:id="rId8" imgW="1966680" imgH="201600" progId="Equation.2">
                  <p:embed/>
                  <p:pic>
                    <p:nvPicPr>
                      <p:cNvPr id="0" name="Picture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5638800"/>
                        <a:ext cx="5156200" cy="517525"/>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5257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52580" name="Rectangle 4"/>
          <p:cNvSpPr>
            <a:spLocks noGrp="1" noChangeArrowheads="1"/>
          </p:cNvSpPr>
          <p:nvPr>
            <p:ph type="title"/>
          </p:nvPr>
        </p:nvSpPr>
        <p:spPr>
          <a:noFill/>
          <a:ln/>
        </p:spPr>
        <p:txBody>
          <a:bodyPr lIns="90488" tIns="44450" rIns="90488" bIns="44450"/>
          <a:lstStyle/>
          <a:p>
            <a:r>
              <a:rPr lang="en-US"/>
              <a:t>Example</a:t>
            </a:r>
          </a:p>
        </p:txBody>
      </p:sp>
      <p:graphicFrame>
        <p:nvGraphicFramePr>
          <p:cNvPr id="152581" name="Object 5">
            <a:hlinkClick r:id="" action="ppaction://ole?verb=0"/>
          </p:cNvPr>
          <p:cNvGraphicFramePr>
            <a:graphicFrameLocks/>
          </p:cNvGraphicFramePr>
          <p:nvPr/>
        </p:nvGraphicFramePr>
        <p:xfrm>
          <a:off x="381000" y="2971800"/>
          <a:ext cx="8462963" cy="3190875"/>
        </p:xfrm>
        <a:graphic>
          <a:graphicData uri="http://schemas.openxmlformats.org/presentationml/2006/ole">
            <mc:AlternateContent xmlns:mc="http://schemas.openxmlformats.org/markup-compatibility/2006">
              <mc:Choice xmlns:v="urn:schemas-microsoft-com:vml" Requires="v">
                <p:oleObj spid="_x0000_s152607" name="Equation" r:id="rId4" imgW="3643200" imgH="1344600" progId="Equation.3">
                  <p:embed/>
                </p:oleObj>
              </mc:Choice>
              <mc:Fallback>
                <p:oleObj name="Equation" r:id="rId4" imgW="3643200" imgH="1344600" progId="Equation.3">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971800"/>
                        <a:ext cx="8462963" cy="3190875"/>
                      </a:xfrm>
                      <a:prstGeom prst="rect">
                        <a:avLst/>
                      </a:prstGeom>
                      <a:solidFill>
                        <a:srgbClr val="CCFFCC"/>
                      </a:solidFill>
                      <a:ln w="50800">
                        <a:solidFill>
                          <a:schemeClr val="bg1"/>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152582" name="Object 6">
            <a:hlinkClick r:id="" action="ppaction://ole?verb=0"/>
          </p:cNvPr>
          <p:cNvGraphicFramePr>
            <a:graphicFrameLocks/>
          </p:cNvGraphicFramePr>
          <p:nvPr/>
        </p:nvGraphicFramePr>
        <p:xfrm>
          <a:off x="1820863" y="1452563"/>
          <a:ext cx="5584825" cy="1114425"/>
        </p:xfrm>
        <a:graphic>
          <a:graphicData uri="http://schemas.openxmlformats.org/presentationml/2006/ole">
            <mc:AlternateContent xmlns:mc="http://schemas.openxmlformats.org/markup-compatibility/2006">
              <mc:Choice xmlns:v="urn:schemas-microsoft-com:vml" Requires="v">
                <p:oleObj spid="_x0000_s152608" name="Equation" r:id="rId6" imgW="2347560" imgH="430200" progId="Equation.2">
                  <p:embed/>
                </p:oleObj>
              </mc:Choice>
              <mc:Fallback>
                <p:oleObj name="Equation" r:id="rId6" imgW="2347560" imgH="430200" progId="Equation.2">
                  <p:embed/>
                  <p:pic>
                    <p:nvPicPr>
                      <p:cNvPr id="0"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0863" y="1452563"/>
                        <a:ext cx="5584825" cy="1114425"/>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843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8436" name="Rectangle 4"/>
          <p:cNvSpPr>
            <a:spLocks noGrp="1" noChangeArrowheads="1"/>
          </p:cNvSpPr>
          <p:nvPr>
            <p:ph type="title"/>
          </p:nvPr>
        </p:nvSpPr>
        <p:spPr>
          <a:noFill/>
          <a:ln/>
        </p:spPr>
        <p:txBody>
          <a:bodyPr lIns="90488" tIns="44450" rIns="90488" bIns="44450"/>
          <a:lstStyle/>
          <a:p>
            <a:r>
              <a:rPr lang="en-US"/>
              <a:t>Simple Random Sample</a:t>
            </a:r>
          </a:p>
        </p:txBody>
      </p:sp>
      <p:sp>
        <p:nvSpPr>
          <p:cNvPr id="18437" name="Rectangle 5"/>
          <p:cNvSpPr>
            <a:spLocks noGrp="1" noChangeArrowheads="1"/>
          </p:cNvSpPr>
          <p:nvPr>
            <p:ph type="body" idx="1"/>
          </p:nvPr>
        </p:nvSpPr>
        <p:spPr>
          <a:xfrm>
            <a:off x="685800" y="1676400"/>
            <a:ext cx="7772400" cy="3124200"/>
          </a:xfrm>
          <a:solidFill>
            <a:srgbClr val="CCFFCC"/>
          </a:solidFill>
          <a:ln/>
        </p:spPr>
        <p:txBody>
          <a:bodyPr lIns="90488" tIns="44450" rIns="90488" bIns="44450"/>
          <a:lstStyle/>
          <a:p>
            <a:r>
              <a:rPr lang="en-US" dirty="0">
                <a:solidFill>
                  <a:srgbClr val="000000"/>
                </a:solidFill>
              </a:rPr>
              <a:t>Number each frame unit from 1 to </a:t>
            </a:r>
            <a:r>
              <a:rPr lang="en-US" i="1" dirty="0">
                <a:solidFill>
                  <a:srgbClr val="000000"/>
                </a:solidFill>
              </a:rPr>
              <a:t>N</a:t>
            </a:r>
            <a:r>
              <a:rPr lang="en-US" dirty="0">
                <a:solidFill>
                  <a:srgbClr val="000000"/>
                </a:solidFill>
              </a:rPr>
              <a:t>.</a:t>
            </a:r>
          </a:p>
          <a:p>
            <a:r>
              <a:rPr lang="en-US" dirty="0">
                <a:solidFill>
                  <a:srgbClr val="000000"/>
                </a:solidFill>
              </a:rPr>
              <a:t>Use a random number table or a random number generator to select </a:t>
            </a:r>
            <a:r>
              <a:rPr lang="en-US" i="1" dirty="0">
                <a:solidFill>
                  <a:srgbClr val="000000"/>
                </a:solidFill>
              </a:rPr>
              <a:t>n</a:t>
            </a:r>
            <a:r>
              <a:rPr lang="en-US" dirty="0">
                <a:solidFill>
                  <a:srgbClr val="000000"/>
                </a:solidFill>
              </a:rPr>
              <a:t> distinct numbers between 1 and </a:t>
            </a:r>
            <a:r>
              <a:rPr lang="en-US" i="1" dirty="0">
                <a:solidFill>
                  <a:srgbClr val="000000"/>
                </a:solidFill>
              </a:rPr>
              <a:t>N</a:t>
            </a:r>
            <a:r>
              <a:rPr lang="en-US" dirty="0">
                <a:solidFill>
                  <a:srgbClr val="000000"/>
                </a:solidFill>
              </a:rPr>
              <a:t>, inclusively.</a:t>
            </a:r>
          </a:p>
          <a:p>
            <a:r>
              <a:rPr lang="en-US" dirty="0">
                <a:solidFill>
                  <a:srgbClr val="000000"/>
                </a:solidFill>
              </a:rPr>
              <a:t>Easier to perform for small populations</a:t>
            </a:r>
          </a:p>
          <a:p>
            <a:r>
              <a:rPr lang="en-US" dirty="0">
                <a:solidFill>
                  <a:srgbClr val="000000"/>
                </a:solidFill>
              </a:rPr>
              <a:t>Cumbersome for large </a:t>
            </a:r>
            <a:r>
              <a:rPr lang="en-US" dirty="0" smtClean="0">
                <a:solidFill>
                  <a:srgbClr val="000000"/>
                </a:solidFill>
              </a:rPr>
              <a:t>populations</a:t>
            </a:r>
          </a:p>
          <a:p>
            <a:pPr>
              <a:buNone/>
            </a:pPr>
            <a:endParaRPr lang="en-US" dirty="0">
              <a:solidFill>
                <a:srgbClr val="000000"/>
              </a:solidFill>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5462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54628" name="Rectangle 4"/>
          <p:cNvSpPr>
            <a:spLocks noGrp="1" noChangeArrowheads="1"/>
          </p:cNvSpPr>
          <p:nvPr>
            <p:ph type="title"/>
          </p:nvPr>
        </p:nvSpPr>
        <p:spPr>
          <a:noFill/>
          <a:ln/>
        </p:spPr>
        <p:txBody>
          <a:bodyPr lIns="90488" tIns="44450" rIns="90488" bIns="44450"/>
          <a:lstStyle/>
          <a:p>
            <a:r>
              <a:rPr lang="en-US"/>
              <a:t>Confidence Interval to Estimate </a:t>
            </a:r>
            <a:r>
              <a:rPr lang="en-US" i="1">
                <a:latin typeface="Symbol" pitchFamily="18" charset="2"/>
              </a:rPr>
              <a:t></a:t>
            </a:r>
            <a:r>
              <a:rPr lang="en-US">
                <a:latin typeface="Symbol" pitchFamily="18" charset="2"/>
              </a:rPr>
              <a:t></a:t>
            </a:r>
            <a:br>
              <a:rPr lang="en-US">
                <a:latin typeface="Symbol" pitchFamily="18" charset="2"/>
              </a:rPr>
            </a:br>
            <a:r>
              <a:rPr lang="en-US"/>
              <a:t>when </a:t>
            </a:r>
            <a:r>
              <a:rPr lang="en-US" i="1"/>
              <a:t>n</a:t>
            </a:r>
            <a:r>
              <a:rPr lang="en-US"/>
              <a:t> is Large and </a:t>
            </a:r>
            <a:r>
              <a:rPr lang="en-US" i="1">
                <a:latin typeface="Symbol" pitchFamily="18" charset="2"/>
              </a:rPr>
              <a:t></a:t>
            </a:r>
            <a:r>
              <a:rPr lang="en-US"/>
              <a:t> is Unknown</a:t>
            </a:r>
          </a:p>
        </p:txBody>
      </p:sp>
      <p:graphicFrame>
        <p:nvGraphicFramePr>
          <p:cNvPr id="154629" name="Object 5">
            <a:hlinkClick r:id="" action="ppaction://ole?verb=0"/>
          </p:cNvPr>
          <p:cNvGraphicFramePr>
            <a:graphicFrameLocks/>
          </p:cNvGraphicFramePr>
          <p:nvPr/>
        </p:nvGraphicFramePr>
        <p:xfrm>
          <a:off x="1524000" y="2057400"/>
          <a:ext cx="6254750" cy="3825875"/>
        </p:xfrm>
        <a:graphic>
          <a:graphicData uri="http://schemas.openxmlformats.org/presentationml/2006/ole">
            <mc:AlternateContent xmlns:mc="http://schemas.openxmlformats.org/markup-compatibility/2006">
              <mc:Choice xmlns:v="urn:schemas-microsoft-com:vml" Requires="v">
                <p:oleObj spid="_x0000_s154642" name="Equation" r:id="rId4" imgW="2411280" imgH="1446120" progId="Equation.3">
                  <p:embed/>
                </p:oleObj>
              </mc:Choice>
              <mc:Fallback>
                <p:oleObj name="Equation" r:id="rId4" imgW="2411280" imgH="1446120" progId="Equation.3">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057400"/>
                        <a:ext cx="6254750" cy="3825875"/>
                      </a:xfrm>
                      <a:prstGeom prst="rect">
                        <a:avLst/>
                      </a:prstGeom>
                      <a:solidFill>
                        <a:srgbClr val="CCFFCC"/>
                      </a:solidFill>
                      <a:ln w="50800">
                        <a:solidFill>
                          <a:schemeClr val="bg1"/>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5667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56676" name="Rectangle 4"/>
          <p:cNvSpPr>
            <a:spLocks noGrp="1" noChangeArrowheads="1"/>
          </p:cNvSpPr>
          <p:nvPr>
            <p:ph type="title"/>
          </p:nvPr>
        </p:nvSpPr>
        <p:spPr>
          <a:xfrm>
            <a:off x="381000" y="304800"/>
            <a:ext cx="8458200" cy="762000"/>
          </a:xfrm>
          <a:noFill/>
          <a:ln/>
        </p:spPr>
        <p:txBody>
          <a:bodyPr lIns="90488" tIns="44450" rIns="90488" bIns="44450"/>
          <a:lstStyle/>
          <a:p>
            <a:r>
              <a:rPr lang="en-US"/>
              <a:t>Example</a:t>
            </a:r>
          </a:p>
        </p:txBody>
      </p:sp>
      <p:graphicFrame>
        <p:nvGraphicFramePr>
          <p:cNvPr id="156677" name="Object 5">
            <a:hlinkClick r:id="" action="ppaction://ole?verb=0"/>
          </p:cNvPr>
          <p:cNvGraphicFramePr>
            <a:graphicFrameLocks/>
          </p:cNvGraphicFramePr>
          <p:nvPr/>
        </p:nvGraphicFramePr>
        <p:xfrm>
          <a:off x="1217613" y="2513013"/>
          <a:ext cx="6365875" cy="2901950"/>
        </p:xfrm>
        <a:graphic>
          <a:graphicData uri="http://schemas.openxmlformats.org/presentationml/2006/ole">
            <mc:AlternateContent xmlns:mc="http://schemas.openxmlformats.org/markup-compatibility/2006">
              <mc:Choice xmlns:v="urn:schemas-microsoft-com:vml" Requires="v">
                <p:oleObj spid="_x0000_s156716" name="Equation" r:id="rId4" imgW="2654280" imgH="1295280" progId="Equation.3">
                  <p:embed/>
                </p:oleObj>
              </mc:Choice>
              <mc:Fallback>
                <p:oleObj name="Equation" r:id="rId4" imgW="2654280" imgH="1295280" progId="Equation.3">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7613" y="2513013"/>
                        <a:ext cx="6365875" cy="2901950"/>
                      </a:xfrm>
                      <a:prstGeom prst="rect">
                        <a:avLst/>
                      </a:prstGeom>
                      <a:solidFill>
                        <a:srgbClr val="CCFFCC"/>
                      </a:solidFill>
                      <a:ln w="508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78" name="Object 6">
            <a:hlinkClick r:id="" action="ppaction://ole?verb=0"/>
          </p:cNvPr>
          <p:cNvGraphicFramePr>
            <a:graphicFrameLocks/>
          </p:cNvGraphicFramePr>
          <p:nvPr/>
        </p:nvGraphicFramePr>
        <p:xfrm>
          <a:off x="1922463" y="1141413"/>
          <a:ext cx="4956175" cy="1112837"/>
        </p:xfrm>
        <a:graphic>
          <a:graphicData uri="http://schemas.openxmlformats.org/presentationml/2006/ole">
            <mc:AlternateContent xmlns:mc="http://schemas.openxmlformats.org/markup-compatibility/2006">
              <mc:Choice xmlns:v="urn:schemas-microsoft-com:vml" Requires="v">
                <p:oleObj spid="_x0000_s156717" name="Equation" r:id="rId6" imgW="1968480" imgH="431640" progId="Equation.3">
                  <p:embed/>
                </p:oleObj>
              </mc:Choice>
              <mc:Fallback>
                <p:oleObj name="Equation" r:id="rId6" imgW="1968480" imgH="431640" progId="Equation.3">
                  <p:embed/>
                  <p:pic>
                    <p:nvPicPr>
                      <p:cNvPr id="0"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2463" y="1141413"/>
                        <a:ext cx="4956175" cy="1112837"/>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79" name="Object 7">
            <a:hlinkClick r:id="" action="ppaction://ole?verb=0"/>
          </p:cNvPr>
          <p:cNvGraphicFramePr>
            <a:graphicFrameLocks/>
          </p:cNvGraphicFramePr>
          <p:nvPr/>
        </p:nvGraphicFramePr>
        <p:xfrm>
          <a:off x="2058988" y="5637213"/>
          <a:ext cx="4694237" cy="522287"/>
        </p:xfrm>
        <a:graphic>
          <a:graphicData uri="http://schemas.openxmlformats.org/presentationml/2006/ole">
            <mc:AlternateContent xmlns:mc="http://schemas.openxmlformats.org/markup-compatibility/2006">
              <mc:Choice xmlns:v="urn:schemas-microsoft-com:vml" Requires="v">
                <p:oleObj spid="_x0000_s156718" name="Equation" r:id="rId8" imgW="1790640" imgH="203040" progId="Equation.3">
                  <p:embed/>
                </p:oleObj>
              </mc:Choice>
              <mc:Fallback>
                <p:oleObj name="Equation" r:id="rId8" imgW="1790640" imgH="203040" progId="Equation.3">
                  <p:embed/>
                  <p:pic>
                    <p:nvPicPr>
                      <p:cNvPr id="0" name="Picture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8988" y="5637213"/>
                        <a:ext cx="4694237" cy="522287"/>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5872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58724" name="Rectangle 4"/>
          <p:cNvSpPr>
            <a:spLocks noGrp="1" noChangeArrowheads="1"/>
          </p:cNvSpPr>
          <p:nvPr>
            <p:ph type="title"/>
          </p:nvPr>
        </p:nvSpPr>
        <p:spPr>
          <a:noFill/>
          <a:ln/>
        </p:spPr>
        <p:txBody>
          <a:bodyPr lIns="90488" tIns="44450" rIns="90488" bIns="44450"/>
          <a:lstStyle/>
          <a:p>
            <a:r>
              <a:rPr lang="en-US"/>
              <a:t>Z Values for Some of the More Common Levels of Confidence</a:t>
            </a:r>
          </a:p>
        </p:txBody>
      </p:sp>
      <p:grpSp>
        <p:nvGrpSpPr>
          <p:cNvPr id="158725" name="Group 5"/>
          <p:cNvGrpSpPr>
            <a:grpSpLocks/>
          </p:cNvGrpSpPr>
          <p:nvPr/>
        </p:nvGrpSpPr>
        <p:grpSpPr bwMode="auto">
          <a:xfrm>
            <a:off x="2654300" y="2159000"/>
            <a:ext cx="3759200" cy="3206750"/>
            <a:chOff x="1672" y="1360"/>
            <a:chExt cx="2368" cy="2020"/>
          </a:xfrm>
        </p:grpSpPr>
        <p:sp>
          <p:nvSpPr>
            <p:cNvPr id="158726" name="Rectangle 6"/>
            <p:cNvSpPr>
              <a:spLocks noChangeArrowheads="1"/>
            </p:cNvSpPr>
            <p:nvPr/>
          </p:nvSpPr>
          <p:spPr bwMode="auto">
            <a:xfrm>
              <a:off x="1672" y="1858"/>
              <a:ext cx="1180" cy="1522"/>
            </a:xfrm>
            <a:prstGeom prst="rect">
              <a:avLst/>
            </a:prstGeom>
            <a:solidFill>
              <a:srgbClr val="FFFFFF"/>
            </a:solidFill>
            <a:ln w="12700">
              <a:solidFill>
                <a:srgbClr val="000000"/>
              </a:solidFill>
              <a:miter lim="800000"/>
              <a:headEnd/>
              <a:tailEnd/>
            </a:ln>
            <a:effectLst/>
          </p:spPr>
          <p:txBody>
            <a:bodyPr lIns="182562" tIns="182562" rIns="182562" bIns="182562"/>
            <a:lstStyle/>
            <a:p>
              <a:pPr algn="ctr">
                <a:spcBef>
                  <a:spcPct val="100000"/>
                </a:spcBef>
              </a:pPr>
              <a:r>
                <a:rPr lang="en-US" sz="1800" b="1" i="0">
                  <a:solidFill>
                    <a:srgbClr val="000000"/>
                  </a:solidFill>
                  <a:latin typeface="Arial" pitchFamily="34" charset="0"/>
                </a:rPr>
                <a:t>90%</a:t>
              </a:r>
            </a:p>
            <a:p>
              <a:pPr algn="ctr">
                <a:spcBef>
                  <a:spcPct val="100000"/>
                </a:spcBef>
              </a:pPr>
              <a:r>
                <a:rPr lang="en-US" sz="1800" b="1" i="0">
                  <a:solidFill>
                    <a:srgbClr val="000000"/>
                  </a:solidFill>
                  <a:latin typeface="Arial" pitchFamily="34" charset="0"/>
                </a:rPr>
                <a:t>95%</a:t>
              </a:r>
            </a:p>
            <a:p>
              <a:pPr algn="ctr">
                <a:spcBef>
                  <a:spcPct val="100000"/>
                </a:spcBef>
              </a:pPr>
              <a:r>
                <a:rPr lang="en-US" sz="1800" b="1" i="0">
                  <a:solidFill>
                    <a:srgbClr val="000000"/>
                  </a:solidFill>
                  <a:latin typeface="Arial" pitchFamily="34" charset="0"/>
                </a:rPr>
                <a:t>98%</a:t>
              </a:r>
            </a:p>
            <a:p>
              <a:pPr algn="ctr">
                <a:spcBef>
                  <a:spcPct val="100000"/>
                </a:spcBef>
              </a:pPr>
              <a:r>
                <a:rPr lang="en-US" sz="1800" b="1" i="0">
                  <a:solidFill>
                    <a:srgbClr val="000000"/>
                  </a:solidFill>
                  <a:latin typeface="Arial" pitchFamily="34" charset="0"/>
                </a:rPr>
                <a:t>99%</a:t>
              </a:r>
            </a:p>
          </p:txBody>
        </p:sp>
        <p:grpSp>
          <p:nvGrpSpPr>
            <p:cNvPr id="158727" name="Group 7"/>
            <p:cNvGrpSpPr>
              <a:grpSpLocks/>
            </p:cNvGrpSpPr>
            <p:nvPr/>
          </p:nvGrpSpPr>
          <p:grpSpPr bwMode="auto">
            <a:xfrm>
              <a:off x="1672" y="1360"/>
              <a:ext cx="2368" cy="490"/>
              <a:chOff x="1672" y="1360"/>
              <a:chExt cx="2368" cy="490"/>
            </a:xfrm>
          </p:grpSpPr>
          <p:sp>
            <p:nvSpPr>
              <p:cNvPr id="158728" name="Rectangle 8"/>
              <p:cNvSpPr>
                <a:spLocks noChangeArrowheads="1"/>
              </p:cNvSpPr>
              <p:nvPr/>
            </p:nvSpPr>
            <p:spPr bwMode="auto">
              <a:xfrm>
                <a:off x="1672" y="1360"/>
                <a:ext cx="1180" cy="490"/>
              </a:xfrm>
              <a:prstGeom prst="rect">
                <a:avLst/>
              </a:prstGeom>
              <a:solidFill>
                <a:srgbClr val="CCFFCC"/>
              </a:solidFill>
              <a:ln w="12700">
                <a:solidFill>
                  <a:srgbClr val="000000"/>
                </a:solidFill>
                <a:miter lim="800000"/>
                <a:headEnd/>
                <a:tailEnd/>
              </a:ln>
              <a:effectLst/>
            </p:spPr>
            <p:txBody>
              <a:bodyPr lIns="90488" tIns="44450" rIns="90488" bIns="44450" anchor="ctr"/>
              <a:lstStyle/>
              <a:p>
                <a:pPr algn="ctr">
                  <a:lnSpc>
                    <a:spcPct val="90000"/>
                  </a:lnSpc>
                </a:pPr>
                <a:r>
                  <a:rPr lang="en-US" sz="1800" b="1" i="0">
                    <a:solidFill>
                      <a:srgbClr val="000000"/>
                    </a:solidFill>
                    <a:latin typeface="Arial" pitchFamily="34" charset="0"/>
                  </a:rPr>
                  <a:t>Confidence Level</a:t>
                </a:r>
              </a:p>
            </p:txBody>
          </p:sp>
          <p:sp>
            <p:nvSpPr>
              <p:cNvPr id="158729" name="Rectangle 9"/>
              <p:cNvSpPr>
                <a:spLocks noChangeArrowheads="1"/>
              </p:cNvSpPr>
              <p:nvPr/>
            </p:nvSpPr>
            <p:spPr bwMode="auto">
              <a:xfrm>
                <a:off x="2860" y="1360"/>
                <a:ext cx="1180" cy="490"/>
              </a:xfrm>
              <a:prstGeom prst="rect">
                <a:avLst/>
              </a:prstGeom>
              <a:solidFill>
                <a:srgbClr val="CCFFCC"/>
              </a:solidFill>
              <a:ln w="12700">
                <a:solidFill>
                  <a:srgbClr val="000000"/>
                </a:solidFill>
                <a:miter lim="800000"/>
                <a:headEnd/>
                <a:tailEnd/>
              </a:ln>
              <a:effectLst/>
            </p:spPr>
            <p:txBody>
              <a:bodyPr lIns="90488" tIns="44450" rIns="90488" bIns="44450" anchor="ctr"/>
              <a:lstStyle/>
              <a:p>
                <a:pPr algn="ctr">
                  <a:lnSpc>
                    <a:spcPct val="90000"/>
                  </a:lnSpc>
                </a:pPr>
                <a:r>
                  <a:rPr lang="en-US" sz="1800" b="1" i="0">
                    <a:solidFill>
                      <a:srgbClr val="000000"/>
                    </a:solidFill>
                    <a:latin typeface="Arial" pitchFamily="34" charset="0"/>
                  </a:rPr>
                  <a:t>Z Value</a:t>
                </a:r>
              </a:p>
            </p:txBody>
          </p:sp>
        </p:grpSp>
        <p:sp>
          <p:nvSpPr>
            <p:cNvPr id="158730" name="Rectangle 10"/>
            <p:cNvSpPr>
              <a:spLocks noChangeArrowheads="1"/>
            </p:cNvSpPr>
            <p:nvPr/>
          </p:nvSpPr>
          <p:spPr bwMode="auto">
            <a:xfrm>
              <a:off x="2860" y="1858"/>
              <a:ext cx="1180" cy="1522"/>
            </a:xfrm>
            <a:prstGeom prst="rect">
              <a:avLst/>
            </a:prstGeom>
            <a:solidFill>
              <a:srgbClr val="FFFFFF"/>
            </a:solidFill>
            <a:ln w="12700">
              <a:solidFill>
                <a:srgbClr val="000000"/>
              </a:solidFill>
              <a:miter lim="800000"/>
              <a:headEnd/>
              <a:tailEnd/>
            </a:ln>
            <a:effectLst/>
          </p:spPr>
          <p:txBody>
            <a:bodyPr lIns="182562" tIns="182562" rIns="182562" bIns="182562"/>
            <a:lstStyle/>
            <a:p>
              <a:pPr>
                <a:spcBef>
                  <a:spcPct val="100000"/>
                </a:spcBef>
                <a:tabLst>
                  <a:tab pos="685800" algn="dec"/>
                </a:tabLst>
              </a:pPr>
              <a:r>
                <a:rPr lang="en-US" sz="1800" b="1" i="0">
                  <a:solidFill>
                    <a:srgbClr val="000000"/>
                  </a:solidFill>
                  <a:latin typeface="Arial" pitchFamily="34" charset="0"/>
                </a:rPr>
                <a:t> 	1.645</a:t>
              </a:r>
            </a:p>
            <a:p>
              <a:pPr>
                <a:spcBef>
                  <a:spcPct val="100000"/>
                </a:spcBef>
                <a:tabLst>
                  <a:tab pos="685800" algn="dec"/>
                </a:tabLst>
              </a:pPr>
              <a:r>
                <a:rPr lang="en-US" sz="1800" b="1" i="0">
                  <a:solidFill>
                    <a:srgbClr val="000000"/>
                  </a:solidFill>
                  <a:latin typeface="Arial" pitchFamily="34" charset="0"/>
                </a:rPr>
                <a:t> 	1.96</a:t>
              </a:r>
            </a:p>
            <a:p>
              <a:pPr>
                <a:spcBef>
                  <a:spcPct val="100000"/>
                </a:spcBef>
                <a:tabLst>
                  <a:tab pos="685800" algn="dec"/>
                </a:tabLst>
              </a:pPr>
              <a:r>
                <a:rPr lang="en-US" sz="1800" b="1" i="0">
                  <a:solidFill>
                    <a:srgbClr val="000000"/>
                  </a:solidFill>
                  <a:latin typeface="Arial" pitchFamily="34" charset="0"/>
                </a:rPr>
                <a:t> 	2.33</a:t>
              </a:r>
            </a:p>
            <a:p>
              <a:pPr>
                <a:spcBef>
                  <a:spcPct val="100000"/>
                </a:spcBef>
                <a:tabLst>
                  <a:tab pos="685800" algn="dec"/>
                </a:tabLst>
              </a:pPr>
              <a:r>
                <a:rPr lang="en-US" sz="1800" b="1" i="0">
                  <a:solidFill>
                    <a:srgbClr val="000000"/>
                  </a:solidFill>
                  <a:latin typeface="Arial" pitchFamily="34" charset="0"/>
                </a:rPr>
                <a:t> 	2.575</a:t>
              </a:r>
            </a:p>
          </p:txBody>
        </p:sp>
      </p:gr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9763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97636" name="Rectangle 4"/>
          <p:cNvSpPr>
            <a:spLocks noGrp="1" noChangeArrowheads="1"/>
          </p:cNvSpPr>
          <p:nvPr>
            <p:ph type="title"/>
          </p:nvPr>
        </p:nvSpPr>
        <p:spPr>
          <a:xfrm>
            <a:off x="228600" y="304800"/>
            <a:ext cx="8686800" cy="1143000"/>
          </a:xfrm>
          <a:noFill/>
          <a:ln/>
        </p:spPr>
        <p:txBody>
          <a:bodyPr lIns="90488" tIns="44450" rIns="90488" bIns="44450"/>
          <a:lstStyle/>
          <a:p>
            <a:r>
              <a:rPr lang="en-US" sz="3600"/>
              <a:t>Determining Sample Size </a:t>
            </a:r>
            <a:br>
              <a:rPr lang="en-US" sz="3600"/>
            </a:br>
            <a:r>
              <a:rPr lang="en-US" sz="3600"/>
              <a:t>when Estimating </a:t>
            </a:r>
            <a:r>
              <a:rPr lang="en-US" sz="3600" i="1">
                <a:latin typeface="Symbol" pitchFamily="18" charset="2"/>
              </a:rPr>
              <a:t></a:t>
            </a:r>
            <a:endParaRPr lang="en-US">
              <a:latin typeface="Symbol" pitchFamily="18" charset="2"/>
            </a:endParaRPr>
          </a:p>
        </p:txBody>
      </p:sp>
      <p:sp>
        <p:nvSpPr>
          <p:cNvPr id="197637" name="Rectangle 5"/>
          <p:cNvSpPr>
            <a:spLocks noGrp="1" noChangeArrowheads="1"/>
          </p:cNvSpPr>
          <p:nvPr>
            <p:ph type="body" idx="1"/>
          </p:nvPr>
        </p:nvSpPr>
        <p:spPr>
          <a:xfrm>
            <a:off x="1371600" y="1828800"/>
            <a:ext cx="4400550" cy="4800600"/>
          </a:xfrm>
          <a:solidFill>
            <a:srgbClr val="CCFFCC"/>
          </a:solidFill>
          <a:ln/>
        </p:spPr>
        <p:txBody>
          <a:bodyPr lIns="90488" tIns="44450" rIns="90488" bIns="44450"/>
          <a:lstStyle/>
          <a:p>
            <a:pPr>
              <a:lnSpc>
                <a:spcPct val="70000"/>
              </a:lnSpc>
            </a:pPr>
            <a:r>
              <a:rPr lang="en-US" b="1" i="1" dirty="0"/>
              <a:t>Z</a:t>
            </a:r>
            <a:r>
              <a:rPr lang="en-US" b="1" dirty="0"/>
              <a:t> formula</a:t>
            </a:r>
          </a:p>
          <a:p>
            <a:pPr>
              <a:lnSpc>
                <a:spcPct val="70000"/>
              </a:lnSpc>
              <a:buFontTx/>
              <a:buNone/>
            </a:pPr>
            <a:endParaRPr lang="en-US" b="1" dirty="0"/>
          </a:p>
          <a:p>
            <a:pPr>
              <a:lnSpc>
                <a:spcPct val="70000"/>
              </a:lnSpc>
              <a:buFontTx/>
              <a:buNone/>
            </a:pPr>
            <a:r>
              <a:rPr lang="en-US" b="1" dirty="0"/>
              <a:t>	</a:t>
            </a:r>
          </a:p>
          <a:p>
            <a:pPr>
              <a:lnSpc>
                <a:spcPct val="70000"/>
              </a:lnSpc>
            </a:pPr>
            <a:r>
              <a:rPr lang="en-US" b="1" dirty="0"/>
              <a:t>Error of Estimation (tolerable </a:t>
            </a:r>
            <a:r>
              <a:rPr lang="en-US" b="1" dirty="0" smtClean="0"/>
              <a:t>error, margin of error)</a:t>
            </a:r>
            <a:endParaRPr lang="en-US" b="1" dirty="0"/>
          </a:p>
          <a:p>
            <a:pPr>
              <a:lnSpc>
                <a:spcPct val="70000"/>
              </a:lnSpc>
            </a:pPr>
            <a:endParaRPr lang="en-US" b="1" dirty="0"/>
          </a:p>
          <a:p>
            <a:pPr>
              <a:lnSpc>
                <a:spcPct val="70000"/>
              </a:lnSpc>
            </a:pPr>
            <a:r>
              <a:rPr lang="en-US" b="1" dirty="0"/>
              <a:t>Estimated Sample Size</a:t>
            </a:r>
          </a:p>
          <a:p>
            <a:pPr>
              <a:lnSpc>
                <a:spcPct val="70000"/>
              </a:lnSpc>
              <a:buFontTx/>
              <a:buNone/>
            </a:pPr>
            <a:r>
              <a:rPr lang="en-US" b="1" dirty="0"/>
              <a:t>			</a:t>
            </a:r>
          </a:p>
          <a:p>
            <a:pPr>
              <a:lnSpc>
                <a:spcPct val="70000"/>
              </a:lnSpc>
            </a:pPr>
            <a:r>
              <a:rPr lang="en-US" b="1" dirty="0"/>
              <a:t>Estimated </a:t>
            </a:r>
            <a:r>
              <a:rPr lang="en-US" b="1" i="1" dirty="0">
                <a:latin typeface="Symbol" pitchFamily="18" charset="2"/>
              </a:rPr>
              <a:t></a:t>
            </a:r>
            <a:endParaRPr lang="en-US" b="1" dirty="0">
              <a:latin typeface="Symbol" pitchFamily="18" charset="2"/>
            </a:endParaRPr>
          </a:p>
        </p:txBody>
      </p:sp>
      <p:graphicFrame>
        <p:nvGraphicFramePr>
          <p:cNvPr id="197638" name="Object 6">
            <a:hlinkClick r:id="" action="ppaction://ole?verb=0"/>
          </p:cNvPr>
          <p:cNvGraphicFramePr>
            <a:graphicFrameLocks/>
          </p:cNvGraphicFramePr>
          <p:nvPr/>
        </p:nvGraphicFramePr>
        <p:xfrm>
          <a:off x="5562600" y="1600200"/>
          <a:ext cx="1252538" cy="1042988"/>
        </p:xfrm>
        <a:graphic>
          <a:graphicData uri="http://schemas.openxmlformats.org/presentationml/2006/ole">
            <mc:AlternateContent xmlns:mc="http://schemas.openxmlformats.org/markup-compatibility/2006">
              <mc:Choice xmlns:v="urn:schemas-microsoft-com:vml" Requires="v">
                <p:oleObj spid="_x0000_s515126" name="Equation" r:id="rId4" imgW="644400" imgH="568080" progId="Equation.2">
                  <p:embed/>
                </p:oleObj>
              </mc:Choice>
              <mc:Fallback>
                <p:oleObj name="Equation" r:id="rId4" imgW="644400" imgH="568080" progId="Equation.2">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1600200"/>
                        <a:ext cx="1252538" cy="1042988"/>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7639" name="Object 7">
            <a:hlinkClick r:id="" action="ppaction://ole?verb=0"/>
          </p:cNvPr>
          <p:cNvGraphicFramePr>
            <a:graphicFrameLocks/>
          </p:cNvGraphicFramePr>
          <p:nvPr/>
        </p:nvGraphicFramePr>
        <p:xfrm>
          <a:off x="5638800" y="3048000"/>
          <a:ext cx="1225550" cy="390525"/>
        </p:xfrm>
        <a:graphic>
          <a:graphicData uri="http://schemas.openxmlformats.org/presentationml/2006/ole">
            <mc:AlternateContent xmlns:mc="http://schemas.openxmlformats.org/markup-compatibility/2006">
              <mc:Choice xmlns:v="urn:schemas-microsoft-com:vml" Requires="v">
                <p:oleObj spid="_x0000_s515127" name="Equation" r:id="rId6" imgW="631800" imgH="199800" progId="Equation.2">
                  <p:embed/>
                </p:oleObj>
              </mc:Choice>
              <mc:Fallback>
                <p:oleObj name="Equation" r:id="rId6" imgW="631800" imgH="199800" progId="Equation.2">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3048000"/>
                        <a:ext cx="1225550" cy="390525"/>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7640" name="Object 8">
            <a:hlinkClick r:id="" action="ppaction://ole?verb=0"/>
          </p:cNvPr>
          <p:cNvGraphicFramePr>
            <a:graphicFrameLocks/>
          </p:cNvGraphicFramePr>
          <p:nvPr/>
        </p:nvGraphicFramePr>
        <p:xfrm>
          <a:off x="5619750" y="3886200"/>
          <a:ext cx="2962275" cy="1274763"/>
        </p:xfrm>
        <a:graphic>
          <a:graphicData uri="http://schemas.openxmlformats.org/presentationml/2006/ole">
            <mc:AlternateContent xmlns:mc="http://schemas.openxmlformats.org/markup-compatibility/2006">
              <mc:Choice xmlns:v="urn:schemas-microsoft-com:vml" Requires="v">
                <p:oleObj spid="_x0000_s515128" name="Equation" r:id="rId8" imgW="1573200" imgH="722160" progId="Equation.2">
                  <p:embed/>
                </p:oleObj>
              </mc:Choice>
              <mc:Fallback>
                <p:oleObj name="Equation" r:id="rId8" imgW="1573200" imgH="722160" progId="Equation.2">
                  <p:embed/>
                  <p:pic>
                    <p:nvPicPr>
                      <p:cNvPr id="0" name="Picture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19750" y="3886200"/>
                        <a:ext cx="2962275" cy="1274763"/>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7641" name="Object 9">
            <a:hlinkClick r:id="" action="ppaction://ole?verb=0"/>
          </p:cNvPr>
          <p:cNvGraphicFramePr>
            <a:graphicFrameLocks/>
          </p:cNvGraphicFramePr>
          <p:nvPr/>
        </p:nvGraphicFramePr>
        <p:xfrm>
          <a:off x="5715000" y="5715000"/>
          <a:ext cx="1439863" cy="658813"/>
        </p:xfrm>
        <a:graphic>
          <a:graphicData uri="http://schemas.openxmlformats.org/presentationml/2006/ole">
            <mc:AlternateContent xmlns:mc="http://schemas.openxmlformats.org/markup-compatibility/2006">
              <mc:Choice xmlns:v="urn:schemas-microsoft-com:vml" Requires="v">
                <p:oleObj spid="_x0000_s515129" name="Equation" r:id="rId10" imgW="745920" imgH="352080" progId="Equation.2">
                  <p:embed/>
                </p:oleObj>
              </mc:Choice>
              <mc:Fallback>
                <p:oleObj name="Equation" r:id="rId10" imgW="745920" imgH="352080" progId="Equation.2">
                  <p:embed/>
                  <p:pic>
                    <p:nvPicPr>
                      <p:cNvPr id="0" name="Picture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5715000"/>
                        <a:ext cx="1439863" cy="658813"/>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9968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99684" name="Rectangle 4"/>
          <p:cNvSpPr>
            <a:spLocks noGrp="1" noChangeArrowheads="1"/>
          </p:cNvSpPr>
          <p:nvPr>
            <p:ph type="title"/>
          </p:nvPr>
        </p:nvSpPr>
        <p:spPr>
          <a:xfrm>
            <a:off x="228600" y="304800"/>
            <a:ext cx="8610600" cy="1143000"/>
          </a:xfrm>
          <a:noFill/>
          <a:ln/>
        </p:spPr>
        <p:txBody>
          <a:bodyPr lIns="90488" tIns="44450" rIns="90488" bIns="44450"/>
          <a:lstStyle/>
          <a:p>
            <a:r>
              <a:rPr lang="en-US" sz="3600"/>
              <a:t>Sample Size When Estimating </a:t>
            </a:r>
            <a:r>
              <a:rPr lang="en-US" sz="3600">
                <a:latin typeface="Symbol" pitchFamily="18" charset="2"/>
              </a:rPr>
              <a:t>: </a:t>
            </a:r>
            <a:r>
              <a:rPr lang="en-US" sz="3600"/>
              <a:t> Example</a:t>
            </a:r>
            <a:endParaRPr lang="en-US"/>
          </a:p>
        </p:txBody>
      </p:sp>
      <p:graphicFrame>
        <p:nvGraphicFramePr>
          <p:cNvPr id="199685" name="Object 5">
            <a:hlinkClick r:id="" action="ppaction://ole?verb=0"/>
          </p:cNvPr>
          <p:cNvGraphicFramePr>
            <a:graphicFrameLocks/>
          </p:cNvGraphicFramePr>
          <p:nvPr/>
        </p:nvGraphicFramePr>
        <p:xfrm>
          <a:off x="3071813" y="2990850"/>
          <a:ext cx="2990850" cy="2855913"/>
        </p:xfrm>
        <a:graphic>
          <a:graphicData uri="http://schemas.openxmlformats.org/presentationml/2006/ole">
            <mc:AlternateContent xmlns:mc="http://schemas.openxmlformats.org/markup-compatibility/2006">
              <mc:Choice xmlns:v="urn:schemas-microsoft-com:vml" Requires="v">
                <p:oleObj spid="_x0000_s516124" name="Equation" r:id="rId4" imgW="1268280" imgH="1331640" progId="Equation.3">
                  <p:embed/>
                </p:oleObj>
              </mc:Choice>
              <mc:Fallback>
                <p:oleObj name="Equation" r:id="rId4" imgW="1268280" imgH="1331640" progId="Equation.3">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813" y="2990850"/>
                        <a:ext cx="2990850" cy="2855913"/>
                      </a:xfrm>
                      <a:prstGeom prst="rect">
                        <a:avLst/>
                      </a:prstGeom>
                      <a:solidFill>
                        <a:srgbClr val="CCFFCC"/>
                      </a:solidFill>
                      <a:ln w="50800">
                        <a:solidFill>
                          <a:schemeClr val="bg1"/>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199686" name="Object 6">
            <a:hlinkClick r:id="" action="ppaction://ole?verb=0"/>
          </p:cNvPr>
          <p:cNvGraphicFramePr>
            <a:graphicFrameLocks/>
          </p:cNvGraphicFramePr>
          <p:nvPr/>
        </p:nvGraphicFramePr>
        <p:xfrm>
          <a:off x="2438400" y="1600200"/>
          <a:ext cx="4346575" cy="871538"/>
        </p:xfrm>
        <a:graphic>
          <a:graphicData uri="http://schemas.openxmlformats.org/presentationml/2006/ole">
            <mc:AlternateContent xmlns:mc="http://schemas.openxmlformats.org/markup-compatibility/2006">
              <mc:Choice xmlns:v="urn:schemas-microsoft-com:vml" Requires="v">
                <p:oleObj spid="_x0000_s516125" name="Equation" r:id="rId6" imgW="1852560" imgH="392040" progId="Equation.3">
                  <p:embed/>
                </p:oleObj>
              </mc:Choice>
              <mc:Fallback>
                <p:oleObj name="Equation" r:id="rId6" imgW="1852560" imgH="392040" progId="Equation.3">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1600200"/>
                        <a:ext cx="4346575" cy="871538"/>
                      </a:xfrm>
                      <a:prstGeom prst="rect">
                        <a:avLst/>
                      </a:prstGeom>
                      <a:solidFill>
                        <a:srgbClr val="CCFFCC"/>
                      </a:solidFill>
                      <a:ln w="50800">
                        <a:solidFill>
                          <a:schemeClr val="bg1"/>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20173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01732" name="Rectangle 4"/>
          <p:cNvSpPr>
            <a:spLocks noGrp="1" noChangeArrowheads="1"/>
          </p:cNvSpPr>
          <p:nvPr>
            <p:ph type="title"/>
          </p:nvPr>
        </p:nvSpPr>
        <p:spPr>
          <a:noFill/>
          <a:ln/>
        </p:spPr>
        <p:txBody>
          <a:bodyPr lIns="90488" tIns="44450" rIns="90488" bIns="44450"/>
          <a:lstStyle/>
          <a:p>
            <a:r>
              <a:rPr lang="en-US"/>
              <a:t>Solution for Demonstration Problem</a:t>
            </a:r>
            <a:endParaRPr lang="en-US" sz="4400"/>
          </a:p>
        </p:txBody>
      </p:sp>
      <p:graphicFrame>
        <p:nvGraphicFramePr>
          <p:cNvPr id="201733" name="Object 5">
            <a:hlinkClick r:id="" action="ppaction://ole?verb=0"/>
          </p:cNvPr>
          <p:cNvGraphicFramePr>
            <a:graphicFrameLocks/>
          </p:cNvGraphicFramePr>
          <p:nvPr/>
        </p:nvGraphicFramePr>
        <p:xfrm>
          <a:off x="2895600" y="3581400"/>
          <a:ext cx="3281363" cy="2638425"/>
        </p:xfrm>
        <a:graphic>
          <a:graphicData uri="http://schemas.openxmlformats.org/presentationml/2006/ole">
            <mc:AlternateContent xmlns:mc="http://schemas.openxmlformats.org/markup-compatibility/2006">
              <mc:Choice xmlns:v="urn:schemas-microsoft-com:vml" Requires="v">
                <p:oleObj spid="_x0000_s517148" name="Equation" r:id="rId4" imgW="1395360" imgH="1230120" progId="Equation.3">
                  <p:embed/>
                </p:oleObj>
              </mc:Choice>
              <mc:Fallback>
                <p:oleObj name="Equation" r:id="rId4" imgW="1395360" imgH="1230120" progId="Equation.3">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581400"/>
                        <a:ext cx="3281363" cy="2638425"/>
                      </a:xfrm>
                      <a:prstGeom prst="rect">
                        <a:avLst/>
                      </a:prstGeom>
                      <a:solidFill>
                        <a:srgbClr val="CCFFCC"/>
                      </a:solidFill>
                      <a:ln w="50800">
                        <a:solidFill>
                          <a:schemeClr val="bg1"/>
                        </a:solidFill>
                        <a:miter lim="800000"/>
                        <a:headEnd/>
                        <a:tailEnd/>
                      </a:ln>
                      <a:effectLst/>
                      <a:extLst>
                        <a:ext uri="{AF507438-7753-43E0-B8FC-AC1667EBCBE1}">
                          <a14:hiddenEffects xmlns:a14="http://schemas.microsoft.com/office/drawing/2010/main">
                            <a:effectLst>
                              <a:outerShdw dist="107763" dir="2700000" algn="ctr" rotWithShape="0">
                                <a:srgbClr val="99FF99"/>
                              </a:outerShdw>
                            </a:effectLst>
                          </a14:hiddenEffects>
                        </a:ext>
                      </a:extLst>
                    </p:spPr>
                  </p:pic>
                </p:oleObj>
              </mc:Fallback>
            </mc:AlternateContent>
          </a:graphicData>
        </a:graphic>
      </p:graphicFrame>
      <p:graphicFrame>
        <p:nvGraphicFramePr>
          <p:cNvPr id="201734" name="Object 6">
            <a:hlinkClick r:id="" action="ppaction://ole?verb=0"/>
          </p:cNvPr>
          <p:cNvGraphicFramePr>
            <a:graphicFrameLocks/>
          </p:cNvGraphicFramePr>
          <p:nvPr/>
        </p:nvGraphicFramePr>
        <p:xfrm>
          <a:off x="1698625" y="1509713"/>
          <a:ext cx="5727700" cy="1887537"/>
        </p:xfrm>
        <a:graphic>
          <a:graphicData uri="http://schemas.openxmlformats.org/presentationml/2006/ole">
            <mc:AlternateContent xmlns:mc="http://schemas.openxmlformats.org/markup-compatibility/2006">
              <mc:Choice xmlns:v="urn:schemas-microsoft-com:vml" Requires="v">
                <p:oleObj spid="_x0000_s517149" name="Equation" r:id="rId6" imgW="2449440" imgH="874440" progId="Equation.3">
                  <p:embed/>
                </p:oleObj>
              </mc:Choice>
              <mc:Fallback>
                <p:oleObj name="Equation" r:id="rId6" imgW="2449440" imgH="874440" progId="Equation.3">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8625" y="1509713"/>
                        <a:ext cx="5727700" cy="1887537"/>
                      </a:xfrm>
                      <a:prstGeom prst="rect">
                        <a:avLst/>
                      </a:prstGeom>
                      <a:solidFill>
                        <a:srgbClr val="CCFFCC"/>
                      </a:solidFill>
                      <a:ln w="50800">
                        <a:solidFill>
                          <a:schemeClr val="bg1"/>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20377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03780" name="Rectangle 4"/>
          <p:cNvSpPr>
            <a:spLocks noGrp="1" noChangeArrowheads="1"/>
          </p:cNvSpPr>
          <p:nvPr>
            <p:ph type="title"/>
          </p:nvPr>
        </p:nvSpPr>
        <p:spPr>
          <a:xfrm>
            <a:off x="228600" y="304800"/>
            <a:ext cx="8610600" cy="1143000"/>
          </a:xfrm>
          <a:noFill/>
          <a:ln/>
        </p:spPr>
        <p:txBody>
          <a:bodyPr lIns="90488" tIns="44450" rIns="90488" bIns="44450"/>
          <a:lstStyle/>
          <a:p>
            <a:r>
              <a:rPr lang="en-US" sz="3600"/>
              <a:t>Determining Sample Size </a:t>
            </a:r>
            <a:br>
              <a:rPr lang="en-US" sz="3600"/>
            </a:br>
            <a:r>
              <a:rPr lang="en-US" sz="3600"/>
              <a:t>when Estimating </a:t>
            </a:r>
            <a:r>
              <a:rPr lang="en-US" sz="3600" i="1"/>
              <a:t>P</a:t>
            </a:r>
            <a:endParaRPr lang="en-US"/>
          </a:p>
        </p:txBody>
      </p:sp>
      <p:sp>
        <p:nvSpPr>
          <p:cNvPr id="203781" name="Rectangle 5"/>
          <p:cNvSpPr>
            <a:spLocks noGrp="1" noChangeArrowheads="1"/>
          </p:cNvSpPr>
          <p:nvPr>
            <p:ph type="body" idx="1"/>
          </p:nvPr>
        </p:nvSpPr>
        <p:spPr>
          <a:xfrm>
            <a:off x="1524000" y="1828800"/>
            <a:ext cx="5314950" cy="4419600"/>
          </a:xfrm>
          <a:solidFill>
            <a:srgbClr val="CCFFCC"/>
          </a:solidFill>
          <a:ln/>
        </p:spPr>
        <p:txBody>
          <a:bodyPr lIns="90488" tIns="44450" rIns="90488" bIns="44450"/>
          <a:lstStyle/>
          <a:p>
            <a:pPr marL="285750" indent="-285750">
              <a:lnSpc>
                <a:spcPct val="70000"/>
              </a:lnSpc>
              <a:tabLst>
                <a:tab pos="5257800" algn="l"/>
              </a:tabLst>
            </a:pPr>
            <a:r>
              <a:rPr lang="en-US" sz="2800" dirty="0"/>
              <a:t>Z </a:t>
            </a:r>
            <a:r>
              <a:rPr lang="en-US" sz="2800" dirty="0" smtClean="0"/>
              <a:t>formula</a:t>
            </a:r>
            <a:r>
              <a:rPr lang="en-US" sz="2800" dirty="0"/>
              <a:t>			</a:t>
            </a:r>
          </a:p>
          <a:p>
            <a:pPr marL="285750" indent="-285750">
              <a:lnSpc>
                <a:spcPct val="70000"/>
              </a:lnSpc>
              <a:tabLst>
                <a:tab pos="5257800" algn="l"/>
              </a:tabLst>
            </a:pPr>
            <a:r>
              <a:rPr lang="en-US" sz="2800" dirty="0"/>
              <a:t>Error of Estimation (tolerable error)</a:t>
            </a:r>
          </a:p>
          <a:p>
            <a:pPr marL="285750" indent="-285750">
              <a:lnSpc>
                <a:spcPct val="70000"/>
              </a:lnSpc>
              <a:tabLst>
                <a:tab pos="5257800" algn="l"/>
              </a:tabLst>
            </a:pPr>
            <a:endParaRPr lang="en-US" sz="2800" dirty="0"/>
          </a:p>
          <a:p>
            <a:pPr marL="285750" indent="-285750">
              <a:lnSpc>
                <a:spcPct val="70000"/>
              </a:lnSpc>
              <a:buFontTx/>
              <a:buNone/>
              <a:tabLst>
                <a:tab pos="5257800" algn="l"/>
              </a:tabLst>
            </a:pPr>
            <a:r>
              <a:rPr lang="en-US" sz="2800" dirty="0"/>
              <a:t>	</a:t>
            </a:r>
          </a:p>
          <a:p>
            <a:pPr marL="285750" indent="-285750">
              <a:lnSpc>
                <a:spcPct val="70000"/>
              </a:lnSpc>
              <a:tabLst>
                <a:tab pos="5257800" algn="l"/>
              </a:tabLst>
            </a:pPr>
            <a:r>
              <a:rPr lang="en-US" sz="2800" dirty="0"/>
              <a:t>Estimated Sample Size				</a:t>
            </a:r>
          </a:p>
        </p:txBody>
      </p:sp>
      <p:graphicFrame>
        <p:nvGraphicFramePr>
          <p:cNvPr id="203782" name="Object 6">
            <a:hlinkClick r:id="" action="ppaction://ole?verb=0"/>
          </p:cNvPr>
          <p:cNvGraphicFramePr>
            <a:graphicFrameLocks/>
          </p:cNvGraphicFramePr>
          <p:nvPr/>
        </p:nvGraphicFramePr>
        <p:xfrm>
          <a:off x="6705600" y="1752600"/>
          <a:ext cx="1395413" cy="1065213"/>
        </p:xfrm>
        <a:graphic>
          <a:graphicData uri="http://schemas.openxmlformats.org/presentationml/2006/ole">
            <mc:AlternateContent xmlns:mc="http://schemas.openxmlformats.org/markup-compatibility/2006">
              <mc:Choice xmlns:v="urn:schemas-microsoft-com:vml" Requires="v">
                <p:oleObj spid="_x0000_s518185" name="Equation" r:id="rId4" imgW="720720" imgH="580680" progId="Equation.2">
                  <p:embed/>
                </p:oleObj>
              </mc:Choice>
              <mc:Fallback>
                <p:oleObj name="Equation" r:id="rId4" imgW="720720" imgH="580680" progId="Equation.2">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752600"/>
                        <a:ext cx="1395413" cy="1065213"/>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3783" name="Object 7">
            <a:hlinkClick r:id="" action="ppaction://ole?verb=0"/>
          </p:cNvPr>
          <p:cNvGraphicFramePr>
            <a:graphicFrameLocks/>
          </p:cNvGraphicFramePr>
          <p:nvPr/>
        </p:nvGraphicFramePr>
        <p:xfrm>
          <a:off x="6324600" y="3276600"/>
          <a:ext cx="1176338" cy="344488"/>
        </p:xfrm>
        <a:graphic>
          <a:graphicData uri="http://schemas.openxmlformats.org/presentationml/2006/ole">
            <mc:AlternateContent xmlns:mc="http://schemas.openxmlformats.org/markup-compatibility/2006">
              <mc:Choice xmlns:v="urn:schemas-microsoft-com:vml" Requires="v">
                <p:oleObj spid="_x0000_s518186" name="Equation" r:id="rId6" imgW="606240" imgH="174600" progId="Equation.2">
                  <p:embed/>
                </p:oleObj>
              </mc:Choice>
              <mc:Fallback>
                <p:oleObj name="Equation" r:id="rId6" imgW="606240" imgH="174600" progId="Equation.2">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3276600"/>
                        <a:ext cx="1176338" cy="344488"/>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3784" name="Object 8">
            <a:hlinkClick r:id="" action="ppaction://ole?verb=0"/>
          </p:cNvPr>
          <p:cNvGraphicFramePr>
            <a:graphicFrameLocks/>
          </p:cNvGraphicFramePr>
          <p:nvPr>
            <p:extLst>
              <p:ext uri="{D42A27DB-BD31-4B8C-83A1-F6EECF244321}">
                <p14:modId xmlns:p14="http://schemas.microsoft.com/office/powerpoint/2010/main" val="1631940647"/>
              </p:ext>
            </p:extLst>
          </p:nvPr>
        </p:nvGraphicFramePr>
        <p:xfrm>
          <a:off x="6324600" y="4464050"/>
          <a:ext cx="1346200" cy="793750"/>
        </p:xfrm>
        <a:graphic>
          <a:graphicData uri="http://schemas.openxmlformats.org/presentationml/2006/ole">
            <mc:AlternateContent xmlns:mc="http://schemas.openxmlformats.org/markup-compatibility/2006">
              <mc:Choice xmlns:v="urn:schemas-microsoft-com:vml" Requires="v">
                <p:oleObj spid="_x0000_s518187" name="Equation" r:id="rId8" imgW="695160" imgH="428400" progId="Equation.2">
                  <p:embed/>
                </p:oleObj>
              </mc:Choice>
              <mc:Fallback>
                <p:oleObj name="Equation" r:id="rId8" imgW="695160" imgH="428400" progId="Equation.2">
                  <p:embed/>
                  <p:pic>
                    <p:nvPicPr>
                      <p:cNvPr id="0" name="Picture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4600" y="4464050"/>
                        <a:ext cx="1346200" cy="793750"/>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20582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05828" name="Rectangle 4"/>
          <p:cNvSpPr>
            <a:spLocks noGrp="1" noChangeArrowheads="1"/>
          </p:cNvSpPr>
          <p:nvPr>
            <p:ph type="title"/>
          </p:nvPr>
        </p:nvSpPr>
        <p:spPr>
          <a:noFill/>
          <a:ln/>
        </p:spPr>
        <p:txBody>
          <a:bodyPr lIns="90488" tIns="44450" rIns="90488" bIns="44450"/>
          <a:lstStyle/>
          <a:p>
            <a:r>
              <a:rPr lang="en-US"/>
              <a:t>Solution for Demonstration Problem </a:t>
            </a:r>
            <a:endParaRPr lang="en-US" sz="4400"/>
          </a:p>
        </p:txBody>
      </p:sp>
      <p:graphicFrame>
        <p:nvGraphicFramePr>
          <p:cNvPr id="205829" name="Object 5">
            <a:hlinkClick r:id="" action="ppaction://ole?verb=0"/>
          </p:cNvPr>
          <p:cNvGraphicFramePr>
            <a:graphicFrameLocks/>
          </p:cNvGraphicFramePr>
          <p:nvPr/>
        </p:nvGraphicFramePr>
        <p:xfrm>
          <a:off x="3048000" y="3581400"/>
          <a:ext cx="2997200" cy="2592388"/>
        </p:xfrm>
        <a:graphic>
          <a:graphicData uri="http://schemas.openxmlformats.org/presentationml/2006/ole">
            <mc:AlternateContent xmlns:mc="http://schemas.openxmlformats.org/markup-compatibility/2006">
              <mc:Choice xmlns:v="urn:schemas-microsoft-com:vml" Requires="v">
                <p:oleObj spid="_x0000_s519196" name="Equation" r:id="rId4" imgW="1458720" imgH="1293480" progId="Equation.3">
                  <p:embed/>
                </p:oleObj>
              </mc:Choice>
              <mc:Fallback>
                <p:oleObj name="Equation" r:id="rId4" imgW="1458720" imgH="1293480" progId="Equation.3">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3581400"/>
                        <a:ext cx="2997200" cy="2592388"/>
                      </a:xfrm>
                      <a:prstGeom prst="rect">
                        <a:avLst/>
                      </a:prstGeom>
                      <a:solidFill>
                        <a:srgbClr val="CCFFCC"/>
                      </a:solidFill>
                      <a:ln w="50800">
                        <a:solidFill>
                          <a:schemeClr val="bg1"/>
                        </a:solidFill>
                        <a:miter lim="800000"/>
                        <a:headEnd/>
                        <a:tailEnd/>
                      </a:ln>
                      <a:effectLst/>
                      <a:extLst>
                        <a:ext uri="{AF507438-7753-43E0-B8FC-AC1667EBCBE1}">
                          <a14:hiddenEffects xmlns:a14="http://schemas.microsoft.com/office/drawing/2010/main">
                            <a:effectLst>
                              <a:outerShdw dist="107763" dir="2700000" algn="ctr" rotWithShape="0">
                                <a:srgbClr val="99FFFF"/>
                              </a:outerShdw>
                            </a:effectLst>
                          </a14:hiddenEffects>
                        </a:ext>
                      </a:extLst>
                    </p:spPr>
                  </p:pic>
                </p:oleObj>
              </mc:Fallback>
            </mc:AlternateContent>
          </a:graphicData>
        </a:graphic>
      </p:graphicFrame>
      <p:graphicFrame>
        <p:nvGraphicFramePr>
          <p:cNvPr id="205830" name="Object 6">
            <a:hlinkClick r:id="" action="ppaction://ole?verb=0"/>
          </p:cNvPr>
          <p:cNvGraphicFramePr>
            <a:graphicFrameLocks/>
          </p:cNvGraphicFramePr>
          <p:nvPr/>
        </p:nvGraphicFramePr>
        <p:xfrm>
          <a:off x="2667000" y="1550988"/>
          <a:ext cx="3741738" cy="1790700"/>
        </p:xfrm>
        <a:graphic>
          <a:graphicData uri="http://schemas.openxmlformats.org/presentationml/2006/ole">
            <mc:AlternateContent xmlns:mc="http://schemas.openxmlformats.org/markup-compatibility/2006">
              <mc:Choice xmlns:v="urn:schemas-microsoft-com:vml" Requires="v">
                <p:oleObj spid="_x0000_s519197" name="Equation" r:id="rId6" imgW="1828800" imgH="887400" progId="Equation.3">
                  <p:embed/>
                </p:oleObj>
              </mc:Choice>
              <mc:Fallback>
                <p:oleObj name="Equation" r:id="rId6" imgW="1828800" imgH="887400" progId="Equation.3">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1550988"/>
                        <a:ext cx="3741738" cy="1790700"/>
                      </a:xfrm>
                      <a:prstGeom prst="rect">
                        <a:avLst/>
                      </a:prstGeom>
                      <a:solidFill>
                        <a:srgbClr val="CCFFCC"/>
                      </a:solidFill>
                      <a:ln w="50800">
                        <a:solidFill>
                          <a:schemeClr val="bg1"/>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207876" name="Rectangle 4"/>
          <p:cNvSpPr>
            <a:spLocks noGrp="1" noChangeArrowheads="1"/>
          </p:cNvSpPr>
          <p:nvPr>
            <p:ph type="title"/>
          </p:nvPr>
        </p:nvSpPr>
        <p:spPr>
          <a:xfrm>
            <a:off x="457200" y="457200"/>
            <a:ext cx="8305800" cy="1200150"/>
          </a:xfrm>
          <a:noFill/>
          <a:ln/>
        </p:spPr>
        <p:txBody>
          <a:bodyPr lIns="90488" tIns="44450" rIns="90488" bIns="44450"/>
          <a:lstStyle/>
          <a:p>
            <a:r>
              <a:rPr lang="en-US" sz="3600"/>
              <a:t>Determining Sample Size when Estimating </a:t>
            </a:r>
            <a:r>
              <a:rPr lang="en-US" sz="3600" i="1"/>
              <a:t>P</a:t>
            </a:r>
            <a:r>
              <a:rPr lang="en-US" sz="3600"/>
              <a:t> with No Prior Information</a:t>
            </a:r>
            <a:endParaRPr lang="en-US"/>
          </a:p>
        </p:txBody>
      </p:sp>
      <p:grpSp>
        <p:nvGrpSpPr>
          <p:cNvPr id="2" name="Group 5"/>
          <p:cNvGrpSpPr>
            <a:grpSpLocks/>
          </p:cNvGrpSpPr>
          <p:nvPr/>
        </p:nvGrpSpPr>
        <p:grpSpPr bwMode="auto">
          <a:xfrm>
            <a:off x="2743200" y="2057400"/>
            <a:ext cx="5964238" cy="3429000"/>
            <a:chOff x="1728" y="1296"/>
            <a:chExt cx="3757" cy="2160"/>
          </a:xfrm>
        </p:grpSpPr>
        <p:sp>
          <p:nvSpPr>
            <p:cNvPr id="207878" name="Rectangle 6"/>
            <p:cNvSpPr>
              <a:spLocks noChangeArrowheads="1"/>
            </p:cNvSpPr>
            <p:nvPr/>
          </p:nvSpPr>
          <p:spPr bwMode="auto">
            <a:xfrm>
              <a:off x="1728" y="1296"/>
              <a:ext cx="3757" cy="1948"/>
            </a:xfrm>
            <a:prstGeom prst="rect">
              <a:avLst/>
            </a:prstGeom>
            <a:solidFill>
              <a:srgbClr val="CCFFCC"/>
            </a:solidFill>
            <a:ln w="50800">
              <a:solidFill>
                <a:schemeClr val="bg1"/>
              </a:solidFill>
              <a:miter lim="800000"/>
              <a:headEnd/>
              <a:tailEnd/>
            </a:ln>
            <a:effectLst/>
          </p:spPr>
          <p:txBody>
            <a:bodyPr wrap="none" anchor="ctr"/>
            <a:lstStyle/>
            <a:p>
              <a:endParaRPr lang="en-US"/>
            </a:p>
          </p:txBody>
        </p:sp>
        <p:grpSp>
          <p:nvGrpSpPr>
            <p:cNvPr id="3" name="Group 7"/>
            <p:cNvGrpSpPr>
              <a:grpSpLocks/>
            </p:cNvGrpSpPr>
            <p:nvPr/>
          </p:nvGrpSpPr>
          <p:grpSpPr bwMode="auto">
            <a:xfrm>
              <a:off x="1847" y="1417"/>
              <a:ext cx="3520" cy="2039"/>
              <a:chOff x="1875" y="1193"/>
              <a:chExt cx="3520" cy="2039"/>
            </a:xfrm>
          </p:grpSpPr>
          <p:sp>
            <p:nvSpPr>
              <p:cNvPr id="207880" name="Line 8"/>
              <p:cNvSpPr>
                <a:spLocks noChangeShapeType="1"/>
              </p:cNvSpPr>
              <p:nvPr/>
            </p:nvSpPr>
            <p:spPr bwMode="auto">
              <a:xfrm flipV="1">
                <a:off x="2231" y="1284"/>
                <a:ext cx="0" cy="1438"/>
              </a:xfrm>
              <a:prstGeom prst="line">
                <a:avLst/>
              </a:prstGeom>
              <a:noFill/>
              <a:ln w="12700">
                <a:solidFill>
                  <a:schemeClr val="bg1"/>
                </a:solidFill>
                <a:round/>
                <a:headEnd/>
                <a:tailEnd/>
              </a:ln>
              <a:effectLst/>
            </p:spPr>
            <p:txBody>
              <a:bodyPr wrap="none" anchor="ctr"/>
              <a:lstStyle/>
              <a:p>
                <a:endParaRPr lang="en-US"/>
              </a:p>
            </p:txBody>
          </p:sp>
          <p:sp>
            <p:nvSpPr>
              <p:cNvPr id="207881" name="Line 9"/>
              <p:cNvSpPr>
                <a:spLocks noChangeShapeType="1"/>
              </p:cNvSpPr>
              <p:nvPr/>
            </p:nvSpPr>
            <p:spPr bwMode="auto">
              <a:xfrm>
                <a:off x="2215" y="2718"/>
                <a:ext cx="32" cy="0"/>
              </a:xfrm>
              <a:prstGeom prst="line">
                <a:avLst/>
              </a:prstGeom>
              <a:noFill/>
              <a:ln w="12700">
                <a:solidFill>
                  <a:schemeClr val="bg1"/>
                </a:solidFill>
                <a:round/>
                <a:headEnd/>
                <a:tailEnd/>
              </a:ln>
              <a:effectLst/>
            </p:spPr>
            <p:txBody>
              <a:bodyPr wrap="none" anchor="ctr"/>
              <a:lstStyle/>
              <a:p>
                <a:endParaRPr lang="en-US"/>
              </a:p>
            </p:txBody>
          </p:sp>
          <p:sp>
            <p:nvSpPr>
              <p:cNvPr id="207882" name="Line 10"/>
              <p:cNvSpPr>
                <a:spLocks noChangeShapeType="1"/>
              </p:cNvSpPr>
              <p:nvPr/>
            </p:nvSpPr>
            <p:spPr bwMode="auto">
              <a:xfrm>
                <a:off x="2215" y="2539"/>
                <a:ext cx="32" cy="0"/>
              </a:xfrm>
              <a:prstGeom prst="line">
                <a:avLst/>
              </a:prstGeom>
              <a:noFill/>
              <a:ln w="12700">
                <a:solidFill>
                  <a:schemeClr val="bg1"/>
                </a:solidFill>
                <a:round/>
                <a:headEnd/>
                <a:tailEnd/>
              </a:ln>
              <a:effectLst/>
            </p:spPr>
            <p:txBody>
              <a:bodyPr wrap="none" anchor="ctr"/>
              <a:lstStyle/>
              <a:p>
                <a:endParaRPr lang="en-US"/>
              </a:p>
            </p:txBody>
          </p:sp>
          <p:sp>
            <p:nvSpPr>
              <p:cNvPr id="207883" name="Line 11"/>
              <p:cNvSpPr>
                <a:spLocks noChangeShapeType="1"/>
              </p:cNvSpPr>
              <p:nvPr/>
            </p:nvSpPr>
            <p:spPr bwMode="auto">
              <a:xfrm>
                <a:off x="2215" y="2360"/>
                <a:ext cx="32" cy="0"/>
              </a:xfrm>
              <a:prstGeom prst="line">
                <a:avLst/>
              </a:prstGeom>
              <a:noFill/>
              <a:ln w="12700">
                <a:solidFill>
                  <a:schemeClr val="bg1"/>
                </a:solidFill>
                <a:round/>
                <a:headEnd/>
                <a:tailEnd/>
              </a:ln>
              <a:effectLst/>
            </p:spPr>
            <p:txBody>
              <a:bodyPr wrap="none" anchor="ctr"/>
              <a:lstStyle/>
              <a:p>
                <a:endParaRPr lang="en-US"/>
              </a:p>
            </p:txBody>
          </p:sp>
          <p:sp>
            <p:nvSpPr>
              <p:cNvPr id="207884" name="Line 12"/>
              <p:cNvSpPr>
                <a:spLocks noChangeShapeType="1"/>
              </p:cNvSpPr>
              <p:nvPr/>
            </p:nvSpPr>
            <p:spPr bwMode="auto">
              <a:xfrm>
                <a:off x="2215" y="2182"/>
                <a:ext cx="32" cy="0"/>
              </a:xfrm>
              <a:prstGeom prst="line">
                <a:avLst/>
              </a:prstGeom>
              <a:noFill/>
              <a:ln w="12700">
                <a:solidFill>
                  <a:schemeClr val="bg1"/>
                </a:solidFill>
                <a:round/>
                <a:headEnd/>
                <a:tailEnd/>
              </a:ln>
              <a:effectLst/>
            </p:spPr>
            <p:txBody>
              <a:bodyPr wrap="none" anchor="ctr"/>
              <a:lstStyle/>
              <a:p>
                <a:endParaRPr lang="en-US"/>
              </a:p>
            </p:txBody>
          </p:sp>
          <p:sp>
            <p:nvSpPr>
              <p:cNvPr id="207885" name="Line 13"/>
              <p:cNvSpPr>
                <a:spLocks noChangeShapeType="1"/>
              </p:cNvSpPr>
              <p:nvPr/>
            </p:nvSpPr>
            <p:spPr bwMode="auto">
              <a:xfrm>
                <a:off x="2215" y="2003"/>
                <a:ext cx="32" cy="0"/>
              </a:xfrm>
              <a:prstGeom prst="line">
                <a:avLst/>
              </a:prstGeom>
              <a:noFill/>
              <a:ln w="12700">
                <a:solidFill>
                  <a:schemeClr val="bg1"/>
                </a:solidFill>
                <a:round/>
                <a:headEnd/>
                <a:tailEnd/>
              </a:ln>
              <a:effectLst/>
            </p:spPr>
            <p:txBody>
              <a:bodyPr wrap="none" anchor="ctr"/>
              <a:lstStyle/>
              <a:p>
                <a:endParaRPr lang="en-US"/>
              </a:p>
            </p:txBody>
          </p:sp>
          <p:sp>
            <p:nvSpPr>
              <p:cNvPr id="207886" name="Line 14"/>
              <p:cNvSpPr>
                <a:spLocks noChangeShapeType="1"/>
              </p:cNvSpPr>
              <p:nvPr/>
            </p:nvSpPr>
            <p:spPr bwMode="auto">
              <a:xfrm>
                <a:off x="2215" y="1824"/>
                <a:ext cx="32" cy="0"/>
              </a:xfrm>
              <a:prstGeom prst="line">
                <a:avLst/>
              </a:prstGeom>
              <a:noFill/>
              <a:ln w="12700">
                <a:solidFill>
                  <a:schemeClr val="bg1"/>
                </a:solidFill>
                <a:round/>
                <a:headEnd/>
                <a:tailEnd/>
              </a:ln>
              <a:effectLst/>
            </p:spPr>
            <p:txBody>
              <a:bodyPr wrap="none" anchor="ctr"/>
              <a:lstStyle/>
              <a:p>
                <a:endParaRPr lang="en-US"/>
              </a:p>
            </p:txBody>
          </p:sp>
          <p:sp>
            <p:nvSpPr>
              <p:cNvPr id="207887" name="Line 15"/>
              <p:cNvSpPr>
                <a:spLocks noChangeShapeType="1"/>
              </p:cNvSpPr>
              <p:nvPr/>
            </p:nvSpPr>
            <p:spPr bwMode="auto">
              <a:xfrm>
                <a:off x="2215" y="1645"/>
                <a:ext cx="32" cy="0"/>
              </a:xfrm>
              <a:prstGeom prst="line">
                <a:avLst/>
              </a:prstGeom>
              <a:noFill/>
              <a:ln w="12700">
                <a:solidFill>
                  <a:schemeClr val="bg1"/>
                </a:solidFill>
                <a:round/>
                <a:headEnd/>
                <a:tailEnd/>
              </a:ln>
              <a:effectLst/>
            </p:spPr>
            <p:txBody>
              <a:bodyPr wrap="none" anchor="ctr"/>
              <a:lstStyle/>
              <a:p>
                <a:endParaRPr lang="en-US"/>
              </a:p>
            </p:txBody>
          </p:sp>
          <p:sp>
            <p:nvSpPr>
              <p:cNvPr id="207888" name="Line 16"/>
              <p:cNvSpPr>
                <a:spLocks noChangeShapeType="1"/>
              </p:cNvSpPr>
              <p:nvPr/>
            </p:nvSpPr>
            <p:spPr bwMode="auto">
              <a:xfrm>
                <a:off x="2215" y="1467"/>
                <a:ext cx="32" cy="0"/>
              </a:xfrm>
              <a:prstGeom prst="line">
                <a:avLst/>
              </a:prstGeom>
              <a:noFill/>
              <a:ln w="12700">
                <a:solidFill>
                  <a:schemeClr val="bg1"/>
                </a:solidFill>
                <a:round/>
                <a:headEnd/>
                <a:tailEnd/>
              </a:ln>
              <a:effectLst/>
            </p:spPr>
            <p:txBody>
              <a:bodyPr wrap="none" anchor="ctr"/>
              <a:lstStyle/>
              <a:p>
                <a:endParaRPr lang="en-US"/>
              </a:p>
            </p:txBody>
          </p:sp>
          <p:sp>
            <p:nvSpPr>
              <p:cNvPr id="207889" name="Line 17"/>
              <p:cNvSpPr>
                <a:spLocks noChangeShapeType="1"/>
              </p:cNvSpPr>
              <p:nvPr/>
            </p:nvSpPr>
            <p:spPr bwMode="auto">
              <a:xfrm>
                <a:off x="2215" y="1288"/>
                <a:ext cx="32" cy="0"/>
              </a:xfrm>
              <a:prstGeom prst="line">
                <a:avLst/>
              </a:prstGeom>
              <a:noFill/>
              <a:ln w="12700">
                <a:solidFill>
                  <a:schemeClr val="bg1"/>
                </a:solidFill>
                <a:round/>
                <a:headEnd/>
                <a:tailEnd/>
              </a:ln>
              <a:effectLst/>
            </p:spPr>
            <p:txBody>
              <a:bodyPr wrap="none" anchor="ctr"/>
              <a:lstStyle/>
              <a:p>
                <a:endParaRPr lang="en-US"/>
              </a:p>
            </p:txBody>
          </p:sp>
          <p:sp>
            <p:nvSpPr>
              <p:cNvPr id="207890" name="Line 18"/>
              <p:cNvSpPr>
                <a:spLocks noChangeShapeType="1"/>
              </p:cNvSpPr>
              <p:nvPr/>
            </p:nvSpPr>
            <p:spPr bwMode="auto">
              <a:xfrm>
                <a:off x="2235" y="2718"/>
                <a:ext cx="3056" cy="0"/>
              </a:xfrm>
              <a:prstGeom prst="line">
                <a:avLst/>
              </a:prstGeom>
              <a:noFill/>
              <a:ln w="12700">
                <a:solidFill>
                  <a:schemeClr val="bg1"/>
                </a:solidFill>
                <a:round/>
                <a:headEnd/>
                <a:tailEnd/>
              </a:ln>
              <a:effectLst/>
            </p:spPr>
            <p:txBody>
              <a:bodyPr wrap="none" anchor="ctr"/>
              <a:lstStyle/>
              <a:p>
                <a:endParaRPr lang="en-US"/>
              </a:p>
            </p:txBody>
          </p:sp>
          <p:sp>
            <p:nvSpPr>
              <p:cNvPr id="207891" name="Line 19"/>
              <p:cNvSpPr>
                <a:spLocks noChangeShapeType="1"/>
              </p:cNvSpPr>
              <p:nvPr/>
            </p:nvSpPr>
            <p:spPr bwMode="auto">
              <a:xfrm flipV="1">
                <a:off x="2231" y="2694"/>
                <a:ext cx="0" cy="48"/>
              </a:xfrm>
              <a:prstGeom prst="line">
                <a:avLst/>
              </a:prstGeom>
              <a:noFill/>
              <a:ln w="12700">
                <a:solidFill>
                  <a:schemeClr val="bg1"/>
                </a:solidFill>
                <a:round/>
                <a:headEnd/>
                <a:tailEnd/>
              </a:ln>
              <a:effectLst/>
            </p:spPr>
            <p:txBody>
              <a:bodyPr wrap="none" anchor="ctr"/>
              <a:lstStyle/>
              <a:p>
                <a:endParaRPr lang="en-US"/>
              </a:p>
            </p:txBody>
          </p:sp>
          <p:sp>
            <p:nvSpPr>
              <p:cNvPr id="207892" name="Line 20"/>
              <p:cNvSpPr>
                <a:spLocks noChangeShapeType="1"/>
              </p:cNvSpPr>
              <p:nvPr/>
            </p:nvSpPr>
            <p:spPr bwMode="auto">
              <a:xfrm flipV="1">
                <a:off x="2537" y="2694"/>
                <a:ext cx="0" cy="48"/>
              </a:xfrm>
              <a:prstGeom prst="line">
                <a:avLst/>
              </a:prstGeom>
              <a:noFill/>
              <a:ln w="12700">
                <a:solidFill>
                  <a:schemeClr val="bg1"/>
                </a:solidFill>
                <a:round/>
                <a:headEnd/>
                <a:tailEnd/>
              </a:ln>
              <a:effectLst/>
            </p:spPr>
            <p:txBody>
              <a:bodyPr wrap="none" anchor="ctr"/>
              <a:lstStyle/>
              <a:p>
                <a:endParaRPr lang="en-US"/>
              </a:p>
            </p:txBody>
          </p:sp>
          <p:sp>
            <p:nvSpPr>
              <p:cNvPr id="207893" name="Line 21"/>
              <p:cNvSpPr>
                <a:spLocks noChangeShapeType="1"/>
              </p:cNvSpPr>
              <p:nvPr/>
            </p:nvSpPr>
            <p:spPr bwMode="auto">
              <a:xfrm flipV="1">
                <a:off x="2844" y="2694"/>
                <a:ext cx="0" cy="48"/>
              </a:xfrm>
              <a:prstGeom prst="line">
                <a:avLst/>
              </a:prstGeom>
              <a:noFill/>
              <a:ln w="12700">
                <a:solidFill>
                  <a:schemeClr val="bg1"/>
                </a:solidFill>
                <a:round/>
                <a:headEnd/>
                <a:tailEnd/>
              </a:ln>
              <a:effectLst/>
            </p:spPr>
            <p:txBody>
              <a:bodyPr wrap="none" anchor="ctr"/>
              <a:lstStyle/>
              <a:p>
                <a:endParaRPr lang="en-US"/>
              </a:p>
            </p:txBody>
          </p:sp>
          <p:sp>
            <p:nvSpPr>
              <p:cNvPr id="207894" name="Line 22"/>
              <p:cNvSpPr>
                <a:spLocks noChangeShapeType="1"/>
              </p:cNvSpPr>
              <p:nvPr/>
            </p:nvSpPr>
            <p:spPr bwMode="auto">
              <a:xfrm flipV="1">
                <a:off x="3150" y="2694"/>
                <a:ext cx="0" cy="48"/>
              </a:xfrm>
              <a:prstGeom prst="line">
                <a:avLst/>
              </a:prstGeom>
              <a:noFill/>
              <a:ln w="12700">
                <a:solidFill>
                  <a:schemeClr val="bg1"/>
                </a:solidFill>
                <a:round/>
                <a:headEnd/>
                <a:tailEnd/>
              </a:ln>
              <a:effectLst/>
            </p:spPr>
            <p:txBody>
              <a:bodyPr wrap="none" anchor="ctr"/>
              <a:lstStyle/>
              <a:p>
                <a:endParaRPr lang="en-US"/>
              </a:p>
            </p:txBody>
          </p:sp>
          <p:sp>
            <p:nvSpPr>
              <p:cNvPr id="207895" name="Line 23"/>
              <p:cNvSpPr>
                <a:spLocks noChangeShapeType="1"/>
              </p:cNvSpPr>
              <p:nvPr/>
            </p:nvSpPr>
            <p:spPr bwMode="auto">
              <a:xfrm flipV="1">
                <a:off x="3456" y="2694"/>
                <a:ext cx="0" cy="48"/>
              </a:xfrm>
              <a:prstGeom prst="line">
                <a:avLst/>
              </a:prstGeom>
              <a:noFill/>
              <a:ln w="12700">
                <a:solidFill>
                  <a:schemeClr val="bg1"/>
                </a:solidFill>
                <a:round/>
                <a:headEnd/>
                <a:tailEnd/>
              </a:ln>
              <a:effectLst/>
            </p:spPr>
            <p:txBody>
              <a:bodyPr wrap="none" anchor="ctr"/>
              <a:lstStyle/>
              <a:p>
                <a:endParaRPr lang="en-US"/>
              </a:p>
            </p:txBody>
          </p:sp>
          <p:sp>
            <p:nvSpPr>
              <p:cNvPr id="207896" name="Line 24"/>
              <p:cNvSpPr>
                <a:spLocks noChangeShapeType="1"/>
              </p:cNvSpPr>
              <p:nvPr/>
            </p:nvSpPr>
            <p:spPr bwMode="auto">
              <a:xfrm flipV="1">
                <a:off x="3763" y="2694"/>
                <a:ext cx="0" cy="48"/>
              </a:xfrm>
              <a:prstGeom prst="line">
                <a:avLst/>
              </a:prstGeom>
              <a:noFill/>
              <a:ln w="12700">
                <a:solidFill>
                  <a:schemeClr val="bg1"/>
                </a:solidFill>
                <a:round/>
                <a:headEnd/>
                <a:tailEnd/>
              </a:ln>
              <a:effectLst/>
            </p:spPr>
            <p:txBody>
              <a:bodyPr wrap="none" anchor="ctr"/>
              <a:lstStyle/>
              <a:p>
                <a:endParaRPr lang="en-US"/>
              </a:p>
            </p:txBody>
          </p:sp>
          <p:sp>
            <p:nvSpPr>
              <p:cNvPr id="207897" name="Line 25"/>
              <p:cNvSpPr>
                <a:spLocks noChangeShapeType="1"/>
              </p:cNvSpPr>
              <p:nvPr/>
            </p:nvSpPr>
            <p:spPr bwMode="auto">
              <a:xfrm flipV="1">
                <a:off x="4070" y="2694"/>
                <a:ext cx="0" cy="48"/>
              </a:xfrm>
              <a:prstGeom prst="line">
                <a:avLst/>
              </a:prstGeom>
              <a:noFill/>
              <a:ln w="12700">
                <a:solidFill>
                  <a:schemeClr val="bg1"/>
                </a:solidFill>
                <a:round/>
                <a:headEnd/>
                <a:tailEnd/>
              </a:ln>
              <a:effectLst/>
            </p:spPr>
            <p:txBody>
              <a:bodyPr wrap="none" anchor="ctr"/>
              <a:lstStyle/>
              <a:p>
                <a:endParaRPr lang="en-US"/>
              </a:p>
            </p:txBody>
          </p:sp>
          <p:sp>
            <p:nvSpPr>
              <p:cNvPr id="207898" name="Line 26"/>
              <p:cNvSpPr>
                <a:spLocks noChangeShapeType="1"/>
              </p:cNvSpPr>
              <p:nvPr/>
            </p:nvSpPr>
            <p:spPr bwMode="auto">
              <a:xfrm flipV="1">
                <a:off x="4376" y="2694"/>
                <a:ext cx="0" cy="48"/>
              </a:xfrm>
              <a:prstGeom prst="line">
                <a:avLst/>
              </a:prstGeom>
              <a:noFill/>
              <a:ln w="12700">
                <a:solidFill>
                  <a:schemeClr val="bg1"/>
                </a:solidFill>
                <a:round/>
                <a:headEnd/>
                <a:tailEnd/>
              </a:ln>
              <a:effectLst/>
            </p:spPr>
            <p:txBody>
              <a:bodyPr wrap="none" anchor="ctr"/>
              <a:lstStyle/>
              <a:p>
                <a:endParaRPr lang="en-US"/>
              </a:p>
            </p:txBody>
          </p:sp>
          <p:sp>
            <p:nvSpPr>
              <p:cNvPr id="207899" name="Line 27"/>
              <p:cNvSpPr>
                <a:spLocks noChangeShapeType="1"/>
              </p:cNvSpPr>
              <p:nvPr/>
            </p:nvSpPr>
            <p:spPr bwMode="auto">
              <a:xfrm flipV="1">
                <a:off x="4682" y="2694"/>
                <a:ext cx="0" cy="48"/>
              </a:xfrm>
              <a:prstGeom prst="line">
                <a:avLst/>
              </a:prstGeom>
              <a:noFill/>
              <a:ln w="12700">
                <a:solidFill>
                  <a:schemeClr val="bg1"/>
                </a:solidFill>
                <a:round/>
                <a:headEnd/>
                <a:tailEnd/>
              </a:ln>
              <a:effectLst/>
            </p:spPr>
            <p:txBody>
              <a:bodyPr wrap="none" anchor="ctr"/>
              <a:lstStyle/>
              <a:p>
                <a:endParaRPr lang="en-US"/>
              </a:p>
            </p:txBody>
          </p:sp>
          <p:sp>
            <p:nvSpPr>
              <p:cNvPr id="207900" name="Line 28"/>
              <p:cNvSpPr>
                <a:spLocks noChangeShapeType="1"/>
              </p:cNvSpPr>
              <p:nvPr/>
            </p:nvSpPr>
            <p:spPr bwMode="auto">
              <a:xfrm flipV="1">
                <a:off x="4988" y="2694"/>
                <a:ext cx="0" cy="48"/>
              </a:xfrm>
              <a:prstGeom prst="line">
                <a:avLst/>
              </a:prstGeom>
              <a:noFill/>
              <a:ln w="12700">
                <a:solidFill>
                  <a:schemeClr val="bg1"/>
                </a:solidFill>
                <a:round/>
                <a:headEnd/>
                <a:tailEnd/>
              </a:ln>
              <a:effectLst/>
            </p:spPr>
            <p:txBody>
              <a:bodyPr wrap="none" anchor="ctr"/>
              <a:lstStyle/>
              <a:p>
                <a:endParaRPr lang="en-US"/>
              </a:p>
            </p:txBody>
          </p:sp>
          <p:sp>
            <p:nvSpPr>
              <p:cNvPr id="207901" name="Line 29"/>
              <p:cNvSpPr>
                <a:spLocks noChangeShapeType="1"/>
              </p:cNvSpPr>
              <p:nvPr/>
            </p:nvSpPr>
            <p:spPr bwMode="auto">
              <a:xfrm flipV="1">
                <a:off x="5295" y="2694"/>
                <a:ext cx="0" cy="48"/>
              </a:xfrm>
              <a:prstGeom prst="line">
                <a:avLst/>
              </a:prstGeom>
              <a:noFill/>
              <a:ln w="12700">
                <a:solidFill>
                  <a:schemeClr val="bg1"/>
                </a:solidFill>
                <a:round/>
                <a:headEnd/>
                <a:tailEnd/>
              </a:ln>
              <a:effectLst/>
            </p:spPr>
            <p:txBody>
              <a:bodyPr wrap="none" anchor="ctr"/>
              <a:lstStyle/>
              <a:p>
                <a:endParaRPr lang="en-US"/>
              </a:p>
            </p:txBody>
          </p:sp>
          <p:sp>
            <p:nvSpPr>
              <p:cNvPr id="207902" name="Freeform 30"/>
              <p:cNvSpPr>
                <a:spLocks/>
              </p:cNvSpPr>
              <p:nvPr/>
            </p:nvSpPr>
            <p:spPr bwMode="auto">
              <a:xfrm>
                <a:off x="2231" y="1344"/>
                <a:ext cx="3065" cy="1375"/>
              </a:xfrm>
              <a:custGeom>
                <a:avLst/>
                <a:gdLst/>
                <a:ahLst/>
                <a:cxnLst>
                  <a:cxn ang="0">
                    <a:pos x="44" y="1298"/>
                  </a:cxn>
                  <a:cxn ang="0">
                    <a:pos x="93" y="1214"/>
                  </a:cxn>
                  <a:cxn ang="0">
                    <a:pos x="141" y="1132"/>
                  </a:cxn>
                  <a:cxn ang="0">
                    <a:pos x="190" y="1054"/>
                  </a:cxn>
                  <a:cxn ang="0">
                    <a:pos x="239" y="979"/>
                  </a:cxn>
                  <a:cxn ang="0">
                    <a:pos x="288" y="906"/>
                  </a:cxn>
                  <a:cxn ang="0">
                    <a:pos x="338" y="836"/>
                  </a:cxn>
                  <a:cxn ang="0">
                    <a:pos x="387" y="769"/>
                  </a:cxn>
                  <a:cxn ang="0">
                    <a:pos x="435" y="705"/>
                  </a:cxn>
                  <a:cxn ang="0">
                    <a:pos x="484" y="643"/>
                  </a:cxn>
                  <a:cxn ang="0">
                    <a:pos x="533" y="584"/>
                  </a:cxn>
                  <a:cxn ang="0">
                    <a:pos x="582" y="528"/>
                  </a:cxn>
                  <a:cxn ang="0">
                    <a:pos x="632" y="475"/>
                  </a:cxn>
                  <a:cxn ang="0">
                    <a:pos x="681" y="424"/>
                  </a:cxn>
                  <a:cxn ang="0">
                    <a:pos x="730" y="378"/>
                  </a:cxn>
                  <a:cxn ang="0">
                    <a:pos x="778" y="333"/>
                  </a:cxn>
                  <a:cxn ang="0">
                    <a:pos x="827" y="291"/>
                  </a:cxn>
                  <a:cxn ang="0">
                    <a:pos x="876" y="252"/>
                  </a:cxn>
                  <a:cxn ang="0">
                    <a:pos x="925" y="216"/>
                  </a:cxn>
                  <a:cxn ang="0">
                    <a:pos x="975" y="183"/>
                  </a:cxn>
                  <a:cxn ang="0">
                    <a:pos x="1024" y="152"/>
                  </a:cxn>
                  <a:cxn ang="0">
                    <a:pos x="1073" y="123"/>
                  </a:cxn>
                  <a:cxn ang="0">
                    <a:pos x="1121" y="99"/>
                  </a:cxn>
                  <a:cxn ang="0">
                    <a:pos x="1170" y="77"/>
                  </a:cxn>
                  <a:cxn ang="0">
                    <a:pos x="1220" y="57"/>
                  </a:cxn>
                  <a:cxn ang="0">
                    <a:pos x="1268" y="40"/>
                  </a:cxn>
                  <a:cxn ang="0">
                    <a:pos x="1318" y="27"/>
                  </a:cxn>
                  <a:cxn ang="0">
                    <a:pos x="1367" y="17"/>
                  </a:cxn>
                  <a:cxn ang="0">
                    <a:pos x="1416" y="8"/>
                  </a:cxn>
                  <a:cxn ang="0">
                    <a:pos x="1464" y="3"/>
                  </a:cxn>
                  <a:cxn ang="0">
                    <a:pos x="1513" y="1"/>
                  </a:cxn>
                  <a:cxn ang="0">
                    <a:pos x="1563" y="1"/>
                  </a:cxn>
                  <a:cxn ang="0">
                    <a:pos x="1612" y="4"/>
                  </a:cxn>
                  <a:cxn ang="0">
                    <a:pos x="1661" y="10"/>
                  </a:cxn>
                  <a:cxn ang="0">
                    <a:pos x="1710" y="19"/>
                  </a:cxn>
                  <a:cxn ang="0">
                    <a:pos x="1759" y="30"/>
                  </a:cxn>
                  <a:cxn ang="0">
                    <a:pos x="1807" y="45"/>
                  </a:cxn>
                  <a:cxn ang="0">
                    <a:pos x="1856" y="62"/>
                  </a:cxn>
                  <a:cxn ang="0">
                    <a:pos x="1906" y="82"/>
                  </a:cxn>
                  <a:cxn ang="0">
                    <a:pos x="1955" y="105"/>
                  </a:cxn>
                  <a:cxn ang="0">
                    <a:pos x="2004" y="131"/>
                  </a:cxn>
                  <a:cxn ang="0">
                    <a:pos x="2053" y="159"/>
                  </a:cxn>
                  <a:cxn ang="0">
                    <a:pos x="2102" y="191"/>
                  </a:cxn>
                  <a:cxn ang="0">
                    <a:pos x="2151" y="224"/>
                  </a:cxn>
                  <a:cxn ang="0">
                    <a:pos x="2200" y="262"/>
                  </a:cxn>
                  <a:cxn ang="0">
                    <a:pos x="2249" y="301"/>
                  </a:cxn>
                  <a:cxn ang="0">
                    <a:pos x="2298" y="344"/>
                  </a:cxn>
                  <a:cxn ang="0">
                    <a:pos x="2347" y="389"/>
                  </a:cxn>
                  <a:cxn ang="0">
                    <a:pos x="2396" y="437"/>
                  </a:cxn>
                  <a:cxn ang="0">
                    <a:pos x="2445" y="488"/>
                  </a:cxn>
                  <a:cxn ang="0">
                    <a:pos x="2494" y="542"/>
                  </a:cxn>
                  <a:cxn ang="0">
                    <a:pos x="2543" y="599"/>
                  </a:cxn>
                  <a:cxn ang="0">
                    <a:pos x="2592" y="658"/>
                  </a:cxn>
                  <a:cxn ang="0">
                    <a:pos x="2641" y="720"/>
                  </a:cxn>
                  <a:cxn ang="0">
                    <a:pos x="2690" y="786"/>
                  </a:cxn>
                  <a:cxn ang="0">
                    <a:pos x="2739" y="853"/>
                  </a:cxn>
                  <a:cxn ang="0">
                    <a:pos x="2789" y="924"/>
                  </a:cxn>
                  <a:cxn ang="0">
                    <a:pos x="2837" y="997"/>
                  </a:cxn>
                  <a:cxn ang="0">
                    <a:pos x="2886" y="1074"/>
                  </a:cxn>
                  <a:cxn ang="0">
                    <a:pos x="2935" y="1153"/>
                  </a:cxn>
                  <a:cxn ang="0">
                    <a:pos x="2984" y="1235"/>
                  </a:cxn>
                  <a:cxn ang="0">
                    <a:pos x="3033" y="1319"/>
                  </a:cxn>
                </a:cxnLst>
                <a:rect l="0" t="0" r="r" b="b"/>
                <a:pathLst>
                  <a:path w="3065" h="1375">
                    <a:moveTo>
                      <a:pt x="0" y="1374"/>
                    </a:moveTo>
                    <a:lnTo>
                      <a:pt x="6" y="1363"/>
                    </a:lnTo>
                    <a:lnTo>
                      <a:pt x="12" y="1352"/>
                    </a:lnTo>
                    <a:lnTo>
                      <a:pt x="19" y="1341"/>
                    </a:lnTo>
                    <a:lnTo>
                      <a:pt x="25" y="1330"/>
                    </a:lnTo>
                    <a:lnTo>
                      <a:pt x="31" y="1319"/>
                    </a:lnTo>
                    <a:lnTo>
                      <a:pt x="37" y="1309"/>
                    </a:lnTo>
                    <a:lnTo>
                      <a:pt x="44" y="1298"/>
                    </a:lnTo>
                    <a:lnTo>
                      <a:pt x="49" y="1287"/>
                    </a:lnTo>
                    <a:lnTo>
                      <a:pt x="55" y="1276"/>
                    </a:lnTo>
                    <a:lnTo>
                      <a:pt x="61" y="1266"/>
                    </a:lnTo>
                    <a:lnTo>
                      <a:pt x="68" y="1256"/>
                    </a:lnTo>
                    <a:lnTo>
                      <a:pt x="74" y="1245"/>
                    </a:lnTo>
                    <a:lnTo>
                      <a:pt x="80" y="1235"/>
                    </a:lnTo>
                    <a:lnTo>
                      <a:pt x="86" y="1225"/>
                    </a:lnTo>
                    <a:lnTo>
                      <a:pt x="93" y="1214"/>
                    </a:lnTo>
                    <a:lnTo>
                      <a:pt x="99" y="1204"/>
                    </a:lnTo>
                    <a:lnTo>
                      <a:pt x="105" y="1193"/>
                    </a:lnTo>
                    <a:lnTo>
                      <a:pt x="110" y="1183"/>
                    </a:lnTo>
                    <a:lnTo>
                      <a:pt x="116" y="1173"/>
                    </a:lnTo>
                    <a:lnTo>
                      <a:pt x="123" y="1162"/>
                    </a:lnTo>
                    <a:lnTo>
                      <a:pt x="129" y="1153"/>
                    </a:lnTo>
                    <a:lnTo>
                      <a:pt x="135" y="1143"/>
                    </a:lnTo>
                    <a:lnTo>
                      <a:pt x="141" y="1132"/>
                    </a:lnTo>
                    <a:lnTo>
                      <a:pt x="148" y="1123"/>
                    </a:lnTo>
                    <a:lnTo>
                      <a:pt x="154" y="1112"/>
                    </a:lnTo>
                    <a:lnTo>
                      <a:pt x="160" y="1103"/>
                    </a:lnTo>
                    <a:lnTo>
                      <a:pt x="166" y="1093"/>
                    </a:lnTo>
                    <a:lnTo>
                      <a:pt x="173" y="1083"/>
                    </a:lnTo>
                    <a:lnTo>
                      <a:pt x="178" y="1074"/>
                    </a:lnTo>
                    <a:lnTo>
                      <a:pt x="184" y="1064"/>
                    </a:lnTo>
                    <a:lnTo>
                      <a:pt x="190" y="1054"/>
                    </a:lnTo>
                    <a:lnTo>
                      <a:pt x="196" y="1045"/>
                    </a:lnTo>
                    <a:lnTo>
                      <a:pt x="203" y="1035"/>
                    </a:lnTo>
                    <a:lnTo>
                      <a:pt x="209" y="1025"/>
                    </a:lnTo>
                    <a:lnTo>
                      <a:pt x="215" y="1016"/>
                    </a:lnTo>
                    <a:lnTo>
                      <a:pt x="220" y="1007"/>
                    </a:lnTo>
                    <a:lnTo>
                      <a:pt x="227" y="997"/>
                    </a:lnTo>
                    <a:lnTo>
                      <a:pt x="233" y="988"/>
                    </a:lnTo>
                    <a:lnTo>
                      <a:pt x="239" y="979"/>
                    </a:lnTo>
                    <a:lnTo>
                      <a:pt x="245" y="969"/>
                    </a:lnTo>
                    <a:lnTo>
                      <a:pt x="252" y="960"/>
                    </a:lnTo>
                    <a:lnTo>
                      <a:pt x="258" y="951"/>
                    </a:lnTo>
                    <a:lnTo>
                      <a:pt x="264" y="942"/>
                    </a:lnTo>
                    <a:lnTo>
                      <a:pt x="270" y="933"/>
                    </a:lnTo>
                    <a:lnTo>
                      <a:pt x="276" y="924"/>
                    </a:lnTo>
                    <a:lnTo>
                      <a:pt x="283" y="914"/>
                    </a:lnTo>
                    <a:lnTo>
                      <a:pt x="288" y="906"/>
                    </a:lnTo>
                    <a:lnTo>
                      <a:pt x="294" y="897"/>
                    </a:lnTo>
                    <a:lnTo>
                      <a:pt x="300" y="888"/>
                    </a:lnTo>
                    <a:lnTo>
                      <a:pt x="307" y="879"/>
                    </a:lnTo>
                    <a:lnTo>
                      <a:pt x="313" y="871"/>
                    </a:lnTo>
                    <a:lnTo>
                      <a:pt x="319" y="861"/>
                    </a:lnTo>
                    <a:lnTo>
                      <a:pt x="325" y="853"/>
                    </a:lnTo>
                    <a:lnTo>
                      <a:pt x="332" y="845"/>
                    </a:lnTo>
                    <a:lnTo>
                      <a:pt x="338" y="836"/>
                    </a:lnTo>
                    <a:lnTo>
                      <a:pt x="344" y="827"/>
                    </a:lnTo>
                    <a:lnTo>
                      <a:pt x="349" y="819"/>
                    </a:lnTo>
                    <a:lnTo>
                      <a:pt x="355" y="810"/>
                    </a:lnTo>
                    <a:lnTo>
                      <a:pt x="362" y="802"/>
                    </a:lnTo>
                    <a:lnTo>
                      <a:pt x="368" y="794"/>
                    </a:lnTo>
                    <a:lnTo>
                      <a:pt x="374" y="786"/>
                    </a:lnTo>
                    <a:lnTo>
                      <a:pt x="380" y="777"/>
                    </a:lnTo>
                    <a:lnTo>
                      <a:pt x="387" y="769"/>
                    </a:lnTo>
                    <a:lnTo>
                      <a:pt x="393" y="761"/>
                    </a:lnTo>
                    <a:lnTo>
                      <a:pt x="398" y="752"/>
                    </a:lnTo>
                    <a:lnTo>
                      <a:pt x="404" y="744"/>
                    </a:lnTo>
                    <a:lnTo>
                      <a:pt x="411" y="736"/>
                    </a:lnTo>
                    <a:lnTo>
                      <a:pt x="417" y="729"/>
                    </a:lnTo>
                    <a:lnTo>
                      <a:pt x="423" y="720"/>
                    </a:lnTo>
                    <a:lnTo>
                      <a:pt x="429" y="712"/>
                    </a:lnTo>
                    <a:lnTo>
                      <a:pt x="435" y="705"/>
                    </a:lnTo>
                    <a:lnTo>
                      <a:pt x="442" y="696"/>
                    </a:lnTo>
                    <a:lnTo>
                      <a:pt x="448" y="689"/>
                    </a:lnTo>
                    <a:lnTo>
                      <a:pt x="454" y="681"/>
                    </a:lnTo>
                    <a:lnTo>
                      <a:pt x="459" y="674"/>
                    </a:lnTo>
                    <a:lnTo>
                      <a:pt x="466" y="665"/>
                    </a:lnTo>
                    <a:lnTo>
                      <a:pt x="472" y="658"/>
                    </a:lnTo>
                    <a:lnTo>
                      <a:pt x="478" y="651"/>
                    </a:lnTo>
                    <a:lnTo>
                      <a:pt x="484" y="643"/>
                    </a:lnTo>
                    <a:lnTo>
                      <a:pt x="491" y="635"/>
                    </a:lnTo>
                    <a:lnTo>
                      <a:pt x="497" y="628"/>
                    </a:lnTo>
                    <a:lnTo>
                      <a:pt x="503" y="621"/>
                    </a:lnTo>
                    <a:lnTo>
                      <a:pt x="509" y="613"/>
                    </a:lnTo>
                    <a:lnTo>
                      <a:pt x="516" y="606"/>
                    </a:lnTo>
                    <a:lnTo>
                      <a:pt x="522" y="599"/>
                    </a:lnTo>
                    <a:lnTo>
                      <a:pt x="527" y="592"/>
                    </a:lnTo>
                    <a:lnTo>
                      <a:pt x="533" y="584"/>
                    </a:lnTo>
                    <a:lnTo>
                      <a:pt x="539" y="577"/>
                    </a:lnTo>
                    <a:lnTo>
                      <a:pt x="546" y="570"/>
                    </a:lnTo>
                    <a:lnTo>
                      <a:pt x="552" y="562"/>
                    </a:lnTo>
                    <a:lnTo>
                      <a:pt x="558" y="556"/>
                    </a:lnTo>
                    <a:lnTo>
                      <a:pt x="564" y="549"/>
                    </a:lnTo>
                    <a:lnTo>
                      <a:pt x="570" y="542"/>
                    </a:lnTo>
                    <a:lnTo>
                      <a:pt x="576" y="535"/>
                    </a:lnTo>
                    <a:lnTo>
                      <a:pt x="582" y="528"/>
                    </a:lnTo>
                    <a:lnTo>
                      <a:pt x="588" y="522"/>
                    </a:lnTo>
                    <a:lnTo>
                      <a:pt x="595" y="515"/>
                    </a:lnTo>
                    <a:lnTo>
                      <a:pt x="601" y="509"/>
                    </a:lnTo>
                    <a:lnTo>
                      <a:pt x="607" y="501"/>
                    </a:lnTo>
                    <a:lnTo>
                      <a:pt x="613" y="495"/>
                    </a:lnTo>
                    <a:lnTo>
                      <a:pt x="619" y="488"/>
                    </a:lnTo>
                    <a:lnTo>
                      <a:pt x="626" y="482"/>
                    </a:lnTo>
                    <a:lnTo>
                      <a:pt x="632" y="475"/>
                    </a:lnTo>
                    <a:lnTo>
                      <a:pt x="637" y="469"/>
                    </a:lnTo>
                    <a:lnTo>
                      <a:pt x="643" y="462"/>
                    </a:lnTo>
                    <a:lnTo>
                      <a:pt x="650" y="456"/>
                    </a:lnTo>
                    <a:lnTo>
                      <a:pt x="656" y="449"/>
                    </a:lnTo>
                    <a:lnTo>
                      <a:pt x="662" y="443"/>
                    </a:lnTo>
                    <a:lnTo>
                      <a:pt x="668" y="437"/>
                    </a:lnTo>
                    <a:lnTo>
                      <a:pt x="675" y="431"/>
                    </a:lnTo>
                    <a:lnTo>
                      <a:pt x="681" y="424"/>
                    </a:lnTo>
                    <a:lnTo>
                      <a:pt x="687" y="419"/>
                    </a:lnTo>
                    <a:lnTo>
                      <a:pt x="693" y="413"/>
                    </a:lnTo>
                    <a:lnTo>
                      <a:pt x="698" y="407"/>
                    </a:lnTo>
                    <a:lnTo>
                      <a:pt x="705" y="401"/>
                    </a:lnTo>
                    <a:lnTo>
                      <a:pt x="711" y="395"/>
                    </a:lnTo>
                    <a:lnTo>
                      <a:pt x="717" y="389"/>
                    </a:lnTo>
                    <a:lnTo>
                      <a:pt x="723" y="383"/>
                    </a:lnTo>
                    <a:lnTo>
                      <a:pt x="730" y="378"/>
                    </a:lnTo>
                    <a:lnTo>
                      <a:pt x="736" y="372"/>
                    </a:lnTo>
                    <a:lnTo>
                      <a:pt x="742" y="366"/>
                    </a:lnTo>
                    <a:lnTo>
                      <a:pt x="747" y="360"/>
                    </a:lnTo>
                    <a:lnTo>
                      <a:pt x="754" y="355"/>
                    </a:lnTo>
                    <a:lnTo>
                      <a:pt x="760" y="350"/>
                    </a:lnTo>
                    <a:lnTo>
                      <a:pt x="766" y="344"/>
                    </a:lnTo>
                    <a:lnTo>
                      <a:pt x="772" y="338"/>
                    </a:lnTo>
                    <a:lnTo>
                      <a:pt x="778" y="333"/>
                    </a:lnTo>
                    <a:lnTo>
                      <a:pt x="785" y="328"/>
                    </a:lnTo>
                    <a:lnTo>
                      <a:pt x="791" y="322"/>
                    </a:lnTo>
                    <a:lnTo>
                      <a:pt x="797" y="317"/>
                    </a:lnTo>
                    <a:lnTo>
                      <a:pt x="803" y="311"/>
                    </a:lnTo>
                    <a:lnTo>
                      <a:pt x="809" y="306"/>
                    </a:lnTo>
                    <a:lnTo>
                      <a:pt x="815" y="301"/>
                    </a:lnTo>
                    <a:lnTo>
                      <a:pt x="821" y="296"/>
                    </a:lnTo>
                    <a:lnTo>
                      <a:pt x="827" y="291"/>
                    </a:lnTo>
                    <a:lnTo>
                      <a:pt x="834" y="286"/>
                    </a:lnTo>
                    <a:lnTo>
                      <a:pt x="840" y="281"/>
                    </a:lnTo>
                    <a:lnTo>
                      <a:pt x="846" y="276"/>
                    </a:lnTo>
                    <a:lnTo>
                      <a:pt x="852" y="271"/>
                    </a:lnTo>
                    <a:lnTo>
                      <a:pt x="859" y="267"/>
                    </a:lnTo>
                    <a:lnTo>
                      <a:pt x="865" y="262"/>
                    </a:lnTo>
                    <a:lnTo>
                      <a:pt x="871" y="256"/>
                    </a:lnTo>
                    <a:lnTo>
                      <a:pt x="876" y="252"/>
                    </a:lnTo>
                    <a:lnTo>
                      <a:pt x="882" y="247"/>
                    </a:lnTo>
                    <a:lnTo>
                      <a:pt x="889" y="243"/>
                    </a:lnTo>
                    <a:lnTo>
                      <a:pt x="895" y="238"/>
                    </a:lnTo>
                    <a:lnTo>
                      <a:pt x="901" y="233"/>
                    </a:lnTo>
                    <a:lnTo>
                      <a:pt x="907" y="229"/>
                    </a:lnTo>
                    <a:lnTo>
                      <a:pt x="914" y="224"/>
                    </a:lnTo>
                    <a:lnTo>
                      <a:pt x="919" y="220"/>
                    </a:lnTo>
                    <a:lnTo>
                      <a:pt x="925" y="216"/>
                    </a:lnTo>
                    <a:lnTo>
                      <a:pt x="931" y="212"/>
                    </a:lnTo>
                    <a:lnTo>
                      <a:pt x="937" y="208"/>
                    </a:lnTo>
                    <a:lnTo>
                      <a:pt x="944" y="203"/>
                    </a:lnTo>
                    <a:lnTo>
                      <a:pt x="950" y="198"/>
                    </a:lnTo>
                    <a:lnTo>
                      <a:pt x="956" y="194"/>
                    </a:lnTo>
                    <a:lnTo>
                      <a:pt x="962" y="191"/>
                    </a:lnTo>
                    <a:lnTo>
                      <a:pt x="969" y="187"/>
                    </a:lnTo>
                    <a:lnTo>
                      <a:pt x="975" y="183"/>
                    </a:lnTo>
                    <a:lnTo>
                      <a:pt x="981" y="178"/>
                    </a:lnTo>
                    <a:lnTo>
                      <a:pt x="986" y="174"/>
                    </a:lnTo>
                    <a:lnTo>
                      <a:pt x="993" y="170"/>
                    </a:lnTo>
                    <a:lnTo>
                      <a:pt x="999" y="167"/>
                    </a:lnTo>
                    <a:lnTo>
                      <a:pt x="1005" y="163"/>
                    </a:lnTo>
                    <a:lnTo>
                      <a:pt x="1011" y="159"/>
                    </a:lnTo>
                    <a:lnTo>
                      <a:pt x="1018" y="156"/>
                    </a:lnTo>
                    <a:lnTo>
                      <a:pt x="1024" y="152"/>
                    </a:lnTo>
                    <a:lnTo>
                      <a:pt x="1030" y="148"/>
                    </a:lnTo>
                    <a:lnTo>
                      <a:pt x="1036" y="144"/>
                    </a:lnTo>
                    <a:lnTo>
                      <a:pt x="1042" y="141"/>
                    </a:lnTo>
                    <a:lnTo>
                      <a:pt x="1048" y="138"/>
                    </a:lnTo>
                    <a:lnTo>
                      <a:pt x="1054" y="134"/>
                    </a:lnTo>
                    <a:lnTo>
                      <a:pt x="1060" y="131"/>
                    </a:lnTo>
                    <a:lnTo>
                      <a:pt x="1066" y="128"/>
                    </a:lnTo>
                    <a:lnTo>
                      <a:pt x="1073" y="123"/>
                    </a:lnTo>
                    <a:lnTo>
                      <a:pt x="1079" y="120"/>
                    </a:lnTo>
                    <a:lnTo>
                      <a:pt x="1085" y="117"/>
                    </a:lnTo>
                    <a:lnTo>
                      <a:pt x="1091" y="114"/>
                    </a:lnTo>
                    <a:lnTo>
                      <a:pt x="1097" y="111"/>
                    </a:lnTo>
                    <a:lnTo>
                      <a:pt x="1103" y="108"/>
                    </a:lnTo>
                    <a:lnTo>
                      <a:pt x="1109" y="105"/>
                    </a:lnTo>
                    <a:lnTo>
                      <a:pt x="1115" y="102"/>
                    </a:lnTo>
                    <a:lnTo>
                      <a:pt x="1121" y="99"/>
                    </a:lnTo>
                    <a:lnTo>
                      <a:pt x="1128" y="97"/>
                    </a:lnTo>
                    <a:lnTo>
                      <a:pt x="1134" y="93"/>
                    </a:lnTo>
                    <a:lnTo>
                      <a:pt x="1140" y="90"/>
                    </a:lnTo>
                    <a:lnTo>
                      <a:pt x="1146" y="87"/>
                    </a:lnTo>
                    <a:lnTo>
                      <a:pt x="1153" y="85"/>
                    </a:lnTo>
                    <a:lnTo>
                      <a:pt x="1158" y="82"/>
                    </a:lnTo>
                    <a:lnTo>
                      <a:pt x="1164" y="80"/>
                    </a:lnTo>
                    <a:lnTo>
                      <a:pt x="1170" y="77"/>
                    </a:lnTo>
                    <a:lnTo>
                      <a:pt x="1177" y="75"/>
                    </a:lnTo>
                    <a:lnTo>
                      <a:pt x="1183" y="72"/>
                    </a:lnTo>
                    <a:lnTo>
                      <a:pt x="1189" y="70"/>
                    </a:lnTo>
                    <a:lnTo>
                      <a:pt x="1195" y="66"/>
                    </a:lnTo>
                    <a:lnTo>
                      <a:pt x="1201" y="64"/>
                    </a:lnTo>
                    <a:lnTo>
                      <a:pt x="1208" y="62"/>
                    </a:lnTo>
                    <a:lnTo>
                      <a:pt x="1214" y="60"/>
                    </a:lnTo>
                    <a:lnTo>
                      <a:pt x="1220" y="57"/>
                    </a:lnTo>
                    <a:lnTo>
                      <a:pt x="1225" y="55"/>
                    </a:lnTo>
                    <a:lnTo>
                      <a:pt x="1232" y="53"/>
                    </a:lnTo>
                    <a:lnTo>
                      <a:pt x="1238" y="51"/>
                    </a:lnTo>
                    <a:lnTo>
                      <a:pt x="1244" y="49"/>
                    </a:lnTo>
                    <a:lnTo>
                      <a:pt x="1250" y="47"/>
                    </a:lnTo>
                    <a:lnTo>
                      <a:pt x="1257" y="45"/>
                    </a:lnTo>
                    <a:lnTo>
                      <a:pt x="1263" y="43"/>
                    </a:lnTo>
                    <a:lnTo>
                      <a:pt x="1268" y="40"/>
                    </a:lnTo>
                    <a:lnTo>
                      <a:pt x="1274" y="39"/>
                    </a:lnTo>
                    <a:lnTo>
                      <a:pt x="1280" y="37"/>
                    </a:lnTo>
                    <a:lnTo>
                      <a:pt x="1287" y="35"/>
                    </a:lnTo>
                    <a:lnTo>
                      <a:pt x="1293" y="34"/>
                    </a:lnTo>
                    <a:lnTo>
                      <a:pt x="1299" y="32"/>
                    </a:lnTo>
                    <a:lnTo>
                      <a:pt x="1305" y="30"/>
                    </a:lnTo>
                    <a:lnTo>
                      <a:pt x="1312" y="29"/>
                    </a:lnTo>
                    <a:lnTo>
                      <a:pt x="1318" y="27"/>
                    </a:lnTo>
                    <a:lnTo>
                      <a:pt x="1324" y="26"/>
                    </a:lnTo>
                    <a:lnTo>
                      <a:pt x="1330" y="24"/>
                    </a:lnTo>
                    <a:lnTo>
                      <a:pt x="1336" y="23"/>
                    </a:lnTo>
                    <a:lnTo>
                      <a:pt x="1342" y="22"/>
                    </a:lnTo>
                    <a:lnTo>
                      <a:pt x="1348" y="20"/>
                    </a:lnTo>
                    <a:lnTo>
                      <a:pt x="1354" y="19"/>
                    </a:lnTo>
                    <a:lnTo>
                      <a:pt x="1361" y="18"/>
                    </a:lnTo>
                    <a:lnTo>
                      <a:pt x="1367" y="17"/>
                    </a:lnTo>
                    <a:lnTo>
                      <a:pt x="1373" y="16"/>
                    </a:lnTo>
                    <a:lnTo>
                      <a:pt x="1379" y="15"/>
                    </a:lnTo>
                    <a:lnTo>
                      <a:pt x="1385" y="13"/>
                    </a:lnTo>
                    <a:lnTo>
                      <a:pt x="1392" y="12"/>
                    </a:lnTo>
                    <a:lnTo>
                      <a:pt x="1397" y="11"/>
                    </a:lnTo>
                    <a:lnTo>
                      <a:pt x="1403" y="10"/>
                    </a:lnTo>
                    <a:lnTo>
                      <a:pt x="1409" y="9"/>
                    </a:lnTo>
                    <a:lnTo>
                      <a:pt x="1416" y="8"/>
                    </a:lnTo>
                    <a:lnTo>
                      <a:pt x="1422" y="7"/>
                    </a:lnTo>
                    <a:lnTo>
                      <a:pt x="1428" y="6"/>
                    </a:lnTo>
                    <a:lnTo>
                      <a:pt x="1434" y="6"/>
                    </a:lnTo>
                    <a:lnTo>
                      <a:pt x="1441" y="5"/>
                    </a:lnTo>
                    <a:lnTo>
                      <a:pt x="1446" y="5"/>
                    </a:lnTo>
                    <a:lnTo>
                      <a:pt x="1452" y="4"/>
                    </a:lnTo>
                    <a:lnTo>
                      <a:pt x="1458" y="3"/>
                    </a:lnTo>
                    <a:lnTo>
                      <a:pt x="1464" y="3"/>
                    </a:lnTo>
                    <a:lnTo>
                      <a:pt x="1471" y="3"/>
                    </a:lnTo>
                    <a:lnTo>
                      <a:pt x="1477" y="2"/>
                    </a:lnTo>
                    <a:lnTo>
                      <a:pt x="1483" y="2"/>
                    </a:lnTo>
                    <a:lnTo>
                      <a:pt x="1489" y="1"/>
                    </a:lnTo>
                    <a:lnTo>
                      <a:pt x="1496" y="1"/>
                    </a:lnTo>
                    <a:lnTo>
                      <a:pt x="1502" y="1"/>
                    </a:lnTo>
                    <a:lnTo>
                      <a:pt x="1507" y="1"/>
                    </a:lnTo>
                    <a:lnTo>
                      <a:pt x="1513" y="1"/>
                    </a:lnTo>
                    <a:lnTo>
                      <a:pt x="1520" y="1"/>
                    </a:lnTo>
                    <a:lnTo>
                      <a:pt x="1526" y="0"/>
                    </a:lnTo>
                    <a:lnTo>
                      <a:pt x="1532" y="0"/>
                    </a:lnTo>
                    <a:lnTo>
                      <a:pt x="1538" y="0"/>
                    </a:lnTo>
                    <a:lnTo>
                      <a:pt x="1544" y="1"/>
                    </a:lnTo>
                    <a:lnTo>
                      <a:pt x="1551" y="1"/>
                    </a:lnTo>
                    <a:lnTo>
                      <a:pt x="1557" y="1"/>
                    </a:lnTo>
                    <a:lnTo>
                      <a:pt x="1563" y="1"/>
                    </a:lnTo>
                    <a:lnTo>
                      <a:pt x="1569" y="1"/>
                    </a:lnTo>
                    <a:lnTo>
                      <a:pt x="1575" y="1"/>
                    </a:lnTo>
                    <a:lnTo>
                      <a:pt x="1581" y="2"/>
                    </a:lnTo>
                    <a:lnTo>
                      <a:pt x="1587" y="2"/>
                    </a:lnTo>
                    <a:lnTo>
                      <a:pt x="1593" y="3"/>
                    </a:lnTo>
                    <a:lnTo>
                      <a:pt x="1600" y="3"/>
                    </a:lnTo>
                    <a:lnTo>
                      <a:pt x="1606" y="3"/>
                    </a:lnTo>
                    <a:lnTo>
                      <a:pt x="1612" y="4"/>
                    </a:lnTo>
                    <a:lnTo>
                      <a:pt x="1618" y="5"/>
                    </a:lnTo>
                    <a:lnTo>
                      <a:pt x="1623" y="5"/>
                    </a:lnTo>
                    <a:lnTo>
                      <a:pt x="1630" y="6"/>
                    </a:lnTo>
                    <a:lnTo>
                      <a:pt x="1636" y="6"/>
                    </a:lnTo>
                    <a:lnTo>
                      <a:pt x="1642" y="7"/>
                    </a:lnTo>
                    <a:lnTo>
                      <a:pt x="1648" y="8"/>
                    </a:lnTo>
                    <a:lnTo>
                      <a:pt x="1655" y="9"/>
                    </a:lnTo>
                    <a:lnTo>
                      <a:pt x="1661" y="10"/>
                    </a:lnTo>
                    <a:lnTo>
                      <a:pt x="1667" y="11"/>
                    </a:lnTo>
                    <a:lnTo>
                      <a:pt x="1673" y="12"/>
                    </a:lnTo>
                    <a:lnTo>
                      <a:pt x="1680" y="13"/>
                    </a:lnTo>
                    <a:lnTo>
                      <a:pt x="1685" y="15"/>
                    </a:lnTo>
                    <a:lnTo>
                      <a:pt x="1691" y="16"/>
                    </a:lnTo>
                    <a:lnTo>
                      <a:pt x="1697" y="17"/>
                    </a:lnTo>
                    <a:lnTo>
                      <a:pt x="1703" y="18"/>
                    </a:lnTo>
                    <a:lnTo>
                      <a:pt x="1710" y="19"/>
                    </a:lnTo>
                    <a:lnTo>
                      <a:pt x="1716" y="20"/>
                    </a:lnTo>
                    <a:lnTo>
                      <a:pt x="1722" y="22"/>
                    </a:lnTo>
                    <a:lnTo>
                      <a:pt x="1728" y="23"/>
                    </a:lnTo>
                    <a:lnTo>
                      <a:pt x="1735" y="24"/>
                    </a:lnTo>
                    <a:lnTo>
                      <a:pt x="1741" y="26"/>
                    </a:lnTo>
                    <a:lnTo>
                      <a:pt x="1746" y="27"/>
                    </a:lnTo>
                    <a:lnTo>
                      <a:pt x="1752" y="29"/>
                    </a:lnTo>
                    <a:lnTo>
                      <a:pt x="1759" y="30"/>
                    </a:lnTo>
                    <a:lnTo>
                      <a:pt x="1765" y="32"/>
                    </a:lnTo>
                    <a:lnTo>
                      <a:pt x="1771" y="34"/>
                    </a:lnTo>
                    <a:lnTo>
                      <a:pt x="1777" y="35"/>
                    </a:lnTo>
                    <a:lnTo>
                      <a:pt x="1784" y="37"/>
                    </a:lnTo>
                    <a:lnTo>
                      <a:pt x="1790" y="39"/>
                    </a:lnTo>
                    <a:lnTo>
                      <a:pt x="1796" y="40"/>
                    </a:lnTo>
                    <a:lnTo>
                      <a:pt x="1802" y="43"/>
                    </a:lnTo>
                    <a:lnTo>
                      <a:pt x="1807" y="45"/>
                    </a:lnTo>
                    <a:lnTo>
                      <a:pt x="1814" y="47"/>
                    </a:lnTo>
                    <a:lnTo>
                      <a:pt x="1820" y="49"/>
                    </a:lnTo>
                    <a:lnTo>
                      <a:pt x="1826" y="51"/>
                    </a:lnTo>
                    <a:lnTo>
                      <a:pt x="1832" y="53"/>
                    </a:lnTo>
                    <a:lnTo>
                      <a:pt x="1839" y="55"/>
                    </a:lnTo>
                    <a:lnTo>
                      <a:pt x="1845" y="57"/>
                    </a:lnTo>
                    <a:lnTo>
                      <a:pt x="1851" y="60"/>
                    </a:lnTo>
                    <a:lnTo>
                      <a:pt x="1856" y="62"/>
                    </a:lnTo>
                    <a:lnTo>
                      <a:pt x="1863" y="64"/>
                    </a:lnTo>
                    <a:lnTo>
                      <a:pt x="1869" y="66"/>
                    </a:lnTo>
                    <a:lnTo>
                      <a:pt x="1875" y="70"/>
                    </a:lnTo>
                    <a:lnTo>
                      <a:pt x="1881" y="72"/>
                    </a:lnTo>
                    <a:lnTo>
                      <a:pt x="1887" y="75"/>
                    </a:lnTo>
                    <a:lnTo>
                      <a:pt x="1894" y="77"/>
                    </a:lnTo>
                    <a:lnTo>
                      <a:pt x="1900" y="80"/>
                    </a:lnTo>
                    <a:lnTo>
                      <a:pt x="1906" y="82"/>
                    </a:lnTo>
                    <a:lnTo>
                      <a:pt x="1912" y="85"/>
                    </a:lnTo>
                    <a:lnTo>
                      <a:pt x="1919" y="87"/>
                    </a:lnTo>
                    <a:lnTo>
                      <a:pt x="1924" y="90"/>
                    </a:lnTo>
                    <a:lnTo>
                      <a:pt x="1930" y="93"/>
                    </a:lnTo>
                    <a:lnTo>
                      <a:pt x="1936" y="97"/>
                    </a:lnTo>
                    <a:lnTo>
                      <a:pt x="1943" y="99"/>
                    </a:lnTo>
                    <a:lnTo>
                      <a:pt x="1949" y="102"/>
                    </a:lnTo>
                    <a:lnTo>
                      <a:pt x="1955" y="105"/>
                    </a:lnTo>
                    <a:lnTo>
                      <a:pt x="1961" y="108"/>
                    </a:lnTo>
                    <a:lnTo>
                      <a:pt x="1967" y="111"/>
                    </a:lnTo>
                    <a:lnTo>
                      <a:pt x="1974" y="114"/>
                    </a:lnTo>
                    <a:lnTo>
                      <a:pt x="1980" y="117"/>
                    </a:lnTo>
                    <a:lnTo>
                      <a:pt x="1985" y="120"/>
                    </a:lnTo>
                    <a:lnTo>
                      <a:pt x="1991" y="123"/>
                    </a:lnTo>
                    <a:lnTo>
                      <a:pt x="1998" y="128"/>
                    </a:lnTo>
                    <a:lnTo>
                      <a:pt x="2004" y="131"/>
                    </a:lnTo>
                    <a:lnTo>
                      <a:pt x="2010" y="134"/>
                    </a:lnTo>
                    <a:lnTo>
                      <a:pt x="2016" y="138"/>
                    </a:lnTo>
                    <a:lnTo>
                      <a:pt x="2023" y="141"/>
                    </a:lnTo>
                    <a:lnTo>
                      <a:pt x="2029" y="144"/>
                    </a:lnTo>
                    <a:lnTo>
                      <a:pt x="2034" y="148"/>
                    </a:lnTo>
                    <a:lnTo>
                      <a:pt x="2040" y="152"/>
                    </a:lnTo>
                    <a:lnTo>
                      <a:pt x="2046" y="156"/>
                    </a:lnTo>
                    <a:lnTo>
                      <a:pt x="2053" y="159"/>
                    </a:lnTo>
                    <a:lnTo>
                      <a:pt x="2059" y="163"/>
                    </a:lnTo>
                    <a:lnTo>
                      <a:pt x="2065" y="167"/>
                    </a:lnTo>
                    <a:lnTo>
                      <a:pt x="2071" y="170"/>
                    </a:lnTo>
                    <a:lnTo>
                      <a:pt x="2078" y="174"/>
                    </a:lnTo>
                    <a:lnTo>
                      <a:pt x="2084" y="178"/>
                    </a:lnTo>
                    <a:lnTo>
                      <a:pt x="2090" y="183"/>
                    </a:lnTo>
                    <a:lnTo>
                      <a:pt x="2095" y="187"/>
                    </a:lnTo>
                    <a:lnTo>
                      <a:pt x="2102" y="191"/>
                    </a:lnTo>
                    <a:lnTo>
                      <a:pt x="2108" y="194"/>
                    </a:lnTo>
                    <a:lnTo>
                      <a:pt x="2114" y="198"/>
                    </a:lnTo>
                    <a:lnTo>
                      <a:pt x="2120" y="203"/>
                    </a:lnTo>
                    <a:lnTo>
                      <a:pt x="2127" y="208"/>
                    </a:lnTo>
                    <a:lnTo>
                      <a:pt x="2133" y="212"/>
                    </a:lnTo>
                    <a:lnTo>
                      <a:pt x="2139" y="216"/>
                    </a:lnTo>
                    <a:lnTo>
                      <a:pt x="2145" y="220"/>
                    </a:lnTo>
                    <a:lnTo>
                      <a:pt x="2151" y="224"/>
                    </a:lnTo>
                    <a:lnTo>
                      <a:pt x="2158" y="229"/>
                    </a:lnTo>
                    <a:lnTo>
                      <a:pt x="2163" y="233"/>
                    </a:lnTo>
                    <a:lnTo>
                      <a:pt x="2169" y="238"/>
                    </a:lnTo>
                    <a:lnTo>
                      <a:pt x="2175" y="243"/>
                    </a:lnTo>
                    <a:lnTo>
                      <a:pt x="2182" y="247"/>
                    </a:lnTo>
                    <a:lnTo>
                      <a:pt x="2188" y="252"/>
                    </a:lnTo>
                    <a:lnTo>
                      <a:pt x="2194" y="256"/>
                    </a:lnTo>
                    <a:lnTo>
                      <a:pt x="2200" y="262"/>
                    </a:lnTo>
                    <a:lnTo>
                      <a:pt x="2205" y="267"/>
                    </a:lnTo>
                    <a:lnTo>
                      <a:pt x="2212" y="271"/>
                    </a:lnTo>
                    <a:lnTo>
                      <a:pt x="2218" y="276"/>
                    </a:lnTo>
                    <a:lnTo>
                      <a:pt x="2224" y="281"/>
                    </a:lnTo>
                    <a:lnTo>
                      <a:pt x="2230" y="286"/>
                    </a:lnTo>
                    <a:lnTo>
                      <a:pt x="2237" y="291"/>
                    </a:lnTo>
                    <a:lnTo>
                      <a:pt x="2243" y="296"/>
                    </a:lnTo>
                    <a:lnTo>
                      <a:pt x="2249" y="301"/>
                    </a:lnTo>
                    <a:lnTo>
                      <a:pt x="2255" y="306"/>
                    </a:lnTo>
                    <a:lnTo>
                      <a:pt x="2262" y="311"/>
                    </a:lnTo>
                    <a:lnTo>
                      <a:pt x="2268" y="317"/>
                    </a:lnTo>
                    <a:lnTo>
                      <a:pt x="2273" y="322"/>
                    </a:lnTo>
                    <a:lnTo>
                      <a:pt x="2279" y="328"/>
                    </a:lnTo>
                    <a:lnTo>
                      <a:pt x="2286" y="333"/>
                    </a:lnTo>
                    <a:lnTo>
                      <a:pt x="2292" y="338"/>
                    </a:lnTo>
                    <a:lnTo>
                      <a:pt x="2298" y="344"/>
                    </a:lnTo>
                    <a:lnTo>
                      <a:pt x="2304" y="350"/>
                    </a:lnTo>
                    <a:lnTo>
                      <a:pt x="2310" y="355"/>
                    </a:lnTo>
                    <a:lnTo>
                      <a:pt x="2317" y="360"/>
                    </a:lnTo>
                    <a:lnTo>
                      <a:pt x="2323" y="366"/>
                    </a:lnTo>
                    <a:lnTo>
                      <a:pt x="2329" y="372"/>
                    </a:lnTo>
                    <a:lnTo>
                      <a:pt x="2334" y="378"/>
                    </a:lnTo>
                    <a:lnTo>
                      <a:pt x="2341" y="383"/>
                    </a:lnTo>
                    <a:lnTo>
                      <a:pt x="2347" y="389"/>
                    </a:lnTo>
                    <a:lnTo>
                      <a:pt x="2353" y="395"/>
                    </a:lnTo>
                    <a:lnTo>
                      <a:pt x="2359" y="401"/>
                    </a:lnTo>
                    <a:lnTo>
                      <a:pt x="2366" y="407"/>
                    </a:lnTo>
                    <a:lnTo>
                      <a:pt x="2372" y="413"/>
                    </a:lnTo>
                    <a:lnTo>
                      <a:pt x="2378" y="419"/>
                    </a:lnTo>
                    <a:lnTo>
                      <a:pt x="2383" y="424"/>
                    </a:lnTo>
                    <a:lnTo>
                      <a:pt x="2389" y="431"/>
                    </a:lnTo>
                    <a:lnTo>
                      <a:pt x="2396" y="437"/>
                    </a:lnTo>
                    <a:lnTo>
                      <a:pt x="2402" y="443"/>
                    </a:lnTo>
                    <a:lnTo>
                      <a:pt x="2408" y="449"/>
                    </a:lnTo>
                    <a:lnTo>
                      <a:pt x="2414" y="456"/>
                    </a:lnTo>
                    <a:lnTo>
                      <a:pt x="2421" y="462"/>
                    </a:lnTo>
                    <a:lnTo>
                      <a:pt x="2427" y="469"/>
                    </a:lnTo>
                    <a:lnTo>
                      <a:pt x="2433" y="475"/>
                    </a:lnTo>
                    <a:lnTo>
                      <a:pt x="2439" y="482"/>
                    </a:lnTo>
                    <a:lnTo>
                      <a:pt x="2445" y="488"/>
                    </a:lnTo>
                    <a:lnTo>
                      <a:pt x="2451" y="495"/>
                    </a:lnTo>
                    <a:lnTo>
                      <a:pt x="2457" y="501"/>
                    </a:lnTo>
                    <a:lnTo>
                      <a:pt x="2463" y="509"/>
                    </a:lnTo>
                    <a:lnTo>
                      <a:pt x="2469" y="515"/>
                    </a:lnTo>
                    <a:lnTo>
                      <a:pt x="2476" y="522"/>
                    </a:lnTo>
                    <a:lnTo>
                      <a:pt x="2482" y="528"/>
                    </a:lnTo>
                    <a:lnTo>
                      <a:pt x="2488" y="535"/>
                    </a:lnTo>
                    <a:lnTo>
                      <a:pt x="2494" y="542"/>
                    </a:lnTo>
                    <a:lnTo>
                      <a:pt x="2501" y="549"/>
                    </a:lnTo>
                    <a:lnTo>
                      <a:pt x="2507" y="556"/>
                    </a:lnTo>
                    <a:lnTo>
                      <a:pt x="2512" y="562"/>
                    </a:lnTo>
                    <a:lnTo>
                      <a:pt x="2518" y="570"/>
                    </a:lnTo>
                    <a:lnTo>
                      <a:pt x="2525" y="577"/>
                    </a:lnTo>
                    <a:lnTo>
                      <a:pt x="2531" y="584"/>
                    </a:lnTo>
                    <a:lnTo>
                      <a:pt x="2537" y="592"/>
                    </a:lnTo>
                    <a:lnTo>
                      <a:pt x="2543" y="599"/>
                    </a:lnTo>
                    <a:lnTo>
                      <a:pt x="2550" y="606"/>
                    </a:lnTo>
                    <a:lnTo>
                      <a:pt x="2556" y="613"/>
                    </a:lnTo>
                    <a:lnTo>
                      <a:pt x="2561" y="621"/>
                    </a:lnTo>
                    <a:lnTo>
                      <a:pt x="2567" y="628"/>
                    </a:lnTo>
                    <a:lnTo>
                      <a:pt x="2573" y="635"/>
                    </a:lnTo>
                    <a:lnTo>
                      <a:pt x="2580" y="643"/>
                    </a:lnTo>
                    <a:lnTo>
                      <a:pt x="2586" y="651"/>
                    </a:lnTo>
                    <a:lnTo>
                      <a:pt x="2592" y="658"/>
                    </a:lnTo>
                    <a:lnTo>
                      <a:pt x="2598" y="665"/>
                    </a:lnTo>
                    <a:lnTo>
                      <a:pt x="2605" y="674"/>
                    </a:lnTo>
                    <a:lnTo>
                      <a:pt x="2611" y="681"/>
                    </a:lnTo>
                    <a:lnTo>
                      <a:pt x="2617" y="689"/>
                    </a:lnTo>
                    <a:lnTo>
                      <a:pt x="2622" y="696"/>
                    </a:lnTo>
                    <a:lnTo>
                      <a:pt x="2629" y="705"/>
                    </a:lnTo>
                    <a:lnTo>
                      <a:pt x="2635" y="712"/>
                    </a:lnTo>
                    <a:lnTo>
                      <a:pt x="2641" y="720"/>
                    </a:lnTo>
                    <a:lnTo>
                      <a:pt x="2647" y="729"/>
                    </a:lnTo>
                    <a:lnTo>
                      <a:pt x="2653" y="736"/>
                    </a:lnTo>
                    <a:lnTo>
                      <a:pt x="2660" y="744"/>
                    </a:lnTo>
                    <a:lnTo>
                      <a:pt x="2666" y="752"/>
                    </a:lnTo>
                    <a:lnTo>
                      <a:pt x="2672" y="761"/>
                    </a:lnTo>
                    <a:lnTo>
                      <a:pt x="2678" y="769"/>
                    </a:lnTo>
                    <a:lnTo>
                      <a:pt x="2684" y="777"/>
                    </a:lnTo>
                    <a:lnTo>
                      <a:pt x="2690" y="786"/>
                    </a:lnTo>
                    <a:lnTo>
                      <a:pt x="2696" y="794"/>
                    </a:lnTo>
                    <a:lnTo>
                      <a:pt x="2702" y="802"/>
                    </a:lnTo>
                    <a:lnTo>
                      <a:pt x="2709" y="810"/>
                    </a:lnTo>
                    <a:lnTo>
                      <a:pt x="2715" y="819"/>
                    </a:lnTo>
                    <a:lnTo>
                      <a:pt x="2721" y="827"/>
                    </a:lnTo>
                    <a:lnTo>
                      <a:pt x="2727" y="836"/>
                    </a:lnTo>
                    <a:lnTo>
                      <a:pt x="2732" y="845"/>
                    </a:lnTo>
                    <a:lnTo>
                      <a:pt x="2739" y="853"/>
                    </a:lnTo>
                    <a:lnTo>
                      <a:pt x="2745" y="861"/>
                    </a:lnTo>
                    <a:lnTo>
                      <a:pt x="2751" y="871"/>
                    </a:lnTo>
                    <a:lnTo>
                      <a:pt x="2757" y="879"/>
                    </a:lnTo>
                    <a:lnTo>
                      <a:pt x="2764" y="888"/>
                    </a:lnTo>
                    <a:lnTo>
                      <a:pt x="2770" y="897"/>
                    </a:lnTo>
                    <a:lnTo>
                      <a:pt x="2776" y="906"/>
                    </a:lnTo>
                    <a:lnTo>
                      <a:pt x="2782" y="914"/>
                    </a:lnTo>
                    <a:lnTo>
                      <a:pt x="2789" y="924"/>
                    </a:lnTo>
                    <a:lnTo>
                      <a:pt x="2794" y="933"/>
                    </a:lnTo>
                    <a:lnTo>
                      <a:pt x="2800" y="942"/>
                    </a:lnTo>
                    <a:lnTo>
                      <a:pt x="2806" y="951"/>
                    </a:lnTo>
                    <a:lnTo>
                      <a:pt x="2812" y="960"/>
                    </a:lnTo>
                    <a:lnTo>
                      <a:pt x="2819" y="969"/>
                    </a:lnTo>
                    <a:lnTo>
                      <a:pt x="2825" y="979"/>
                    </a:lnTo>
                    <a:lnTo>
                      <a:pt x="2831" y="988"/>
                    </a:lnTo>
                    <a:lnTo>
                      <a:pt x="2837" y="997"/>
                    </a:lnTo>
                    <a:lnTo>
                      <a:pt x="2844" y="1007"/>
                    </a:lnTo>
                    <a:lnTo>
                      <a:pt x="2850" y="1016"/>
                    </a:lnTo>
                    <a:lnTo>
                      <a:pt x="2856" y="1025"/>
                    </a:lnTo>
                    <a:lnTo>
                      <a:pt x="2861" y="1035"/>
                    </a:lnTo>
                    <a:lnTo>
                      <a:pt x="2868" y="1045"/>
                    </a:lnTo>
                    <a:lnTo>
                      <a:pt x="2874" y="1054"/>
                    </a:lnTo>
                    <a:lnTo>
                      <a:pt x="2880" y="1064"/>
                    </a:lnTo>
                    <a:lnTo>
                      <a:pt x="2886" y="1074"/>
                    </a:lnTo>
                    <a:lnTo>
                      <a:pt x="2893" y="1083"/>
                    </a:lnTo>
                    <a:lnTo>
                      <a:pt x="2899" y="1093"/>
                    </a:lnTo>
                    <a:lnTo>
                      <a:pt x="2905" y="1103"/>
                    </a:lnTo>
                    <a:lnTo>
                      <a:pt x="2910" y="1112"/>
                    </a:lnTo>
                    <a:lnTo>
                      <a:pt x="2916" y="1123"/>
                    </a:lnTo>
                    <a:lnTo>
                      <a:pt x="2923" y="1132"/>
                    </a:lnTo>
                    <a:lnTo>
                      <a:pt x="2929" y="1143"/>
                    </a:lnTo>
                    <a:lnTo>
                      <a:pt x="2935" y="1153"/>
                    </a:lnTo>
                    <a:lnTo>
                      <a:pt x="2941" y="1162"/>
                    </a:lnTo>
                    <a:lnTo>
                      <a:pt x="2948" y="1173"/>
                    </a:lnTo>
                    <a:lnTo>
                      <a:pt x="2954" y="1183"/>
                    </a:lnTo>
                    <a:lnTo>
                      <a:pt x="2960" y="1193"/>
                    </a:lnTo>
                    <a:lnTo>
                      <a:pt x="2966" y="1204"/>
                    </a:lnTo>
                    <a:lnTo>
                      <a:pt x="2971" y="1214"/>
                    </a:lnTo>
                    <a:lnTo>
                      <a:pt x="2978" y="1225"/>
                    </a:lnTo>
                    <a:lnTo>
                      <a:pt x="2984" y="1235"/>
                    </a:lnTo>
                    <a:lnTo>
                      <a:pt x="2990" y="1245"/>
                    </a:lnTo>
                    <a:lnTo>
                      <a:pt x="2996" y="1256"/>
                    </a:lnTo>
                    <a:lnTo>
                      <a:pt x="3003" y="1266"/>
                    </a:lnTo>
                    <a:lnTo>
                      <a:pt x="3009" y="1276"/>
                    </a:lnTo>
                    <a:lnTo>
                      <a:pt x="3015" y="1287"/>
                    </a:lnTo>
                    <a:lnTo>
                      <a:pt x="3021" y="1298"/>
                    </a:lnTo>
                    <a:lnTo>
                      <a:pt x="3028" y="1309"/>
                    </a:lnTo>
                    <a:lnTo>
                      <a:pt x="3033" y="1319"/>
                    </a:lnTo>
                    <a:lnTo>
                      <a:pt x="3039" y="1330"/>
                    </a:lnTo>
                    <a:lnTo>
                      <a:pt x="3045" y="1341"/>
                    </a:lnTo>
                    <a:lnTo>
                      <a:pt x="3052" y="1352"/>
                    </a:lnTo>
                    <a:lnTo>
                      <a:pt x="3058" y="1363"/>
                    </a:lnTo>
                    <a:lnTo>
                      <a:pt x="3064" y="1374"/>
                    </a:lnTo>
                  </a:path>
                </a:pathLst>
              </a:custGeom>
              <a:solidFill>
                <a:srgbClr val="CCFFCC"/>
              </a:solidFill>
              <a:ln w="12700" cap="rnd" cmpd="sng">
                <a:solidFill>
                  <a:schemeClr val="bg1"/>
                </a:solidFill>
                <a:prstDash val="solid"/>
                <a:round/>
                <a:headEnd type="none" w="med" len="med"/>
                <a:tailEnd type="none" w="med" len="med"/>
              </a:ln>
              <a:effectLst/>
            </p:spPr>
            <p:txBody>
              <a:bodyPr/>
              <a:lstStyle/>
              <a:p>
                <a:endParaRPr lang="en-US"/>
              </a:p>
            </p:txBody>
          </p:sp>
          <p:sp>
            <p:nvSpPr>
              <p:cNvPr id="207903" name="Rectangle 31"/>
              <p:cNvSpPr>
                <a:spLocks noChangeArrowheads="1"/>
              </p:cNvSpPr>
              <p:nvPr/>
            </p:nvSpPr>
            <p:spPr bwMode="auto">
              <a:xfrm>
                <a:off x="3685" y="3053"/>
                <a:ext cx="186"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P</a:t>
                </a:r>
              </a:p>
            </p:txBody>
          </p:sp>
          <p:sp>
            <p:nvSpPr>
              <p:cNvPr id="207904" name="Rectangle 32"/>
              <p:cNvSpPr>
                <a:spLocks noChangeArrowheads="1"/>
              </p:cNvSpPr>
              <p:nvPr/>
            </p:nvSpPr>
            <p:spPr bwMode="auto">
              <a:xfrm>
                <a:off x="1875" y="1908"/>
                <a:ext cx="181"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n</a:t>
                </a:r>
              </a:p>
            </p:txBody>
          </p:sp>
          <p:sp>
            <p:nvSpPr>
              <p:cNvPr id="207905" name="Rectangle 33"/>
              <p:cNvSpPr>
                <a:spLocks noChangeArrowheads="1"/>
              </p:cNvSpPr>
              <p:nvPr/>
            </p:nvSpPr>
            <p:spPr bwMode="auto">
              <a:xfrm>
                <a:off x="2078" y="2623"/>
                <a:ext cx="175"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0</a:t>
                </a:r>
              </a:p>
            </p:txBody>
          </p:sp>
          <p:sp>
            <p:nvSpPr>
              <p:cNvPr id="207906" name="Rectangle 34"/>
              <p:cNvSpPr>
                <a:spLocks noChangeArrowheads="1"/>
              </p:cNvSpPr>
              <p:nvPr/>
            </p:nvSpPr>
            <p:spPr bwMode="auto">
              <a:xfrm>
                <a:off x="2042" y="2445"/>
                <a:ext cx="228"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50</a:t>
                </a:r>
              </a:p>
            </p:txBody>
          </p:sp>
          <p:sp>
            <p:nvSpPr>
              <p:cNvPr id="207907" name="Rectangle 35"/>
              <p:cNvSpPr>
                <a:spLocks noChangeArrowheads="1"/>
              </p:cNvSpPr>
              <p:nvPr/>
            </p:nvSpPr>
            <p:spPr bwMode="auto">
              <a:xfrm>
                <a:off x="2006" y="2265"/>
                <a:ext cx="281"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100</a:t>
                </a:r>
              </a:p>
            </p:txBody>
          </p:sp>
          <p:sp>
            <p:nvSpPr>
              <p:cNvPr id="207908" name="Rectangle 36"/>
              <p:cNvSpPr>
                <a:spLocks noChangeArrowheads="1"/>
              </p:cNvSpPr>
              <p:nvPr/>
            </p:nvSpPr>
            <p:spPr bwMode="auto">
              <a:xfrm>
                <a:off x="2006" y="2086"/>
                <a:ext cx="281"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150</a:t>
                </a:r>
              </a:p>
            </p:txBody>
          </p:sp>
          <p:sp>
            <p:nvSpPr>
              <p:cNvPr id="207909" name="Rectangle 37"/>
              <p:cNvSpPr>
                <a:spLocks noChangeArrowheads="1"/>
              </p:cNvSpPr>
              <p:nvPr/>
            </p:nvSpPr>
            <p:spPr bwMode="auto">
              <a:xfrm>
                <a:off x="2006" y="1908"/>
                <a:ext cx="281"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200</a:t>
                </a:r>
              </a:p>
            </p:txBody>
          </p:sp>
          <p:sp>
            <p:nvSpPr>
              <p:cNvPr id="207910" name="Rectangle 38"/>
              <p:cNvSpPr>
                <a:spLocks noChangeArrowheads="1"/>
              </p:cNvSpPr>
              <p:nvPr/>
            </p:nvSpPr>
            <p:spPr bwMode="auto">
              <a:xfrm>
                <a:off x="2006" y="1730"/>
                <a:ext cx="281"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250</a:t>
                </a:r>
              </a:p>
            </p:txBody>
          </p:sp>
          <p:sp>
            <p:nvSpPr>
              <p:cNvPr id="207911" name="Rectangle 39"/>
              <p:cNvSpPr>
                <a:spLocks noChangeArrowheads="1"/>
              </p:cNvSpPr>
              <p:nvPr/>
            </p:nvSpPr>
            <p:spPr bwMode="auto">
              <a:xfrm>
                <a:off x="2006" y="1550"/>
                <a:ext cx="281"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300</a:t>
                </a:r>
              </a:p>
            </p:txBody>
          </p:sp>
          <p:sp>
            <p:nvSpPr>
              <p:cNvPr id="207912" name="Rectangle 40"/>
              <p:cNvSpPr>
                <a:spLocks noChangeArrowheads="1"/>
              </p:cNvSpPr>
              <p:nvPr/>
            </p:nvSpPr>
            <p:spPr bwMode="auto">
              <a:xfrm>
                <a:off x="2006" y="1371"/>
                <a:ext cx="281"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350</a:t>
                </a:r>
              </a:p>
            </p:txBody>
          </p:sp>
          <p:sp>
            <p:nvSpPr>
              <p:cNvPr id="207913" name="Rectangle 41"/>
              <p:cNvSpPr>
                <a:spLocks noChangeArrowheads="1"/>
              </p:cNvSpPr>
              <p:nvPr/>
            </p:nvSpPr>
            <p:spPr bwMode="auto">
              <a:xfrm>
                <a:off x="2006" y="1193"/>
                <a:ext cx="281"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400</a:t>
                </a:r>
              </a:p>
            </p:txBody>
          </p:sp>
          <p:sp>
            <p:nvSpPr>
              <p:cNvPr id="207914" name="Rectangle 42"/>
              <p:cNvSpPr>
                <a:spLocks noChangeArrowheads="1"/>
              </p:cNvSpPr>
              <p:nvPr/>
            </p:nvSpPr>
            <p:spPr bwMode="auto">
              <a:xfrm>
                <a:off x="2156" y="2730"/>
                <a:ext cx="175"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0</a:t>
                </a:r>
              </a:p>
            </p:txBody>
          </p:sp>
          <p:sp>
            <p:nvSpPr>
              <p:cNvPr id="207915" name="Rectangle 43"/>
              <p:cNvSpPr>
                <a:spLocks noChangeArrowheads="1"/>
              </p:cNvSpPr>
              <p:nvPr/>
            </p:nvSpPr>
            <p:spPr bwMode="auto">
              <a:xfrm>
                <a:off x="2436" y="2730"/>
                <a:ext cx="255"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0.1</a:t>
                </a:r>
              </a:p>
            </p:txBody>
          </p:sp>
          <p:sp>
            <p:nvSpPr>
              <p:cNvPr id="207916" name="Rectangle 44"/>
              <p:cNvSpPr>
                <a:spLocks noChangeArrowheads="1"/>
              </p:cNvSpPr>
              <p:nvPr/>
            </p:nvSpPr>
            <p:spPr bwMode="auto">
              <a:xfrm>
                <a:off x="2742" y="2730"/>
                <a:ext cx="255"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0.2</a:t>
                </a:r>
              </a:p>
            </p:txBody>
          </p:sp>
          <p:sp>
            <p:nvSpPr>
              <p:cNvPr id="207917" name="Rectangle 45"/>
              <p:cNvSpPr>
                <a:spLocks noChangeArrowheads="1"/>
              </p:cNvSpPr>
              <p:nvPr/>
            </p:nvSpPr>
            <p:spPr bwMode="auto">
              <a:xfrm>
                <a:off x="3048" y="2730"/>
                <a:ext cx="255"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0.3</a:t>
                </a:r>
              </a:p>
            </p:txBody>
          </p:sp>
          <p:sp>
            <p:nvSpPr>
              <p:cNvPr id="207918" name="Rectangle 46"/>
              <p:cNvSpPr>
                <a:spLocks noChangeArrowheads="1"/>
              </p:cNvSpPr>
              <p:nvPr/>
            </p:nvSpPr>
            <p:spPr bwMode="auto">
              <a:xfrm>
                <a:off x="3355" y="2730"/>
                <a:ext cx="255"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0.4</a:t>
                </a:r>
              </a:p>
            </p:txBody>
          </p:sp>
          <p:sp>
            <p:nvSpPr>
              <p:cNvPr id="207919" name="Rectangle 47"/>
              <p:cNvSpPr>
                <a:spLocks noChangeArrowheads="1"/>
              </p:cNvSpPr>
              <p:nvPr/>
            </p:nvSpPr>
            <p:spPr bwMode="auto">
              <a:xfrm>
                <a:off x="3661" y="2730"/>
                <a:ext cx="255"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0.5</a:t>
                </a:r>
              </a:p>
            </p:txBody>
          </p:sp>
          <p:sp>
            <p:nvSpPr>
              <p:cNvPr id="207920" name="Rectangle 48"/>
              <p:cNvSpPr>
                <a:spLocks noChangeArrowheads="1"/>
              </p:cNvSpPr>
              <p:nvPr/>
            </p:nvSpPr>
            <p:spPr bwMode="auto">
              <a:xfrm>
                <a:off x="3968" y="2730"/>
                <a:ext cx="255"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0.6</a:t>
                </a:r>
              </a:p>
            </p:txBody>
          </p:sp>
          <p:sp>
            <p:nvSpPr>
              <p:cNvPr id="207921" name="Rectangle 49"/>
              <p:cNvSpPr>
                <a:spLocks noChangeArrowheads="1"/>
              </p:cNvSpPr>
              <p:nvPr/>
            </p:nvSpPr>
            <p:spPr bwMode="auto">
              <a:xfrm>
                <a:off x="4274" y="2730"/>
                <a:ext cx="255"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0.7</a:t>
                </a:r>
              </a:p>
            </p:txBody>
          </p:sp>
          <p:sp>
            <p:nvSpPr>
              <p:cNvPr id="207922" name="Rectangle 50"/>
              <p:cNvSpPr>
                <a:spLocks noChangeArrowheads="1"/>
              </p:cNvSpPr>
              <p:nvPr/>
            </p:nvSpPr>
            <p:spPr bwMode="auto">
              <a:xfrm>
                <a:off x="4580" y="2730"/>
                <a:ext cx="255"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0.8</a:t>
                </a:r>
              </a:p>
            </p:txBody>
          </p:sp>
          <p:sp>
            <p:nvSpPr>
              <p:cNvPr id="207923" name="Rectangle 51"/>
              <p:cNvSpPr>
                <a:spLocks noChangeArrowheads="1"/>
              </p:cNvSpPr>
              <p:nvPr/>
            </p:nvSpPr>
            <p:spPr bwMode="auto">
              <a:xfrm>
                <a:off x="4887" y="2730"/>
                <a:ext cx="255"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0.9</a:t>
                </a:r>
              </a:p>
            </p:txBody>
          </p:sp>
          <p:sp>
            <p:nvSpPr>
              <p:cNvPr id="207924" name="Rectangle 52"/>
              <p:cNvSpPr>
                <a:spLocks noChangeArrowheads="1"/>
              </p:cNvSpPr>
              <p:nvPr/>
            </p:nvSpPr>
            <p:spPr bwMode="auto">
              <a:xfrm>
                <a:off x="5220" y="2730"/>
                <a:ext cx="175" cy="179"/>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a:t>
                </a:r>
              </a:p>
            </p:txBody>
          </p:sp>
        </p:grpSp>
        <p:sp>
          <p:nvSpPr>
            <p:cNvPr id="207925" name="Rectangle 53"/>
            <p:cNvSpPr>
              <a:spLocks noChangeArrowheads="1"/>
            </p:cNvSpPr>
            <p:nvPr/>
          </p:nvSpPr>
          <p:spPr bwMode="auto">
            <a:xfrm>
              <a:off x="4630" y="1360"/>
              <a:ext cx="662" cy="410"/>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800" b="1" i="0">
                  <a:solidFill>
                    <a:schemeClr val="bg2"/>
                  </a:solidFill>
                  <a:latin typeface="Arial" pitchFamily="34" charset="0"/>
                </a:rPr>
                <a:t>Z = 1.96</a:t>
              </a:r>
            </a:p>
            <a:p>
              <a:r>
                <a:rPr lang="en-US" sz="1800" b="1" i="0">
                  <a:solidFill>
                    <a:schemeClr val="bg2"/>
                  </a:solidFill>
                  <a:latin typeface="Arial" pitchFamily="34" charset="0"/>
                </a:rPr>
                <a:t>E = 0.05</a:t>
              </a:r>
            </a:p>
          </p:txBody>
        </p:sp>
      </p:grpSp>
      <p:graphicFrame>
        <p:nvGraphicFramePr>
          <p:cNvPr id="207926" name="Object 54">
            <a:hlinkClick r:id="" action="ppaction://ole?verb=0"/>
          </p:cNvPr>
          <p:cNvGraphicFramePr>
            <a:graphicFrameLocks/>
          </p:cNvGraphicFramePr>
          <p:nvPr/>
        </p:nvGraphicFramePr>
        <p:xfrm>
          <a:off x="784225" y="5122863"/>
          <a:ext cx="1154113" cy="1039812"/>
        </p:xfrm>
        <a:graphic>
          <a:graphicData uri="http://schemas.openxmlformats.org/presentationml/2006/ole">
            <mc:AlternateContent xmlns:mc="http://schemas.openxmlformats.org/markup-compatibility/2006">
              <mc:Choice xmlns:v="urn:schemas-microsoft-com:vml" Requires="v">
                <p:oleObj spid="_x0000_s520207" name="Equation" r:id="rId4" imgW="593640" imgH="568080" progId="Equation.2">
                  <p:embed/>
                </p:oleObj>
              </mc:Choice>
              <mc:Fallback>
                <p:oleObj name="Equation" r:id="rId4" imgW="593640" imgH="568080" progId="Equation.2">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225" y="5122863"/>
                        <a:ext cx="1154113" cy="1039812"/>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pSp>
        <p:nvGrpSpPr>
          <p:cNvPr id="4" name="Group 55"/>
          <p:cNvGrpSpPr>
            <a:grpSpLocks/>
          </p:cNvGrpSpPr>
          <p:nvPr/>
        </p:nvGrpSpPr>
        <p:grpSpPr bwMode="auto">
          <a:xfrm>
            <a:off x="328613" y="2038350"/>
            <a:ext cx="2063750" cy="2768600"/>
            <a:chOff x="235" y="1060"/>
            <a:chExt cx="1300" cy="1744"/>
          </a:xfrm>
        </p:grpSpPr>
        <p:sp>
          <p:nvSpPr>
            <p:cNvPr id="207928" name="Rectangle 56"/>
            <p:cNvSpPr>
              <a:spLocks noChangeArrowheads="1"/>
            </p:cNvSpPr>
            <p:nvPr/>
          </p:nvSpPr>
          <p:spPr bwMode="auto">
            <a:xfrm>
              <a:off x="235" y="1060"/>
              <a:ext cx="646" cy="284"/>
            </a:xfrm>
            <a:prstGeom prst="rect">
              <a:avLst/>
            </a:prstGeom>
            <a:solidFill>
              <a:schemeClr val="hlink"/>
            </a:solidFill>
            <a:ln w="12700">
              <a:solidFill>
                <a:srgbClr val="000000"/>
              </a:solidFill>
              <a:miter lim="800000"/>
              <a:headEnd/>
              <a:tailEnd/>
            </a:ln>
            <a:effectLst/>
          </p:spPr>
          <p:txBody>
            <a:bodyPr lIns="90488" tIns="44450" rIns="90488" bIns="44450" anchor="ctr"/>
            <a:lstStyle/>
            <a:p>
              <a:pPr algn="ctr">
                <a:lnSpc>
                  <a:spcPct val="90000"/>
                </a:lnSpc>
              </a:pPr>
              <a:r>
                <a:rPr lang="en-US" sz="1800" b="1" i="0">
                  <a:latin typeface="Arial" pitchFamily="34" charset="0"/>
                </a:rPr>
                <a:t>P</a:t>
              </a:r>
            </a:p>
          </p:txBody>
        </p:sp>
        <p:sp>
          <p:nvSpPr>
            <p:cNvPr id="207929" name="Rectangle 57"/>
            <p:cNvSpPr>
              <a:spLocks noChangeArrowheads="1"/>
            </p:cNvSpPr>
            <p:nvPr/>
          </p:nvSpPr>
          <p:spPr bwMode="auto">
            <a:xfrm>
              <a:off x="235" y="1352"/>
              <a:ext cx="646" cy="1452"/>
            </a:xfrm>
            <a:prstGeom prst="rect">
              <a:avLst/>
            </a:prstGeom>
            <a:solidFill>
              <a:srgbClr val="FFFFFF"/>
            </a:solidFill>
            <a:ln w="12700">
              <a:solidFill>
                <a:srgbClr val="000000"/>
              </a:solidFill>
              <a:miter lim="800000"/>
              <a:headEnd/>
              <a:tailEnd/>
            </a:ln>
            <a:effectLst/>
          </p:spPr>
          <p:txBody>
            <a:bodyPr lIns="182562" tIns="182562" rIns="182562" bIns="182562"/>
            <a:lstStyle/>
            <a:p>
              <a:pPr algn="ctr">
                <a:spcBef>
                  <a:spcPct val="100000"/>
                </a:spcBef>
              </a:pPr>
              <a:r>
                <a:rPr lang="en-US" sz="1400" b="1" i="0">
                  <a:solidFill>
                    <a:srgbClr val="000000"/>
                  </a:solidFill>
                  <a:latin typeface="Arial" pitchFamily="34" charset="0"/>
                </a:rPr>
                <a:t>0.5</a:t>
              </a:r>
            </a:p>
            <a:p>
              <a:pPr algn="ctr">
                <a:spcBef>
                  <a:spcPct val="100000"/>
                </a:spcBef>
              </a:pPr>
              <a:r>
                <a:rPr lang="en-US" sz="1400" b="1" i="0">
                  <a:solidFill>
                    <a:srgbClr val="000000"/>
                  </a:solidFill>
                  <a:latin typeface="Arial" pitchFamily="34" charset="0"/>
                </a:rPr>
                <a:t>0.4</a:t>
              </a:r>
            </a:p>
            <a:p>
              <a:pPr algn="ctr">
                <a:spcBef>
                  <a:spcPct val="100000"/>
                </a:spcBef>
              </a:pPr>
              <a:r>
                <a:rPr lang="en-US" sz="1400" b="1" i="0">
                  <a:solidFill>
                    <a:srgbClr val="000000"/>
                  </a:solidFill>
                  <a:latin typeface="Arial" pitchFamily="34" charset="0"/>
                </a:rPr>
                <a:t>0.3</a:t>
              </a:r>
            </a:p>
            <a:p>
              <a:pPr algn="ctr">
                <a:spcBef>
                  <a:spcPct val="100000"/>
                </a:spcBef>
              </a:pPr>
              <a:r>
                <a:rPr lang="en-US" sz="1400" b="1" i="0">
                  <a:solidFill>
                    <a:srgbClr val="000000"/>
                  </a:solidFill>
                  <a:latin typeface="Arial" pitchFamily="34" charset="0"/>
                </a:rPr>
                <a:t>0.2</a:t>
              </a:r>
            </a:p>
            <a:p>
              <a:pPr algn="ctr">
                <a:spcBef>
                  <a:spcPct val="100000"/>
                </a:spcBef>
              </a:pPr>
              <a:r>
                <a:rPr lang="en-US" sz="1400" b="1" i="0">
                  <a:solidFill>
                    <a:srgbClr val="000000"/>
                  </a:solidFill>
                  <a:latin typeface="Arial" pitchFamily="34" charset="0"/>
                </a:rPr>
                <a:t>0.1</a:t>
              </a:r>
            </a:p>
          </p:txBody>
        </p:sp>
        <p:sp>
          <p:nvSpPr>
            <p:cNvPr id="207930" name="Rectangle 58"/>
            <p:cNvSpPr>
              <a:spLocks noChangeArrowheads="1"/>
            </p:cNvSpPr>
            <p:nvPr/>
          </p:nvSpPr>
          <p:spPr bwMode="auto">
            <a:xfrm>
              <a:off x="889" y="1060"/>
              <a:ext cx="646" cy="284"/>
            </a:xfrm>
            <a:prstGeom prst="rect">
              <a:avLst/>
            </a:prstGeom>
            <a:solidFill>
              <a:schemeClr val="hlink"/>
            </a:solidFill>
            <a:ln w="12700">
              <a:solidFill>
                <a:srgbClr val="000000"/>
              </a:solidFill>
              <a:miter lim="800000"/>
              <a:headEnd/>
              <a:tailEnd/>
            </a:ln>
            <a:effectLst/>
          </p:spPr>
          <p:txBody>
            <a:bodyPr lIns="90488" tIns="44450" rIns="90488" bIns="44450" anchor="ctr"/>
            <a:lstStyle/>
            <a:p>
              <a:pPr algn="ctr">
                <a:lnSpc>
                  <a:spcPct val="90000"/>
                </a:lnSpc>
              </a:pPr>
              <a:r>
                <a:rPr lang="en-US" sz="1800" b="1" i="0">
                  <a:latin typeface="Arial" pitchFamily="34" charset="0"/>
                </a:rPr>
                <a:t>PQ</a:t>
              </a:r>
            </a:p>
          </p:txBody>
        </p:sp>
        <p:sp>
          <p:nvSpPr>
            <p:cNvPr id="207931" name="Rectangle 59"/>
            <p:cNvSpPr>
              <a:spLocks noChangeArrowheads="1"/>
            </p:cNvSpPr>
            <p:nvPr/>
          </p:nvSpPr>
          <p:spPr bwMode="auto">
            <a:xfrm>
              <a:off x="889" y="1352"/>
              <a:ext cx="646" cy="1452"/>
            </a:xfrm>
            <a:prstGeom prst="rect">
              <a:avLst/>
            </a:prstGeom>
            <a:solidFill>
              <a:srgbClr val="FFFFFF"/>
            </a:solidFill>
            <a:ln w="12700">
              <a:solidFill>
                <a:srgbClr val="000000"/>
              </a:solidFill>
              <a:miter lim="800000"/>
              <a:headEnd/>
              <a:tailEnd/>
            </a:ln>
            <a:effectLst/>
          </p:spPr>
          <p:txBody>
            <a:bodyPr lIns="182562" tIns="182562" rIns="182562" bIns="182562"/>
            <a:lstStyle/>
            <a:p>
              <a:pPr algn="ctr">
                <a:spcBef>
                  <a:spcPct val="100000"/>
                </a:spcBef>
              </a:pPr>
              <a:r>
                <a:rPr lang="en-US" sz="1400" b="1" i="0">
                  <a:solidFill>
                    <a:srgbClr val="000000"/>
                  </a:solidFill>
                  <a:latin typeface="Arial" pitchFamily="34" charset="0"/>
                </a:rPr>
                <a:t>0.25</a:t>
              </a:r>
            </a:p>
            <a:p>
              <a:pPr algn="ctr">
                <a:spcBef>
                  <a:spcPct val="100000"/>
                </a:spcBef>
              </a:pPr>
              <a:r>
                <a:rPr lang="en-US" sz="1400" b="1" i="0">
                  <a:solidFill>
                    <a:srgbClr val="000000"/>
                  </a:solidFill>
                  <a:latin typeface="Arial" pitchFamily="34" charset="0"/>
                </a:rPr>
                <a:t>0.24</a:t>
              </a:r>
            </a:p>
            <a:p>
              <a:pPr algn="ctr">
                <a:spcBef>
                  <a:spcPct val="100000"/>
                </a:spcBef>
              </a:pPr>
              <a:r>
                <a:rPr lang="en-US" sz="1400" b="1" i="0">
                  <a:solidFill>
                    <a:srgbClr val="000000"/>
                  </a:solidFill>
                  <a:latin typeface="Arial" pitchFamily="34" charset="0"/>
                </a:rPr>
                <a:t>0.21</a:t>
              </a:r>
            </a:p>
            <a:p>
              <a:pPr algn="ctr">
                <a:spcBef>
                  <a:spcPct val="100000"/>
                </a:spcBef>
              </a:pPr>
              <a:r>
                <a:rPr lang="en-US" sz="1400" b="1" i="0">
                  <a:solidFill>
                    <a:srgbClr val="000000"/>
                  </a:solidFill>
                  <a:latin typeface="Arial" pitchFamily="34" charset="0"/>
                </a:rPr>
                <a:t>0.16</a:t>
              </a:r>
            </a:p>
            <a:p>
              <a:pPr algn="ctr">
                <a:spcBef>
                  <a:spcPct val="100000"/>
                </a:spcBef>
              </a:pPr>
              <a:r>
                <a:rPr lang="en-US" sz="1400" b="1" i="0">
                  <a:solidFill>
                    <a:srgbClr val="000000"/>
                  </a:solidFill>
                  <a:latin typeface="Arial" pitchFamily="34" charset="0"/>
                </a:rPr>
                <a:t>0.09</a:t>
              </a:r>
            </a:p>
          </p:txBody>
        </p:sp>
      </p:gr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20992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09924" name="Rectangle 4"/>
          <p:cNvSpPr>
            <a:spLocks noGrp="1" noChangeArrowheads="1"/>
          </p:cNvSpPr>
          <p:nvPr>
            <p:ph type="title"/>
          </p:nvPr>
        </p:nvSpPr>
        <p:spPr>
          <a:noFill/>
          <a:ln/>
        </p:spPr>
        <p:txBody>
          <a:bodyPr lIns="90488" tIns="44450" rIns="90488" bIns="44450"/>
          <a:lstStyle/>
          <a:p>
            <a:r>
              <a:rPr lang="en-US" sz="3600"/>
              <a:t>Example:  Determining n when Estimating </a:t>
            </a:r>
            <a:r>
              <a:rPr lang="en-US" sz="3600" i="1"/>
              <a:t>P</a:t>
            </a:r>
            <a:r>
              <a:rPr lang="en-US" sz="3600"/>
              <a:t> with No Prior Information</a:t>
            </a:r>
          </a:p>
        </p:txBody>
      </p:sp>
      <p:graphicFrame>
        <p:nvGraphicFramePr>
          <p:cNvPr id="209925" name="Object 5">
            <a:hlinkClick r:id="" action="ppaction://ole?verb=0"/>
          </p:cNvPr>
          <p:cNvGraphicFramePr>
            <a:graphicFrameLocks/>
          </p:cNvGraphicFramePr>
          <p:nvPr/>
        </p:nvGraphicFramePr>
        <p:xfrm>
          <a:off x="2997200" y="3613150"/>
          <a:ext cx="3151188" cy="2541588"/>
        </p:xfrm>
        <a:graphic>
          <a:graphicData uri="http://schemas.openxmlformats.org/presentationml/2006/ole">
            <mc:AlternateContent xmlns:mc="http://schemas.openxmlformats.org/markup-compatibility/2006">
              <mc:Choice xmlns:v="urn:schemas-microsoft-com:vml" Requires="v">
                <p:oleObj spid="_x0000_s521244" name="Equation" r:id="rId4" imgW="1535040" imgH="1268280" progId="Equation.3">
                  <p:embed/>
                </p:oleObj>
              </mc:Choice>
              <mc:Fallback>
                <p:oleObj name="Equation" r:id="rId4" imgW="1535040" imgH="1268280" progId="Equation.3">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7200" y="3613150"/>
                        <a:ext cx="3151188" cy="2541588"/>
                      </a:xfrm>
                      <a:prstGeom prst="rect">
                        <a:avLst/>
                      </a:prstGeom>
                      <a:solidFill>
                        <a:srgbClr val="CCFFCC"/>
                      </a:solidFill>
                      <a:ln w="50800">
                        <a:solidFill>
                          <a:schemeClr val="bg1"/>
                        </a:solidFill>
                        <a:miter lim="800000"/>
                        <a:headEnd/>
                        <a:tailEnd/>
                      </a:ln>
                      <a:effectLst/>
                      <a:extLst>
                        <a:ext uri="{AF507438-7753-43E0-B8FC-AC1667EBCBE1}">
                          <a14:hiddenEffects xmlns:a14="http://schemas.microsoft.com/office/drawing/2010/main">
                            <a:effectLst>
                              <a:outerShdw dist="107763" dir="2700000" algn="ctr" rotWithShape="0">
                                <a:srgbClr val="FFCCCC"/>
                              </a:outerShdw>
                            </a:effectLst>
                          </a14:hiddenEffects>
                        </a:ext>
                      </a:extLst>
                    </p:spPr>
                  </p:pic>
                </p:oleObj>
              </mc:Fallback>
            </mc:AlternateContent>
          </a:graphicData>
        </a:graphic>
      </p:graphicFrame>
      <p:graphicFrame>
        <p:nvGraphicFramePr>
          <p:cNvPr id="209926" name="Object 6">
            <a:hlinkClick r:id="" action="ppaction://ole?verb=0"/>
          </p:cNvPr>
          <p:cNvGraphicFramePr>
            <a:graphicFrameLocks/>
          </p:cNvGraphicFramePr>
          <p:nvPr/>
        </p:nvGraphicFramePr>
        <p:xfrm>
          <a:off x="1993900" y="1549400"/>
          <a:ext cx="5157788" cy="1792288"/>
        </p:xfrm>
        <a:graphic>
          <a:graphicData uri="http://schemas.openxmlformats.org/presentationml/2006/ole">
            <mc:AlternateContent xmlns:mc="http://schemas.openxmlformats.org/markup-compatibility/2006">
              <mc:Choice xmlns:v="urn:schemas-microsoft-com:vml" Requires="v">
                <p:oleObj spid="_x0000_s521245" name="Equation" r:id="rId6" imgW="2525400" imgH="887400" progId="Equation.3">
                  <p:embed/>
                </p:oleObj>
              </mc:Choice>
              <mc:Fallback>
                <p:oleObj name="Equation" r:id="rId6" imgW="2525400" imgH="887400" progId="Equation.3">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3900" y="1549400"/>
                        <a:ext cx="5157788" cy="1792288"/>
                      </a:xfrm>
                      <a:prstGeom prst="rect">
                        <a:avLst/>
                      </a:prstGeom>
                      <a:solidFill>
                        <a:srgbClr val="CCFFCC"/>
                      </a:solidFill>
                      <a:ln w="50800">
                        <a:solidFill>
                          <a:schemeClr val="bg1"/>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30724" name="Rectangle 4"/>
          <p:cNvSpPr>
            <a:spLocks noGrp="1" noChangeArrowheads="1"/>
          </p:cNvSpPr>
          <p:nvPr>
            <p:ph type="title"/>
          </p:nvPr>
        </p:nvSpPr>
        <p:spPr>
          <a:noFill/>
          <a:ln/>
        </p:spPr>
        <p:txBody>
          <a:bodyPr lIns="90488" tIns="44450" rIns="90488" bIns="44450"/>
          <a:lstStyle/>
          <a:p>
            <a:r>
              <a:rPr lang="en-US"/>
              <a:t>Systematic Sampling</a:t>
            </a:r>
          </a:p>
        </p:txBody>
      </p:sp>
      <p:sp>
        <p:nvSpPr>
          <p:cNvPr id="30725" name="Rectangle 5"/>
          <p:cNvSpPr>
            <a:spLocks noGrp="1" noChangeArrowheads="1"/>
          </p:cNvSpPr>
          <p:nvPr>
            <p:ph type="body" idx="1"/>
          </p:nvPr>
        </p:nvSpPr>
        <p:spPr>
          <a:xfrm>
            <a:off x="381000" y="1600200"/>
            <a:ext cx="4857750" cy="4114800"/>
          </a:xfrm>
          <a:solidFill>
            <a:srgbClr val="CCFFCC"/>
          </a:solidFill>
          <a:ln/>
        </p:spPr>
        <p:txBody>
          <a:bodyPr lIns="90488" tIns="44450" rIns="90488" bIns="44450"/>
          <a:lstStyle/>
          <a:p>
            <a:pPr>
              <a:lnSpc>
                <a:spcPct val="70000"/>
              </a:lnSpc>
            </a:pPr>
            <a:r>
              <a:rPr lang="en-US" sz="2800" dirty="0">
                <a:solidFill>
                  <a:schemeClr val="bg2"/>
                </a:solidFill>
              </a:rPr>
              <a:t>Convenient and relatively easy to administer</a:t>
            </a:r>
          </a:p>
          <a:p>
            <a:pPr>
              <a:lnSpc>
                <a:spcPct val="70000"/>
              </a:lnSpc>
            </a:pPr>
            <a:r>
              <a:rPr lang="en-US" sz="2800" dirty="0">
                <a:solidFill>
                  <a:schemeClr val="bg2"/>
                </a:solidFill>
              </a:rPr>
              <a:t>Population elements are an ordered sequence (at least, conceptually).</a:t>
            </a:r>
          </a:p>
          <a:p>
            <a:pPr>
              <a:lnSpc>
                <a:spcPct val="70000"/>
              </a:lnSpc>
            </a:pPr>
            <a:r>
              <a:rPr lang="en-US" sz="2800" dirty="0">
                <a:solidFill>
                  <a:schemeClr val="bg2"/>
                </a:solidFill>
              </a:rPr>
              <a:t>The first sample element is selected randomly from the first </a:t>
            </a:r>
            <a:r>
              <a:rPr lang="en-US" sz="2800" i="1" dirty="0">
                <a:solidFill>
                  <a:schemeClr val="bg2"/>
                </a:solidFill>
              </a:rPr>
              <a:t>k</a:t>
            </a:r>
            <a:r>
              <a:rPr lang="en-US" sz="2800" dirty="0">
                <a:solidFill>
                  <a:schemeClr val="bg2"/>
                </a:solidFill>
              </a:rPr>
              <a:t> population elements.</a:t>
            </a:r>
          </a:p>
          <a:p>
            <a:pPr>
              <a:lnSpc>
                <a:spcPct val="70000"/>
              </a:lnSpc>
            </a:pPr>
            <a:r>
              <a:rPr lang="en-US" sz="2800" dirty="0">
                <a:solidFill>
                  <a:schemeClr val="bg2"/>
                </a:solidFill>
              </a:rPr>
              <a:t>Thereafter, sample elements are selected at a constant interval, </a:t>
            </a:r>
            <a:r>
              <a:rPr lang="en-US" sz="2800" i="1" dirty="0">
                <a:solidFill>
                  <a:schemeClr val="bg2"/>
                </a:solidFill>
              </a:rPr>
              <a:t>k</a:t>
            </a:r>
            <a:r>
              <a:rPr lang="en-US" sz="2800" dirty="0">
                <a:solidFill>
                  <a:schemeClr val="bg2"/>
                </a:solidFill>
              </a:rPr>
              <a:t>, from the ordered sequence frame.</a:t>
            </a:r>
          </a:p>
        </p:txBody>
      </p:sp>
      <p:grpSp>
        <p:nvGrpSpPr>
          <p:cNvPr id="30747" name="Group 27"/>
          <p:cNvGrpSpPr>
            <a:grpSpLocks/>
          </p:cNvGrpSpPr>
          <p:nvPr/>
        </p:nvGrpSpPr>
        <p:grpSpPr bwMode="auto">
          <a:xfrm>
            <a:off x="5238755" y="1638300"/>
            <a:ext cx="3773491" cy="3168650"/>
            <a:chOff x="3300" y="1032"/>
            <a:chExt cx="2377" cy="1996"/>
          </a:xfrm>
        </p:grpSpPr>
        <p:sp>
          <p:nvSpPr>
            <p:cNvPr id="30726" name="Rectangle 6"/>
            <p:cNvSpPr>
              <a:spLocks noChangeArrowheads="1"/>
            </p:cNvSpPr>
            <p:nvPr/>
          </p:nvSpPr>
          <p:spPr bwMode="auto">
            <a:xfrm>
              <a:off x="3300" y="1032"/>
              <a:ext cx="2316" cy="1956"/>
            </a:xfrm>
            <a:prstGeom prst="rect">
              <a:avLst/>
            </a:prstGeom>
            <a:solidFill>
              <a:schemeClr val="tx1"/>
            </a:solidFill>
            <a:ln w="76200">
              <a:solidFill>
                <a:srgbClr val="F6BF69"/>
              </a:solidFill>
              <a:miter lim="800000"/>
              <a:headEnd/>
              <a:tailEnd/>
            </a:ln>
            <a:effectLst/>
          </p:spPr>
          <p:txBody>
            <a:bodyPr wrap="none" anchor="ctr"/>
            <a:lstStyle/>
            <a:p>
              <a:endParaRPr lang="en-US"/>
            </a:p>
          </p:txBody>
        </p:sp>
        <p:grpSp>
          <p:nvGrpSpPr>
            <p:cNvPr id="30746" name="Group 26"/>
            <p:cNvGrpSpPr>
              <a:grpSpLocks/>
            </p:cNvGrpSpPr>
            <p:nvPr/>
          </p:nvGrpSpPr>
          <p:grpSpPr bwMode="auto">
            <a:xfrm>
              <a:off x="3326" y="1109"/>
              <a:ext cx="2351" cy="1919"/>
              <a:chOff x="3326" y="1109"/>
              <a:chExt cx="2351" cy="1919"/>
            </a:xfrm>
          </p:grpSpPr>
          <p:sp>
            <p:nvSpPr>
              <p:cNvPr id="30727" name="Line 7"/>
              <p:cNvSpPr>
                <a:spLocks noChangeShapeType="1"/>
              </p:cNvSpPr>
              <p:nvPr/>
            </p:nvSpPr>
            <p:spPr bwMode="auto">
              <a:xfrm>
                <a:off x="3697" y="1358"/>
                <a:ext cx="198" cy="0"/>
              </a:xfrm>
              <a:prstGeom prst="line">
                <a:avLst/>
              </a:prstGeom>
              <a:noFill/>
              <a:ln w="12700">
                <a:solidFill>
                  <a:srgbClr val="000000"/>
                </a:solidFill>
                <a:round/>
                <a:headEnd/>
                <a:tailEnd/>
              </a:ln>
              <a:effectLst/>
            </p:spPr>
            <p:txBody>
              <a:bodyPr wrap="none" anchor="ctr"/>
              <a:lstStyle/>
              <a:p>
                <a:endParaRPr lang="en-US"/>
              </a:p>
            </p:txBody>
          </p:sp>
          <p:sp>
            <p:nvSpPr>
              <p:cNvPr id="30728" name="Rectangle 8"/>
              <p:cNvSpPr>
                <a:spLocks noChangeArrowheads="1"/>
              </p:cNvSpPr>
              <p:nvPr/>
            </p:nvSpPr>
            <p:spPr bwMode="auto">
              <a:xfrm>
                <a:off x="3327" y="1239"/>
                <a:ext cx="203" cy="248"/>
              </a:xfrm>
              <a:prstGeom prst="rect">
                <a:avLst/>
              </a:prstGeom>
              <a:noFill/>
              <a:ln w="12700">
                <a:noFill/>
                <a:miter lim="800000"/>
                <a:headEnd/>
                <a:tailEnd/>
              </a:ln>
              <a:effectLst/>
            </p:spPr>
            <p:txBody>
              <a:bodyPr wrap="none" lIns="90488" tIns="44450" rIns="90488" bIns="44450">
                <a:spAutoFit/>
              </a:bodyPr>
              <a:lstStyle/>
              <a:p>
                <a:r>
                  <a:rPr lang="en-US" sz="2000" b="1">
                    <a:solidFill>
                      <a:srgbClr val="000000"/>
                    </a:solidFill>
                    <a:latin typeface="Arial" pitchFamily="34" charset="0"/>
                  </a:rPr>
                  <a:t>k</a:t>
                </a:r>
              </a:p>
            </p:txBody>
          </p:sp>
          <p:sp>
            <p:nvSpPr>
              <p:cNvPr id="30729" name="Rectangle 9"/>
              <p:cNvSpPr>
                <a:spLocks noChangeArrowheads="1"/>
              </p:cNvSpPr>
              <p:nvPr/>
            </p:nvSpPr>
            <p:spPr bwMode="auto">
              <a:xfrm>
                <a:off x="3448" y="1239"/>
                <a:ext cx="295" cy="248"/>
              </a:xfrm>
              <a:prstGeom prst="rect">
                <a:avLst/>
              </a:prstGeom>
              <a:noFill/>
              <a:ln w="12700">
                <a:noFill/>
                <a:miter lim="800000"/>
                <a:headEnd/>
                <a:tailEnd/>
              </a:ln>
              <a:effectLst/>
            </p:spPr>
            <p:txBody>
              <a:bodyPr wrap="none" lIns="90488" tIns="44450" rIns="90488" bIns="44450">
                <a:spAutoFit/>
              </a:bodyPr>
              <a:lstStyle/>
              <a:p>
                <a:r>
                  <a:rPr lang="en-US" sz="2000" b="1" i="0">
                    <a:solidFill>
                      <a:srgbClr val="000000"/>
                    </a:solidFill>
                    <a:latin typeface="Arial" pitchFamily="34" charset="0"/>
                  </a:rPr>
                  <a:t> = </a:t>
                </a:r>
              </a:p>
            </p:txBody>
          </p:sp>
          <p:sp>
            <p:nvSpPr>
              <p:cNvPr id="30730" name="Rectangle 10"/>
              <p:cNvSpPr>
                <a:spLocks noChangeArrowheads="1"/>
              </p:cNvSpPr>
              <p:nvPr/>
            </p:nvSpPr>
            <p:spPr bwMode="auto">
              <a:xfrm>
                <a:off x="3651" y="1109"/>
                <a:ext cx="230" cy="248"/>
              </a:xfrm>
              <a:prstGeom prst="rect">
                <a:avLst/>
              </a:prstGeom>
              <a:noFill/>
              <a:ln w="12700">
                <a:noFill/>
                <a:miter lim="800000"/>
                <a:headEnd/>
                <a:tailEnd/>
              </a:ln>
              <a:effectLst/>
            </p:spPr>
            <p:txBody>
              <a:bodyPr wrap="none" lIns="90488" tIns="44450" rIns="90488" bIns="44450">
                <a:spAutoFit/>
              </a:bodyPr>
              <a:lstStyle/>
              <a:p>
                <a:r>
                  <a:rPr lang="en-US" sz="2000" b="1">
                    <a:solidFill>
                      <a:srgbClr val="000000"/>
                    </a:solidFill>
                    <a:latin typeface="Arial" pitchFamily="34" charset="0"/>
                  </a:rPr>
                  <a:t>N</a:t>
                </a:r>
              </a:p>
            </p:txBody>
          </p:sp>
          <p:sp>
            <p:nvSpPr>
              <p:cNvPr id="30731" name="Rectangle 11"/>
              <p:cNvSpPr>
                <a:spLocks noChangeArrowheads="1"/>
              </p:cNvSpPr>
              <p:nvPr/>
            </p:nvSpPr>
            <p:spPr bwMode="auto">
              <a:xfrm>
                <a:off x="3662" y="1397"/>
                <a:ext cx="212" cy="248"/>
              </a:xfrm>
              <a:prstGeom prst="rect">
                <a:avLst/>
              </a:prstGeom>
              <a:noFill/>
              <a:ln w="12700">
                <a:noFill/>
                <a:miter lim="800000"/>
                <a:headEnd/>
                <a:tailEnd/>
              </a:ln>
              <a:effectLst/>
            </p:spPr>
            <p:txBody>
              <a:bodyPr wrap="none" lIns="90488" tIns="44450" rIns="90488" bIns="44450">
                <a:spAutoFit/>
              </a:bodyPr>
              <a:lstStyle/>
              <a:p>
                <a:r>
                  <a:rPr lang="en-US" sz="2000" b="1">
                    <a:solidFill>
                      <a:srgbClr val="000000"/>
                    </a:solidFill>
                    <a:latin typeface="Arial" pitchFamily="34" charset="0"/>
                  </a:rPr>
                  <a:t>n</a:t>
                </a:r>
              </a:p>
            </p:txBody>
          </p:sp>
          <p:sp>
            <p:nvSpPr>
              <p:cNvPr id="30732" name="Rectangle 12"/>
              <p:cNvSpPr>
                <a:spLocks noChangeArrowheads="1"/>
              </p:cNvSpPr>
              <p:nvPr/>
            </p:nvSpPr>
            <p:spPr bwMode="auto">
              <a:xfrm>
                <a:off x="3777" y="1239"/>
                <a:ext cx="202" cy="248"/>
              </a:xfrm>
              <a:prstGeom prst="rect">
                <a:avLst/>
              </a:prstGeom>
              <a:noFill/>
              <a:ln w="12700">
                <a:noFill/>
                <a:miter lim="800000"/>
                <a:headEnd/>
                <a:tailEnd/>
              </a:ln>
              <a:effectLst/>
            </p:spPr>
            <p:txBody>
              <a:bodyPr wrap="none" lIns="90488" tIns="44450" rIns="90488" bIns="44450">
                <a:spAutoFit/>
              </a:bodyPr>
              <a:lstStyle/>
              <a:p>
                <a:r>
                  <a:rPr lang="en-US" sz="2000" b="1" i="0">
                    <a:solidFill>
                      <a:srgbClr val="000000"/>
                    </a:solidFill>
                    <a:latin typeface="Arial" pitchFamily="34" charset="0"/>
                  </a:rPr>
                  <a:t>  </a:t>
                </a:r>
              </a:p>
            </p:txBody>
          </p:sp>
          <p:sp>
            <p:nvSpPr>
              <p:cNvPr id="30733" name="Rectangle 13"/>
              <p:cNvSpPr>
                <a:spLocks noChangeArrowheads="1"/>
              </p:cNvSpPr>
              <p:nvPr/>
            </p:nvSpPr>
            <p:spPr bwMode="auto">
              <a:xfrm>
                <a:off x="3927" y="1239"/>
                <a:ext cx="158" cy="248"/>
              </a:xfrm>
              <a:prstGeom prst="rect">
                <a:avLst/>
              </a:prstGeom>
              <a:noFill/>
              <a:ln w="12700">
                <a:noFill/>
                <a:miter lim="800000"/>
                <a:headEnd/>
                <a:tailEnd/>
              </a:ln>
              <a:effectLst/>
            </p:spPr>
            <p:txBody>
              <a:bodyPr wrap="none" lIns="90488" tIns="44450" rIns="90488" bIns="44450">
                <a:spAutoFit/>
              </a:bodyPr>
              <a:lstStyle/>
              <a:p>
                <a:r>
                  <a:rPr lang="en-US" sz="2000" b="1" i="0">
                    <a:solidFill>
                      <a:srgbClr val="000000"/>
                    </a:solidFill>
                    <a:latin typeface="Arial" pitchFamily="34" charset="0"/>
                  </a:rPr>
                  <a:t>,</a:t>
                </a:r>
              </a:p>
            </p:txBody>
          </p:sp>
          <p:sp>
            <p:nvSpPr>
              <p:cNvPr id="30734" name="Rectangle 14"/>
              <p:cNvSpPr>
                <a:spLocks noChangeArrowheads="1"/>
              </p:cNvSpPr>
              <p:nvPr/>
            </p:nvSpPr>
            <p:spPr bwMode="auto">
              <a:xfrm>
                <a:off x="3896" y="1239"/>
                <a:ext cx="158" cy="248"/>
              </a:xfrm>
              <a:prstGeom prst="rect">
                <a:avLst/>
              </a:prstGeom>
              <a:noFill/>
              <a:ln w="12700">
                <a:noFill/>
                <a:miter lim="800000"/>
                <a:headEnd/>
                <a:tailEnd/>
              </a:ln>
              <a:effectLst/>
            </p:spPr>
            <p:txBody>
              <a:bodyPr wrap="none" lIns="90488" tIns="44450" rIns="90488" bIns="44450">
                <a:spAutoFit/>
              </a:bodyPr>
              <a:lstStyle/>
              <a:p>
                <a:r>
                  <a:rPr lang="en-US" sz="2000" b="1" i="0">
                    <a:solidFill>
                      <a:srgbClr val="000000"/>
                    </a:solidFill>
                    <a:latin typeface="Arial" pitchFamily="34" charset="0"/>
                  </a:rPr>
                  <a:t> </a:t>
                </a:r>
              </a:p>
            </p:txBody>
          </p:sp>
          <p:sp>
            <p:nvSpPr>
              <p:cNvPr id="30735" name="Rectangle 15"/>
              <p:cNvSpPr>
                <a:spLocks noChangeArrowheads="1"/>
              </p:cNvSpPr>
              <p:nvPr/>
            </p:nvSpPr>
            <p:spPr bwMode="auto">
              <a:xfrm>
                <a:off x="3326" y="1662"/>
                <a:ext cx="576" cy="248"/>
              </a:xfrm>
              <a:prstGeom prst="rect">
                <a:avLst/>
              </a:prstGeom>
              <a:noFill/>
              <a:ln w="12700">
                <a:noFill/>
                <a:miter lim="800000"/>
                <a:headEnd/>
                <a:tailEnd/>
              </a:ln>
              <a:effectLst/>
            </p:spPr>
            <p:txBody>
              <a:bodyPr wrap="none" lIns="90488" tIns="44450" rIns="90488" bIns="44450">
                <a:spAutoFit/>
              </a:bodyPr>
              <a:lstStyle/>
              <a:p>
                <a:r>
                  <a:rPr lang="en-US" sz="2000" b="1" i="0">
                    <a:solidFill>
                      <a:srgbClr val="000000"/>
                    </a:solidFill>
                    <a:latin typeface="Arial" pitchFamily="34" charset="0"/>
                  </a:rPr>
                  <a:t>where</a:t>
                </a:r>
              </a:p>
            </p:txBody>
          </p:sp>
          <p:sp>
            <p:nvSpPr>
              <p:cNvPr id="30736" name="Rectangle 16"/>
              <p:cNvSpPr>
                <a:spLocks noChangeArrowheads="1"/>
              </p:cNvSpPr>
              <p:nvPr/>
            </p:nvSpPr>
            <p:spPr bwMode="auto">
              <a:xfrm>
                <a:off x="3793" y="1662"/>
                <a:ext cx="167" cy="248"/>
              </a:xfrm>
              <a:prstGeom prst="rect">
                <a:avLst/>
              </a:prstGeom>
              <a:noFill/>
              <a:ln w="12700">
                <a:noFill/>
                <a:miter lim="800000"/>
                <a:headEnd/>
                <a:tailEnd/>
              </a:ln>
              <a:effectLst/>
            </p:spPr>
            <p:txBody>
              <a:bodyPr wrap="none" lIns="90488" tIns="44450" rIns="90488" bIns="44450">
                <a:spAutoFit/>
              </a:bodyPr>
              <a:lstStyle/>
              <a:p>
                <a:r>
                  <a:rPr lang="en-US" sz="2000" b="1" i="0">
                    <a:solidFill>
                      <a:srgbClr val="000000"/>
                    </a:solidFill>
                    <a:latin typeface="Arial" pitchFamily="34" charset="0"/>
                  </a:rPr>
                  <a:t>:</a:t>
                </a:r>
              </a:p>
            </p:txBody>
          </p:sp>
          <p:sp>
            <p:nvSpPr>
              <p:cNvPr id="30737" name="Rectangle 17"/>
              <p:cNvSpPr>
                <a:spLocks noChangeArrowheads="1"/>
              </p:cNvSpPr>
              <p:nvPr/>
            </p:nvSpPr>
            <p:spPr bwMode="auto">
              <a:xfrm>
                <a:off x="3328" y="1969"/>
                <a:ext cx="256" cy="248"/>
              </a:xfrm>
              <a:prstGeom prst="rect">
                <a:avLst/>
              </a:prstGeom>
              <a:noFill/>
              <a:ln w="12700">
                <a:noFill/>
                <a:miter lim="800000"/>
                <a:headEnd/>
                <a:tailEnd/>
              </a:ln>
              <a:effectLst/>
            </p:spPr>
            <p:txBody>
              <a:bodyPr wrap="none" lIns="90488" tIns="44450" rIns="90488" bIns="44450">
                <a:spAutoFit/>
              </a:bodyPr>
              <a:lstStyle/>
              <a:p>
                <a:r>
                  <a:rPr lang="en-US" sz="2000" b="1" i="0">
                    <a:solidFill>
                      <a:srgbClr val="000000"/>
                    </a:solidFill>
                    <a:latin typeface="Arial" pitchFamily="34" charset="0"/>
                  </a:rPr>
                  <a:t>n </a:t>
                </a:r>
              </a:p>
            </p:txBody>
          </p:sp>
          <p:sp>
            <p:nvSpPr>
              <p:cNvPr id="30738" name="Rectangle 18"/>
              <p:cNvSpPr>
                <a:spLocks noChangeArrowheads="1"/>
              </p:cNvSpPr>
              <p:nvPr/>
            </p:nvSpPr>
            <p:spPr bwMode="auto">
              <a:xfrm>
                <a:off x="3458" y="1969"/>
                <a:ext cx="207" cy="248"/>
              </a:xfrm>
              <a:prstGeom prst="rect">
                <a:avLst/>
              </a:prstGeom>
              <a:noFill/>
              <a:ln w="12700">
                <a:noFill/>
                <a:miter lim="800000"/>
                <a:headEnd/>
                <a:tailEnd/>
              </a:ln>
              <a:effectLst/>
            </p:spPr>
            <p:txBody>
              <a:bodyPr wrap="none" lIns="90488" tIns="44450" rIns="90488" bIns="44450">
                <a:spAutoFit/>
              </a:bodyPr>
              <a:lstStyle/>
              <a:p>
                <a:r>
                  <a:rPr lang="en-US" sz="2000" b="1" i="0">
                    <a:solidFill>
                      <a:srgbClr val="000000"/>
                    </a:solidFill>
                    <a:latin typeface="Arial" pitchFamily="34" charset="0"/>
                  </a:rPr>
                  <a:t>=</a:t>
                </a:r>
              </a:p>
            </p:txBody>
          </p:sp>
          <p:sp>
            <p:nvSpPr>
              <p:cNvPr id="30739" name="Rectangle 19"/>
              <p:cNvSpPr>
                <a:spLocks noChangeArrowheads="1"/>
              </p:cNvSpPr>
              <p:nvPr/>
            </p:nvSpPr>
            <p:spPr bwMode="auto">
              <a:xfrm>
                <a:off x="3564" y="1969"/>
                <a:ext cx="1055" cy="248"/>
              </a:xfrm>
              <a:prstGeom prst="rect">
                <a:avLst/>
              </a:prstGeom>
              <a:noFill/>
              <a:ln w="12700">
                <a:noFill/>
                <a:miter lim="800000"/>
                <a:headEnd/>
                <a:tailEnd/>
              </a:ln>
              <a:effectLst/>
            </p:spPr>
            <p:txBody>
              <a:bodyPr wrap="none" lIns="90488" tIns="44450" rIns="90488" bIns="44450">
                <a:spAutoFit/>
              </a:bodyPr>
              <a:lstStyle/>
              <a:p>
                <a:r>
                  <a:rPr lang="en-US" sz="2000" b="1" i="0">
                    <a:solidFill>
                      <a:srgbClr val="000000"/>
                    </a:solidFill>
                    <a:latin typeface="Arial" pitchFamily="34" charset="0"/>
                  </a:rPr>
                  <a:t> sample size</a:t>
                </a:r>
              </a:p>
            </p:txBody>
          </p:sp>
          <p:sp>
            <p:nvSpPr>
              <p:cNvPr id="30740" name="Rectangle 20"/>
              <p:cNvSpPr>
                <a:spLocks noChangeArrowheads="1"/>
              </p:cNvSpPr>
              <p:nvPr/>
            </p:nvSpPr>
            <p:spPr bwMode="auto">
              <a:xfrm>
                <a:off x="3327" y="2277"/>
                <a:ext cx="274" cy="248"/>
              </a:xfrm>
              <a:prstGeom prst="rect">
                <a:avLst/>
              </a:prstGeom>
              <a:noFill/>
              <a:ln w="12700">
                <a:noFill/>
                <a:miter lim="800000"/>
                <a:headEnd/>
                <a:tailEnd/>
              </a:ln>
              <a:effectLst/>
            </p:spPr>
            <p:txBody>
              <a:bodyPr wrap="none" lIns="90488" tIns="44450" rIns="90488" bIns="44450">
                <a:spAutoFit/>
              </a:bodyPr>
              <a:lstStyle/>
              <a:p>
                <a:r>
                  <a:rPr lang="en-US" sz="2000" b="1" i="0">
                    <a:solidFill>
                      <a:srgbClr val="000000"/>
                    </a:solidFill>
                    <a:latin typeface="Arial" pitchFamily="34" charset="0"/>
                  </a:rPr>
                  <a:t>N </a:t>
                </a:r>
              </a:p>
            </p:txBody>
          </p:sp>
          <p:sp>
            <p:nvSpPr>
              <p:cNvPr id="30741" name="Rectangle 21"/>
              <p:cNvSpPr>
                <a:spLocks noChangeArrowheads="1"/>
              </p:cNvSpPr>
              <p:nvPr/>
            </p:nvSpPr>
            <p:spPr bwMode="auto">
              <a:xfrm>
                <a:off x="3486" y="2277"/>
                <a:ext cx="207" cy="248"/>
              </a:xfrm>
              <a:prstGeom prst="rect">
                <a:avLst/>
              </a:prstGeom>
              <a:noFill/>
              <a:ln w="12700">
                <a:noFill/>
                <a:miter lim="800000"/>
                <a:headEnd/>
                <a:tailEnd/>
              </a:ln>
              <a:effectLst/>
            </p:spPr>
            <p:txBody>
              <a:bodyPr wrap="none" lIns="90488" tIns="44450" rIns="90488" bIns="44450">
                <a:spAutoFit/>
              </a:bodyPr>
              <a:lstStyle/>
              <a:p>
                <a:r>
                  <a:rPr lang="en-US" sz="2000" b="1" i="0">
                    <a:solidFill>
                      <a:srgbClr val="000000"/>
                    </a:solidFill>
                    <a:latin typeface="Arial" pitchFamily="34" charset="0"/>
                  </a:rPr>
                  <a:t>=</a:t>
                </a:r>
              </a:p>
            </p:txBody>
          </p:sp>
          <p:sp>
            <p:nvSpPr>
              <p:cNvPr id="30742" name="Rectangle 22"/>
              <p:cNvSpPr>
                <a:spLocks noChangeArrowheads="1"/>
              </p:cNvSpPr>
              <p:nvPr/>
            </p:nvSpPr>
            <p:spPr bwMode="auto">
              <a:xfrm>
                <a:off x="3592" y="2277"/>
                <a:ext cx="1322" cy="248"/>
              </a:xfrm>
              <a:prstGeom prst="rect">
                <a:avLst/>
              </a:prstGeom>
              <a:noFill/>
              <a:ln w="12700">
                <a:noFill/>
                <a:miter lim="800000"/>
                <a:headEnd/>
                <a:tailEnd/>
              </a:ln>
              <a:effectLst/>
            </p:spPr>
            <p:txBody>
              <a:bodyPr wrap="none" lIns="90488" tIns="44450" rIns="90488" bIns="44450">
                <a:spAutoFit/>
              </a:bodyPr>
              <a:lstStyle/>
              <a:p>
                <a:r>
                  <a:rPr lang="en-US" sz="2000" b="1" i="0">
                    <a:solidFill>
                      <a:srgbClr val="000000"/>
                    </a:solidFill>
                    <a:latin typeface="Arial" pitchFamily="34" charset="0"/>
                  </a:rPr>
                  <a:t> population size</a:t>
                </a:r>
              </a:p>
            </p:txBody>
          </p:sp>
          <p:sp>
            <p:nvSpPr>
              <p:cNvPr id="30743" name="Rectangle 23"/>
              <p:cNvSpPr>
                <a:spLocks noChangeArrowheads="1"/>
              </p:cNvSpPr>
              <p:nvPr/>
            </p:nvSpPr>
            <p:spPr bwMode="auto">
              <a:xfrm>
                <a:off x="3329" y="2584"/>
                <a:ext cx="247" cy="248"/>
              </a:xfrm>
              <a:prstGeom prst="rect">
                <a:avLst/>
              </a:prstGeom>
              <a:noFill/>
              <a:ln w="12700">
                <a:noFill/>
                <a:miter lim="800000"/>
                <a:headEnd/>
                <a:tailEnd/>
              </a:ln>
              <a:effectLst/>
            </p:spPr>
            <p:txBody>
              <a:bodyPr wrap="none" lIns="90488" tIns="44450" rIns="90488" bIns="44450">
                <a:spAutoFit/>
              </a:bodyPr>
              <a:lstStyle/>
              <a:p>
                <a:r>
                  <a:rPr lang="en-US" sz="2000" b="1" i="0">
                    <a:solidFill>
                      <a:srgbClr val="000000"/>
                    </a:solidFill>
                    <a:latin typeface="Arial" pitchFamily="34" charset="0"/>
                  </a:rPr>
                  <a:t>k </a:t>
                </a:r>
              </a:p>
            </p:txBody>
          </p:sp>
          <p:sp>
            <p:nvSpPr>
              <p:cNvPr id="30744" name="Rectangle 24"/>
              <p:cNvSpPr>
                <a:spLocks noChangeArrowheads="1"/>
              </p:cNvSpPr>
              <p:nvPr/>
            </p:nvSpPr>
            <p:spPr bwMode="auto">
              <a:xfrm>
                <a:off x="3459" y="2584"/>
                <a:ext cx="207" cy="248"/>
              </a:xfrm>
              <a:prstGeom prst="rect">
                <a:avLst/>
              </a:prstGeom>
              <a:noFill/>
              <a:ln w="12700">
                <a:noFill/>
                <a:miter lim="800000"/>
                <a:headEnd/>
                <a:tailEnd/>
              </a:ln>
              <a:effectLst/>
            </p:spPr>
            <p:txBody>
              <a:bodyPr wrap="none" lIns="90488" tIns="44450" rIns="90488" bIns="44450">
                <a:spAutoFit/>
              </a:bodyPr>
              <a:lstStyle/>
              <a:p>
                <a:r>
                  <a:rPr lang="en-US" sz="2000" b="1" i="0">
                    <a:solidFill>
                      <a:srgbClr val="000000"/>
                    </a:solidFill>
                    <a:latin typeface="Arial" pitchFamily="34" charset="0"/>
                  </a:rPr>
                  <a:t>=</a:t>
                </a:r>
              </a:p>
            </p:txBody>
          </p:sp>
          <p:sp>
            <p:nvSpPr>
              <p:cNvPr id="30745" name="Rectangle 25"/>
              <p:cNvSpPr>
                <a:spLocks noChangeArrowheads="1"/>
              </p:cNvSpPr>
              <p:nvPr/>
            </p:nvSpPr>
            <p:spPr bwMode="auto">
              <a:xfrm>
                <a:off x="3565" y="2584"/>
                <a:ext cx="2112" cy="444"/>
              </a:xfrm>
              <a:prstGeom prst="rect">
                <a:avLst/>
              </a:prstGeom>
              <a:noFill/>
              <a:ln w="12700">
                <a:noFill/>
                <a:miter lim="800000"/>
                <a:headEnd/>
                <a:tailEnd/>
              </a:ln>
              <a:effectLst/>
            </p:spPr>
            <p:txBody>
              <a:bodyPr wrap="none" lIns="90488" tIns="44450" rIns="90488" bIns="44450">
                <a:spAutoFit/>
              </a:bodyPr>
              <a:lstStyle/>
              <a:p>
                <a:r>
                  <a:rPr lang="en-US" sz="2000" b="1" i="0" dirty="0">
                    <a:solidFill>
                      <a:srgbClr val="000000"/>
                    </a:solidFill>
                    <a:latin typeface="Arial" pitchFamily="34" charset="0"/>
                  </a:rPr>
                  <a:t> size of selection </a:t>
                </a:r>
                <a:r>
                  <a:rPr lang="en-US" sz="2000" b="1" i="0" dirty="0" smtClean="0">
                    <a:solidFill>
                      <a:srgbClr val="000000"/>
                    </a:solidFill>
                    <a:latin typeface="Arial" pitchFamily="34" charset="0"/>
                  </a:rPr>
                  <a:t>interval, </a:t>
                </a:r>
              </a:p>
              <a:p>
                <a:r>
                  <a:rPr lang="en-US" sz="2000" b="1" i="0" dirty="0" smtClean="0">
                    <a:solidFill>
                      <a:srgbClr val="000000"/>
                    </a:solidFill>
                    <a:latin typeface="Arial" pitchFamily="34" charset="0"/>
                  </a:rPr>
                  <a:t>Skip Interval</a:t>
                </a:r>
                <a:endParaRPr lang="en-US" sz="2000" b="1" i="0" dirty="0">
                  <a:solidFill>
                    <a:srgbClr val="000000"/>
                  </a:solidFill>
                  <a:latin typeface="Arial" pitchFamily="34" charset="0"/>
                </a:endParaRPr>
              </a:p>
            </p:txBody>
          </p:sp>
        </p:grpSp>
      </p:gr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Distribution Example Problem </a:t>
            </a:r>
            <a:endParaRPr lang="en-US" dirty="0"/>
          </a:p>
        </p:txBody>
      </p:sp>
      <p:sp>
        <p:nvSpPr>
          <p:cNvPr id="3" name="Content Placeholder 2"/>
          <p:cNvSpPr>
            <a:spLocks noGrp="1"/>
          </p:cNvSpPr>
          <p:nvPr>
            <p:ph idx="1"/>
          </p:nvPr>
        </p:nvSpPr>
        <p:spPr/>
        <p:txBody>
          <a:bodyPr/>
          <a:lstStyle/>
          <a:p>
            <a:pPr>
              <a:buNone/>
            </a:pPr>
            <a:r>
              <a:rPr lang="en-US" dirty="0" smtClean="0"/>
              <a:t>	An average male drinks 2 L of water when active outdoors with a standard deviation of 0.7 L. We are planning a full day tracking trip for 50 men and will bring 110 L of water. What is the probability that you will run out of water?</a:t>
            </a:r>
          </a:p>
          <a:p>
            <a:pPr>
              <a:buNone/>
            </a:pP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lgn="just">
              <a:buNone/>
            </a:pPr>
            <a:r>
              <a:rPr lang="en-US" dirty="0" smtClean="0"/>
              <a:t>	The management of ABC textile came under fire regarding the detrimental effects on health caused by manufacturing process. A social scientist has advanced a theory that the employees who die from natural causes exhibit remarkable consistency in their life span; the upper and lower limits of their life spans differ by no more than 550 weeks. For a confidence level of 98%, how large a sample should be examined to find the average life span of these employees within </a:t>
            </a:r>
            <a:r>
              <a:rPr lang="en-US" u="sng" dirty="0" smtClean="0"/>
              <a:t>+</a:t>
            </a:r>
            <a:r>
              <a:rPr lang="en-US" dirty="0" smtClean="0"/>
              <a:t>30 weeks?</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one</a:t>
            </a:r>
            <a:endParaRPr lang="en-US" dirty="0"/>
          </a:p>
        </p:txBody>
      </p:sp>
      <p:sp>
        <p:nvSpPr>
          <p:cNvPr id="3" name="Content Placeholder 2"/>
          <p:cNvSpPr>
            <a:spLocks noGrp="1"/>
          </p:cNvSpPr>
          <p:nvPr>
            <p:ph idx="1"/>
          </p:nvPr>
        </p:nvSpPr>
        <p:spPr/>
        <p:txBody>
          <a:bodyPr/>
          <a:lstStyle/>
          <a:p>
            <a:pPr algn="just">
              <a:buNone/>
            </a:pPr>
            <a:r>
              <a:rPr lang="en-US" dirty="0" smtClean="0"/>
              <a:t>	The university is considering raising tuition to improve school facilities, and they want to determine what percentage of students favor the increase. The university needs to be 90 percent confident and the percentage has been estimated to within 2 percentage of the true value. How large a sample is needed to guarantee this accuracy regardless the true percentage?</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6077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60772" name="Rectangle 4"/>
          <p:cNvSpPr>
            <a:spLocks noGrp="1" noChangeArrowheads="1"/>
          </p:cNvSpPr>
          <p:nvPr>
            <p:ph type="title"/>
          </p:nvPr>
        </p:nvSpPr>
        <p:spPr>
          <a:xfrm>
            <a:off x="304800" y="762000"/>
            <a:ext cx="8286750" cy="1085850"/>
          </a:xfrm>
          <a:noFill/>
          <a:ln/>
        </p:spPr>
        <p:txBody>
          <a:bodyPr lIns="90488" tIns="44450" rIns="90488" bIns="44450"/>
          <a:lstStyle/>
          <a:p>
            <a:r>
              <a:rPr lang="en-US"/>
              <a:t>Estimating the Mean of a Normal Population: Small </a:t>
            </a:r>
            <a:r>
              <a:rPr lang="en-US" i="1"/>
              <a:t>n</a:t>
            </a:r>
            <a:r>
              <a:rPr lang="en-US"/>
              <a:t> and Unknown </a:t>
            </a:r>
            <a:r>
              <a:rPr lang="en-US" i="1">
                <a:latin typeface="Symbol" pitchFamily="18" charset="2"/>
              </a:rPr>
              <a:t></a:t>
            </a:r>
            <a:endParaRPr lang="en-US">
              <a:latin typeface="Symbol" pitchFamily="18" charset="2"/>
            </a:endParaRPr>
          </a:p>
        </p:txBody>
      </p:sp>
      <p:sp>
        <p:nvSpPr>
          <p:cNvPr id="160773" name="Rectangle 5"/>
          <p:cNvSpPr>
            <a:spLocks noGrp="1" noChangeArrowheads="1"/>
          </p:cNvSpPr>
          <p:nvPr>
            <p:ph type="body" idx="1"/>
          </p:nvPr>
        </p:nvSpPr>
        <p:spPr>
          <a:xfrm>
            <a:off x="685800" y="2438400"/>
            <a:ext cx="7772400" cy="3505200"/>
          </a:xfrm>
          <a:solidFill>
            <a:srgbClr val="CCFFCC"/>
          </a:solidFill>
          <a:ln/>
        </p:spPr>
        <p:txBody>
          <a:bodyPr lIns="90488" tIns="44450" rIns="90488" bIns="44450"/>
          <a:lstStyle/>
          <a:p>
            <a:r>
              <a:rPr lang="en-US">
                <a:solidFill>
                  <a:srgbClr val="000000"/>
                </a:solidFill>
              </a:rPr>
              <a:t>The population has a normal distribution.</a:t>
            </a:r>
          </a:p>
          <a:p>
            <a:r>
              <a:rPr lang="en-US">
                <a:solidFill>
                  <a:srgbClr val="000000"/>
                </a:solidFill>
              </a:rPr>
              <a:t>The value of the population standard deviation is unknown.</a:t>
            </a:r>
          </a:p>
          <a:p>
            <a:r>
              <a:rPr lang="en-US">
                <a:solidFill>
                  <a:srgbClr val="000000"/>
                </a:solidFill>
              </a:rPr>
              <a:t>The sample size is small, </a:t>
            </a:r>
            <a:r>
              <a:rPr lang="en-US" i="1">
                <a:solidFill>
                  <a:srgbClr val="000000"/>
                </a:solidFill>
              </a:rPr>
              <a:t>n</a:t>
            </a:r>
            <a:r>
              <a:rPr lang="en-US">
                <a:solidFill>
                  <a:srgbClr val="000000"/>
                </a:solidFill>
              </a:rPr>
              <a:t> &lt; 30.</a:t>
            </a:r>
          </a:p>
          <a:p>
            <a:r>
              <a:rPr lang="en-US" i="1">
                <a:solidFill>
                  <a:srgbClr val="000000"/>
                </a:solidFill>
              </a:rPr>
              <a:t>Z</a:t>
            </a:r>
            <a:r>
              <a:rPr lang="en-US">
                <a:solidFill>
                  <a:srgbClr val="000000"/>
                </a:solidFill>
              </a:rPr>
              <a:t> distribution is not appropriate for these conditions</a:t>
            </a:r>
          </a:p>
          <a:p>
            <a:r>
              <a:rPr lang="en-US" i="1">
                <a:solidFill>
                  <a:srgbClr val="000000"/>
                </a:solidFill>
              </a:rPr>
              <a:t>t</a:t>
            </a:r>
            <a:r>
              <a:rPr lang="en-US">
                <a:solidFill>
                  <a:srgbClr val="000000"/>
                </a:solidFill>
              </a:rPr>
              <a:t> distribution is appropriate</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6281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62820" name="Rectangle 4"/>
          <p:cNvSpPr>
            <a:spLocks noGrp="1" noChangeArrowheads="1"/>
          </p:cNvSpPr>
          <p:nvPr>
            <p:ph type="title"/>
          </p:nvPr>
        </p:nvSpPr>
        <p:spPr>
          <a:noFill/>
          <a:ln/>
        </p:spPr>
        <p:txBody>
          <a:bodyPr lIns="90488" tIns="44450" rIns="90488" bIns="44450"/>
          <a:lstStyle/>
          <a:p>
            <a:r>
              <a:rPr lang="en-US"/>
              <a:t>The </a:t>
            </a:r>
            <a:r>
              <a:rPr lang="en-US" i="1"/>
              <a:t>t</a:t>
            </a:r>
            <a:r>
              <a:rPr lang="en-US"/>
              <a:t> Distribution</a:t>
            </a:r>
          </a:p>
        </p:txBody>
      </p:sp>
      <p:sp>
        <p:nvSpPr>
          <p:cNvPr id="162821" name="Rectangle 5"/>
          <p:cNvSpPr>
            <a:spLocks noGrp="1" noChangeArrowheads="1"/>
          </p:cNvSpPr>
          <p:nvPr>
            <p:ph type="body" idx="1"/>
          </p:nvPr>
        </p:nvSpPr>
        <p:spPr>
          <a:solidFill>
            <a:srgbClr val="CCFFCC"/>
          </a:solidFill>
          <a:ln/>
        </p:spPr>
        <p:txBody>
          <a:bodyPr lIns="90488" tIns="44450" rIns="90488" bIns="44450"/>
          <a:lstStyle/>
          <a:p>
            <a:pPr marL="285750" indent="-285750"/>
            <a:r>
              <a:rPr lang="en-US"/>
              <a:t>Developed by British statistician, William Gosset</a:t>
            </a:r>
          </a:p>
          <a:p>
            <a:pPr marL="285750" indent="-285750"/>
            <a:r>
              <a:rPr lang="en-US"/>
              <a:t>A family of distributions -- a unique distribution for each value of its parameter, degrees of freedom (d.f.)</a:t>
            </a:r>
          </a:p>
          <a:p>
            <a:pPr marL="285750" indent="-285750"/>
            <a:r>
              <a:rPr lang="en-US"/>
              <a:t>Symmetric, Unimodal, Mean = 0, Flatter than a </a:t>
            </a:r>
            <a:r>
              <a:rPr lang="en-US" i="1"/>
              <a:t>Z</a:t>
            </a:r>
            <a:endParaRPr lang="en-US"/>
          </a:p>
          <a:p>
            <a:pPr marL="285750" indent="-285750"/>
            <a:r>
              <a:rPr lang="en-US" i="1"/>
              <a:t>t</a:t>
            </a:r>
            <a:r>
              <a:rPr lang="en-US"/>
              <a:t> formula</a:t>
            </a:r>
          </a:p>
        </p:txBody>
      </p:sp>
      <p:graphicFrame>
        <p:nvGraphicFramePr>
          <p:cNvPr id="162822" name="Object 6">
            <a:hlinkClick r:id="" action="ppaction://ole?verb=0"/>
          </p:cNvPr>
          <p:cNvGraphicFramePr>
            <a:graphicFrameLocks/>
          </p:cNvGraphicFramePr>
          <p:nvPr/>
        </p:nvGraphicFramePr>
        <p:xfrm>
          <a:off x="3048000" y="4495800"/>
          <a:ext cx="2049463" cy="1473200"/>
        </p:xfrm>
        <a:graphic>
          <a:graphicData uri="http://schemas.openxmlformats.org/presentationml/2006/ole">
            <mc:AlternateContent xmlns:mc="http://schemas.openxmlformats.org/markup-compatibility/2006">
              <mc:Choice xmlns:v="urn:schemas-microsoft-com:vml" Requires="v">
                <p:oleObj spid="_x0000_s162835" name="Equation" r:id="rId4" imgW="593640" imgH="568080" progId="Equation.2">
                  <p:embed/>
                </p:oleObj>
              </mc:Choice>
              <mc:Fallback>
                <p:oleObj name="Equation" r:id="rId4" imgW="593640" imgH="568080" progId="Equation.2">
                  <p:embed/>
                  <p:pic>
                    <p:nvPicPr>
                      <p:cNvPr id="0" name="Pictur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495800"/>
                        <a:ext cx="2049463" cy="1473200"/>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6486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64868" name="Rectangle 4"/>
          <p:cNvSpPr>
            <a:spLocks noGrp="1" noChangeArrowheads="1"/>
          </p:cNvSpPr>
          <p:nvPr>
            <p:ph type="title"/>
          </p:nvPr>
        </p:nvSpPr>
        <p:spPr>
          <a:xfrm>
            <a:off x="533400" y="457200"/>
            <a:ext cx="8229600" cy="1143000"/>
          </a:xfrm>
          <a:noFill/>
          <a:ln/>
        </p:spPr>
        <p:txBody>
          <a:bodyPr lIns="90488" tIns="44450" rIns="90488" bIns="44450"/>
          <a:lstStyle/>
          <a:p>
            <a:r>
              <a:rPr lang="en-US" sz="3600"/>
              <a:t>Comparison of Selected </a:t>
            </a:r>
            <a:r>
              <a:rPr lang="en-US" sz="3600" i="1"/>
              <a:t>t</a:t>
            </a:r>
            <a:r>
              <a:rPr lang="en-US" sz="3600"/>
              <a:t> Distributions </a:t>
            </a:r>
            <a:br>
              <a:rPr lang="en-US" sz="3600"/>
            </a:br>
            <a:r>
              <a:rPr lang="en-US" sz="3600"/>
              <a:t>to the Standard Normal</a:t>
            </a:r>
            <a:endParaRPr lang="en-US"/>
          </a:p>
        </p:txBody>
      </p:sp>
      <p:grpSp>
        <p:nvGrpSpPr>
          <p:cNvPr id="164869" name="Group 5"/>
          <p:cNvGrpSpPr>
            <a:grpSpLocks/>
          </p:cNvGrpSpPr>
          <p:nvPr/>
        </p:nvGrpSpPr>
        <p:grpSpPr bwMode="auto">
          <a:xfrm>
            <a:off x="685800" y="1828800"/>
            <a:ext cx="7893050" cy="4149725"/>
            <a:chOff x="432" y="1152"/>
            <a:chExt cx="4972" cy="2614"/>
          </a:xfrm>
        </p:grpSpPr>
        <p:sp>
          <p:nvSpPr>
            <p:cNvPr id="164870" name="Rectangle 6"/>
            <p:cNvSpPr>
              <a:spLocks noChangeArrowheads="1"/>
            </p:cNvSpPr>
            <p:nvPr/>
          </p:nvSpPr>
          <p:spPr bwMode="auto">
            <a:xfrm>
              <a:off x="432" y="1152"/>
              <a:ext cx="4972" cy="2614"/>
            </a:xfrm>
            <a:prstGeom prst="rect">
              <a:avLst/>
            </a:prstGeom>
            <a:solidFill>
              <a:srgbClr val="CCFFCC"/>
            </a:solidFill>
            <a:ln w="50800">
              <a:solidFill>
                <a:schemeClr val="bg1"/>
              </a:solidFill>
              <a:miter lim="800000"/>
              <a:headEnd/>
              <a:tailEnd/>
            </a:ln>
            <a:effectLst/>
          </p:spPr>
          <p:txBody>
            <a:bodyPr wrap="none" anchor="ctr"/>
            <a:lstStyle/>
            <a:p>
              <a:endParaRPr lang="en-US"/>
            </a:p>
          </p:txBody>
        </p:sp>
        <p:sp>
          <p:nvSpPr>
            <p:cNvPr id="164871" name="Line 7"/>
            <p:cNvSpPr>
              <a:spLocks noChangeShapeType="1"/>
            </p:cNvSpPr>
            <p:nvPr/>
          </p:nvSpPr>
          <p:spPr bwMode="auto">
            <a:xfrm flipV="1">
              <a:off x="2966" y="1246"/>
              <a:ext cx="0" cy="2143"/>
            </a:xfrm>
            <a:prstGeom prst="line">
              <a:avLst/>
            </a:prstGeom>
            <a:noFill/>
            <a:ln w="12700">
              <a:solidFill>
                <a:schemeClr val="bg1"/>
              </a:solidFill>
              <a:round/>
              <a:headEnd/>
              <a:tailEnd/>
            </a:ln>
            <a:effectLst/>
          </p:spPr>
          <p:txBody>
            <a:bodyPr wrap="none" anchor="ctr"/>
            <a:lstStyle/>
            <a:p>
              <a:endParaRPr lang="en-US"/>
            </a:p>
          </p:txBody>
        </p:sp>
        <p:sp>
          <p:nvSpPr>
            <p:cNvPr id="164872" name="Line 8"/>
            <p:cNvSpPr>
              <a:spLocks noChangeShapeType="1"/>
            </p:cNvSpPr>
            <p:nvPr/>
          </p:nvSpPr>
          <p:spPr bwMode="auto">
            <a:xfrm>
              <a:off x="805" y="3385"/>
              <a:ext cx="4322" cy="0"/>
            </a:xfrm>
            <a:prstGeom prst="line">
              <a:avLst/>
            </a:prstGeom>
            <a:noFill/>
            <a:ln w="12700">
              <a:solidFill>
                <a:schemeClr val="bg1"/>
              </a:solidFill>
              <a:round/>
              <a:headEnd/>
              <a:tailEnd/>
            </a:ln>
            <a:effectLst/>
          </p:spPr>
          <p:txBody>
            <a:bodyPr wrap="none" anchor="ctr"/>
            <a:lstStyle/>
            <a:p>
              <a:endParaRPr lang="en-US"/>
            </a:p>
          </p:txBody>
        </p:sp>
        <p:sp>
          <p:nvSpPr>
            <p:cNvPr id="164873" name="Line 9"/>
            <p:cNvSpPr>
              <a:spLocks noChangeShapeType="1"/>
            </p:cNvSpPr>
            <p:nvPr/>
          </p:nvSpPr>
          <p:spPr bwMode="auto">
            <a:xfrm flipV="1">
              <a:off x="801" y="3351"/>
              <a:ext cx="0" cy="68"/>
            </a:xfrm>
            <a:prstGeom prst="line">
              <a:avLst/>
            </a:prstGeom>
            <a:noFill/>
            <a:ln w="12700">
              <a:solidFill>
                <a:schemeClr val="bg1"/>
              </a:solidFill>
              <a:round/>
              <a:headEnd/>
              <a:tailEnd/>
            </a:ln>
            <a:effectLst/>
          </p:spPr>
          <p:txBody>
            <a:bodyPr wrap="none" anchor="ctr"/>
            <a:lstStyle/>
            <a:p>
              <a:endParaRPr lang="en-US"/>
            </a:p>
          </p:txBody>
        </p:sp>
        <p:sp>
          <p:nvSpPr>
            <p:cNvPr id="164874" name="Line 10"/>
            <p:cNvSpPr>
              <a:spLocks noChangeShapeType="1"/>
            </p:cNvSpPr>
            <p:nvPr/>
          </p:nvSpPr>
          <p:spPr bwMode="auto">
            <a:xfrm flipV="1">
              <a:off x="1524" y="3351"/>
              <a:ext cx="0" cy="68"/>
            </a:xfrm>
            <a:prstGeom prst="line">
              <a:avLst/>
            </a:prstGeom>
            <a:noFill/>
            <a:ln w="12700">
              <a:solidFill>
                <a:schemeClr val="bg1"/>
              </a:solidFill>
              <a:round/>
              <a:headEnd/>
              <a:tailEnd/>
            </a:ln>
            <a:effectLst/>
          </p:spPr>
          <p:txBody>
            <a:bodyPr wrap="none" anchor="ctr"/>
            <a:lstStyle/>
            <a:p>
              <a:endParaRPr lang="en-US"/>
            </a:p>
          </p:txBody>
        </p:sp>
        <p:sp>
          <p:nvSpPr>
            <p:cNvPr id="164875" name="Line 11"/>
            <p:cNvSpPr>
              <a:spLocks noChangeShapeType="1"/>
            </p:cNvSpPr>
            <p:nvPr/>
          </p:nvSpPr>
          <p:spPr bwMode="auto">
            <a:xfrm flipV="1">
              <a:off x="2245" y="3351"/>
              <a:ext cx="0" cy="68"/>
            </a:xfrm>
            <a:prstGeom prst="line">
              <a:avLst/>
            </a:prstGeom>
            <a:noFill/>
            <a:ln w="12700">
              <a:solidFill>
                <a:schemeClr val="bg1"/>
              </a:solidFill>
              <a:round/>
              <a:headEnd/>
              <a:tailEnd/>
            </a:ln>
            <a:effectLst/>
          </p:spPr>
          <p:txBody>
            <a:bodyPr wrap="none" anchor="ctr"/>
            <a:lstStyle/>
            <a:p>
              <a:endParaRPr lang="en-US"/>
            </a:p>
          </p:txBody>
        </p:sp>
        <p:sp>
          <p:nvSpPr>
            <p:cNvPr id="164876" name="Line 12"/>
            <p:cNvSpPr>
              <a:spLocks noChangeShapeType="1"/>
            </p:cNvSpPr>
            <p:nvPr/>
          </p:nvSpPr>
          <p:spPr bwMode="auto">
            <a:xfrm flipV="1">
              <a:off x="2966" y="3351"/>
              <a:ext cx="0" cy="68"/>
            </a:xfrm>
            <a:prstGeom prst="line">
              <a:avLst/>
            </a:prstGeom>
            <a:noFill/>
            <a:ln w="12700">
              <a:solidFill>
                <a:schemeClr val="bg1"/>
              </a:solidFill>
              <a:round/>
              <a:headEnd/>
              <a:tailEnd/>
            </a:ln>
            <a:effectLst/>
          </p:spPr>
          <p:txBody>
            <a:bodyPr wrap="none" anchor="ctr"/>
            <a:lstStyle/>
            <a:p>
              <a:endParaRPr lang="en-US"/>
            </a:p>
          </p:txBody>
        </p:sp>
        <p:sp>
          <p:nvSpPr>
            <p:cNvPr id="164877" name="Line 13"/>
            <p:cNvSpPr>
              <a:spLocks noChangeShapeType="1"/>
            </p:cNvSpPr>
            <p:nvPr/>
          </p:nvSpPr>
          <p:spPr bwMode="auto">
            <a:xfrm flipV="1">
              <a:off x="3687" y="3351"/>
              <a:ext cx="0" cy="68"/>
            </a:xfrm>
            <a:prstGeom prst="line">
              <a:avLst/>
            </a:prstGeom>
            <a:noFill/>
            <a:ln w="12700">
              <a:solidFill>
                <a:schemeClr val="bg1"/>
              </a:solidFill>
              <a:round/>
              <a:headEnd/>
              <a:tailEnd/>
            </a:ln>
            <a:effectLst/>
          </p:spPr>
          <p:txBody>
            <a:bodyPr wrap="none" anchor="ctr"/>
            <a:lstStyle/>
            <a:p>
              <a:endParaRPr lang="en-US"/>
            </a:p>
          </p:txBody>
        </p:sp>
        <p:sp>
          <p:nvSpPr>
            <p:cNvPr id="164878" name="Line 14"/>
            <p:cNvSpPr>
              <a:spLocks noChangeShapeType="1"/>
            </p:cNvSpPr>
            <p:nvPr/>
          </p:nvSpPr>
          <p:spPr bwMode="auto">
            <a:xfrm flipV="1">
              <a:off x="4410" y="3351"/>
              <a:ext cx="0" cy="68"/>
            </a:xfrm>
            <a:prstGeom prst="line">
              <a:avLst/>
            </a:prstGeom>
            <a:noFill/>
            <a:ln w="12700">
              <a:solidFill>
                <a:schemeClr val="bg1"/>
              </a:solidFill>
              <a:round/>
              <a:headEnd/>
              <a:tailEnd/>
            </a:ln>
            <a:effectLst/>
          </p:spPr>
          <p:txBody>
            <a:bodyPr wrap="none" anchor="ctr"/>
            <a:lstStyle/>
            <a:p>
              <a:endParaRPr lang="en-US"/>
            </a:p>
          </p:txBody>
        </p:sp>
        <p:sp>
          <p:nvSpPr>
            <p:cNvPr id="164879" name="Line 15"/>
            <p:cNvSpPr>
              <a:spLocks noChangeShapeType="1"/>
            </p:cNvSpPr>
            <p:nvPr/>
          </p:nvSpPr>
          <p:spPr bwMode="auto">
            <a:xfrm flipV="1">
              <a:off x="5131" y="3351"/>
              <a:ext cx="0" cy="68"/>
            </a:xfrm>
            <a:prstGeom prst="line">
              <a:avLst/>
            </a:prstGeom>
            <a:noFill/>
            <a:ln w="12700">
              <a:solidFill>
                <a:schemeClr val="bg1"/>
              </a:solidFill>
              <a:round/>
              <a:headEnd/>
              <a:tailEnd/>
            </a:ln>
            <a:effectLst/>
          </p:spPr>
          <p:txBody>
            <a:bodyPr wrap="none" anchor="ctr"/>
            <a:lstStyle/>
            <a:p>
              <a:endParaRPr lang="en-US"/>
            </a:p>
          </p:txBody>
        </p:sp>
        <p:sp>
          <p:nvSpPr>
            <p:cNvPr id="164880" name="Freeform 16"/>
            <p:cNvSpPr>
              <a:spLocks/>
            </p:cNvSpPr>
            <p:nvPr/>
          </p:nvSpPr>
          <p:spPr bwMode="auto">
            <a:xfrm>
              <a:off x="801" y="1685"/>
              <a:ext cx="4331" cy="1531"/>
            </a:xfrm>
            <a:custGeom>
              <a:avLst/>
              <a:gdLst/>
              <a:ahLst/>
              <a:cxnLst>
                <a:cxn ang="0">
                  <a:pos x="65" y="1520"/>
                </a:cxn>
                <a:cxn ang="0">
                  <a:pos x="137" y="1508"/>
                </a:cxn>
                <a:cxn ang="0">
                  <a:pos x="210" y="1496"/>
                </a:cxn>
                <a:cxn ang="0">
                  <a:pos x="282" y="1482"/>
                </a:cxn>
                <a:cxn ang="0">
                  <a:pos x="353" y="1467"/>
                </a:cxn>
                <a:cxn ang="0">
                  <a:pos x="425" y="1450"/>
                </a:cxn>
                <a:cxn ang="0">
                  <a:pos x="498" y="1431"/>
                </a:cxn>
                <a:cxn ang="0">
                  <a:pos x="570" y="1410"/>
                </a:cxn>
                <a:cxn ang="0">
                  <a:pos x="642" y="1388"/>
                </a:cxn>
                <a:cxn ang="0">
                  <a:pos x="714" y="1363"/>
                </a:cxn>
                <a:cxn ang="0">
                  <a:pos x="786" y="1334"/>
                </a:cxn>
                <a:cxn ang="0">
                  <a:pos x="859" y="1302"/>
                </a:cxn>
                <a:cxn ang="0">
                  <a:pos x="931" y="1266"/>
                </a:cxn>
                <a:cxn ang="0">
                  <a:pos x="1003" y="1227"/>
                </a:cxn>
                <a:cxn ang="0">
                  <a:pos x="1075" y="1181"/>
                </a:cxn>
                <a:cxn ang="0">
                  <a:pos x="1148" y="1131"/>
                </a:cxn>
                <a:cxn ang="0">
                  <a:pos x="1220" y="1074"/>
                </a:cxn>
                <a:cxn ang="0">
                  <a:pos x="1292" y="1010"/>
                </a:cxn>
                <a:cxn ang="0">
                  <a:pos x="1364" y="938"/>
                </a:cxn>
                <a:cxn ang="0">
                  <a:pos x="1436" y="858"/>
                </a:cxn>
                <a:cxn ang="0">
                  <a:pos x="1508" y="770"/>
                </a:cxn>
                <a:cxn ang="0">
                  <a:pos x="1580" y="674"/>
                </a:cxn>
                <a:cxn ang="0">
                  <a:pos x="1652" y="570"/>
                </a:cxn>
                <a:cxn ang="0">
                  <a:pos x="1725" y="461"/>
                </a:cxn>
                <a:cxn ang="0">
                  <a:pos x="1797" y="351"/>
                </a:cxn>
                <a:cxn ang="0">
                  <a:pos x="1869" y="245"/>
                </a:cxn>
                <a:cxn ang="0">
                  <a:pos x="1941" y="149"/>
                </a:cxn>
                <a:cxn ang="0">
                  <a:pos x="2013" y="72"/>
                </a:cxn>
                <a:cxn ang="0">
                  <a:pos x="2086" y="21"/>
                </a:cxn>
                <a:cxn ang="0">
                  <a:pos x="2158" y="1"/>
                </a:cxn>
                <a:cxn ang="0">
                  <a:pos x="2230" y="14"/>
                </a:cxn>
                <a:cxn ang="0">
                  <a:pos x="2302" y="59"/>
                </a:cxn>
                <a:cxn ang="0">
                  <a:pos x="2375" y="132"/>
                </a:cxn>
                <a:cxn ang="0">
                  <a:pos x="2447" y="225"/>
                </a:cxn>
                <a:cxn ang="0">
                  <a:pos x="2518" y="329"/>
                </a:cxn>
                <a:cxn ang="0">
                  <a:pos x="2590" y="439"/>
                </a:cxn>
                <a:cxn ang="0">
                  <a:pos x="2662" y="549"/>
                </a:cxn>
                <a:cxn ang="0">
                  <a:pos x="2735" y="653"/>
                </a:cxn>
                <a:cxn ang="0">
                  <a:pos x="2807" y="751"/>
                </a:cxn>
                <a:cxn ang="0">
                  <a:pos x="2879" y="841"/>
                </a:cxn>
                <a:cxn ang="0">
                  <a:pos x="2951" y="923"/>
                </a:cxn>
                <a:cxn ang="0">
                  <a:pos x="3024" y="996"/>
                </a:cxn>
                <a:cxn ang="0">
                  <a:pos x="3096" y="1062"/>
                </a:cxn>
                <a:cxn ang="0">
                  <a:pos x="3168" y="1120"/>
                </a:cxn>
                <a:cxn ang="0">
                  <a:pos x="3240" y="1172"/>
                </a:cxn>
                <a:cxn ang="0">
                  <a:pos x="3312" y="1218"/>
                </a:cxn>
                <a:cxn ang="0">
                  <a:pos x="3385" y="1259"/>
                </a:cxn>
                <a:cxn ang="0">
                  <a:pos x="3457" y="1295"/>
                </a:cxn>
                <a:cxn ang="0">
                  <a:pos x="3529" y="1328"/>
                </a:cxn>
                <a:cxn ang="0">
                  <a:pos x="3601" y="1357"/>
                </a:cxn>
                <a:cxn ang="0">
                  <a:pos x="3673" y="1383"/>
                </a:cxn>
                <a:cxn ang="0">
                  <a:pos x="3745" y="1407"/>
                </a:cxn>
                <a:cxn ang="0">
                  <a:pos x="3817" y="1427"/>
                </a:cxn>
                <a:cxn ang="0">
                  <a:pos x="3890" y="1446"/>
                </a:cxn>
                <a:cxn ang="0">
                  <a:pos x="3961" y="1463"/>
                </a:cxn>
                <a:cxn ang="0">
                  <a:pos x="4034" y="1479"/>
                </a:cxn>
                <a:cxn ang="0">
                  <a:pos x="4106" y="1493"/>
                </a:cxn>
                <a:cxn ang="0">
                  <a:pos x="4178" y="1507"/>
                </a:cxn>
                <a:cxn ang="0">
                  <a:pos x="4251" y="1517"/>
                </a:cxn>
                <a:cxn ang="0">
                  <a:pos x="4323" y="1528"/>
                </a:cxn>
              </a:cxnLst>
              <a:rect l="0" t="0" r="r" b="b"/>
              <a:pathLst>
                <a:path w="4331" h="1531">
                  <a:moveTo>
                    <a:pt x="0" y="1530"/>
                  </a:moveTo>
                  <a:lnTo>
                    <a:pt x="7" y="1528"/>
                  </a:lnTo>
                  <a:lnTo>
                    <a:pt x="14" y="1527"/>
                  </a:lnTo>
                  <a:lnTo>
                    <a:pt x="22" y="1526"/>
                  </a:lnTo>
                  <a:lnTo>
                    <a:pt x="29" y="1526"/>
                  </a:lnTo>
                  <a:lnTo>
                    <a:pt x="36" y="1525"/>
                  </a:lnTo>
                  <a:lnTo>
                    <a:pt x="43" y="1524"/>
                  </a:lnTo>
                  <a:lnTo>
                    <a:pt x="50" y="1523"/>
                  </a:lnTo>
                  <a:lnTo>
                    <a:pt x="58" y="1521"/>
                  </a:lnTo>
                  <a:lnTo>
                    <a:pt x="65" y="1520"/>
                  </a:lnTo>
                  <a:lnTo>
                    <a:pt x="72" y="1519"/>
                  </a:lnTo>
                  <a:lnTo>
                    <a:pt x="79" y="1517"/>
                  </a:lnTo>
                  <a:lnTo>
                    <a:pt x="86" y="1517"/>
                  </a:lnTo>
                  <a:lnTo>
                    <a:pt x="94" y="1516"/>
                  </a:lnTo>
                  <a:lnTo>
                    <a:pt x="102" y="1515"/>
                  </a:lnTo>
                  <a:lnTo>
                    <a:pt x="109" y="1514"/>
                  </a:lnTo>
                  <a:lnTo>
                    <a:pt x="115" y="1512"/>
                  </a:lnTo>
                  <a:lnTo>
                    <a:pt x="122" y="1511"/>
                  </a:lnTo>
                  <a:lnTo>
                    <a:pt x="130" y="1510"/>
                  </a:lnTo>
                  <a:lnTo>
                    <a:pt x="137" y="1508"/>
                  </a:lnTo>
                  <a:lnTo>
                    <a:pt x="144" y="1508"/>
                  </a:lnTo>
                  <a:lnTo>
                    <a:pt x="151" y="1507"/>
                  </a:lnTo>
                  <a:lnTo>
                    <a:pt x="158" y="1505"/>
                  </a:lnTo>
                  <a:lnTo>
                    <a:pt x="166" y="1504"/>
                  </a:lnTo>
                  <a:lnTo>
                    <a:pt x="173" y="1502"/>
                  </a:lnTo>
                  <a:lnTo>
                    <a:pt x="180" y="1501"/>
                  </a:lnTo>
                  <a:lnTo>
                    <a:pt x="188" y="1499"/>
                  </a:lnTo>
                  <a:lnTo>
                    <a:pt x="195" y="1499"/>
                  </a:lnTo>
                  <a:lnTo>
                    <a:pt x="202" y="1498"/>
                  </a:lnTo>
                  <a:lnTo>
                    <a:pt x="210" y="1496"/>
                  </a:lnTo>
                  <a:lnTo>
                    <a:pt x="217" y="1495"/>
                  </a:lnTo>
                  <a:lnTo>
                    <a:pt x="224" y="1493"/>
                  </a:lnTo>
                  <a:lnTo>
                    <a:pt x="231" y="1492"/>
                  </a:lnTo>
                  <a:lnTo>
                    <a:pt x="238" y="1490"/>
                  </a:lnTo>
                  <a:lnTo>
                    <a:pt x="246" y="1489"/>
                  </a:lnTo>
                  <a:lnTo>
                    <a:pt x="253" y="1488"/>
                  </a:lnTo>
                  <a:lnTo>
                    <a:pt x="260" y="1487"/>
                  </a:lnTo>
                  <a:lnTo>
                    <a:pt x="267" y="1485"/>
                  </a:lnTo>
                  <a:lnTo>
                    <a:pt x="274" y="1483"/>
                  </a:lnTo>
                  <a:lnTo>
                    <a:pt x="282" y="1482"/>
                  </a:lnTo>
                  <a:lnTo>
                    <a:pt x="289" y="1481"/>
                  </a:lnTo>
                  <a:lnTo>
                    <a:pt x="296" y="1479"/>
                  </a:lnTo>
                  <a:lnTo>
                    <a:pt x="303" y="1478"/>
                  </a:lnTo>
                  <a:lnTo>
                    <a:pt x="310" y="1476"/>
                  </a:lnTo>
                  <a:lnTo>
                    <a:pt x="318" y="1474"/>
                  </a:lnTo>
                  <a:lnTo>
                    <a:pt x="325" y="1473"/>
                  </a:lnTo>
                  <a:lnTo>
                    <a:pt x="332" y="1472"/>
                  </a:lnTo>
                  <a:lnTo>
                    <a:pt x="339" y="1470"/>
                  </a:lnTo>
                  <a:lnTo>
                    <a:pt x="346" y="1469"/>
                  </a:lnTo>
                  <a:lnTo>
                    <a:pt x="353" y="1467"/>
                  </a:lnTo>
                  <a:lnTo>
                    <a:pt x="361" y="1465"/>
                  </a:lnTo>
                  <a:lnTo>
                    <a:pt x="368" y="1463"/>
                  </a:lnTo>
                  <a:lnTo>
                    <a:pt x="375" y="1462"/>
                  </a:lnTo>
                  <a:lnTo>
                    <a:pt x="382" y="1460"/>
                  </a:lnTo>
                  <a:lnTo>
                    <a:pt x="389" y="1458"/>
                  </a:lnTo>
                  <a:lnTo>
                    <a:pt x="397" y="1457"/>
                  </a:lnTo>
                  <a:lnTo>
                    <a:pt x="404" y="1455"/>
                  </a:lnTo>
                  <a:lnTo>
                    <a:pt x="411" y="1454"/>
                  </a:lnTo>
                  <a:lnTo>
                    <a:pt x="418" y="1452"/>
                  </a:lnTo>
                  <a:lnTo>
                    <a:pt x="425" y="1450"/>
                  </a:lnTo>
                  <a:lnTo>
                    <a:pt x="433" y="1448"/>
                  </a:lnTo>
                  <a:lnTo>
                    <a:pt x="440" y="1446"/>
                  </a:lnTo>
                  <a:lnTo>
                    <a:pt x="447" y="1445"/>
                  </a:lnTo>
                  <a:lnTo>
                    <a:pt x="455" y="1443"/>
                  </a:lnTo>
                  <a:lnTo>
                    <a:pt x="462" y="1441"/>
                  </a:lnTo>
                  <a:lnTo>
                    <a:pt x="470" y="1439"/>
                  </a:lnTo>
                  <a:lnTo>
                    <a:pt x="477" y="1437"/>
                  </a:lnTo>
                  <a:lnTo>
                    <a:pt x="484" y="1436"/>
                  </a:lnTo>
                  <a:lnTo>
                    <a:pt x="491" y="1434"/>
                  </a:lnTo>
                  <a:lnTo>
                    <a:pt x="498" y="1431"/>
                  </a:lnTo>
                  <a:lnTo>
                    <a:pt x="505" y="1429"/>
                  </a:lnTo>
                  <a:lnTo>
                    <a:pt x="513" y="1427"/>
                  </a:lnTo>
                  <a:lnTo>
                    <a:pt x="520" y="1426"/>
                  </a:lnTo>
                  <a:lnTo>
                    <a:pt x="527" y="1423"/>
                  </a:lnTo>
                  <a:lnTo>
                    <a:pt x="534" y="1421"/>
                  </a:lnTo>
                  <a:lnTo>
                    <a:pt x="541" y="1419"/>
                  </a:lnTo>
                  <a:lnTo>
                    <a:pt x="549" y="1418"/>
                  </a:lnTo>
                  <a:lnTo>
                    <a:pt x="556" y="1415"/>
                  </a:lnTo>
                  <a:lnTo>
                    <a:pt x="563" y="1413"/>
                  </a:lnTo>
                  <a:lnTo>
                    <a:pt x="570" y="1410"/>
                  </a:lnTo>
                  <a:lnTo>
                    <a:pt x="577" y="1409"/>
                  </a:lnTo>
                  <a:lnTo>
                    <a:pt x="585" y="1407"/>
                  </a:lnTo>
                  <a:lnTo>
                    <a:pt x="592" y="1404"/>
                  </a:lnTo>
                  <a:lnTo>
                    <a:pt x="599" y="1401"/>
                  </a:lnTo>
                  <a:lnTo>
                    <a:pt x="606" y="1400"/>
                  </a:lnTo>
                  <a:lnTo>
                    <a:pt x="613" y="1398"/>
                  </a:lnTo>
                  <a:lnTo>
                    <a:pt x="621" y="1395"/>
                  </a:lnTo>
                  <a:lnTo>
                    <a:pt x="628" y="1392"/>
                  </a:lnTo>
                  <a:lnTo>
                    <a:pt x="635" y="1391"/>
                  </a:lnTo>
                  <a:lnTo>
                    <a:pt x="642" y="1388"/>
                  </a:lnTo>
                  <a:lnTo>
                    <a:pt x="649" y="1385"/>
                  </a:lnTo>
                  <a:lnTo>
                    <a:pt x="657" y="1383"/>
                  </a:lnTo>
                  <a:lnTo>
                    <a:pt x="664" y="1381"/>
                  </a:lnTo>
                  <a:lnTo>
                    <a:pt x="671" y="1378"/>
                  </a:lnTo>
                  <a:lnTo>
                    <a:pt x="678" y="1375"/>
                  </a:lnTo>
                  <a:lnTo>
                    <a:pt x="685" y="1373"/>
                  </a:lnTo>
                  <a:lnTo>
                    <a:pt x="693" y="1370"/>
                  </a:lnTo>
                  <a:lnTo>
                    <a:pt x="700" y="1368"/>
                  </a:lnTo>
                  <a:lnTo>
                    <a:pt x="707" y="1365"/>
                  </a:lnTo>
                  <a:lnTo>
                    <a:pt x="714" y="1363"/>
                  </a:lnTo>
                  <a:lnTo>
                    <a:pt x="721" y="1360"/>
                  </a:lnTo>
                  <a:lnTo>
                    <a:pt x="729" y="1357"/>
                  </a:lnTo>
                  <a:lnTo>
                    <a:pt x="737" y="1355"/>
                  </a:lnTo>
                  <a:lnTo>
                    <a:pt x="744" y="1352"/>
                  </a:lnTo>
                  <a:lnTo>
                    <a:pt x="750" y="1348"/>
                  </a:lnTo>
                  <a:lnTo>
                    <a:pt x="757" y="1346"/>
                  </a:lnTo>
                  <a:lnTo>
                    <a:pt x="765" y="1343"/>
                  </a:lnTo>
                  <a:lnTo>
                    <a:pt x="772" y="1340"/>
                  </a:lnTo>
                  <a:lnTo>
                    <a:pt x="779" y="1337"/>
                  </a:lnTo>
                  <a:lnTo>
                    <a:pt x="786" y="1334"/>
                  </a:lnTo>
                  <a:lnTo>
                    <a:pt x="793" y="1331"/>
                  </a:lnTo>
                  <a:lnTo>
                    <a:pt x="801" y="1328"/>
                  </a:lnTo>
                  <a:lnTo>
                    <a:pt x="808" y="1325"/>
                  </a:lnTo>
                  <a:lnTo>
                    <a:pt x="816" y="1321"/>
                  </a:lnTo>
                  <a:lnTo>
                    <a:pt x="823" y="1319"/>
                  </a:lnTo>
                  <a:lnTo>
                    <a:pt x="830" y="1315"/>
                  </a:lnTo>
                  <a:lnTo>
                    <a:pt x="837" y="1312"/>
                  </a:lnTo>
                  <a:lnTo>
                    <a:pt x="845" y="1309"/>
                  </a:lnTo>
                  <a:lnTo>
                    <a:pt x="852" y="1305"/>
                  </a:lnTo>
                  <a:lnTo>
                    <a:pt x="859" y="1302"/>
                  </a:lnTo>
                  <a:lnTo>
                    <a:pt x="866" y="1299"/>
                  </a:lnTo>
                  <a:lnTo>
                    <a:pt x="873" y="1295"/>
                  </a:lnTo>
                  <a:lnTo>
                    <a:pt x="881" y="1292"/>
                  </a:lnTo>
                  <a:lnTo>
                    <a:pt x="888" y="1288"/>
                  </a:lnTo>
                  <a:lnTo>
                    <a:pt x="895" y="1284"/>
                  </a:lnTo>
                  <a:lnTo>
                    <a:pt x="902" y="1281"/>
                  </a:lnTo>
                  <a:lnTo>
                    <a:pt x="909" y="1277"/>
                  </a:lnTo>
                  <a:lnTo>
                    <a:pt x="917" y="1274"/>
                  </a:lnTo>
                  <a:lnTo>
                    <a:pt x="924" y="1270"/>
                  </a:lnTo>
                  <a:lnTo>
                    <a:pt x="931" y="1266"/>
                  </a:lnTo>
                  <a:lnTo>
                    <a:pt x="938" y="1263"/>
                  </a:lnTo>
                  <a:lnTo>
                    <a:pt x="945" y="1259"/>
                  </a:lnTo>
                  <a:lnTo>
                    <a:pt x="953" y="1255"/>
                  </a:lnTo>
                  <a:lnTo>
                    <a:pt x="960" y="1251"/>
                  </a:lnTo>
                  <a:lnTo>
                    <a:pt x="967" y="1247"/>
                  </a:lnTo>
                  <a:lnTo>
                    <a:pt x="974" y="1243"/>
                  </a:lnTo>
                  <a:lnTo>
                    <a:pt x="981" y="1239"/>
                  </a:lnTo>
                  <a:lnTo>
                    <a:pt x="989" y="1235"/>
                  </a:lnTo>
                  <a:lnTo>
                    <a:pt x="996" y="1230"/>
                  </a:lnTo>
                  <a:lnTo>
                    <a:pt x="1003" y="1227"/>
                  </a:lnTo>
                  <a:lnTo>
                    <a:pt x="1010" y="1222"/>
                  </a:lnTo>
                  <a:lnTo>
                    <a:pt x="1017" y="1218"/>
                  </a:lnTo>
                  <a:lnTo>
                    <a:pt x="1024" y="1213"/>
                  </a:lnTo>
                  <a:lnTo>
                    <a:pt x="1032" y="1209"/>
                  </a:lnTo>
                  <a:lnTo>
                    <a:pt x="1039" y="1204"/>
                  </a:lnTo>
                  <a:lnTo>
                    <a:pt x="1046" y="1200"/>
                  </a:lnTo>
                  <a:lnTo>
                    <a:pt x="1053" y="1195"/>
                  </a:lnTo>
                  <a:lnTo>
                    <a:pt x="1060" y="1191"/>
                  </a:lnTo>
                  <a:lnTo>
                    <a:pt x="1068" y="1186"/>
                  </a:lnTo>
                  <a:lnTo>
                    <a:pt x="1075" y="1181"/>
                  </a:lnTo>
                  <a:lnTo>
                    <a:pt x="1082" y="1177"/>
                  </a:lnTo>
                  <a:lnTo>
                    <a:pt x="1090" y="1172"/>
                  </a:lnTo>
                  <a:lnTo>
                    <a:pt x="1097" y="1167"/>
                  </a:lnTo>
                  <a:lnTo>
                    <a:pt x="1105" y="1162"/>
                  </a:lnTo>
                  <a:lnTo>
                    <a:pt x="1112" y="1157"/>
                  </a:lnTo>
                  <a:lnTo>
                    <a:pt x="1119" y="1152"/>
                  </a:lnTo>
                  <a:lnTo>
                    <a:pt x="1126" y="1147"/>
                  </a:lnTo>
                  <a:lnTo>
                    <a:pt x="1133" y="1141"/>
                  </a:lnTo>
                  <a:lnTo>
                    <a:pt x="1141" y="1136"/>
                  </a:lnTo>
                  <a:lnTo>
                    <a:pt x="1148" y="1131"/>
                  </a:lnTo>
                  <a:lnTo>
                    <a:pt x="1155" y="1125"/>
                  </a:lnTo>
                  <a:lnTo>
                    <a:pt x="1162" y="1120"/>
                  </a:lnTo>
                  <a:lnTo>
                    <a:pt x="1169" y="1114"/>
                  </a:lnTo>
                  <a:lnTo>
                    <a:pt x="1176" y="1109"/>
                  </a:lnTo>
                  <a:lnTo>
                    <a:pt x="1184" y="1103"/>
                  </a:lnTo>
                  <a:lnTo>
                    <a:pt x="1191" y="1097"/>
                  </a:lnTo>
                  <a:lnTo>
                    <a:pt x="1198" y="1092"/>
                  </a:lnTo>
                  <a:lnTo>
                    <a:pt x="1205" y="1086"/>
                  </a:lnTo>
                  <a:lnTo>
                    <a:pt x="1212" y="1080"/>
                  </a:lnTo>
                  <a:lnTo>
                    <a:pt x="1220" y="1074"/>
                  </a:lnTo>
                  <a:lnTo>
                    <a:pt x="1227" y="1068"/>
                  </a:lnTo>
                  <a:lnTo>
                    <a:pt x="1234" y="1062"/>
                  </a:lnTo>
                  <a:lnTo>
                    <a:pt x="1241" y="1056"/>
                  </a:lnTo>
                  <a:lnTo>
                    <a:pt x="1248" y="1050"/>
                  </a:lnTo>
                  <a:lnTo>
                    <a:pt x="1256" y="1042"/>
                  </a:lnTo>
                  <a:lnTo>
                    <a:pt x="1263" y="1036"/>
                  </a:lnTo>
                  <a:lnTo>
                    <a:pt x="1270" y="1030"/>
                  </a:lnTo>
                  <a:lnTo>
                    <a:pt x="1277" y="1024"/>
                  </a:lnTo>
                  <a:lnTo>
                    <a:pt x="1284" y="1016"/>
                  </a:lnTo>
                  <a:lnTo>
                    <a:pt x="1292" y="1010"/>
                  </a:lnTo>
                  <a:lnTo>
                    <a:pt x="1299" y="1003"/>
                  </a:lnTo>
                  <a:lnTo>
                    <a:pt x="1306" y="996"/>
                  </a:lnTo>
                  <a:lnTo>
                    <a:pt x="1313" y="989"/>
                  </a:lnTo>
                  <a:lnTo>
                    <a:pt x="1320" y="982"/>
                  </a:lnTo>
                  <a:lnTo>
                    <a:pt x="1328" y="975"/>
                  </a:lnTo>
                  <a:lnTo>
                    <a:pt x="1335" y="968"/>
                  </a:lnTo>
                  <a:lnTo>
                    <a:pt x="1342" y="961"/>
                  </a:lnTo>
                  <a:lnTo>
                    <a:pt x="1349" y="953"/>
                  </a:lnTo>
                  <a:lnTo>
                    <a:pt x="1357" y="946"/>
                  </a:lnTo>
                  <a:lnTo>
                    <a:pt x="1364" y="938"/>
                  </a:lnTo>
                  <a:lnTo>
                    <a:pt x="1372" y="931"/>
                  </a:lnTo>
                  <a:lnTo>
                    <a:pt x="1378" y="923"/>
                  </a:lnTo>
                  <a:lnTo>
                    <a:pt x="1385" y="916"/>
                  </a:lnTo>
                  <a:lnTo>
                    <a:pt x="1392" y="908"/>
                  </a:lnTo>
                  <a:lnTo>
                    <a:pt x="1400" y="899"/>
                  </a:lnTo>
                  <a:lnTo>
                    <a:pt x="1407" y="891"/>
                  </a:lnTo>
                  <a:lnTo>
                    <a:pt x="1414" y="883"/>
                  </a:lnTo>
                  <a:lnTo>
                    <a:pt x="1421" y="875"/>
                  </a:lnTo>
                  <a:lnTo>
                    <a:pt x="1428" y="867"/>
                  </a:lnTo>
                  <a:lnTo>
                    <a:pt x="1436" y="858"/>
                  </a:lnTo>
                  <a:lnTo>
                    <a:pt x="1443" y="850"/>
                  </a:lnTo>
                  <a:lnTo>
                    <a:pt x="1451" y="841"/>
                  </a:lnTo>
                  <a:lnTo>
                    <a:pt x="1458" y="833"/>
                  </a:lnTo>
                  <a:lnTo>
                    <a:pt x="1465" y="824"/>
                  </a:lnTo>
                  <a:lnTo>
                    <a:pt x="1472" y="815"/>
                  </a:lnTo>
                  <a:lnTo>
                    <a:pt x="1480" y="807"/>
                  </a:lnTo>
                  <a:lnTo>
                    <a:pt x="1487" y="798"/>
                  </a:lnTo>
                  <a:lnTo>
                    <a:pt x="1494" y="788"/>
                  </a:lnTo>
                  <a:lnTo>
                    <a:pt x="1501" y="779"/>
                  </a:lnTo>
                  <a:lnTo>
                    <a:pt x="1508" y="770"/>
                  </a:lnTo>
                  <a:lnTo>
                    <a:pt x="1516" y="761"/>
                  </a:lnTo>
                  <a:lnTo>
                    <a:pt x="1523" y="751"/>
                  </a:lnTo>
                  <a:lnTo>
                    <a:pt x="1530" y="742"/>
                  </a:lnTo>
                  <a:lnTo>
                    <a:pt x="1537" y="732"/>
                  </a:lnTo>
                  <a:lnTo>
                    <a:pt x="1544" y="723"/>
                  </a:lnTo>
                  <a:lnTo>
                    <a:pt x="1552" y="713"/>
                  </a:lnTo>
                  <a:lnTo>
                    <a:pt x="1559" y="703"/>
                  </a:lnTo>
                  <a:lnTo>
                    <a:pt x="1566" y="693"/>
                  </a:lnTo>
                  <a:lnTo>
                    <a:pt x="1573" y="684"/>
                  </a:lnTo>
                  <a:lnTo>
                    <a:pt x="1580" y="674"/>
                  </a:lnTo>
                  <a:lnTo>
                    <a:pt x="1588" y="664"/>
                  </a:lnTo>
                  <a:lnTo>
                    <a:pt x="1595" y="653"/>
                  </a:lnTo>
                  <a:lnTo>
                    <a:pt x="1602" y="643"/>
                  </a:lnTo>
                  <a:lnTo>
                    <a:pt x="1609" y="633"/>
                  </a:lnTo>
                  <a:lnTo>
                    <a:pt x="1616" y="622"/>
                  </a:lnTo>
                  <a:lnTo>
                    <a:pt x="1624" y="612"/>
                  </a:lnTo>
                  <a:lnTo>
                    <a:pt x="1631" y="602"/>
                  </a:lnTo>
                  <a:lnTo>
                    <a:pt x="1638" y="591"/>
                  </a:lnTo>
                  <a:lnTo>
                    <a:pt x="1645" y="580"/>
                  </a:lnTo>
                  <a:lnTo>
                    <a:pt x="1652" y="570"/>
                  </a:lnTo>
                  <a:lnTo>
                    <a:pt x="1660" y="559"/>
                  </a:lnTo>
                  <a:lnTo>
                    <a:pt x="1667" y="549"/>
                  </a:lnTo>
                  <a:lnTo>
                    <a:pt x="1674" y="538"/>
                  </a:lnTo>
                  <a:lnTo>
                    <a:pt x="1681" y="527"/>
                  </a:lnTo>
                  <a:lnTo>
                    <a:pt x="1688" y="516"/>
                  </a:lnTo>
                  <a:lnTo>
                    <a:pt x="1695" y="506"/>
                  </a:lnTo>
                  <a:lnTo>
                    <a:pt x="1703" y="495"/>
                  </a:lnTo>
                  <a:lnTo>
                    <a:pt x="1710" y="483"/>
                  </a:lnTo>
                  <a:lnTo>
                    <a:pt x="1718" y="472"/>
                  </a:lnTo>
                  <a:lnTo>
                    <a:pt x="1725" y="461"/>
                  </a:lnTo>
                  <a:lnTo>
                    <a:pt x="1732" y="450"/>
                  </a:lnTo>
                  <a:lnTo>
                    <a:pt x="1740" y="439"/>
                  </a:lnTo>
                  <a:lnTo>
                    <a:pt x="1747" y="428"/>
                  </a:lnTo>
                  <a:lnTo>
                    <a:pt x="1754" y="417"/>
                  </a:lnTo>
                  <a:lnTo>
                    <a:pt x="1761" y="406"/>
                  </a:lnTo>
                  <a:lnTo>
                    <a:pt x="1768" y="395"/>
                  </a:lnTo>
                  <a:lnTo>
                    <a:pt x="1776" y="384"/>
                  </a:lnTo>
                  <a:lnTo>
                    <a:pt x="1783" y="373"/>
                  </a:lnTo>
                  <a:lnTo>
                    <a:pt x="1790" y="362"/>
                  </a:lnTo>
                  <a:lnTo>
                    <a:pt x="1797" y="351"/>
                  </a:lnTo>
                  <a:lnTo>
                    <a:pt x="1804" y="340"/>
                  </a:lnTo>
                  <a:lnTo>
                    <a:pt x="1812" y="329"/>
                  </a:lnTo>
                  <a:lnTo>
                    <a:pt x="1819" y="318"/>
                  </a:lnTo>
                  <a:lnTo>
                    <a:pt x="1826" y="308"/>
                  </a:lnTo>
                  <a:lnTo>
                    <a:pt x="1833" y="297"/>
                  </a:lnTo>
                  <a:lnTo>
                    <a:pt x="1840" y="286"/>
                  </a:lnTo>
                  <a:lnTo>
                    <a:pt x="1847" y="276"/>
                  </a:lnTo>
                  <a:lnTo>
                    <a:pt x="1855" y="265"/>
                  </a:lnTo>
                  <a:lnTo>
                    <a:pt x="1862" y="255"/>
                  </a:lnTo>
                  <a:lnTo>
                    <a:pt x="1869" y="245"/>
                  </a:lnTo>
                  <a:lnTo>
                    <a:pt x="1876" y="235"/>
                  </a:lnTo>
                  <a:lnTo>
                    <a:pt x="1883" y="225"/>
                  </a:lnTo>
                  <a:lnTo>
                    <a:pt x="1891" y="215"/>
                  </a:lnTo>
                  <a:lnTo>
                    <a:pt x="1898" y="205"/>
                  </a:lnTo>
                  <a:lnTo>
                    <a:pt x="1905" y="195"/>
                  </a:lnTo>
                  <a:lnTo>
                    <a:pt x="1912" y="186"/>
                  </a:lnTo>
                  <a:lnTo>
                    <a:pt x="1919" y="176"/>
                  </a:lnTo>
                  <a:lnTo>
                    <a:pt x="1927" y="167"/>
                  </a:lnTo>
                  <a:lnTo>
                    <a:pt x="1934" y="158"/>
                  </a:lnTo>
                  <a:lnTo>
                    <a:pt x="1941" y="149"/>
                  </a:lnTo>
                  <a:lnTo>
                    <a:pt x="1948" y="140"/>
                  </a:lnTo>
                  <a:lnTo>
                    <a:pt x="1955" y="132"/>
                  </a:lnTo>
                  <a:lnTo>
                    <a:pt x="1963" y="124"/>
                  </a:lnTo>
                  <a:lnTo>
                    <a:pt x="1970" y="116"/>
                  </a:lnTo>
                  <a:lnTo>
                    <a:pt x="1977" y="108"/>
                  </a:lnTo>
                  <a:lnTo>
                    <a:pt x="1984" y="101"/>
                  </a:lnTo>
                  <a:lnTo>
                    <a:pt x="1992" y="93"/>
                  </a:lnTo>
                  <a:lnTo>
                    <a:pt x="1999" y="85"/>
                  </a:lnTo>
                  <a:lnTo>
                    <a:pt x="2007" y="79"/>
                  </a:lnTo>
                  <a:lnTo>
                    <a:pt x="2013" y="72"/>
                  </a:lnTo>
                  <a:lnTo>
                    <a:pt x="2020" y="66"/>
                  </a:lnTo>
                  <a:lnTo>
                    <a:pt x="2027" y="59"/>
                  </a:lnTo>
                  <a:lnTo>
                    <a:pt x="2035" y="54"/>
                  </a:lnTo>
                  <a:lnTo>
                    <a:pt x="2042" y="49"/>
                  </a:lnTo>
                  <a:lnTo>
                    <a:pt x="2049" y="43"/>
                  </a:lnTo>
                  <a:lnTo>
                    <a:pt x="2056" y="38"/>
                  </a:lnTo>
                  <a:lnTo>
                    <a:pt x="2063" y="33"/>
                  </a:lnTo>
                  <a:lnTo>
                    <a:pt x="2071" y="29"/>
                  </a:lnTo>
                  <a:lnTo>
                    <a:pt x="2079" y="24"/>
                  </a:lnTo>
                  <a:lnTo>
                    <a:pt x="2086" y="21"/>
                  </a:lnTo>
                  <a:lnTo>
                    <a:pt x="2093" y="17"/>
                  </a:lnTo>
                  <a:lnTo>
                    <a:pt x="2100" y="14"/>
                  </a:lnTo>
                  <a:lnTo>
                    <a:pt x="2107" y="11"/>
                  </a:lnTo>
                  <a:lnTo>
                    <a:pt x="2115" y="9"/>
                  </a:lnTo>
                  <a:lnTo>
                    <a:pt x="2122" y="6"/>
                  </a:lnTo>
                  <a:lnTo>
                    <a:pt x="2129" y="4"/>
                  </a:lnTo>
                  <a:lnTo>
                    <a:pt x="2136" y="4"/>
                  </a:lnTo>
                  <a:lnTo>
                    <a:pt x="2143" y="2"/>
                  </a:lnTo>
                  <a:lnTo>
                    <a:pt x="2151" y="1"/>
                  </a:lnTo>
                  <a:lnTo>
                    <a:pt x="2158" y="1"/>
                  </a:lnTo>
                  <a:lnTo>
                    <a:pt x="2165" y="0"/>
                  </a:lnTo>
                  <a:lnTo>
                    <a:pt x="2172" y="1"/>
                  </a:lnTo>
                  <a:lnTo>
                    <a:pt x="2179" y="1"/>
                  </a:lnTo>
                  <a:lnTo>
                    <a:pt x="2187" y="2"/>
                  </a:lnTo>
                  <a:lnTo>
                    <a:pt x="2194" y="4"/>
                  </a:lnTo>
                  <a:lnTo>
                    <a:pt x="2201" y="4"/>
                  </a:lnTo>
                  <a:lnTo>
                    <a:pt x="2208" y="6"/>
                  </a:lnTo>
                  <a:lnTo>
                    <a:pt x="2215" y="9"/>
                  </a:lnTo>
                  <a:lnTo>
                    <a:pt x="2223" y="11"/>
                  </a:lnTo>
                  <a:lnTo>
                    <a:pt x="2230" y="14"/>
                  </a:lnTo>
                  <a:lnTo>
                    <a:pt x="2237" y="17"/>
                  </a:lnTo>
                  <a:lnTo>
                    <a:pt x="2244" y="21"/>
                  </a:lnTo>
                  <a:lnTo>
                    <a:pt x="2251" y="24"/>
                  </a:lnTo>
                  <a:lnTo>
                    <a:pt x="2259" y="29"/>
                  </a:lnTo>
                  <a:lnTo>
                    <a:pt x="2266" y="33"/>
                  </a:lnTo>
                  <a:lnTo>
                    <a:pt x="2273" y="38"/>
                  </a:lnTo>
                  <a:lnTo>
                    <a:pt x="2280" y="43"/>
                  </a:lnTo>
                  <a:lnTo>
                    <a:pt x="2287" y="49"/>
                  </a:lnTo>
                  <a:lnTo>
                    <a:pt x="2295" y="54"/>
                  </a:lnTo>
                  <a:lnTo>
                    <a:pt x="2302" y="59"/>
                  </a:lnTo>
                  <a:lnTo>
                    <a:pt x="2309" y="66"/>
                  </a:lnTo>
                  <a:lnTo>
                    <a:pt x="2316" y="72"/>
                  </a:lnTo>
                  <a:lnTo>
                    <a:pt x="2323" y="79"/>
                  </a:lnTo>
                  <a:lnTo>
                    <a:pt x="2331" y="85"/>
                  </a:lnTo>
                  <a:lnTo>
                    <a:pt x="2338" y="93"/>
                  </a:lnTo>
                  <a:lnTo>
                    <a:pt x="2345" y="101"/>
                  </a:lnTo>
                  <a:lnTo>
                    <a:pt x="2353" y="108"/>
                  </a:lnTo>
                  <a:lnTo>
                    <a:pt x="2360" y="116"/>
                  </a:lnTo>
                  <a:lnTo>
                    <a:pt x="2367" y="124"/>
                  </a:lnTo>
                  <a:lnTo>
                    <a:pt x="2375" y="132"/>
                  </a:lnTo>
                  <a:lnTo>
                    <a:pt x="2382" y="140"/>
                  </a:lnTo>
                  <a:lnTo>
                    <a:pt x="2389" y="149"/>
                  </a:lnTo>
                  <a:lnTo>
                    <a:pt x="2396" y="158"/>
                  </a:lnTo>
                  <a:lnTo>
                    <a:pt x="2403" y="167"/>
                  </a:lnTo>
                  <a:lnTo>
                    <a:pt x="2411" y="176"/>
                  </a:lnTo>
                  <a:lnTo>
                    <a:pt x="2418" y="186"/>
                  </a:lnTo>
                  <a:lnTo>
                    <a:pt x="2425" y="195"/>
                  </a:lnTo>
                  <a:lnTo>
                    <a:pt x="2432" y="205"/>
                  </a:lnTo>
                  <a:lnTo>
                    <a:pt x="2439" y="215"/>
                  </a:lnTo>
                  <a:lnTo>
                    <a:pt x="2447" y="225"/>
                  </a:lnTo>
                  <a:lnTo>
                    <a:pt x="2454" y="235"/>
                  </a:lnTo>
                  <a:lnTo>
                    <a:pt x="2461" y="245"/>
                  </a:lnTo>
                  <a:lnTo>
                    <a:pt x="2468" y="255"/>
                  </a:lnTo>
                  <a:lnTo>
                    <a:pt x="2475" y="265"/>
                  </a:lnTo>
                  <a:lnTo>
                    <a:pt x="2483" y="276"/>
                  </a:lnTo>
                  <a:lnTo>
                    <a:pt x="2490" y="286"/>
                  </a:lnTo>
                  <a:lnTo>
                    <a:pt x="2497" y="297"/>
                  </a:lnTo>
                  <a:lnTo>
                    <a:pt x="2504" y="308"/>
                  </a:lnTo>
                  <a:lnTo>
                    <a:pt x="2511" y="318"/>
                  </a:lnTo>
                  <a:lnTo>
                    <a:pt x="2518" y="329"/>
                  </a:lnTo>
                  <a:lnTo>
                    <a:pt x="2526" y="340"/>
                  </a:lnTo>
                  <a:lnTo>
                    <a:pt x="2533" y="351"/>
                  </a:lnTo>
                  <a:lnTo>
                    <a:pt x="2540" y="362"/>
                  </a:lnTo>
                  <a:lnTo>
                    <a:pt x="2547" y="373"/>
                  </a:lnTo>
                  <a:lnTo>
                    <a:pt x="2554" y="384"/>
                  </a:lnTo>
                  <a:lnTo>
                    <a:pt x="2562" y="395"/>
                  </a:lnTo>
                  <a:lnTo>
                    <a:pt x="2569" y="406"/>
                  </a:lnTo>
                  <a:lnTo>
                    <a:pt x="2576" y="417"/>
                  </a:lnTo>
                  <a:lnTo>
                    <a:pt x="2583" y="428"/>
                  </a:lnTo>
                  <a:lnTo>
                    <a:pt x="2590" y="439"/>
                  </a:lnTo>
                  <a:lnTo>
                    <a:pt x="2598" y="450"/>
                  </a:lnTo>
                  <a:lnTo>
                    <a:pt x="2605" y="461"/>
                  </a:lnTo>
                  <a:lnTo>
                    <a:pt x="2612" y="472"/>
                  </a:lnTo>
                  <a:lnTo>
                    <a:pt x="2620" y="483"/>
                  </a:lnTo>
                  <a:lnTo>
                    <a:pt x="2627" y="495"/>
                  </a:lnTo>
                  <a:lnTo>
                    <a:pt x="2635" y="506"/>
                  </a:lnTo>
                  <a:lnTo>
                    <a:pt x="2641" y="516"/>
                  </a:lnTo>
                  <a:lnTo>
                    <a:pt x="2648" y="527"/>
                  </a:lnTo>
                  <a:lnTo>
                    <a:pt x="2655" y="538"/>
                  </a:lnTo>
                  <a:lnTo>
                    <a:pt x="2662" y="549"/>
                  </a:lnTo>
                  <a:lnTo>
                    <a:pt x="2670" y="559"/>
                  </a:lnTo>
                  <a:lnTo>
                    <a:pt x="2677" y="570"/>
                  </a:lnTo>
                  <a:lnTo>
                    <a:pt x="2684" y="580"/>
                  </a:lnTo>
                  <a:lnTo>
                    <a:pt x="2691" y="591"/>
                  </a:lnTo>
                  <a:lnTo>
                    <a:pt x="2698" y="602"/>
                  </a:lnTo>
                  <a:lnTo>
                    <a:pt x="2706" y="612"/>
                  </a:lnTo>
                  <a:lnTo>
                    <a:pt x="2714" y="622"/>
                  </a:lnTo>
                  <a:lnTo>
                    <a:pt x="2721" y="633"/>
                  </a:lnTo>
                  <a:lnTo>
                    <a:pt x="2728" y="643"/>
                  </a:lnTo>
                  <a:lnTo>
                    <a:pt x="2735" y="653"/>
                  </a:lnTo>
                  <a:lnTo>
                    <a:pt x="2742" y="664"/>
                  </a:lnTo>
                  <a:lnTo>
                    <a:pt x="2750" y="674"/>
                  </a:lnTo>
                  <a:lnTo>
                    <a:pt x="2757" y="684"/>
                  </a:lnTo>
                  <a:lnTo>
                    <a:pt x="2764" y="693"/>
                  </a:lnTo>
                  <a:lnTo>
                    <a:pt x="2771" y="703"/>
                  </a:lnTo>
                  <a:lnTo>
                    <a:pt x="2778" y="713"/>
                  </a:lnTo>
                  <a:lnTo>
                    <a:pt x="2786" y="723"/>
                  </a:lnTo>
                  <a:lnTo>
                    <a:pt x="2793" y="732"/>
                  </a:lnTo>
                  <a:lnTo>
                    <a:pt x="2800" y="742"/>
                  </a:lnTo>
                  <a:lnTo>
                    <a:pt x="2807" y="751"/>
                  </a:lnTo>
                  <a:lnTo>
                    <a:pt x="2814" y="761"/>
                  </a:lnTo>
                  <a:lnTo>
                    <a:pt x="2822" y="770"/>
                  </a:lnTo>
                  <a:lnTo>
                    <a:pt x="2829" y="779"/>
                  </a:lnTo>
                  <a:lnTo>
                    <a:pt x="2836" y="788"/>
                  </a:lnTo>
                  <a:lnTo>
                    <a:pt x="2843" y="798"/>
                  </a:lnTo>
                  <a:lnTo>
                    <a:pt x="2850" y="807"/>
                  </a:lnTo>
                  <a:lnTo>
                    <a:pt x="2858" y="815"/>
                  </a:lnTo>
                  <a:lnTo>
                    <a:pt x="2865" y="824"/>
                  </a:lnTo>
                  <a:lnTo>
                    <a:pt x="2872" y="833"/>
                  </a:lnTo>
                  <a:lnTo>
                    <a:pt x="2879" y="841"/>
                  </a:lnTo>
                  <a:lnTo>
                    <a:pt x="2886" y="850"/>
                  </a:lnTo>
                  <a:lnTo>
                    <a:pt x="2894" y="858"/>
                  </a:lnTo>
                  <a:lnTo>
                    <a:pt x="2901" y="867"/>
                  </a:lnTo>
                  <a:lnTo>
                    <a:pt x="2908" y="875"/>
                  </a:lnTo>
                  <a:lnTo>
                    <a:pt x="2915" y="883"/>
                  </a:lnTo>
                  <a:lnTo>
                    <a:pt x="2922" y="891"/>
                  </a:lnTo>
                  <a:lnTo>
                    <a:pt x="2930" y="899"/>
                  </a:lnTo>
                  <a:lnTo>
                    <a:pt x="2937" y="908"/>
                  </a:lnTo>
                  <a:lnTo>
                    <a:pt x="2944" y="916"/>
                  </a:lnTo>
                  <a:lnTo>
                    <a:pt x="2951" y="923"/>
                  </a:lnTo>
                  <a:lnTo>
                    <a:pt x="2958" y="931"/>
                  </a:lnTo>
                  <a:lnTo>
                    <a:pt x="2966" y="938"/>
                  </a:lnTo>
                  <a:lnTo>
                    <a:pt x="2973" y="946"/>
                  </a:lnTo>
                  <a:lnTo>
                    <a:pt x="2981" y="953"/>
                  </a:lnTo>
                  <a:lnTo>
                    <a:pt x="2988" y="961"/>
                  </a:lnTo>
                  <a:lnTo>
                    <a:pt x="2995" y="968"/>
                  </a:lnTo>
                  <a:lnTo>
                    <a:pt x="3002" y="975"/>
                  </a:lnTo>
                  <a:lnTo>
                    <a:pt x="3010" y="982"/>
                  </a:lnTo>
                  <a:lnTo>
                    <a:pt x="3017" y="989"/>
                  </a:lnTo>
                  <a:lnTo>
                    <a:pt x="3024" y="996"/>
                  </a:lnTo>
                  <a:lnTo>
                    <a:pt x="3031" y="1003"/>
                  </a:lnTo>
                  <a:lnTo>
                    <a:pt x="3038" y="1010"/>
                  </a:lnTo>
                  <a:lnTo>
                    <a:pt x="3046" y="1016"/>
                  </a:lnTo>
                  <a:lnTo>
                    <a:pt x="3053" y="1024"/>
                  </a:lnTo>
                  <a:lnTo>
                    <a:pt x="3060" y="1030"/>
                  </a:lnTo>
                  <a:lnTo>
                    <a:pt x="3067" y="1036"/>
                  </a:lnTo>
                  <a:lnTo>
                    <a:pt x="3074" y="1042"/>
                  </a:lnTo>
                  <a:lnTo>
                    <a:pt x="3082" y="1050"/>
                  </a:lnTo>
                  <a:lnTo>
                    <a:pt x="3089" y="1056"/>
                  </a:lnTo>
                  <a:lnTo>
                    <a:pt x="3096" y="1062"/>
                  </a:lnTo>
                  <a:lnTo>
                    <a:pt x="3103" y="1068"/>
                  </a:lnTo>
                  <a:lnTo>
                    <a:pt x="3110" y="1074"/>
                  </a:lnTo>
                  <a:lnTo>
                    <a:pt x="3118" y="1080"/>
                  </a:lnTo>
                  <a:lnTo>
                    <a:pt x="3125" y="1086"/>
                  </a:lnTo>
                  <a:lnTo>
                    <a:pt x="3132" y="1092"/>
                  </a:lnTo>
                  <a:lnTo>
                    <a:pt x="3139" y="1097"/>
                  </a:lnTo>
                  <a:lnTo>
                    <a:pt x="3146" y="1103"/>
                  </a:lnTo>
                  <a:lnTo>
                    <a:pt x="3154" y="1109"/>
                  </a:lnTo>
                  <a:lnTo>
                    <a:pt x="3161" y="1114"/>
                  </a:lnTo>
                  <a:lnTo>
                    <a:pt x="3168" y="1120"/>
                  </a:lnTo>
                  <a:lnTo>
                    <a:pt x="3175" y="1125"/>
                  </a:lnTo>
                  <a:lnTo>
                    <a:pt x="3182" y="1131"/>
                  </a:lnTo>
                  <a:lnTo>
                    <a:pt x="3189" y="1136"/>
                  </a:lnTo>
                  <a:lnTo>
                    <a:pt x="3197" y="1141"/>
                  </a:lnTo>
                  <a:lnTo>
                    <a:pt x="3204" y="1147"/>
                  </a:lnTo>
                  <a:lnTo>
                    <a:pt x="3211" y="1152"/>
                  </a:lnTo>
                  <a:lnTo>
                    <a:pt x="3218" y="1157"/>
                  </a:lnTo>
                  <a:lnTo>
                    <a:pt x="3225" y="1162"/>
                  </a:lnTo>
                  <a:lnTo>
                    <a:pt x="3233" y="1167"/>
                  </a:lnTo>
                  <a:lnTo>
                    <a:pt x="3240" y="1172"/>
                  </a:lnTo>
                  <a:lnTo>
                    <a:pt x="3247" y="1177"/>
                  </a:lnTo>
                  <a:lnTo>
                    <a:pt x="3255" y="1181"/>
                  </a:lnTo>
                  <a:lnTo>
                    <a:pt x="3262" y="1186"/>
                  </a:lnTo>
                  <a:lnTo>
                    <a:pt x="3270" y="1191"/>
                  </a:lnTo>
                  <a:lnTo>
                    <a:pt x="3276" y="1195"/>
                  </a:lnTo>
                  <a:lnTo>
                    <a:pt x="3283" y="1200"/>
                  </a:lnTo>
                  <a:lnTo>
                    <a:pt x="3290" y="1204"/>
                  </a:lnTo>
                  <a:lnTo>
                    <a:pt x="3297" y="1209"/>
                  </a:lnTo>
                  <a:lnTo>
                    <a:pt x="3305" y="1213"/>
                  </a:lnTo>
                  <a:lnTo>
                    <a:pt x="3312" y="1218"/>
                  </a:lnTo>
                  <a:lnTo>
                    <a:pt x="3319" y="1222"/>
                  </a:lnTo>
                  <a:lnTo>
                    <a:pt x="3326" y="1227"/>
                  </a:lnTo>
                  <a:lnTo>
                    <a:pt x="3333" y="1230"/>
                  </a:lnTo>
                  <a:lnTo>
                    <a:pt x="3341" y="1235"/>
                  </a:lnTo>
                  <a:lnTo>
                    <a:pt x="3349" y="1239"/>
                  </a:lnTo>
                  <a:lnTo>
                    <a:pt x="3356" y="1243"/>
                  </a:lnTo>
                  <a:lnTo>
                    <a:pt x="3363" y="1247"/>
                  </a:lnTo>
                  <a:lnTo>
                    <a:pt x="3370" y="1251"/>
                  </a:lnTo>
                  <a:lnTo>
                    <a:pt x="3377" y="1255"/>
                  </a:lnTo>
                  <a:lnTo>
                    <a:pt x="3385" y="1259"/>
                  </a:lnTo>
                  <a:lnTo>
                    <a:pt x="3392" y="1263"/>
                  </a:lnTo>
                  <a:lnTo>
                    <a:pt x="3399" y="1266"/>
                  </a:lnTo>
                  <a:lnTo>
                    <a:pt x="3406" y="1270"/>
                  </a:lnTo>
                  <a:lnTo>
                    <a:pt x="3413" y="1274"/>
                  </a:lnTo>
                  <a:lnTo>
                    <a:pt x="3421" y="1277"/>
                  </a:lnTo>
                  <a:lnTo>
                    <a:pt x="3428" y="1281"/>
                  </a:lnTo>
                  <a:lnTo>
                    <a:pt x="3435" y="1284"/>
                  </a:lnTo>
                  <a:lnTo>
                    <a:pt x="3442" y="1288"/>
                  </a:lnTo>
                  <a:lnTo>
                    <a:pt x="3449" y="1292"/>
                  </a:lnTo>
                  <a:lnTo>
                    <a:pt x="3457" y="1295"/>
                  </a:lnTo>
                  <a:lnTo>
                    <a:pt x="3464" y="1299"/>
                  </a:lnTo>
                  <a:lnTo>
                    <a:pt x="3471" y="1302"/>
                  </a:lnTo>
                  <a:lnTo>
                    <a:pt x="3478" y="1305"/>
                  </a:lnTo>
                  <a:lnTo>
                    <a:pt x="3485" y="1309"/>
                  </a:lnTo>
                  <a:lnTo>
                    <a:pt x="3493" y="1312"/>
                  </a:lnTo>
                  <a:lnTo>
                    <a:pt x="3500" y="1315"/>
                  </a:lnTo>
                  <a:lnTo>
                    <a:pt x="3507" y="1319"/>
                  </a:lnTo>
                  <a:lnTo>
                    <a:pt x="3514" y="1321"/>
                  </a:lnTo>
                  <a:lnTo>
                    <a:pt x="3521" y="1325"/>
                  </a:lnTo>
                  <a:lnTo>
                    <a:pt x="3529" y="1328"/>
                  </a:lnTo>
                  <a:lnTo>
                    <a:pt x="3536" y="1331"/>
                  </a:lnTo>
                  <a:lnTo>
                    <a:pt x="3543" y="1334"/>
                  </a:lnTo>
                  <a:lnTo>
                    <a:pt x="3550" y="1337"/>
                  </a:lnTo>
                  <a:lnTo>
                    <a:pt x="3557" y="1340"/>
                  </a:lnTo>
                  <a:lnTo>
                    <a:pt x="3565" y="1343"/>
                  </a:lnTo>
                  <a:lnTo>
                    <a:pt x="3572" y="1346"/>
                  </a:lnTo>
                  <a:lnTo>
                    <a:pt x="3579" y="1348"/>
                  </a:lnTo>
                  <a:lnTo>
                    <a:pt x="3586" y="1352"/>
                  </a:lnTo>
                  <a:lnTo>
                    <a:pt x="3593" y="1355"/>
                  </a:lnTo>
                  <a:lnTo>
                    <a:pt x="3601" y="1357"/>
                  </a:lnTo>
                  <a:lnTo>
                    <a:pt x="3608" y="1360"/>
                  </a:lnTo>
                  <a:lnTo>
                    <a:pt x="3616" y="1363"/>
                  </a:lnTo>
                  <a:lnTo>
                    <a:pt x="3623" y="1365"/>
                  </a:lnTo>
                  <a:lnTo>
                    <a:pt x="3630" y="1368"/>
                  </a:lnTo>
                  <a:lnTo>
                    <a:pt x="3637" y="1370"/>
                  </a:lnTo>
                  <a:lnTo>
                    <a:pt x="3645" y="1373"/>
                  </a:lnTo>
                  <a:lnTo>
                    <a:pt x="3652" y="1375"/>
                  </a:lnTo>
                  <a:lnTo>
                    <a:pt x="3659" y="1378"/>
                  </a:lnTo>
                  <a:lnTo>
                    <a:pt x="3666" y="1381"/>
                  </a:lnTo>
                  <a:lnTo>
                    <a:pt x="3673" y="1383"/>
                  </a:lnTo>
                  <a:lnTo>
                    <a:pt x="3681" y="1385"/>
                  </a:lnTo>
                  <a:lnTo>
                    <a:pt x="3688" y="1388"/>
                  </a:lnTo>
                  <a:lnTo>
                    <a:pt x="3695" y="1391"/>
                  </a:lnTo>
                  <a:lnTo>
                    <a:pt x="3702" y="1392"/>
                  </a:lnTo>
                  <a:lnTo>
                    <a:pt x="3709" y="1395"/>
                  </a:lnTo>
                  <a:lnTo>
                    <a:pt x="3717" y="1398"/>
                  </a:lnTo>
                  <a:lnTo>
                    <a:pt x="3724" y="1400"/>
                  </a:lnTo>
                  <a:lnTo>
                    <a:pt x="3731" y="1401"/>
                  </a:lnTo>
                  <a:lnTo>
                    <a:pt x="3738" y="1404"/>
                  </a:lnTo>
                  <a:lnTo>
                    <a:pt x="3745" y="1407"/>
                  </a:lnTo>
                  <a:lnTo>
                    <a:pt x="3753" y="1409"/>
                  </a:lnTo>
                  <a:lnTo>
                    <a:pt x="3760" y="1410"/>
                  </a:lnTo>
                  <a:lnTo>
                    <a:pt x="3767" y="1413"/>
                  </a:lnTo>
                  <a:lnTo>
                    <a:pt x="3774" y="1415"/>
                  </a:lnTo>
                  <a:lnTo>
                    <a:pt x="3781" y="1418"/>
                  </a:lnTo>
                  <a:lnTo>
                    <a:pt x="3789" y="1419"/>
                  </a:lnTo>
                  <a:lnTo>
                    <a:pt x="3796" y="1421"/>
                  </a:lnTo>
                  <a:lnTo>
                    <a:pt x="3803" y="1423"/>
                  </a:lnTo>
                  <a:lnTo>
                    <a:pt x="3810" y="1426"/>
                  </a:lnTo>
                  <a:lnTo>
                    <a:pt x="3817" y="1427"/>
                  </a:lnTo>
                  <a:lnTo>
                    <a:pt x="3825" y="1429"/>
                  </a:lnTo>
                  <a:lnTo>
                    <a:pt x="3832" y="1431"/>
                  </a:lnTo>
                  <a:lnTo>
                    <a:pt x="3839" y="1434"/>
                  </a:lnTo>
                  <a:lnTo>
                    <a:pt x="3846" y="1436"/>
                  </a:lnTo>
                  <a:lnTo>
                    <a:pt x="3853" y="1437"/>
                  </a:lnTo>
                  <a:lnTo>
                    <a:pt x="3860" y="1439"/>
                  </a:lnTo>
                  <a:lnTo>
                    <a:pt x="3868" y="1441"/>
                  </a:lnTo>
                  <a:lnTo>
                    <a:pt x="3875" y="1443"/>
                  </a:lnTo>
                  <a:lnTo>
                    <a:pt x="3883" y="1445"/>
                  </a:lnTo>
                  <a:lnTo>
                    <a:pt x="3890" y="1446"/>
                  </a:lnTo>
                  <a:lnTo>
                    <a:pt x="3897" y="1448"/>
                  </a:lnTo>
                  <a:lnTo>
                    <a:pt x="3904" y="1450"/>
                  </a:lnTo>
                  <a:lnTo>
                    <a:pt x="3911" y="1452"/>
                  </a:lnTo>
                  <a:lnTo>
                    <a:pt x="3918" y="1454"/>
                  </a:lnTo>
                  <a:lnTo>
                    <a:pt x="3925" y="1455"/>
                  </a:lnTo>
                  <a:lnTo>
                    <a:pt x="3932" y="1457"/>
                  </a:lnTo>
                  <a:lnTo>
                    <a:pt x="3940" y="1458"/>
                  </a:lnTo>
                  <a:lnTo>
                    <a:pt x="3947" y="1460"/>
                  </a:lnTo>
                  <a:lnTo>
                    <a:pt x="3954" y="1462"/>
                  </a:lnTo>
                  <a:lnTo>
                    <a:pt x="3961" y="1463"/>
                  </a:lnTo>
                  <a:lnTo>
                    <a:pt x="3968" y="1465"/>
                  </a:lnTo>
                  <a:lnTo>
                    <a:pt x="3977" y="1467"/>
                  </a:lnTo>
                  <a:lnTo>
                    <a:pt x="3984" y="1469"/>
                  </a:lnTo>
                  <a:lnTo>
                    <a:pt x="3991" y="1470"/>
                  </a:lnTo>
                  <a:lnTo>
                    <a:pt x="3998" y="1472"/>
                  </a:lnTo>
                  <a:lnTo>
                    <a:pt x="4005" y="1473"/>
                  </a:lnTo>
                  <a:lnTo>
                    <a:pt x="4012" y="1474"/>
                  </a:lnTo>
                  <a:lnTo>
                    <a:pt x="4020" y="1476"/>
                  </a:lnTo>
                  <a:lnTo>
                    <a:pt x="4027" y="1478"/>
                  </a:lnTo>
                  <a:lnTo>
                    <a:pt x="4034" y="1479"/>
                  </a:lnTo>
                  <a:lnTo>
                    <a:pt x="4041" y="1481"/>
                  </a:lnTo>
                  <a:lnTo>
                    <a:pt x="4048" y="1482"/>
                  </a:lnTo>
                  <a:lnTo>
                    <a:pt x="4056" y="1483"/>
                  </a:lnTo>
                  <a:lnTo>
                    <a:pt x="4063" y="1485"/>
                  </a:lnTo>
                  <a:lnTo>
                    <a:pt x="4070" y="1487"/>
                  </a:lnTo>
                  <a:lnTo>
                    <a:pt x="4077" y="1488"/>
                  </a:lnTo>
                  <a:lnTo>
                    <a:pt x="4084" y="1489"/>
                  </a:lnTo>
                  <a:lnTo>
                    <a:pt x="4092" y="1490"/>
                  </a:lnTo>
                  <a:lnTo>
                    <a:pt x="4099" y="1492"/>
                  </a:lnTo>
                  <a:lnTo>
                    <a:pt x="4106" y="1493"/>
                  </a:lnTo>
                  <a:lnTo>
                    <a:pt x="4113" y="1495"/>
                  </a:lnTo>
                  <a:lnTo>
                    <a:pt x="4120" y="1496"/>
                  </a:lnTo>
                  <a:lnTo>
                    <a:pt x="4128" y="1498"/>
                  </a:lnTo>
                  <a:lnTo>
                    <a:pt x="4135" y="1499"/>
                  </a:lnTo>
                  <a:lnTo>
                    <a:pt x="4142" y="1499"/>
                  </a:lnTo>
                  <a:lnTo>
                    <a:pt x="4149" y="1501"/>
                  </a:lnTo>
                  <a:lnTo>
                    <a:pt x="4156" y="1502"/>
                  </a:lnTo>
                  <a:lnTo>
                    <a:pt x="4164" y="1504"/>
                  </a:lnTo>
                  <a:lnTo>
                    <a:pt x="4171" y="1505"/>
                  </a:lnTo>
                  <a:lnTo>
                    <a:pt x="4178" y="1507"/>
                  </a:lnTo>
                  <a:lnTo>
                    <a:pt x="4185" y="1508"/>
                  </a:lnTo>
                  <a:lnTo>
                    <a:pt x="4192" y="1508"/>
                  </a:lnTo>
                  <a:lnTo>
                    <a:pt x="4200" y="1510"/>
                  </a:lnTo>
                  <a:lnTo>
                    <a:pt x="4207" y="1511"/>
                  </a:lnTo>
                  <a:lnTo>
                    <a:pt x="4214" y="1512"/>
                  </a:lnTo>
                  <a:lnTo>
                    <a:pt x="4221" y="1514"/>
                  </a:lnTo>
                  <a:lnTo>
                    <a:pt x="4228" y="1515"/>
                  </a:lnTo>
                  <a:lnTo>
                    <a:pt x="4236" y="1516"/>
                  </a:lnTo>
                  <a:lnTo>
                    <a:pt x="4244" y="1517"/>
                  </a:lnTo>
                  <a:lnTo>
                    <a:pt x="4251" y="1517"/>
                  </a:lnTo>
                  <a:lnTo>
                    <a:pt x="4258" y="1519"/>
                  </a:lnTo>
                  <a:lnTo>
                    <a:pt x="4265" y="1520"/>
                  </a:lnTo>
                  <a:lnTo>
                    <a:pt x="4272" y="1521"/>
                  </a:lnTo>
                  <a:lnTo>
                    <a:pt x="4280" y="1523"/>
                  </a:lnTo>
                  <a:lnTo>
                    <a:pt x="4287" y="1524"/>
                  </a:lnTo>
                  <a:lnTo>
                    <a:pt x="4294" y="1525"/>
                  </a:lnTo>
                  <a:lnTo>
                    <a:pt x="4301" y="1526"/>
                  </a:lnTo>
                  <a:lnTo>
                    <a:pt x="4308" y="1526"/>
                  </a:lnTo>
                  <a:lnTo>
                    <a:pt x="4316" y="1527"/>
                  </a:lnTo>
                  <a:lnTo>
                    <a:pt x="4323" y="1528"/>
                  </a:lnTo>
                  <a:lnTo>
                    <a:pt x="4330" y="1530"/>
                  </a:lnTo>
                </a:path>
              </a:pathLst>
            </a:custGeom>
            <a:solidFill>
              <a:srgbClr val="CCFFCC"/>
            </a:solidFill>
            <a:ln w="25400" cap="rnd" cmpd="sng">
              <a:solidFill>
                <a:schemeClr val="bg1"/>
              </a:solidFill>
              <a:prstDash val="solid"/>
              <a:round/>
              <a:headEnd type="none" w="med" len="med"/>
              <a:tailEnd type="none" w="med" len="med"/>
            </a:ln>
            <a:effectLst/>
          </p:spPr>
          <p:txBody>
            <a:bodyPr/>
            <a:lstStyle/>
            <a:p>
              <a:endParaRPr lang="en-US"/>
            </a:p>
          </p:txBody>
        </p:sp>
        <p:sp>
          <p:nvSpPr>
            <p:cNvPr id="164881" name="Freeform 17"/>
            <p:cNvSpPr>
              <a:spLocks/>
            </p:cNvSpPr>
            <p:nvPr/>
          </p:nvSpPr>
          <p:spPr bwMode="auto">
            <a:xfrm>
              <a:off x="801" y="1359"/>
              <a:ext cx="4331" cy="1935"/>
            </a:xfrm>
            <a:custGeom>
              <a:avLst/>
              <a:gdLst/>
              <a:ahLst/>
              <a:cxnLst>
                <a:cxn ang="0">
                  <a:pos x="65" y="1922"/>
                </a:cxn>
                <a:cxn ang="0">
                  <a:pos x="137" y="1908"/>
                </a:cxn>
                <a:cxn ang="0">
                  <a:pos x="210" y="1892"/>
                </a:cxn>
                <a:cxn ang="0">
                  <a:pos x="282" y="1872"/>
                </a:cxn>
                <a:cxn ang="0">
                  <a:pos x="353" y="1851"/>
                </a:cxn>
                <a:cxn ang="0">
                  <a:pos x="425" y="1826"/>
                </a:cxn>
                <a:cxn ang="0">
                  <a:pos x="498" y="1797"/>
                </a:cxn>
                <a:cxn ang="0">
                  <a:pos x="570" y="1764"/>
                </a:cxn>
                <a:cxn ang="0">
                  <a:pos x="642" y="1726"/>
                </a:cxn>
                <a:cxn ang="0">
                  <a:pos x="714" y="1683"/>
                </a:cxn>
                <a:cxn ang="0">
                  <a:pos x="786" y="1634"/>
                </a:cxn>
                <a:cxn ang="0">
                  <a:pos x="859" y="1580"/>
                </a:cxn>
                <a:cxn ang="0">
                  <a:pos x="931" y="1517"/>
                </a:cxn>
                <a:cxn ang="0">
                  <a:pos x="1003" y="1447"/>
                </a:cxn>
                <a:cxn ang="0">
                  <a:pos x="1075" y="1370"/>
                </a:cxn>
                <a:cxn ang="0">
                  <a:pos x="1148" y="1284"/>
                </a:cxn>
                <a:cxn ang="0">
                  <a:pos x="1220" y="1190"/>
                </a:cxn>
                <a:cxn ang="0">
                  <a:pos x="1292" y="1088"/>
                </a:cxn>
                <a:cxn ang="0">
                  <a:pos x="1364" y="980"/>
                </a:cxn>
                <a:cxn ang="0">
                  <a:pos x="1436" y="865"/>
                </a:cxn>
                <a:cxn ang="0">
                  <a:pos x="1508" y="747"/>
                </a:cxn>
                <a:cxn ang="0">
                  <a:pos x="1580" y="626"/>
                </a:cxn>
                <a:cxn ang="0">
                  <a:pos x="1652" y="507"/>
                </a:cxn>
                <a:cxn ang="0">
                  <a:pos x="1725" y="392"/>
                </a:cxn>
                <a:cxn ang="0">
                  <a:pos x="1797" y="286"/>
                </a:cxn>
                <a:cxn ang="0">
                  <a:pos x="1869" y="192"/>
                </a:cxn>
                <a:cxn ang="0">
                  <a:pos x="1941" y="112"/>
                </a:cxn>
                <a:cxn ang="0">
                  <a:pos x="2013" y="53"/>
                </a:cxn>
                <a:cxn ang="0">
                  <a:pos x="2086" y="14"/>
                </a:cxn>
                <a:cxn ang="0">
                  <a:pos x="2158" y="0"/>
                </a:cxn>
                <a:cxn ang="0">
                  <a:pos x="2230" y="10"/>
                </a:cxn>
                <a:cxn ang="0">
                  <a:pos x="2302" y="43"/>
                </a:cxn>
                <a:cxn ang="0">
                  <a:pos x="2375" y="99"/>
                </a:cxn>
                <a:cxn ang="0">
                  <a:pos x="2447" y="174"/>
                </a:cxn>
                <a:cxn ang="0">
                  <a:pos x="2518" y="266"/>
                </a:cxn>
                <a:cxn ang="0">
                  <a:pos x="2590" y="371"/>
                </a:cxn>
                <a:cxn ang="0">
                  <a:pos x="2662" y="484"/>
                </a:cxn>
                <a:cxn ang="0">
                  <a:pos x="2735" y="603"/>
                </a:cxn>
                <a:cxn ang="0">
                  <a:pos x="2807" y="722"/>
                </a:cxn>
                <a:cxn ang="0">
                  <a:pos x="2879" y="842"/>
                </a:cxn>
                <a:cxn ang="0">
                  <a:pos x="2951" y="957"/>
                </a:cxn>
                <a:cxn ang="0">
                  <a:pos x="3024" y="1067"/>
                </a:cxn>
                <a:cxn ang="0">
                  <a:pos x="3096" y="1170"/>
                </a:cxn>
                <a:cxn ang="0">
                  <a:pos x="3168" y="1266"/>
                </a:cxn>
                <a:cxn ang="0">
                  <a:pos x="3240" y="1353"/>
                </a:cxn>
                <a:cxn ang="0">
                  <a:pos x="3312" y="1433"/>
                </a:cxn>
                <a:cxn ang="0">
                  <a:pos x="3385" y="1504"/>
                </a:cxn>
                <a:cxn ang="0">
                  <a:pos x="3457" y="1568"/>
                </a:cxn>
                <a:cxn ang="0">
                  <a:pos x="3529" y="1624"/>
                </a:cxn>
                <a:cxn ang="0">
                  <a:pos x="3601" y="1674"/>
                </a:cxn>
                <a:cxn ang="0">
                  <a:pos x="3673" y="1718"/>
                </a:cxn>
                <a:cxn ang="0">
                  <a:pos x="3745" y="1757"/>
                </a:cxn>
                <a:cxn ang="0">
                  <a:pos x="3817" y="1790"/>
                </a:cxn>
                <a:cxn ang="0">
                  <a:pos x="3890" y="1820"/>
                </a:cxn>
                <a:cxn ang="0">
                  <a:pos x="3961" y="1846"/>
                </a:cxn>
                <a:cxn ang="0">
                  <a:pos x="4034" y="1868"/>
                </a:cxn>
                <a:cxn ang="0">
                  <a:pos x="4106" y="1888"/>
                </a:cxn>
                <a:cxn ang="0">
                  <a:pos x="4178" y="1905"/>
                </a:cxn>
                <a:cxn ang="0">
                  <a:pos x="4251" y="1920"/>
                </a:cxn>
                <a:cxn ang="0">
                  <a:pos x="4323" y="1933"/>
                </a:cxn>
              </a:cxnLst>
              <a:rect l="0" t="0" r="r" b="b"/>
              <a:pathLst>
                <a:path w="4331" h="1935">
                  <a:moveTo>
                    <a:pt x="0" y="1934"/>
                  </a:moveTo>
                  <a:lnTo>
                    <a:pt x="7" y="1933"/>
                  </a:lnTo>
                  <a:lnTo>
                    <a:pt x="14" y="1931"/>
                  </a:lnTo>
                  <a:lnTo>
                    <a:pt x="22" y="1930"/>
                  </a:lnTo>
                  <a:lnTo>
                    <a:pt x="29" y="1930"/>
                  </a:lnTo>
                  <a:lnTo>
                    <a:pt x="36" y="1928"/>
                  </a:lnTo>
                  <a:lnTo>
                    <a:pt x="43" y="1927"/>
                  </a:lnTo>
                  <a:lnTo>
                    <a:pt x="50" y="1925"/>
                  </a:lnTo>
                  <a:lnTo>
                    <a:pt x="58" y="1924"/>
                  </a:lnTo>
                  <a:lnTo>
                    <a:pt x="65" y="1922"/>
                  </a:lnTo>
                  <a:lnTo>
                    <a:pt x="72" y="1921"/>
                  </a:lnTo>
                  <a:lnTo>
                    <a:pt x="79" y="1920"/>
                  </a:lnTo>
                  <a:lnTo>
                    <a:pt x="86" y="1919"/>
                  </a:lnTo>
                  <a:lnTo>
                    <a:pt x="94" y="1917"/>
                  </a:lnTo>
                  <a:lnTo>
                    <a:pt x="102" y="1915"/>
                  </a:lnTo>
                  <a:lnTo>
                    <a:pt x="109" y="1914"/>
                  </a:lnTo>
                  <a:lnTo>
                    <a:pt x="115" y="1912"/>
                  </a:lnTo>
                  <a:lnTo>
                    <a:pt x="122" y="1912"/>
                  </a:lnTo>
                  <a:lnTo>
                    <a:pt x="130" y="1910"/>
                  </a:lnTo>
                  <a:lnTo>
                    <a:pt x="137" y="1908"/>
                  </a:lnTo>
                  <a:lnTo>
                    <a:pt x="144" y="1906"/>
                  </a:lnTo>
                  <a:lnTo>
                    <a:pt x="151" y="1905"/>
                  </a:lnTo>
                  <a:lnTo>
                    <a:pt x="158" y="1903"/>
                  </a:lnTo>
                  <a:lnTo>
                    <a:pt x="166" y="1902"/>
                  </a:lnTo>
                  <a:lnTo>
                    <a:pt x="173" y="1900"/>
                  </a:lnTo>
                  <a:lnTo>
                    <a:pt x="180" y="1899"/>
                  </a:lnTo>
                  <a:lnTo>
                    <a:pt x="188" y="1897"/>
                  </a:lnTo>
                  <a:lnTo>
                    <a:pt x="195" y="1895"/>
                  </a:lnTo>
                  <a:lnTo>
                    <a:pt x="202" y="1894"/>
                  </a:lnTo>
                  <a:lnTo>
                    <a:pt x="210" y="1892"/>
                  </a:lnTo>
                  <a:lnTo>
                    <a:pt x="217" y="1890"/>
                  </a:lnTo>
                  <a:lnTo>
                    <a:pt x="224" y="1888"/>
                  </a:lnTo>
                  <a:lnTo>
                    <a:pt x="231" y="1886"/>
                  </a:lnTo>
                  <a:lnTo>
                    <a:pt x="238" y="1885"/>
                  </a:lnTo>
                  <a:lnTo>
                    <a:pt x="246" y="1883"/>
                  </a:lnTo>
                  <a:lnTo>
                    <a:pt x="253" y="1880"/>
                  </a:lnTo>
                  <a:lnTo>
                    <a:pt x="260" y="1878"/>
                  </a:lnTo>
                  <a:lnTo>
                    <a:pt x="267" y="1876"/>
                  </a:lnTo>
                  <a:lnTo>
                    <a:pt x="274" y="1875"/>
                  </a:lnTo>
                  <a:lnTo>
                    <a:pt x="282" y="1872"/>
                  </a:lnTo>
                  <a:lnTo>
                    <a:pt x="289" y="1870"/>
                  </a:lnTo>
                  <a:lnTo>
                    <a:pt x="296" y="1868"/>
                  </a:lnTo>
                  <a:lnTo>
                    <a:pt x="303" y="1867"/>
                  </a:lnTo>
                  <a:lnTo>
                    <a:pt x="310" y="1864"/>
                  </a:lnTo>
                  <a:lnTo>
                    <a:pt x="318" y="1862"/>
                  </a:lnTo>
                  <a:lnTo>
                    <a:pt x="325" y="1860"/>
                  </a:lnTo>
                  <a:lnTo>
                    <a:pt x="332" y="1858"/>
                  </a:lnTo>
                  <a:lnTo>
                    <a:pt x="339" y="1855"/>
                  </a:lnTo>
                  <a:lnTo>
                    <a:pt x="346" y="1853"/>
                  </a:lnTo>
                  <a:lnTo>
                    <a:pt x="353" y="1851"/>
                  </a:lnTo>
                  <a:lnTo>
                    <a:pt x="361" y="1849"/>
                  </a:lnTo>
                  <a:lnTo>
                    <a:pt x="368" y="1846"/>
                  </a:lnTo>
                  <a:lnTo>
                    <a:pt x="375" y="1844"/>
                  </a:lnTo>
                  <a:lnTo>
                    <a:pt x="382" y="1841"/>
                  </a:lnTo>
                  <a:lnTo>
                    <a:pt x="389" y="1839"/>
                  </a:lnTo>
                  <a:lnTo>
                    <a:pt x="397" y="1836"/>
                  </a:lnTo>
                  <a:lnTo>
                    <a:pt x="404" y="1833"/>
                  </a:lnTo>
                  <a:lnTo>
                    <a:pt x="411" y="1831"/>
                  </a:lnTo>
                  <a:lnTo>
                    <a:pt x="418" y="1828"/>
                  </a:lnTo>
                  <a:lnTo>
                    <a:pt x="425" y="1826"/>
                  </a:lnTo>
                  <a:lnTo>
                    <a:pt x="433" y="1822"/>
                  </a:lnTo>
                  <a:lnTo>
                    <a:pt x="440" y="1820"/>
                  </a:lnTo>
                  <a:lnTo>
                    <a:pt x="447" y="1817"/>
                  </a:lnTo>
                  <a:lnTo>
                    <a:pt x="455" y="1814"/>
                  </a:lnTo>
                  <a:lnTo>
                    <a:pt x="462" y="1812"/>
                  </a:lnTo>
                  <a:lnTo>
                    <a:pt x="470" y="1809"/>
                  </a:lnTo>
                  <a:lnTo>
                    <a:pt x="477" y="1806"/>
                  </a:lnTo>
                  <a:lnTo>
                    <a:pt x="484" y="1803"/>
                  </a:lnTo>
                  <a:lnTo>
                    <a:pt x="491" y="1800"/>
                  </a:lnTo>
                  <a:lnTo>
                    <a:pt x="498" y="1797"/>
                  </a:lnTo>
                  <a:lnTo>
                    <a:pt x="505" y="1794"/>
                  </a:lnTo>
                  <a:lnTo>
                    <a:pt x="513" y="1790"/>
                  </a:lnTo>
                  <a:lnTo>
                    <a:pt x="520" y="1787"/>
                  </a:lnTo>
                  <a:lnTo>
                    <a:pt x="527" y="1784"/>
                  </a:lnTo>
                  <a:lnTo>
                    <a:pt x="534" y="1781"/>
                  </a:lnTo>
                  <a:lnTo>
                    <a:pt x="541" y="1777"/>
                  </a:lnTo>
                  <a:lnTo>
                    <a:pt x="549" y="1775"/>
                  </a:lnTo>
                  <a:lnTo>
                    <a:pt x="556" y="1771"/>
                  </a:lnTo>
                  <a:lnTo>
                    <a:pt x="563" y="1768"/>
                  </a:lnTo>
                  <a:lnTo>
                    <a:pt x="570" y="1764"/>
                  </a:lnTo>
                  <a:lnTo>
                    <a:pt x="577" y="1760"/>
                  </a:lnTo>
                  <a:lnTo>
                    <a:pt x="585" y="1757"/>
                  </a:lnTo>
                  <a:lnTo>
                    <a:pt x="592" y="1753"/>
                  </a:lnTo>
                  <a:lnTo>
                    <a:pt x="599" y="1750"/>
                  </a:lnTo>
                  <a:lnTo>
                    <a:pt x="606" y="1746"/>
                  </a:lnTo>
                  <a:lnTo>
                    <a:pt x="613" y="1742"/>
                  </a:lnTo>
                  <a:lnTo>
                    <a:pt x="621" y="1738"/>
                  </a:lnTo>
                  <a:lnTo>
                    <a:pt x="628" y="1734"/>
                  </a:lnTo>
                  <a:lnTo>
                    <a:pt x="635" y="1730"/>
                  </a:lnTo>
                  <a:lnTo>
                    <a:pt x="642" y="1726"/>
                  </a:lnTo>
                  <a:lnTo>
                    <a:pt x="649" y="1723"/>
                  </a:lnTo>
                  <a:lnTo>
                    <a:pt x="657" y="1718"/>
                  </a:lnTo>
                  <a:lnTo>
                    <a:pt x="664" y="1714"/>
                  </a:lnTo>
                  <a:lnTo>
                    <a:pt x="671" y="1710"/>
                  </a:lnTo>
                  <a:lnTo>
                    <a:pt x="678" y="1706"/>
                  </a:lnTo>
                  <a:lnTo>
                    <a:pt x="685" y="1701"/>
                  </a:lnTo>
                  <a:lnTo>
                    <a:pt x="693" y="1697"/>
                  </a:lnTo>
                  <a:lnTo>
                    <a:pt x="700" y="1693"/>
                  </a:lnTo>
                  <a:lnTo>
                    <a:pt x="707" y="1688"/>
                  </a:lnTo>
                  <a:lnTo>
                    <a:pt x="714" y="1683"/>
                  </a:lnTo>
                  <a:lnTo>
                    <a:pt x="721" y="1679"/>
                  </a:lnTo>
                  <a:lnTo>
                    <a:pt x="729" y="1674"/>
                  </a:lnTo>
                  <a:lnTo>
                    <a:pt x="737" y="1670"/>
                  </a:lnTo>
                  <a:lnTo>
                    <a:pt x="744" y="1664"/>
                  </a:lnTo>
                  <a:lnTo>
                    <a:pt x="750" y="1660"/>
                  </a:lnTo>
                  <a:lnTo>
                    <a:pt x="757" y="1655"/>
                  </a:lnTo>
                  <a:lnTo>
                    <a:pt x="765" y="1650"/>
                  </a:lnTo>
                  <a:lnTo>
                    <a:pt x="772" y="1644"/>
                  </a:lnTo>
                  <a:lnTo>
                    <a:pt x="779" y="1640"/>
                  </a:lnTo>
                  <a:lnTo>
                    <a:pt x="786" y="1634"/>
                  </a:lnTo>
                  <a:lnTo>
                    <a:pt x="793" y="1629"/>
                  </a:lnTo>
                  <a:lnTo>
                    <a:pt x="801" y="1624"/>
                  </a:lnTo>
                  <a:lnTo>
                    <a:pt x="808" y="1618"/>
                  </a:lnTo>
                  <a:lnTo>
                    <a:pt x="816" y="1613"/>
                  </a:lnTo>
                  <a:lnTo>
                    <a:pt x="823" y="1607"/>
                  </a:lnTo>
                  <a:lnTo>
                    <a:pt x="830" y="1602"/>
                  </a:lnTo>
                  <a:lnTo>
                    <a:pt x="837" y="1597"/>
                  </a:lnTo>
                  <a:lnTo>
                    <a:pt x="845" y="1591"/>
                  </a:lnTo>
                  <a:lnTo>
                    <a:pt x="852" y="1585"/>
                  </a:lnTo>
                  <a:lnTo>
                    <a:pt x="859" y="1580"/>
                  </a:lnTo>
                  <a:lnTo>
                    <a:pt x="866" y="1573"/>
                  </a:lnTo>
                  <a:lnTo>
                    <a:pt x="873" y="1568"/>
                  </a:lnTo>
                  <a:lnTo>
                    <a:pt x="881" y="1562"/>
                  </a:lnTo>
                  <a:lnTo>
                    <a:pt x="888" y="1555"/>
                  </a:lnTo>
                  <a:lnTo>
                    <a:pt x="895" y="1549"/>
                  </a:lnTo>
                  <a:lnTo>
                    <a:pt x="902" y="1543"/>
                  </a:lnTo>
                  <a:lnTo>
                    <a:pt x="909" y="1536"/>
                  </a:lnTo>
                  <a:lnTo>
                    <a:pt x="917" y="1530"/>
                  </a:lnTo>
                  <a:lnTo>
                    <a:pt x="924" y="1524"/>
                  </a:lnTo>
                  <a:lnTo>
                    <a:pt x="931" y="1517"/>
                  </a:lnTo>
                  <a:lnTo>
                    <a:pt x="938" y="1510"/>
                  </a:lnTo>
                  <a:lnTo>
                    <a:pt x="945" y="1504"/>
                  </a:lnTo>
                  <a:lnTo>
                    <a:pt x="953" y="1497"/>
                  </a:lnTo>
                  <a:lnTo>
                    <a:pt x="960" y="1490"/>
                  </a:lnTo>
                  <a:lnTo>
                    <a:pt x="967" y="1483"/>
                  </a:lnTo>
                  <a:lnTo>
                    <a:pt x="974" y="1476"/>
                  </a:lnTo>
                  <a:lnTo>
                    <a:pt x="981" y="1469"/>
                  </a:lnTo>
                  <a:lnTo>
                    <a:pt x="989" y="1462"/>
                  </a:lnTo>
                  <a:lnTo>
                    <a:pt x="996" y="1455"/>
                  </a:lnTo>
                  <a:lnTo>
                    <a:pt x="1003" y="1447"/>
                  </a:lnTo>
                  <a:lnTo>
                    <a:pt x="1010" y="1440"/>
                  </a:lnTo>
                  <a:lnTo>
                    <a:pt x="1017" y="1433"/>
                  </a:lnTo>
                  <a:lnTo>
                    <a:pt x="1024" y="1425"/>
                  </a:lnTo>
                  <a:lnTo>
                    <a:pt x="1032" y="1417"/>
                  </a:lnTo>
                  <a:lnTo>
                    <a:pt x="1039" y="1410"/>
                  </a:lnTo>
                  <a:lnTo>
                    <a:pt x="1046" y="1401"/>
                  </a:lnTo>
                  <a:lnTo>
                    <a:pt x="1053" y="1394"/>
                  </a:lnTo>
                  <a:lnTo>
                    <a:pt x="1060" y="1386"/>
                  </a:lnTo>
                  <a:lnTo>
                    <a:pt x="1068" y="1378"/>
                  </a:lnTo>
                  <a:lnTo>
                    <a:pt x="1075" y="1370"/>
                  </a:lnTo>
                  <a:lnTo>
                    <a:pt x="1082" y="1362"/>
                  </a:lnTo>
                  <a:lnTo>
                    <a:pt x="1090" y="1353"/>
                  </a:lnTo>
                  <a:lnTo>
                    <a:pt x="1097" y="1345"/>
                  </a:lnTo>
                  <a:lnTo>
                    <a:pt x="1105" y="1337"/>
                  </a:lnTo>
                  <a:lnTo>
                    <a:pt x="1112" y="1328"/>
                  </a:lnTo>
                  <a:lnTo>
                    <a:pt x="1119" y="1319"/>
                  </a:lnTo>
                  <a:lnTo>
                    <a:pt x="1126" y="1311"/>
                  </a:lnTo>
                  <a:lnTo>
                    <a:pt x="1133" y="1302"/>
                  </a:lnTo>
                  <a:lnTo>
                    <a:pt x="1141" y="1293"/>
                  </a:lnTo>
                  <a:lnTo>
                    <a:pt x="1148" y="1284"/>
                  </a:lnTo>
                  <a:lnTo>
                    <a:pt x="1155" y="1275"/>
                  </a:lnTo>
                  <a:lnTo>
                    <a:pt x="1162" y="1266"/>
                  </a:lnTo>
                  <a:lnTo>
                    <a:pt x="1169" y="1257"/>
                  </a:lnTo>
                  <a:lnTo>
                    <a:pt x="1176" y="1248"/>
                  </a:lnTo>
                  <a:lnTo>
                    <a:pt x="1184" y="1238"/>
                  </a:lnTo>
                  <a:lnTo>
                    <a:pt x="1191" y="1229"/>
                  </a:lnTo>
                  <a:lnTo>
                    <a:pt x="1198" y="1219"/>
                  </a:lnTo>
                  <a:lnTo>
                    <a:pt x="1205" y="1209"/>
                  </a:lnTo>
                  <a:lnTo>
                    <a:pt x="1212" y="1200"/>
                  </a:lnTo>
                  <a:lnTo>
                    <a:pt x="1220" y="1190"/>
                  </a:lnTo>
                  <a:lnTo>
                    <a:pt x="1227" y="1180"/>
                  </a:lnTo>
                  <a:lnTo>
                    <a:pt x="1234" y="1170"/>
                  </a:lnTo>
                  <a:lnTo>
                    <a:pt x="1241" y="1160"/>
                  </a:lnTo>
                  <a:lnTo>
                    <a:pt x="1248" y="1151"/>
                  </a:lnTo>
                  <a:lnTo>
                    <a:pt x="1256" y="1140"/>
                  </a:lnTo>
                  <a:lnTo>
                    <a:pt x="1263" y="1130"/>
                  </a:lnTo>
                  <a:lnTo>
                    <a:pt x="1270" y="1120"/>
                  </a:lnTo>
                  <a:lnTo>
                    <a:pt x="1277" y="1109"/>
                  </a:lnTo>
                  <a:lnTo>
                    <a:pt x="1284" y="1098"/>
                  </a:lnTo>
                  <a:lnTo>
                    <a:pt x="1292" y="1088"/>
                  </a:lnTo>
                  <a:lnTo>
                    <a:pt x="1299" y="1078"/>
                  </a:lnTo>
                  <a:lnTo>
                    <a:pt x="1306" y="1067"/>
                  </a:lnTo>
                  <a:lnTo>
                    <a:pt x="1313" y="1056"/>
                  </a:lnTo>
                  <a:lnTo>
                    <a:pt x="1320" y="1045"/>
                  </a:lnTo>
                  <a:lnTo>
                    <a:pt x="1328" y="1034"/>
                  </a:lnTo>
                  <a:lnTo>
                    <a:pt x="1335" y="1024"/>
                  </a:lnTo>
                  <a:lnTo>
                    <a:pt x="1342" y="1013"/>
                  </a:lnTo>
                  <a:lnTo>
                    <a:pt x="1349" y="1002"/>
                  </a:lnTo>
                  <a:lnTo>
                    <a:pt x="1357" y="990"/>
                  </a:lnTo>
                  <a:lnTo>
                    <a:pt x="1364" y="980"/>
                  </a:lnTo>
                  <a:lnTo>
                    <a:pt x="1372" y="969"/>
                  </a:lnTo>
                  <a:lnTo>
                    <a:pt x="1378" y="957"/>
                  </a:lnTo>
                  <a:lnTo>
                    <a:pt x="1385" y="945"/>
                  </a:lnTo>
                  <a:lnTo>
                    <a:pt x="1392" y="935"/>
                  </a:lnTo>
                  <a:lnTo>
                    <a:pt x="1400" y="923"/>
                  </a:lnTo>
                  <a:lnTo>
                    <a:pt x="1407" y="912"/>
                  </a:lnTo>
                  <a:lnTo>
                    <a:pt x="1414" y="900"/>
                  </a:lnTo>
                  <a:lnTo>
                    <a:pt x="1421" y="889"/>
                  </a:lnTo>
                  <a:lnTo>
                    <a:pt x="1428" y="877"/>
                  </a:lnTo>
                  <a:lnTo>
                    <a:pt x="1436" y="865"/>
                  </a:lnTo>
                  <a:lnTo>
                    <a:pt x="1443" y="854"/>
                  </a:lnTo>
                  <a:lnTo>
                    <a:pt x="1451" y="842"/>
                  </a:lnTo>
                  <a:lnTo>
                    <a:pt x="1458" y="830"/>
                  </a:lnTo>
                  <a:lnTo>
                    <a:pt x="1465" y="818"/>
                  </a:lnTo>
                  <a:lnTo>
                    <a:pt x="1472" y="806"/>
                  </a:lnTo>
                  <a:lnTo>
                    <a:pt x="1480" y="794"/>
                  </a:lnTo>
                  <a:lnTo>
                    <a:pt x="1487" y="783"/>
                  </a:lnTo>
                  <a:lnTo>
                    <a:pt x="1494" y="771"/>
                  </a:lnTo>
                  <a:lnTo>
                    <a:pt x="1501" y="759"/>
                  </a:lnTo>
                  <a:lnTo>
                    <a:pt x="1508" y="747"/>
                  </a:lnTo>
                  <a:lnTo>
                    <a:pt x="1516" y="735"/>
                  </a:lnTo>
                  <a:lnTo>
                    <a:pt x="1523" y="722"/>
                  </a:lnTo>
                  <a:lnTo>
                    <a:pt x="1530" y="711"/>
                  </a:lnTo>
                  <a:lnTo>
                    <a:pt x="1537" y="698"/>
                  </a:lnTo>
                  <a:lnTo>
                    <a:pt x="1544" y="686"/>
                  </a:lnTo>
                  <a:lnTo>
                    <a:pt x="1552" y="675"/>
                  </a:lnTo>
                  <a:lnTo>
                    <a:pt x="1559" y="663"/>
                  </a:lnTo>
                  <a:lnTo>
                    <a:pt x="1566" y="650"/>
                  </a:lnTo>
                  <a:lnTo>
                    <a:pt x="1573" y="639"/>
                  </a:lnTo>
                  <a:lnTo>
                    <a:pt x="1580" y="626"/>
                  </a:lnTo>
                  <a:lnTo>
                    <a:pt x="1588" y="614"/>
                  </a:lnTo>
                  <a:lnTo>
                    <a:pt x="1595" y="603"/>
                  </a:lnTo>
                  <a:lnTo>
                    <a:pt x="1602" y="590"/>
                  </a:lnTo>
                  <a:lnTo>
                    <a:pt x="1609" y="578"/>
                  </a:lnTo>
                  <a:lnTo>
                    <a:pt x="1616" y="567"/>
                  </a:lnTo>
                  <a:lnTo>
                    <a:pt x="1624" y="554"/>
                  </a:lnTo>
                  <a:lnTo>
                    <a:pt x="1631" y="542"/>
                  </a:lnTo>
                  <a:lnTo>
                    <a:pt x="1638" y="531"/>
                  </a:lnTo>
                  <a:lnTo>
                    <a:pt x="1645" y="519"/>
                  </a:lnTo>
                  <a:lnTo>
                    <a:pt x="1652" y="507"/>
                  </a:lnTo>
                  <a:lnTo>
                    <a:pt x="1660" y="496"/>
                  </a:lnTo>
                  <a:lnTo>
                    <a:pt x="1667" y="484"/>
                  </a:lnTo>
                  <a:lnTo>
                    <a:pt x="1674" y="472"/>
                  </a:lnTo>
                  <a:lnTo>
                    <a:pt x="1681" y="461"/>
                  </a:lnTo>
                  <a:lnTo>
                    <a:pt x="1688" y="449"/>
                  </a:lnTo>
                  <a:lnTo>
                    <a:pt x="1695" y="437"/>
                  </a:lnTo>
                  <a:lnTo>
                    <a:pt x="1703" y="426"/>
                  </a:lnTo>
                  <a:lnTo>
                    <a:pt x="1710" y="415"/>
                  </a:lnTo>
                  <a:lnTo>
                    <a:pt x="1718" y="403"/>
                  </a:lnTo>
                  <a:lnTo>
                    <a:pt x="1725" y="392"/>
                  </a:lnTo>
                  <a:lnTo>
                    <a:pt x="1732" y="381"/>
                  </a:lnTo>
                  <a:lnTo>
                    <a:pt x="1740" y="371"/>
                  </a:lnTo>
                  <a:lnTo>
                    <a:pt x="1747" y="359"/>
                  </a:lnTo>
                  <a:lnTo>
                    <a:pt x="1754" y="348"/>
                  </a:lnTo>
                  <a:lnTo>
                    <a:pt x="1761" y="337"/>
                  </a:lnTo>
                  <a:lnTo>
                    <a:pt x="1768" y="327"/>
                  </a:lnTo>
                  <a:lnTo>
                    <a:pt x="1776" y="317"/>
                  </a:lnTo>
                  <a:lnTo>
                    <a:pt x="1783" y="306"/>
                  </a:lnTo>
                  <a:lnTo>
                    <a:pt x="1790" y="296"/>
                  </a:lnTo>
                  <a:lnTo>
                    <a:pt x="1797" y="286"/>
                  </a:lnTo>
                  <a:lnTo>
                    <a:pt x="1804" y="275"/>
                  </a:lnTo>
                  <a:lnTo>
                    <a:pt x="1812" y="266"/>
                  </a:lnTo>
                  <a:lnTo>
                    <a:pt x="1819" y="255"/>
                  </a:lnTo>
                  <a:lnTo>
                    <a:pt x="1826" y="246"/>
                  </a:lnTo>
                  <a:lnTo>
                    <a:pt x="1833" y="237"/>
                  </a:lnTo>
                  <a:lnTo>
                    <a:pt x="1840" y="228"/>
                  </a:lnTo>
                  <a:lnTo>
                    <a:pt x="1847" y="219"/>
                  </a:lnTo>
                  <a:lnTo>
                    <a:pt x="1855" y="209"/>
                  </a:lnTo>
                  <a:lnTo>
                    <a:pt x="1862" y="200"/>
                  </a:lnTo>
                  <a:lnTo>
                    <a:pt x="1869" y="192"/>
                  </a:lnTo>
                  <a:lnTo>
                    <a:pt x="1876" y="183"/>
                  </a:lnTo>
                  <a:lnTo>
                    <a:pt x="1883" y="174"/>
                  </a:lnTo>
                  <a:lnTo>
                    <a:pt x="1891" y="166"/>
                  </a:lnTo>
                  <a:lnTo>
                    <a:pt x="1898" y="157"/>
                  </a:lnTo>
                  <a:lnTo>
                    <a:pt x="1905" y="149"/>
                  </a:lnTo>
                  <a:lnTo>
                    <a:pt x="1912" y="142"/>
                  </a:lnTo>
                  <a:lnTo>
                    <a:pt x="1919" y="134"/>
                  </a:lnTo>
                  <a:lnTo>
                    <a:pt x="1927" y="127"/>
                  </a:lnTo>
                  <a:lnTo>
                    <a:pt x="1934" y="120"/>
                  </a:lnTo>
                  <a:lnTo>
                    <a:pt x="1941" y="112"/>
                  </a:lnTo>
                  <a:lnTo>
                    <a:pt x="1948" y="105"/>
                  </a:lnTo>
                  <a:lnTo>
                    <a:pt x="1955" y="99"/>
                  </a:lnTo>
                  <a:lnTo>
                    <a:pt x="1963" y="92"/>
                  </a:lnTo>
                  <a:lnTo>
                    <a:pt x="1970" y="86"/>
                  </a:lnTo>
                  <a:lnTo>
                    <a:pt x="1977" y="80"/>
                  </a:lnTo>
                  <a:lnTo>
                    <a:pt x="1984" y="74"/>
                  </a:lnTo>
                  <a:lnTo>
                    <a:pt x="1992" y="68"/>
                  </a:lnTo>
                  <a:lnTo>
                    <a:pt x="1999" y="63"/>
                  </a:lnTo>
                  <a:lnTo>
                    <a:pt x="2007" y="58"/>
                  </a:lnTo>
                  <a:lnTo>
                    <a:pt x="2013" y="53"/>
                  </a:lnTo>
                  <a:lnTo>
                    <a:pt x="2020" y="48"/>
                  </a:lnTo>
                  <a:lnTo>
                    <a:pt x="2027" y="43"/>
                  </a:lnTo>
                  <a:lnTo>
                    <a:pt x="2035" y="39"/>
                  </a:lnTo>
                  <a:lnTo>
                    <a:pt x="2042" y="35"/>
                  </a:lnTo>
                  <a:lnTo>
                    <a:pt x="2049" y="31"/>
                  </a:lnTo>
                  <a:lnTo>
                    <a:pt x="2056" y="27"/>
                  </a:lnTo>
                  <a:lnTo>
                    <a:pt x="2063" y="23"/>
                  </a:lnTo>
                  <a:lnTo>
                    <a:pt x="2071" y="21"/>
                  </a:lnTo>
                  <a:lnTo>
                    <a:pt x="2079" y="17"/>
                  </a:lnTo>
                  <a:lnTo>
                    <a:pt x="2086" y="14"/>
                  </a:lnTo>
                  <a:lnTo>
                    <a:pt x="2093" y="12"/>
                  </a:lnTo>
                  <a:lnTo>
                    <a:pt x="2100" y="10"/>
                  </a:lnTo>
                  <a:lnTo>
                    <a:pt x="2107" y="7"/>
                  </a:lnTo>
                  <a:lnTo>
                    <a:pt x="2115" y="5"/>
                  </a:lnTo>
                  <a:lnTo>
                    <a:pt x="2122" y="4"/>
                  </a:lnTo>
                  <a:lnTo>
                    <a:pt x="2129" y="3"/>
                  </a:lnTo>
                  <a:lnTo>
                    <a:pt x="2136" y="2"/>
                  </a:lnTo>
                  <a:lnTo>
                    <a:pt x="2143" y="1"/>
                  </a:lnTo>
                  <a:lnTo>
                    <a:pt x="2151" y="0"/>
                  </a:lnTo>
                  <a:lnTo>
                    <a:pt x="2158" y="0"/>
                  </a:lnTo>
                  <a:lnTo>
                    <a:pt x="2165" y="0"/>
                  </a:lnTo>
                  <a:lnTo>
                    <a:pt x="2172" y="0"/>
                  </a:lnTo>
                  <a:lnTo>
                    <a:pt x="2179" y="0"/>
                  </a:lnTo>
                  <a:lnTo>
                    <a:pt x="2187" y="1"/>
                  </a:lnTo>
                  <a:lnTo>
                    <a:pt x="2194" y="2"/>
                  </a:lnTo>
                  <a:lnTo>
                    <a:pt x="2201" y="3"/>
                  </a:lnTo>
                  <a:lnTo>
                    <a:pt x="2208" y="4"/>
                  </a:lnTo>
                  <a:lnTo>
                    <a:pt x="2215" y="5"/>
                  </a:lnTo>
                  <a:lnTo>
                    <a:pt x="2223" y="7"/>
                  </a:lnTo>
                  <a:lnTo>
                    <a:pt x="2230" y="10"/>
                  </a:lnTo>
                  <a:lnTo>
                    <a:pt x="2237" y="12"/>
                  </a:lnTo>
                  <a:lnTo>
                    <a:pt x="2244" y="14"/>
                  </a:lnTo>
                  <a:lnTo>
                    <a:pt x="2251" y="17"/>
                  </a:lnTo>
                  <a:lnTo>
                    <a:pt x="2259" y="21"/>
                  </a:lnTo>
                  <a:lnTo>
                    <a:pt x="2266" y="23"/>
                  </a:lnTo>
                  <a:lnTo>
                    <a:pt x="2273" y="27"/>
                  </a:lnTo>
                  <a:lnTo>
                    <a:pt x="2280" y="31"/>
                  </a:lnTo>
                  <a:lnTo>
                    <a:pt x="2287" y="35"/>
                  </a:lnTo>
                  <a:lnTo>
                    <a:pt x="2295" y="39"/>
                  </a:lnTo>
                  <a:lnTo>
                    <a:pt x="2302" y="43"/>
                  </a:lnTo>
                  <a:lnTo>
                    <a:pt x="2309" y="48"/>
                  </a:lnTo>
                  <a:lnTo>
                    <a:pt x="2316" y="53"/>
                  </a:lnTo>
                  <a:lnTo>
                    <a:pt x="2323" y="58"/>
                  </a:lnTo>
                  <a:lnTo>
                    <a:pt x="2331" y="63"/>
                  </a:lnTo>
                  <a:lnTo>
                    <a:pt x="2338" y="68"/>
                  </a:lnTo>
                  <a:lnTo>
                    <a:pt x="2345" y="74"/>
                  </a:lnTo>
                  <a:lnTo>
                    <a:pt x="2353" y="80"/>
                  </a:lnTo>
                  <a:lnTo>
                    <a:pt x="2360" y="86"/>
                  </a:lnTo>
                  <a:lnTo>
                    <a:pt x="2367" y="92"/>
                  </a:lnTo>
                  <a:lnTo>
                    <a:pt x="2375" y="99"/>
                  </a:lnTo>
                  <a:lnTo>
                    <a:pt x="2382" y="105"/>
                  </a:lnTo>
                  <a:lnTo>
                    <a:pt x="2389" y="112"/>
                  </a:lnTo>
                  <a:lnTo>
                    <a:pt x="2396" y="120"/>
                  </a:lnTo>
                  <a:lnTo>
                    <a:pt x="2403" y="127"/>
                  </a:lnTo>
                  <a:lnTo>
                    <a:pt x="2411" y="134"/>
                  </a:lnTo>
                  <a:lnTo>
                    <a:pt x="2418" y="142"/>
                  </a:lnTo>
                  <a:lnTo>
                    <a:pt x="2425" y="149"/>
                  </a:lnTo>
                  <a:lnTo>
                    <a:pt x="2432" y="157"/>
                  </a:lnTo>
                  <a:lnTo>
                    <a:pt x="2439" y="166"/>
                  </a:lnTo>
                  <a:lnTo>
                    <a:pt x="2447" y="174"/>
                  </a:lnTo>
                  <a:lnTo>
                    <a:pt x="2454" y="183"/>
                  </a:lnTo>
                  <a:lnTo>
                    <a:pt x="2461" y="192"/>
                  </a:lnTo>
                  <a:lnTo>
                    <a:pt x="2468" y="200"/>
                  </a:lnTo>
                  <a:lnTo>
                    <a:pt x="2475" y="209"/>
                  </a:lnTo>
                  <a:lnTo>
                    <a:pt x="2483" y="219"/>
                  </a:lnTo>
                  <a:lnTo>
                    <a:pt x="2490" y="228"/>
                  </a:lnTo>
                  <a:lnTo>
                    <a:pt x="2497" y="237"/>
                  </a:lnTo>
                  <a:lnTo>
                    <a:pt x="2504" y="246"/>
                  </a:lnTo>
                  <a:lnTo>
                    <a:pt x="2511" y="255"/>
                  </a:lnTo>
                  <a:lnTo>
                    <a:pt x="2518" y="266"/>
                  </a:lnTo>
                  <a:lnTo>
                    <a:pt x="2526" y="275"/>
                  </a:lnTo>
                  <a:lnTo>
                    <a:pt x="2533" y="286"/>
                  </a:lnTo>
                  <a:lnTo>
                    <a:pt x="2540" y="296"/>
                  </a:lnTo>
                  <a:lnTo>
                    <a:pt x="2547" y="306"/>
                  </a:lnTo>
                  <a:lnTo>
                    <a:pt x="2554" y="317"/>
                  </a:lnTo>
                  <a:lnTo>
                    <a:pt x="2562" y="327"/>
                  </a:lnTo>
                  <a:lnTo>
                    <a:pt x="2569" y="337"/>
                  </a:lnTo>
                  <a:lnTo>
                    <a:pt x="2576" y="348"/>
                  </a:lnTo>
                  <a:lnTo>
                    <a:pt x="2583" y="359"/>
                  </a:lnTo>
                  <a:lnTo>
                    <a:pt x="2590" y="371"/>
                  </a:lnTo>
                  <a:lnTo>
                    <a:pt x="2598" y="381"/>
                  </a:lnTo>
                  <a:lnTo>
                    <a:pt x="2605" y="392"/>
                  </a:lnTo>
                  <a:lnTo>
                    <a:pt x="2612" y="403"/>
                  </a:lnTo>
                  <a:lnTo>
                    <a:pt x="2620" y="415"/>
                  </a:lnTo>
                  <a:lnTo>
                    <a:pt x="2627" y="426"/>
                  </a:lnTo>
                  <a:lnTo>
                    <a:pt x="2635" y="437"/>
                  </a:lnTo>
                  <a:lnTo>
                    <a:pt x="2641" y="449"/>
                  </a:lnTo>
                  <a:lnTo>
                    <a:pt x="2648" y="461"/>
                  </a:lnTo>
                  <a:lnTo>
                    <a:pt x="2655" y="472"/>
                  </a:lnTo>
                  <a:lnTo>
                    <a:pt x="2662" y="484"/>
                  </a:lnTo>
                  <a:lnTo>
                    <a:pt x="2670" y="496"/>
                  </a:lnTo>
                  <a:lnTo>
                    <a:pt x="2677" y="507"/>
                  </a:lnTo>
                  <a:lnTo>
                    <a:pt x="2684" y="519"/>
                  </a:lnTo>
                  <a:lnTo>
                    <a:pt x="2691" y="531"/>
                  </a:lnTo>
                  <a:lnTo>
                    <a:pt x="2698" y="542"/>
                  </a:lnTo>
                  <a:lnTo>
                    <a:pt x="2706" y="554"/>
                  </a:lnTo>
                  <a:lnTo>
                    <a:pt x="2714" y="567"/>
                  </a:lnTo>
                  <a:lnTo>
                    <a:pt x="2721" y="578"/>
                  </a:lnTo>
                  <a:lnTo>
                    <a:pt x="2728" y="590"/>
                  </a:lnTo>
                  <a:lnTo>
                    <a:pt x="2735" y="603"/>
                  </a:lnTo>
                  <a:lnTo>
                    <a:pt x="2742" y="614"/>
                  </a:lnTo>
                  <a:lnTo>
                    <a:pt x="2750" y="626"/>
                  </a:lnTo>
                  <a:lnTo>
                    <a:pt x="2757" y="639"/>
                  </a:lnTo>
                  <a:lnTo>
                    <a:pt x="2764" y="650"/>
                  </a:lnTo>
                  <a:lnTo>
                    <a:pt x="2771" y="663"/>
                  </a:lnTo>
                  <a:lnTo>
                    <a:pt x="2778" y="675"/>
                  </a:lnTo>
                  <a:lnTo>
                    <a:pt x="2786" y="686"/>
                  </a:lnTo>
                  <a:lnTo>
                    <a:pt x="2793" y="698"/>
                  </a:lnTo>
                  <a:lnTo>
                    <a:pt x="2800" y="711"/>
                  </a:lnTo>
                  <a:lnTo>
                    <a:pt x="2807" y="722"/>
                  </a:lnTo>
                  <a:lnTo>
                    <a:pt x="2814" y="735"/>
                  </a:lnTo>
                  <a:lnTo>
                    <a:pt x="2822" y="747"/>
                  </a:lnTo>
                  <a:lnTo>
                    <a:pt x="2829" y="759"/>
                  </a:lnTo>
                  <a:lnTo>
                    <a:pt x="2836" y="771"/>
                  </a:lnTo>
                  <a:lnTo>
                    <a:pt x="2843" y="783"/>
                  </a:lnTo>
                  <a:lnTo>
                    <a:pt x="2850" y="794"/>
                  </a:lnTo>
                  <a:lnTo>
                    <a:pt x="2858" y="806"/>
                  </a:lnTo>
                  <a:lnTo>
                    <a:pt x="2865" y="818"/>
                  </a:lnTo>
                  <a:lnTo>
                    <a:pt x="2872" y="830"/>
                  </a:lnTo>
                  <a:lnTo>
                    <a:pt x="2879" y="842"/>
                  </a:lnTo>
                  <a:lnTo>
                    <a:pt x="2886" y="854"/>
                  </a:lnTo>
                  <a:lnTo>
                    <a:pt x="2894" y="865"/>
                  </a:lnTo>
                  <a:lnTo>
                    <a:pt x="2901" y="877"/>
                  </a:lnTo>
                  <a:lnTo>
                    <a:pt x="2908" y="889"/>
                  </a:lnTo>
                  <a:lnTo>
                    <a:pt x="2915" y="900"/>
                  </a:lnTo>
                  <a:lnTo>
                    <a:pt x="2922" y="912"/>
                  </a:lnTo>
                  <a:lnTo>
                    <a:pt x="2930" y="923"/>
                  </a:lnTo>
                  <a:lnTo>
                    <a:pt x="2937" y="935"/>
                  </a:lnTo>
                  <a:lnTo>
                    <a:pt x="2944" y="945"/>
                  </a:lnTo>
                  <a:lnTo>
                    <a:pt x="2951" y="957"/>
                  </a:lnTo>
                  <a:lnTo>
                    <a:pt x="2958" y="969"/>
                  </a:lnTo>
                  <a:lnTo>
                    <a:pt x="2966" y="980"/>
                  </a:lnTo>
                  <a:lnTo>
                    <a:pt x="2973" y="990"/>
                  </a:lnTo>
                  <a:lnTo>
                    <a:pt x="2981" y="1002"/>
                  </a:lnTo>
                  <a:lnTo>
                    <a:pt x="2988" y="1013"/>
                  </a:lnTo>
                  <a:lnTo>
                    <a:pt x="2995" y="1024"/>
                  </a:lnTo>
                  <a:lnTo>
                    <a:pt x="3002" y="1034"/>
                  </a:lnTo>
                  <a:lnTo>
                    <a:pt x="3010" y="1045"/>
                  </a:lnTo>
                  <a:lnTo>
                    <a:pt x="3017" y="1056"/>
                  </a:lnTo>
                  <a:lnTo>
                    <a:pt x="3024" y="1067"/>
                  </a:lnTo>
                  <a:lnTo>
                    <a:pt x="3031" y="1078"/>
                  </a:lnTo>
                  <a:lnTo>
                    <a:pt x="3038" y="1088"/>
                  </a:lnTo>
                  <a:lnTo>
                    <a:pt x="3046" y="1098"/>
                  </a:lnTo>
                  <a:lnTo>
                    <a:pt x="3053" y="1109"/>
                  </a:lnTo>
                  <a:lnTo>
                    <a:pt x="3060" y="1120"/>
                  </a:lnTo>
                  <a:lnTo>
                    <a:pt x="3067" y="1130"/>
                  </a:lnTo>
                  <a:lnTo>
                    <a:pt x="3074" y="1140"/>
                  </a:lnTo>
                  <a:lnTo>
                    <a:pt x="3082" y="1151"/>
                  </a:lnTo>
                  <a:lnTo>
                    <a:pt x="3089" y="1160"/>
                  </a:lnTo>
                  <a:lnTo>
                    <a:pt x="3096" y="1170"/>
                  </a:lnTo>
                  <a:lnTo>
                    <a:pt x="3103" y="1180"/>
                  </a:lnTo>
                  <a:lnTo>
                    <a:pt x="3110" y="1190"/>
                  </a:lnTo>
                  <a:lnTo>
                    <a:pt x="3118" y="1200"/>
                  </a:lnTo>
                  <a:lnTo>
                    <a:pt x="3125" y="1209"/>
                  </a:lnTo>
                  <a:lnTo>
                    <a:pt x="3132" y="1219"/>
                  </a:lnTo>
                  <a:lnTo>
                    <a:pt x="3139" y="1229"/>
                  </a:lnTo>
                  <a:lnTo>
                    <a:pt x="3146" y="1238"/>
                  </a:lnTo>
                  <a:lnTo>
                    <a:pt x="3154" y="1248"/>
                  </a:lnTo>
                  <a:lnTo>
                    <a:pt x="3161" y="1257"/>
                  </a:lnTo>
                  <a:lnTo>
                    <a:pt x="3168" y="1266"/>
                  </a:lnTo>
                  <a:lnTo>
                    <a:pt x="3175" y="1275"/>
                  </a:lnTo>
                  <a:lnTo>
                    <a:pt x="3182" y="1284"/>
                  </a:lnTo>
                  <a:lnTo>
                    <a:pt x="3189" y="1293"/>
                  </a:lnTo>
                  <a:lnTo>
                    <a:pt x="3197" y="1302"/>
                  </a:lnTo>
                  <a:lnTo>
                    <a:pt x="3204" y="1311"/>
                  </a:lnTo>
                  <a:lnTo>
                    <a:pt x="3211" y="1319"/>
                  </a:lnTo>
                  <a:lnTo>
                    <a:pt x="3218" y="1328"/>
                  </a:lnTo>
                  <a:lnTo>
                    <a:pt x="3225" y="1337"/>
                  </a:lnTo>
                  <a:lnTo>
                    <a:pt x="3233" y="1345"/>
                  </a:lnTo>
                  <a:lnTo>
                    <a:pt x="3240" y="1353"/>
                  </a:lnTo>
                  <a:lnTo>
                    <a:pt x="3247" y="1362"/>
                  </a:lnTo>
                  <a:lnTo>
                    <a:pt x="3255" y="1370"/>
                  </a:lnTo>
                  <a:lnTo>
                    <a:pt x="3262" y="1378"/>
                  </a:lnTo>
                  <a:lnTo>
                    <a:pt x="3270" y="1386"/>
                  </a:lnTo>
                  <a:lnTo>
                    <a:pt x="3276" y="1394"/>
                  </a:lnTo>
                  <a:lnTo>
                    <a:pt x="3283" y="1401"/>
                  </a:lnTo>
                  <a:lnTo>
                    <a:pt x="3290" y="1410"/>
                  </a:lnTo>
                  <a:lnTo>
                    <a:pt x="3297" y="1417"/>
                  </a:lnTo>
                  <a:lnTo>
                    <a:pt x="3305" y="1425"/>
                  </a:lnTo>
                  <a:lnTo>
                    <a:pt x="3312" y="1433"/>
                  </a:lnTo>
                  <a:lnTo>
                    <a:pt x="3319" y="1440"/>
                  </a:lnTo>
                  <a:lnTo>
                    <a:pt x="3326" y="1447"/>
                  </a:lnTo>
                  <a:lnTo>
                    <a:pt x="3333" y="1455"/>
                  </a:lnTo>
                  <a:lnTo>
                    <a:pt x="3341" y="1462"/>
                  </a:lnTo>
                  <a:lnTo>
                    <a:pt x="3349" y="1469"/>
                  </a:lnTo>
                  <a:lnTo>
                    <a:pt x="3356" y="1476"/>
                  </a:lnTo>
                  <a:lnTo>
                    <a:pt x="3363" y="1483"/>
                  </a:lnTo>
                  <a:lnTo>
                    <a:pt x="3370" y="1490"/>
                  </a:lnTo>
                  <a:lnTo>
                    <a:pt x="3377" y="1497"/>
                  </a:lnTo>
                  <a:lnTo>
                    <a:pt x="3385" y="1504"/>
                  </a:lnTo>
                  <a:lnTo>
                    <a:pt x="3392" y="1510"/>
                  </a:lnTo>
                  <a:lnTo>
                    <a:pt x="3399" y="1517"/>
                  </a:lnTo>
                  <a:lnTo>
                    <a:pt x="3406" y="1524"/>
                  </a:lnTo>
                  <a:lnTo>
                    <a:pt x="3413" y="1530"/>
                  </a:lnTo>
                  <a:lnTo>
                    <a:pt x="3421" y="1536"/>
                  </a:lnTo>
                  <a:lnTo>
                    <a:pt x="3428" y="1543"/>
                  </a:lnTo>
                  <a:lnTo>
                    <a:pt x="3435" y="1549"/>
                  </a:lnTo>
                  <a:lnTo>
                    <a:pt x="3442" y="1555"/>
                  </a:lnTo>
                  <a:lnTo>
                    <a:pt x="3449" y="1562"/>
                  </a:lnTo>
                  <a:lnTo>
                    <a:pt x="3457" y="1568"/>
                  </a:lnTo>
                  <a:lnTo>
                    <a:pt x="3464" y="1573"/>
                  </a:lnTo>
                  <a:lnTo>
                    <a:pt x="3471" y="1580"/>
                  </a:lnTo>
                  <a:lnTo>
                    <a:pt x="3478" y="1585"/>
                  </a:lnTo>
                  <a:lnTo>
                    <a:pt x="3485" y="1591"/>
                  </a:lnTo>
                  <a:lnTo>
                    <a:pt x="3493" y="1597"/>
                  </a:lnTo>
                  <a:lnTo>
                    <a:pt x="3500" y="1602"/>
                  </a:lnTo>
                  <a:lnTo>
                    <a:pt x="3507" y="1607"/>
                  </a:lnTo>
                  <a:lnTo>
                    <a:pt x="3514" y="1613"/>
                  </a:lnTo>
                  <a:lnTo>
                    <a:pt x="3521" y="1618"/>
                  </a:lnTo>
                  <a:lnTo>
                    <a:pt x="3529" y="1624"/>
                  </a:lnTo>
                  <a:lnTo>
                    <a:pt x="3536" y="1629"/>
                  </a:lnTo>
                  <a:lnTo>
                    <a:pt x="3543" y="1634"/>
                  </a:lnTo>
                  <a:lnTo>
                    <a:pt x="3550" y="1640"/>
                  </a:lnTo>
                  <a:lnTo>
                    <a:pt x="3557" y="1644"/>
                  </a:lnTo>
                  <a:lnTo>
                    <a:pt x="3565" y="1650"/>
                  </a:lnTo>
                  <a:lnTo>
                    <a:pt x="3572" y="1655"/>
                  </a:lnTo>
                  <a:lnTo>
                    <a:pt x="3579" y="1660"/>
                  </a:lnTo>
                  <a:lnTo>
                    <a:pt x="3586" y="1664"/>
                  </a:lnTo>
                  <a:lnTo>
                    <a:pt x="3593" y="1670"/>
                  </a:lnTo>
                  <a:lnTo>
                    <a:pt x="3601" y="1674"/>
                  </a:lnTo>
                  <a:lnTo>
                    <a:pt x="3608" y="1679"/>
                  </a:lnTo>
                  <a:lnTo>
                    <a:pt x="3616" y="1683"/>
                  </a:lnTo>
                  <a:lnTo>
                    <a:pt x="3623" y="1688"/>
                  </a:lnTo>
                  <a:lnTo>
                    <a:pt x="3630" y="1693"/>
                  </a:lnTo>
                  <a:lnTo>
                    <a:pt x="3637" y="1697"/>
                  </a:lnTo>
                  <a:lnTo>
                    <a:pt x="3645" y="1701"/>
                  </a:lnTo>
                  <a:lnTo>
                    <a:pt x="3652" y="1706"/>
                  </a:lnTo>
                  <a:lnTo>
                    <a:pt x="3659" y="1710"/>
                  </a:lnTo>
                  <a:lnTo>
                    <a:pt x="3666" y="1714"/>
                  </a:lnTo>
                  <a:lnTo>
                    <a:pt x="3673" y="1718"/>
                  </a:lnTo>
                  <a:lnTo>
                    <a:pt x="3681" y="1723"/>
                  </a:lnTo>
                  <a:lnTo>
                    <a:pt x="3688" y="1726"/>
                  </a:lnTo>
                  <a:lnTo>
                    <a:pt x="3695" y="1730"/>
                  </a:lnTo>
                  <a:lnTo>
                    <a:pt x="3702" y="1734"/>
                  </a:lnTo>
                  <a:lnTo>
                    <a:pt x="3709" y="1738"/>
                  </a:lnTo>
                  <a:lnTo>
                    <a:pt x="3717" y="1742"/>
                  </a:lnTo>
                  <a:lnTo>
                    <a:pt x="3724" y="1746"/>
                  </a:lnTo>
                  <a:lnTo>
                    <a:pt x="3731" y="1750"/>
                  </a:lnTo>
                  <a:lnTo>
                    <a:pt x="3738" y="1753"/>
                  </a:lnTo>
                  <a:lnTo>
                    <a:pt x="3745" y="1757"/>
                  </a:lnTo>
                  <a:lnTo>
                    <a:pt x="3753" y="1760"/>
                  </a:lnTo>
                  <a:lnTo>
                    <a:pt x="3760" y="1764"/>
                  </a:lnTo>
                  <a:lnTo>
                    <a:pt x="3767" y="1768"/>
                  </a:lnTo>
                  <a:lnTo>
                    <a:pt x="3774" y="1771"/>
                  </a:lnTo>
                  <a:lnTo>
                    <a:pt x="3781" y="1775"/>
                  </a:lnTo>
                  <a:lnTo>
                    <a:pt x="3789" y="1777"/>
                  </a:lnTo>
                  <a:lnTo>
                    <a:pt x="3796" y="1781"/>
                  </a:lnTo>
                  <a:lnTo>
                    <a:pt x="3803" y="1784"/>
                  </a:lnTo>
                  <a:lnTo>
                    <a:pt x="3810" y="1787"/>
                  </a:lnTo>
                  <a:lnTo>
                    <a:pt x="3817" y="1790"/>
                  </a:lnTo>
                  <a:lnTo>
                    <a:pt x="3825" y="1794"/>
                  </a:lnTo>
                  <a:lnTo>
                    <a:pt x="3832" y="1797"/>
                  </a:lnTo>
                  <a:lnTo>
                    <a:pt x="3839" y="1800"/>
                  </a:lnTo>
                  <a:lnTo>
                    <a:pt x="3846" y="1803"/>
                  </a:lnTo>
                  <a:lnTo>
                    <a:pt x="3853" y="1806"/>
                  </a:lnTo>
                  <a:lnTo>
                    <a:pt x="3860" y="1809"/>
                  </a:lnTo>
                  <a:lnTo>
                    <a:pt x="3868" y="1812"/>
                  </a:lnTo>
                  <a:lnTo>
                    <a:pt x="3875" y="1814"/>
                  </a:lnTo>
                  <a:lnTo>
                    <a:pt x="3883" y="1817"/>
                  </a:lnTo>
                  <a:lnTo>
                    <a:pt x="3890" y="1820"/>
                  </a:lnTo>
                  <a:lnTo>
                    <a:pt x="3897" y="1822"/>
                  </a:lnTo>
                  <a:lnTo>
                    <a:pt x="3904" y="1826"/>
                  </a:lnTo>
                  <a:lnTo>
                    <a:pt x="3911" y="1828"/>
                  </a:lnTo>
                  <a:lnTo>
                    <a:pt x="3918" y="1831"/>
                  </a:lnTo>
                  <a:lnTo>
                    <a:pt x="3925" y="1833"/>
                  </a:lnTo>
                  <a:lnTo>
                    <a:pt x="3932" y="1836"/>
                  </a:lnTo>
                  <a:lnTo>
                    <a:pt x="3940" y="1839"/>
                  </a:lnTo>
                  <a:lnTo>
                    <a:pt x="3947" y="1841"/>
                  </a:lnTo>
                  <a:lnTo>
                    <a:pt x="3954" y="1844"/>
                  </a:lnTo>
                  <a:lnTo>
                    <a:pt x="3961" y="1846"/>
                  </a:lnTo>
                  <a:lnTo>
                    <a:pt x="3968" y="1849"/>
                  </a:lnTo>
                  <a:lnTo>
                    <a:pt x="3977" y="1851"/>
                  </a:lnTo>
                  <a:lnTo>
                    <a:pt x="3984" y="1853"/>
                  </a:lnTo>
                  <a:lnTo>
                    <a:pt x="3991" y="1855"/>
                  </a:lnTo>
                  <a:lnTo>
                    <a:pt x="3998" y="1858"/>
                  </a:lnTo>
                  <a:lnTo>
                    <a:pt x="4005" y="1860"/>
                  </a:lnTo>
                  <a:lnTo>
                    <a:pt x="4012" y="1862"/>
                  </a:lnTo>
                  <a:lnTo>
                    <a:pt x="4020" y="1864"/>
                  </a:lnTo>
                  <a:lnTo>
                    <a:pt x="4027" y="1867"/>
                  </a:lnTo>
                  <a:lnTo>
                    <a:pt x="4034" y="1868"/>
                  </a:lnTo>
                  <a:lnTo>
                    <a:pt x="4041" y="1870"/>
                  </a:lnTo>
                  <a:lnTo>
                    <a:pt x="4048" y="1872"/>
                  </a:lnTo>
                  <a:lnTo>
                    <a:pt x="4056" y="1875"/>
                  </a:lnTo>
                  <a:lnTo>
                    <a:pt x="4063" y="1876"/>
                  </a:lnTo>
                  <a:lnTo>
                    <a:pt x="4070" y="1878"/>
                  </a:lnTo>
                  <a:lnTo>
                    <a:pt x="4077" y="1880"/>
                  </a:lnTo>
                  <a:lnTo>
                    <a:pt x="4084" y="1883"/>
                  </a:lnTo>
                  <a:lnTo>
                    <a:pt x="4092" y="1885"/>
                  </a:lnTo>
                  <a:lnTo>
                    <a:pt x="4099" y="1886"/>
                  </a:lnTo>
                  <a:lnTo>
                    <a:pt x="4106" y="1888"/>
                  </a:lnTo>
                  <a:lnTo>
                    <a:pt x="4113" y="1890"/>
                  </a:lnTo>
                  <a:lnTo>
                    <a:pt x="4120" y="1892"/>
                  </a:lnTo>
                  <a:lnTo>
                    <a:pt x="4128" y="1894"/>
                  </a:lnTo>
                  <a:lnTo>
                    <a:pt x="4135" y="1895"/>
                  </a:lnTo>
                  <a:lnTo>
                    <a:pt x="4142" y="1897"/>
                  </a:lnTo>
                  <a:lnTo>
                    <a:pt x="4149" y="1899"/>
                  </a:lnTo>
                  <a:lnTo>
                    <a:pt x="4156" y="1900"/>
                  </a:lnTo>
                  <a:lnTo>
                    <a:pt x="4164" y="1902"/>
                  </a:lnTo>
                  <a:lnTo>
                    <a:pt x="4171" y="1903"/>
                  </a:lnTo>
                  <a:lnTo>
                    <a:pt x="4178" y="1905"/>
                  </a:lnTo>
                  <a:lnTo>
                    <a:pt x="4185" y="1906"/>
                  </a:lnTo>
                  <a:lnTo>
                    <a:pt x="4192" y="1908"/>
                  </a:lnTo>
                  <a:lnTo>
                    <a:pt x="4200" y="1910"/>
                  </a:lnTo>
                  <a:lnTo>
                    <a:pt x="4207" y="1912"/>
                  </a:lnTo>
                  <a:lnTo>
                    <a:pt x="4214" y="1912"/>
                  </a:lnTo>
                  <a:lnTo>
                    <a:pt x="4221" y="1914"/>
                  </a:lnTo>
                  <a:lnTo>
                    <a:pt x="4228" y="1915"/>
                  </a:lnTo>
                  <a:lnTo>
                    <a:pt x="4236" y="1917"/>
                  </a:lnTo>
                  <a:lnTo>
                    <a:pt x="4244" y="1919"/>
                  </a:lnTo>
                  <a:lnTo>
                    <a:pt x="4251" y="1920"/>
                  </a:lnTo>
                  <a:lnTo>
                    <a:pt x="4258" y="1921"/>
                  </a:lnTo>
                  <a:lnTo>
                    <a:pt x="4265" y="1922"/>
                  </a:lnTo>
                  <a:lnTo>
                    <a:pt x="4272" y="1924"/>
                  </a:lnTo>
                  <a:lnTo>
                    <a:pt x="4280" y="1925"/>
                  </a:lnTo>
                  <a:lnTo>
                    <a:pt x="4287" y="1927"/>
                  </a:lnTo>
                  <a:lnTo>
                    <a:pt x="4294" y="1928"/>
                  </a:lnTo>
                  <a:lnTo>
                    <a:pt x="4301" y="1930"/>
                  </a:lnTo>
                  <a:lnTo>
                    <a:pt x="4308" y="1930"/>
                  </a:lnTo>
                  <a:lnTo>
                    <a:pt x="4316" y="1931"/>
                  </a:lnTo>
                  <a:lnTo>
                    <a:pt x="4323" y="1933"/>
                  </a:lnTo>
                  <a:lnTo>
                    <a:pt x="4330" y="1934"/>
                  </a:lnTo>
                </a:path>
              </a:pathLst>
            </a:custGeom>
            <a:solidFill>
              <a:srgbClr val="CCFFCC"/>
            </a:solidFill>
            <a:ln w="25400" cap="rnd" cmpd="sng">
              <a:solidFill>
                <a:schemeClr val="bg1"/>
              </a:solidFill>
              <a:prstDash val="solid"/>
              <a:round/>
              <a:headEnd type="none" w="med" len="med"/>
              <a:tailEnd type="none" w="med" len="med"/>
            </a:ln>
            <a:effectLst/>
          </p:spPr>
          <p:txBody>
            <a:bodyPr/>
            <a:lstStyle/>
            <a:p>
              <a:endParaRPr lang="en-US"/>
            </a:p>
          </p:txBody>
        </p:sp>
        <p:sp>
          <p:nvSpPr>
            <p:cNvPr id="164882" name="Freeform 18"/>
            <p:cNvSpPr>
              <a:spLocks/>
            </p:cNvSpPr>
            <p:nvPr/>
          </p:nvSpPr>
          <p:spPr bwMode="auto">
            <a:xfrm>
              <a:off x="801" y="1276"/>
              <a:ext cx="4331" cy="2072"/>
            </a:xfrm>
            <a:custGeom>
              <a:avLst/>
              <a:gdLst/>
              <a:ahLst/>
              <a:cxnLst>
                <a:cxn ang="0">
                  <a:pos x="65" y="2062"/>
                </a:cxn>
                <a:cxn ang="0">
                  <a:pos x="137" y="2049"/>
                </a:cxn>
                <a:cxn ang="0">
                  <a:pos x="210" y="2035"/>
                </a:cxn>
                <a:cxn ang="0">
                  <a:pos x="282" y="2017"/>
                </a:cxn>
                <a:cxn ang="0">
                  <a:pos x="353" y="1995"/>
                </a:cxn>
                <a:cxn ang="0">
                  <a:pos x="425" y="1969"/>
                </a:cxn>
                <a:cxn ang="0">
                  <a:pos x="498" y="1939"/>
                </a:cxn>
                <a:cxn ang="0">
                  <a:pos x="570" y="1902"/>
                </a:cxn>
                <a:cxn ang="0">
                  <a:pos x="642" y="1859"/>
                </a:cxn>
                <a:cxn ang="0">
                  <a:pos x="714" y="1808"/>
                </a:cxn>
                <a:cxn ang="0">
                  <a:pos x="786" y="1751"/>
                </a:cxn>
                <a:cxn ang="0">
                  <a:pos x="859" y="1684"/>
                </a:cxn>
                <a:cxn ang="0">
                  <a:pos x="931" y="1609"/>
                </a:cxn>
                <a:cxn ang="0">
                  <a:pos x="1003" y="1525"/>
                </a:cxn>
                <a:cxn ang="0">
                  <a:pos x="1075" y="1431"/>
                </a:cxn>
                <a:cxn ang="0">
                  <a:pos x="1148" y="1330"/>
                </a:cxn>
                <a:cxn ang="0">
                  <a:pos x="1220" y="1220"/>
                </a:cxn>
                <a:cxn ang="0">
                  <a:pos x="1292" y="1103"/>
                </a:cxn>
                <a:cxn ang="0">
                  <a:pos x="1364" y="981"/>
                </a:cxn>
                <a:cxn ang="0">
                  <a:pos x="1436" y="856"/>
                </a:cxn>
                <a:cxn ang="0">
                  <a:pos x="1508" y="729"/>
                </a:cxn>
                <a:cxn ang="0">
                  <a:pos x="1580" y="604"/>
                </a:cxn>
                <a:cxn ang="0">
                  <a:pos x="1652" y="482"/>
                </a:cxn>
                <a:cxn ang="0">
                  <a:pos x="1725" y="369"/>
                </a:cxn>
                <a:cxn ang="0">
                  <a:pos x="1797" y="266"/>
                </a:cxn>
                <a:cxn ang="0">
                  <a:pos x="1869" y="176"/>
                </a:cxn>
                <a:cxn ang="0">
                  <a:pos x="1941" y="103"/>
                </a:cxn>
                <a:cxn ang="0">
                  <a:pos x="2013" y="49"/>
                </a:cxn>
                <a:cxn ang="0">
                  <a:pos x="2086" y="13"/>
                </a:cxn>
                <a:cxn ang="0">
                  <a:pos x="2158" y="1"/>
                </a:cxn>
                <a:cxn ang="0">
                  <a:pos x="2230" y="9"/>
                </a:cxn>
                <a:cxn ang="0">
                  <a:pos x="2302" y="40"/>
                </a:cxn>
                <a:cxn ang="0">
                  <a:pos x="2375" y="91"/>
                </a:cxn>
                <a:cxn ang="0">
                  <a:pos x="2447" y="160"/>
                </a:cxn>
                <a:cxn ang="0">
                  <a:pos x="2518" y="247"/>
                </a:cxn>
                <a:cxn ang="0">
                  <a:pos x="2590" y="347"/>
                </a:cxn>
                <a:cxn ang="0">
                  <a:pos x="2662" y="460"/>
                </a:cxn>
                <a:cxn ang="0">
                  <a:pos x="2735" y="578"/>
                </a:cxn>
                <a:cxn ang="0">
                  <a:pos x="2807" y="704"/>
                </a:cxn>
                <a:cxn ang="0">
                  <a:pos x="2879" y="830"/>
                </a:cxn>
                <a:cxn ang="0">
                  <a:pos x="2951" y="956"/>
                </a:cxn>
                <a:cxn ang="0">
                  <a:pos x="3024" y="1079"/>
                </a:cxn>
                <a:cxn ang="0">
                  <a:pos x="3096" y="1197"/>
                </a:cxn>
                <a:cxn ang="0">
                  <a:pos x="3168" y="1308"/>
                </a:cxn>
                <a:cxn ang="0">
                  <a:pos x="3240" y="1412"/>
                </a:cxn>
                <a:cxn ang="0">
                  <a:pos x="3312" y="1507"/>
                </a:cxn>
                <a:cxn ang="0">
                  <a:pos x="3385" y="1592"/>
                </a:cxn>
                <a:cxn ang="0">
                  <a:pos x="3457" y="1670"/>
                </a:cxn>
                <a:cxn ang="0">
                  <a:pos x="3529" y="1738"/>
                </a:cxn>
                <a:cxn ang="0">
                  <a:pos x="3601" y="1798"/>
                </a:cxn>
                <a:cxn ang="0">
                  <a:pos x="3673" y="1850"/>
                </a:cxn>
                <a:cxn ang="0">
                  <a:pos x="3745" y="1894"/>
                </a:cxn>
                <a:cxn ang="0">
                  <a:pos x="3817" y="1932"/>
                </a:cxn>
                <a:cxn ang="0">
                  <a:pos x="3890" y="1964"/>
                </a:cxn>
                <a:cxn ang="0">
                  <a:pos x="3961" y="1991"/>
                </a:cxn>
                <a:cxn ang="0">
                  <a:pos x="4034" y="2013"/>
                </a:cxn>
                <a:cxn ang="0">
                  <a:pos x="4106" y="2031"/>
                </a:cxn>
                <a:cxn ang="0">
                  <a:pos x="4178" y="2047"/>
                </a:cxn>
                <a:cxn ang="0">
                  <a:pos x="4251" y="2059"/>
                </a:cxn>
                <a:cxn ang="0">
                  <a:pos x="4323" y="2069"/>
                </a:cxn>
              </a:cxnLst>
              <a:rect l="0" t="0" r="r" b="b"/>
              <a:pathLst>
                <a:path w="4331" h="2072">
                  <a:moveTo>
                    <a:pt x="0" y="2071"/>
                  </a:moveTo>
                  <a:lnTo>
                    <a:pt x="7" y="2069"/>
                  </a:lnTo>
                  <a:lnTo>
                    <a:pt x="14" y="2069"/>
                  </a:lnTo>
                  <a:lnTo>
                    <a:pt x="22" y="2067"/>
                  </a:lnTo>
                  <a:lnTo>
                    <a:pt x="29" y="2067"/>
                  </a:lnTo>
                  <a:lnTo>
                    <a:pt x="36" y="2066"/>
                  </a:lnTo>
                  <a:lnTo>
                    <a:pt x="43" y="2065"/>
                  </a:lnTo>
                  <a:lnTo>
                    <a:pt x="50" y="2064"/>
                  </a:lnTo>
                  <a:lnTo>
                    <a:pt x="58" y="2063"/>
                  </a:lnTo>
                  <a:lnTo>
                    <a:pt x="65" y="2062"/>
                  </a:lnTo>
                  <a:lnTo>
                    <a:pt x="72" y="2060"/>
                  </a:lnTo>
                  <a:lnTo>
                    <a:pt x="79" y="2059"/>
                  </a:lnTo>
                  <a:lnTo>
                    <a:pt x="86" y="2058"/>
                  </a:lnTo>
                  <a:lnTo>
                    <a:pt x="94" y="2058"/>
                  </a:lnTo>
                  <a:lnTo>
                    <a:pt x="102" y="2056"/>
                  </a:lnTo>
                  <a:lnTo>
                    <a:pt x="109" y="2055"/>
                  </a:lnTo>
                  <a:lnTo>
                    <a:pt x="115" y="2054"/>
                  </a:lnTo>
                  <a:lnTo>
                    <a:pt x="122" y="2052"/>
                  </a:lnTo>
                  <a:lnTo>
                    <a:pt x="130" y="2051"/>
                  </a:lnTo>
                  <a:lnTo>
                    <a:pt x="137" y="2049"/>
                  </a:lnTo>
                  <a:lnTo>
                    <a:pt x="144" y="2049"/>
                  </a:lnTo>
                  <a:lnTo>
                    <a:pt x="151" y="2047"/>
                  </a:lnTo>
                  <a:lnTo>
                    <a:pt x="158" y="2046"/>
                  </a:lnTo>
                  <a:lnTo>
                    <a:pt x="166" y="2044"/>
                  </a:lnTo>
                  <a:lnTo>
                    <a:pt x="173" y="2042"/>
                  </a:lnTo>
                  <a:lnTo>
                    <a:pt x="180" y="2041"/>
                  </a:lnTo>
                  <a:lnTo>
                    <a:pt x="188" y="2040"/>
                  </a:lnTo>
                  <a:lnTo>
                    <a:pt x="195" y="2039"/>
                  </a:lnTo>
                  <a:lnTo>
                    <a:pt x="202" y="2037"/>
                  </a:lnTo>
                  <a:lnTo>
                    <a:pt x="210" y="2035"/>
                  </a:lnTo>
                  <a:lnTo>
                    <a:pt x="217" y="2033"/>
                  </a:lnTo>
                  <a:lnTo>
                    <a:pt x="224" y="2031"/>
                  </a:lnTo>
                  <a:lnTo>
                    <a:pt x="231" y="2030"/>
                  </a:lnTo>
                  <a:lnTo>
                    <a:pt x="238" y="2028"/>
                  </a:lnTo>
                  <a:lnTo>
                    <a:pt x="246" y="2026"/>
                  </a:lnTo>
                  <a:lnTo>
                    <a:pt x="253" y="2024"/>
                  </a:lnTo>
                  <a:lnTo>
                    <a:pt x="260" y="2023"/>
                  </a:lnTo>
                  <a:lnTo>
                    <a:pt x="267" y="2022"/>
                  </a:lnTo>
                  <a:lnTo>
                    <a:pt x="274" y="2020"/>
                  </a:lnTo>
                  <a:lnTo>
                    <a:pt x="282" y="2017"/>
                  </a:lnTo>
                  <a:lnTo>
                    <a:pt x="289" y="2015"/>
                  </a:lnTo>
                  <a:lnTo>
                    <a:pt x="296" y="2013"/>
                  </a:lnTo>
                  <a:lnTo>
                    <a:pt x="303" y="2012"/>
                  </a:lnTo>
                  <a:lnTo>
                    <a:pt x="310" y="2009"/>
                  </a:lnTo>
                  <a:lnTo>
                    <a:pt x="318" y="2007"/>
                  </a:lnTo>
                  <a:lnTo>
                    <a:pt x="325" y="2005"/>
                  </a:lnTo>
                  <a:lnTo>
                    <a:pt x="332" y="2003"/>
                  </a:lnTo>
                  <a:lnTo>
                    <a:pt x="339" y="2000"/>
                  </a:lnTo>
                  <a:lnTo>
                    <a:pt x="346" y="1998"/>
                  </a:lnTo>
                  <a:lnTo>
                    <a:pt x="353" y="1995"/>
                  </a:lnTo>
                  <a:lnTo>
                    <a:pt x="361" y="1994"/>
                  </a:lnTo>
                  <a:lnTo>
                    <a:pt x="368" y="1991"/>
                  </a:lnTo>
                  <a:lnTo>
                    <a:pt x="375" y="1988"/>
                  </a:lnTo>
                  <a:lnTo>
                    <a:pt x="382" y="1986"/>
                  </a:lnTo>
                  <a:lnTo>
                    <a:pt x="389" y="1984"/>
                  </a:lnTo>
                  <a:lnTo>
                    <a:pt x="397" y="1980"/>
                  </a:lnTo>
                  <a:lnTo>
                    <a:pt x="404" y="1978"/>
                  </a:lnTo>
                  <a:lnTo>
                    <a:pt x="411" y="1975"/>
                  </a:lnTo>
                  <a:lnTo>
                    <a:pt x="418" y="1973"/>
                  </a:lnTo>
                  <a:lnTo>
                    <a:pt x="425" y="1969"/>
                  </a:lnTo>
                  <a:lnTo>
                    <a:pt x="433" y="1967"/>
                  </a:lnTo>
                  <a:lnTo>
                    <a:pt x="440" y="1964"/>
                  </a:lnTo>
                  <a:lnTo>
                    <a:pt x="447" y="1961"/>
                  </a:lnTo>
                  <a:lnTo>
                    <a:pt x="455" y="1958"/>
                  </a:lnTo>
                  <a:lnTo>
                    <a:pt x="462" y="1955"/>
                  </a:lnTo>
                  <a:lnTo>
                    <a:pt x="470" y="1951"/>
                  </a:lnTo>
                  <a:lnTo>
                    <a:pt x="477" y="1949"/>
                  </a:lnTo>
                  <a:lnTo>
                    <a:pt x="484" y="1945"/>
                  </a:lnTo>
                  <a:lnTo>
                    <a:pt x="491" y="1942"/>
                  </a:lnTo>
                  <a:lnTo>
                    <a:pt x="498" y="1939"/>
                  </a:lnTo>
                  <a:lnTo>
                    <a:pt x="505" y="1935"/>
                  </a:lnTo>
                  <a:lnTo>
                    <a:pt x="513" y="1932"/>
                  </a:lnTo>
                  <a:lnTo>
                    <a:pt x="520" y="1929"/>
                  </a:lnTo>
                  <a:lnTo>
                    <a:pt x="527" y="1925"/>
                  </a:lnTo>
                  <a:lnTo>
                    <a:pt x="534" y="1922"/>
                  </a:lnTo>
                  <a:lnTo>
                    <a:pt x="541" y="1917"/>
                  </a:lnTo>
                  <a:lnTo>
                    <a:pt x="549" y="1914"/>
                  </a:lnTo>
                  <a:lnTo>
                    <a:pt x="556" y="1910"/>
                  </a:lnTo>
                  <a:lnTo>
                    <a:pt x="563" y="1905"/>
                  </a:lnTo>
                  <a:lnTo>
                    <a:pt x="570" y="1902"/>
                  </a:lnTo>
                  <a:lnTo>
                    <a:pt x="577" y="1898"/>
                  </a:lnTo>
                  <a:lnTo>
                    <a:pt x="585" y="1894"/>
                  </a:lnTo>
                  <a:lnTo>
                    <a:pt x="592" y="1889"/>
                  </a:lnTo>
                  <a:lnTo>
                    <a:pt x="599" y="1886"/>
                  </a:lnTo>
                  <a:lnTo>
                    <a:pt x="606" y="1881"/>
                  </a:lnTo>
                  <a:lnTo>
                    <a:pt x="613" y="1877"/>
                  </a:lnTo>
                  <a:lnTo>
                    <a:pt x="621" y="1872"/>
                  </a:lnTo>
                  <a:lnTo>
                    <a:pt x="628" y="1868"/>
                  </a:lnTo>
                  <a:lnTo>
                    <a:pt x="635" y="1863"/>
                  </a:lnTo>
                  <a:lnTo>
                    <a:pt x="642" y="1859"/>
                  </a:lnTo>
                  <a:lnTo>
                    <a:pt x="649" y="1854"/>
                  </a:lnTo>
                  <a:lnTo>
                    <a:pt x="657" y="1850"/>
                  </a:lnTo>
                  <a:lnTo>
                    <a:pt x="664" y="1844"/>
                  </a:lnTo>
                  <a:lnTo>
                    <a:pt x="671" y="1840"/>
                  </a:lnTo>
                  <a:lnTo>
                    <a:pt x="678" y="1834"/>
                  </a:lnTo>
                  <a:lnTo>
                    <a:pt x="685" y="1829"/>
                  </a:lnTo>
                  <a:lnTo>
                    <a:pt x="693" y="1824"/>
                  </a:lnTo>
                  <a:lnTo>
                    <a:pt x="700" y="1819"/>
                  </a:lnTo>
                  <a:lnTo>
                    <a:pt x="707" y="1814"/>
                  </a:lnTo>
                  <a:lnTo>
                    <a:pt x="714" y="1808"/>
                  </a:lnTo>
                  <a:lnTo>
                    <a:pt x="721" y="1803"/>
                  </a:lnTo>
                  <a:lnTo>
                    <a:pt x="729" y="1798"/>
                  </a:lnTo>
                  <a:lnTo>
                    <a:pt x="737" y="1792"/>
                  </a:lnTo>
                  <a:lnTo>
                    <a:pt x="744" y="1787"/>
                  </a:lnTo>
                  <a:lnTo>
                    <a:pt x="750" y="1780"/>
                  </a:lnTo>
                  <a:lnTo>
                    <a:pt x="757" y="1774"/>
                  </a:lnTo>
                  <a:lnTo>
                    <a:pt x="765" y="1769"/>
                  </a:lnTo>
                  <a:lnTo>
                    <a:pt x="772" y="1762"/>
                  </a:lnTo>
                  <a:lnTo>
                    <a:pt x="779" y="1756"/>
                  </a:lnTo>
                  <a:lnTo>
                    <a:pt x="786" y="1751"/>
                  </a:lnTo>
                  <a:lnTo>
                    <a:pt x="793" y="1744"/>
                  </a:lnTo>
                  <a:lnTo>
                    <a:pt x="801" y="1738"/>
                  </a:lnTo>
                  <a:lnTo>
                    <a:pt x="808" y="1731"/>
                  </a:lnTo>
                  <a:lnTo>
                    <a:pt x="816" y="1725"/>
                  </a:lnTo>
                  <a:lnTo>
                    <a:pt x="823" y="1718"/>
                  </a:lnTo>
                  <a:lnTo>
                    <a:pt x="830" y="1711"/>
                  </a:lnTo>
                  <a:lnTo>
                    <a:pt x="837" y="1705"/>
                  </a:lnTo>
                  <a:lnTo>
                    <a:pt x="845" y="1698"/>
                  </a:lnTo>
                  <a:lnTo>
                    <a:pt x="852" y="1690"/>
                  </a:lnTo>
                  <a:lnTo>
                    <a:pt x="859" y="1684"/>
                  </a:lnTo>
                  <a:lnTo>
                    <a:pt x="866" y="1677"/>
                  </a:lnTo>
                  <a:lnTo>
                    <a:pt x="873" y="1670"/>
                  </a:lnTo>
                  <a:lnTo>
                    <a:pt x="881" y="1662"/>
                  </a:lnTo>
                  <a:lnTo>
                    <a:pt x="888" y="1654"/>
                  </a:lnTo>
                  <a:lnTo>
                    <a:pt x="895" y="1647"/>
                  </a:lnTo>
                  <a:lnTo>
                    <a:pt x="902" y="1640"/>
                  </a:lnTo>
                  <a:lnTo>
                    <a:pt x="909" y="1632"/>
                  </a:lnTo>
                  <a:lnTo>
                    <a:pt x="917" y="1625"/>
                  </a:lnTo>
                  <a:lnTo>
                    <a:pt x="924" y="1617"/>
                  </a:lnTo>
                  <a:lnTo>
                    <a:pt x="931" y="1609"/>
                  </a:lnTo>
                  <a:lnTo>
                    <a:pt x="938" y="1600"/>
                  </a:lnTo>
                  <a:lnTo>
                    <a:pt x="945" y="1592"/>
                  </a:lnTo>
                  <a:lnTo>
                    <a:pt x="953" y="1584"/>
                  </a:lnTo>
                  <a:lnTo>
                    <a:pt x="960" y="1576"/>
                  </a:lnTo>
                  <a:lnTo>
                    <a:pt x="967" y="1567"/>
                  </a:lnTo>
                  <a:lnTo>
                    <a:pt x="974" y="1559"/>
                  </a:lnTo>
                  <a:lnTo>
                    <a:pt x="981" y="1551"/>
                  </a:lnTo>
                  <a:lnTo>
                    <a:pt x="989" y="1542"/>
                  </a:lnTo>
                  <a:lnTo>
                    <a:pt x="996" y="1533"/>
                  </a:lnTo>
                  <a:lnTo>
                    <a:pt x="1003" y="1525"/>
                  </a:lnTo>
                  <a:lnTo>
                    <a:pt x="1010" y="1516"/>
                  </a:lnTo>
                  <a:lnTo>
                    <a:pt x="1017" y="1507"/>
                  </a:lnTo>
                  <a:lnTo>
                    <a:pt x="1024" y="1497"/>
                  </a:lnTo>
                  <a:lnTo>
                    <a:pt x="1032" y="1488"/>
                  </a:lnTo>
                  <a:lnTo>
                    <a:pt x="1039" y="1479"/>
                  </a:lnTo>
                  <a:lnTo>
                    <a:pt x="1046" y="1470"/>
                  </a:lnTo>
                  <a:lnTo>
                    <a:pt x="1053" y="1460"/>
                  </a:lnTo>
                  <a:lnTo>
                    <a:pt x="1060" y="1450"/>
                  </a:lnTo>
                  <a:lnTo>
                    <a:pt x="1068" y="1441"/>
                  </a:lnTo>
                  <a:lnTo>
                    <a:pt x="1075" y="1431"/>
                  </a:lnTo>
                  <a:lnTo>
                    <a:pt x="1082" y="1421"/>
                  </a:lnTo>
                  <a:lnTo>
                    <a:pt x="1090" y="1412"/>
                  </a:lnTo>
                  <a:lnTo>
                    <a:pt x="1097" y="1402"/>
                  </a:lnTo>
                  <a:lnTo>
                    <a:pt x="1105" y="1392"/>
                  </a:lnTo>
                  <a:lnTo>
                    <a:pt x="1112" y="1381"/>
                  </a:lnTo>
                  <a:lnTo>
                    <a:pt x="1119" y="1371"/>
                  </a:lnTo>
                  <a:lnTo>
                    <a:pt x="1126" y="1361"/>
                  </a:lnTo>
                  <a:lnTo>
                    <a:pt x="1133" y="1350"/>
                  </a:lnTo>
                  <a:lnTo>
                    <a:pt x="1141" y="1340"/>
                  </a:lnTo>
                  <a:lnTo>
                    <a:pt x="1148" y="1330"/>
                  </a:lnTo>
                  <a:lnTo>
                    <a:pt x="1155" y="1319"/>
                  </a:lnTo>
                  <a:lnTo>
                    <a:pt x="1162" y="1308"/>
                  </a:lnTo>
                  <a:lnTo>
                    <a:pt x="1169" y="1297"/>
                  </a:lnTo>
                  <a:lnTo>
                    <a:pt x="1176" y="1287"/>
                  </a:lnTo>
                  <a:lnTo>
                    <a:pt x="1184" y="1276"/>
                  </a:lnTo>
                  <a:lnTo>
                    <a:pt x="1191" y="1265"/>
                  </a:lnTo>
                  <a:lnTo>
                    <a:pt x="1198" y="1253"/>
                  </a:lnTo>
                  <a:lnTo>
                    <a:pt x="1205" y="1242"/>
                  </a:lnTo>
                  <a:lnTo>
                    <a:pt x="1212" y="1231"/>
                  </a:lnTo>
                  <a:lnTo>
                    <a:pt x="1220" y="1220"/>
                  </a:lnTo>
                  <a:lnTo>
                    <a:pt x="1227" y="1208"/>
                  </a:lnTo>
                  <a:lnTo>
                    <a:pt x="1234" y="1197"/>
                  </a:lnTo>
                  <a:lnTo>
                    <a:pt x="1241" y="1185"/>
                  </a:lnTo>
                  <a:lnTo>
                    <a:pt x="1248" y="1174"/>
                  </a:lnTo>
                  <a:lnTo>
                    <a:pt x="1256" y="1162"/>
                  </a:lnTo>
                  <a:lnTo>
                    <a:pt x="1263" y="1151"/>
                  </a:lnTo>
                  <a:lnTo>
                    <a:pt x="1270" y="1139"/>
                  </a:lnTo>
                  <a:lnTo>
                    <a:pt x="1277" y="1126"/>
                  </a:lnTo>
                  <a:lnTo>
                    <a:pt x="1284" y="1115"/>
                  </a:lnTo>
                  <a:lnTo>
                    <a:pt x="1292" y="1103"/>
                  </a:lnTo>
                  <a:lnTo>
                    <a:pt x="1299" y="1091"/>
                  </a:lnTo>
                  <a:lnTo>
                    <a:pt x="1306" y="1079"/>
                  </a:lnTo>
                  <a:lnTo>
                    <a:pt x="1313" y="1067"/>
                  </a:lnTo>
                  <a:lnTo>
                    <a:pt x="1320" y="1055"/>
                  </a:lnTo>
                  <a:lnTo>
                    <a:pt x="1328" y="1043"/>
                  </a:lnTo>
                  <a:lnTo>
                    <a:pt x="1335" y="1030"/>
                  </a:lnTo>
                  <a:lnTo>
                    <a:pt x="1342" y="1018"/>
                  </a:lnTo>
                  <a:lnTo>
                    <a:pt x="1349" y="1006"/>
                  </a:lnTo>
                  <a:lnTo>
                    <a:pt x="1357" y="993"/>
                  </a:lnTo>
                  <a:lnTo>
                    <a:pt x="1364" y="981"/>
                  </a:lnTo>
                  <a:lnTo>
                    <a:pt x="1372" y="968"/>
                  </a:lnTo>
                  <a:lnTo>
                    <a:pt x="1378" y="956"/>
                  </a:lnTo>
                  <a:lnTo>
                    <a:pt x="1385" y="944"/>
                  </a:lnTo>
                  <a:lnTo>
                    <a:pt x="1392" y="931"/>
                  </a:lnTo>
                  <a:lnTo>
                    <a:pt x="1400" y="919"/>
                  </a:lnTo>
                  <a:lnTo>
                    <a:pt x="1407" y="906"/>
                  </a:lnTo>
                  <a:lnTo>
                    <a:pt x="1414" y="893"/>
                  </a:lnTo>
                  <a:lnTo>
                    <a:pt x="1421" y="881"/>
                  </a:lnTo>
                  <a:lnTo>
                    <a:pt x="1428" y="868"/>
                  </a:lnTo>
                  <a:lnTo>
                    <a:pt x="1436" y="856"/>
                  </a:lnTo>
                  <a:lnTo>
                    <a:pt x="1443" y="843"/>
                  </a:lnTo>
                  <a:lnTo>
                    <a:pt x="1451" y="830"/>
                  </a:lnTo>
                  <a:lnTo>
                    <a:pt x="1458" y="818"/>
                  </a:lnTo>
                  <a:lnTo>
                    <a:pt x="1465" y="804"/>
                  </a:lnTo>
                  <a:lnTo>
                    <a:pt x="1472" y="792"/>
                  </a:lnTo>
                  <a:lnTo>
                    <a:pt x="1480" y="779"/>
                  </a:lnTo>
                  <a:lnTo>
                    <a:pt x="1487" y="767"/>
                  </a:lnTo>
                  <a:lnTo>
                    <a:pt x="1494" y="754"/>
                  </a:lnTo>
                  <a:lnTo>
                    <a:pt x="1501" y="741"/>
                  </a:lnTo>
                  <a:lnTo>
                    <a:pt x="1508" y="729"/>
                  </a:lnTo>
                  <a:lnTo>
                    <a:pt x="1516" y="716"/>
                  </a:lnTo>
                  <a:lnTo>
                    <a:pt x="1523" y="704"/>
                  </a:lnTo>
                  <a:lnTo>
                    <a:pt x="1530" y="691"/>
                  </a:lnTo>
                  <a:lnTo>
                    <a:pt x="1537" y="678"/>
                  </a:lnTo>
                  <a:lnTo>
                    <a:pt x="1544" y="666"/>
                  </a:lnTo>
                  <a:lnTo>
                    <a:pt x="1552" y="653"/>
                  </a:lnTo>
                  <a:lnTo>
                    <a:pt x="1559" y="641"/>
                  </a:lnTo>
                  <a:lnTo>
                    <a:pt x="1566" y="628"/>
                  </a:lnTo>
                  <a:lnTo>
                    <a:pt x="1573" y="616"/>
                  </a:lnTo>
                  <a:lnTo>
                    <a:pt x="1580" y="604"/>
                  </a:lnTo>
                  <a:lnTo>
                    <a:pt x="1588" y="591"/>
                  </a:lnTo>
                  <a:lnTo>
                    <a:pt x="1595" y="578"/>
                  </a:lnTo>
                  <a:lnTo>
                    <a:pt x="1602" y="567"/>
                  </a:lnTo>
                  <a:lnTo>
                    <a:pt x="1609" y="554"/>
                  </a:lnTo>
                  <a:lnTo>
                    <a:pt x="1616" y="542"/>
                  </a:lnTo>
                  <a:lnTo>
                    <a:pt x="1624" y="530"/>
                  </a:lnTo>
                  <a:lnTo>
                    <a:pt x="1631" y="518"/>
                  </a:lnTo>
                  <a:lnTo>
                    <a:pt x="1638" y="507"/>
                  </a:lnTo>
                  <a:lnTo>
                    <a:pt x="1645" y="495"/>
                  </a:lnTo>
                  <a:lnTo>
                    <a:pt x="1652" y="482"/>
                  </a:lnTo>
                  <a:lnTo>
                    <a:pt x="1660" y="471"/>
                  </a:lnTo>
                  <a:lnTo>
                    <a:pt x="1667" y="460"/>
                  </a:lnTo>
                  <a:lnTo>
                    <a:pt x="1674" y="447"/>
                  </a:lnTo>
                  <a:lnTo>
                    <a:pt x="1681" y="436"/>
                  </a:lnTo>
                  <a:lnTo>
                    <a:pt x="1688" y="425"/>
                  </a:lnTo>
                  <a:lnTo>
                    <a:pt x="1695" y="413"/>
                  </a:lnTo>
                  <a:lnTo>
                    <a:pt x="1703" y="402"/>
                  </a:lnTo>
                  <a:lnTo>
                    <a:pt x="1710" y="391"/>
                  </a:lnTo>
                  <a:lnTo>
                    <a:pt x="1718" y="380"/>
                  </a:lnTo>
                  <a:lnTo>
                    <a:pt x="1725" y="369"/>
                  </a:lnTo>
                  <a:lnTo>
                    <a:pt x="1732" y="358"/>
                  </a:lnTo>
                  <a:lnTo>
                    <a:pt x="1740" y="347"/>
                  </a:lnTo>
                  <a:lnTo>
                    <a:pt x="1747" y="336"/>
                  </a:lnTo>
                  <a:lnTo>
                    <a:pt x="1754" y="327"/>
                  </a:lnTo>
                  <a:lnTo>
                    <a:pt x="1761" y="316"/>
                  </a:lnTo>
                  <a:lnTo>
                    <a:pt x="1768" y="306"/>
                  </a:lnTo>
                  <a:lnTo>
                    <a:pt x="1776" y="296"/>
                  </a:lnTo>
                  <a:lnTo>
                    <a:pt x="1783" y="285"/>
                  </a:lnTo>
                  <a:lnTo>
                    <a:pt x="1790" y="276"/>
                  </a:lnTo>
                  <a:lnTo>
                    <a:pt x="1797" y="266"/>
                  </a:lnTo>
                  <a:lnTo>
                    <a:pt x="1804" y="256"/>
                  </a:lnTo>
                  <a:lnTo>
                    <a:pt x="1812" y="247"/>
                  </a:lnTo>
                  <a:lnTo>
                    <a:pt x="1819" y="238"/>
                  </a:lnTo>
                  <a:lnTo>
                    <a:pt x="1826" y="229"/>
                  </a:lnTo>
                  <a:lnTo>
                    <a:pt x="1833" y="220"/>
                  </a:lnTo>
                  <a:lnTo>
                    <a:pt x="1840" y="211"/>
                  </a:lnTo>
                  <a:lnTo>
                    <a:pt x="1847" y="202"/>
                  </a:lnTo>
                  <a:lnTo>
                    <a:pt x="1855" y="193"/>
                  </a:lnTo>
                  <a:lnTo>
                    <a:pt x="1862" y="184"/>
                  </a:lnTo>
                  <a:lnTo>
                    <a:pt x="1869" y="176"/>
                  </a:lnTo>
                  <a:lnTo>
                    <a:pt x="1876" y="168"/>
                  </a:lnTo>
                  <a:lnTo>
                    <a:pt x="1883" y="160"/>
                  </a:lnTo>
                  <a:lnTo>
                    <a:pt x="1891" y="153"/>
                  </a:lnTo>
                  <a:lnTo>
                    <a:pt x="1898" y="145"/>
                  </a:lnTo>
                  <a:lnTo>
                    <a:pt x="1905" y="138"/>
                  </a:lnTo>
                  <a:lnTo>
                    <a:pt x="1912" y="130"/>
                  </a:lnTo>
                  <a:lnTo>
                    <a:pt x="1919" y="123"/>
                  </a:lnTo>
                  <a:lnTo>
                    <a:pt x="1927" y="116"/>
                  </a:lnTo>
                  <a:lnTo>
                    <a:pt x="1934" y="110"/>
                  </a:lnTo>
                  <a:lnTo>
                    <a:pt x="1941" y="103"/>
                  </a:lnTo>
                  <a:lnTo>
                    <a:pt x="1948" y="96"/>
                  </a:lnTo>
                  <a:lnTo>
                    <a:pt x="1955" y="91"/>
                  </a:lnTo>
                  <a:lnTo>
                    <a:pt x="1963" y="85"/>
                  </a:lnTo>
                  <a:lnTo>
                    <a:pt x="1970" y="78"/>
                  </a:lnTo>
                  <a:lnTo>
                    <a:pt x="1977" y="73"/>
                  </a:lnTo>
                  <a:lnTo>
                    <a:pt x="1984" y="68"/>
                  </a:lnTo>
                  <a:lnTo>
                    <a:pt x="1992" y="63"/>
                  </a:lnTo>
                  <a:lnTo>
                    <a:pt x="1999" y="58"/>
                  </a:lnTo>
                  <a:lnTo>
                    <a:pt x="2007" y="53"/>
                  </a:lnTo>
                  <a:lnTo>
                    <a:pt x="2013" y="49"/>
                  </a:lnTo>
                  <a:lnTo>
                    <a:pt x="2020" y="44"/>
                  </a:lnTo>
                  <a:lnTo>
                    <a:pt x="2027" y="40"/>
                  </a:lnTo>
                  <a:lnTo>
                    <a:pt x="2035" y="36"/>
                  </a:lnTo>
                  <a:lnTo>
                    <a:pt x="2042" y="32"/>
                  </a:lnTo>
                  <a:lnTo>
                    <a:pt x="2049" y="29"/>
                  </a:lnTo>
                  <a:lnTo>
                    <a:pt x="2056" y="25"/>
                  </a:lnTo>
                  <a:lnTo>
                    <a:pt x="2063" y="22"/>
                  </a:lnTo>
                  <a:lnTo>
                    <a:pt x="2071" y="19"/>
                  </a:lnTo>
                  <a:lnTo>
                    <a:pt x="2079" y="16"/>
                  </a:lnTo>
                  <a:lnTo>
                    <a:pt x="2086" y="13"/>
                  </a:lnTo>
                  <a:lnTo>
                    <a:pt x="2093" y="12"/>
                  </a:lnTo>
                  <a:lnTo>
                    <a:pt x="2100" y="9"/>
                  </a:lnTo>
                  <a:lnTo>
                    <a:pt x="2107" y="7"/>
                  </a:lnTo>
                  <a:lnTo>
                    <a:pt x="2115" y="5"/>
                  </a:lnTo>
                  <a:lnTo>
                    <a:pt x="2122" y="4"/>
                  </a:lnTo>
                  <a:lnTo>
                    <a:pt x="2129" y="4"/>
                  </a:lnTo>
                  <a:lnTo>
                    <a:pt x="2136" y="2"/>
                  </a:lnTo>
                  <a:lnTo>
                    <a:pt x="2143" y="2"/>
                  </a:lnTo>
                  <a:lnTo>
                    <a:pt x="2151" y="1"/>
                  </a:lnTo>
                  <a:lnTo>
                    <a:pt x="2158" y="1"/>
                  </a:lnTo>
                  <a:lnTo>
                    <a:pt x="2165" y="0"/>
                  </a:lnTo>
                  <a:lnTo>
                    <a:pt x="2172" y="1"/>
                  </a:lnTo>
                  <a:lnTo>
                    <a:pt x="2179" y="1"/>
                  </a:lnTo>
                  <a:lnTo>
                    <a:pt x="2187" y="2"/>
                  </a:lnTo>
                  <a:lnTo>
                    <a:pt x="2194" y="2"/>
                  </a:lnTo>
                  <a:lnTo>
                    <a:pt x="2201" y="4"/>
                  </a:lnTo>
                  <a:lnTo>
                    <a:pt x="2208" y="4"/>
                  </a:lnTo>
                  <a:lnTo>
                    <a:pt x="2215" y="5"/>
                  </a:lnTo>
                  <a:lnTo>
                    <a:pt x="2223" y="7"/>
                  </a:lnTo>
                  <a:lnTo>
                    <a:pt x="2230" y="9"/>
                  </a:lnTo>
                  <a:lnTo>
                    <a:pt x="2237" y="12"/>
                  </a:lnTo>
                  <a:lnTo>
                    <a:pt x="2244" y="13"/>
                  </a:lnTo>
                  <a:lnTo>
                    <a:pt x="2251" y="16"/>
                  </a:lnTo>
                  <a:lnTo>
                    <a:pt x="2259" y="19"/>
                  </a:lnTo>
                  <a:lnTo>
                    <a:pt x="2266" y="22"/>
                  </a:lnTo>
                  <a:lnTo>
                    <a:pt x="2273" y="25"/>
                  </a:lnTo>
                  <a:lnTo>
                    <a:pt x="2280" y="29"/>
                  </a:lnTo>
                  <a:lnTo>
                    <a:pt x="2287" y="32"/>
                  </a:lnTo>
                  <a:lnTo>
                    <a:pt x="2295" y="36"/>
                  </a:lnTo>
                  <a:lnTo>
                    <a:pt x="2302" y="40"/>
                  </a:lnTo>
                  <a:lnTo>
                    <a:pt x="2309" y="44"/>
                  </a:lnTo>
                  <a:lnTo>
                    <a:pt x="2316" y="49"/>
                  </a:lnTo>
                  <a:lnTo>
                    <a:pt x="2323" y="53"/>
                  </a:lnTo>
                  <a:lnTo>
                    <a:pt x="2331" y="58"/>
                  </a:lnTo>
                  <a:lnTo>
                    <a:pt x="2338" y="63"/>
                  </a:lnTo>
                  <a:lnTo>
                    <a:pt x="2345" y="68"/>
                  </a:lnTo>
                  <a:lnTo>
                    <a:pt x="2353" y="73"/>
                  </a:lnTo>
                  <a:lnTo>
                    <a:pt x="2360" y="78"/>
                  </a:lnTo>
                  <a:lnTo>
                    <a:pt x="2367" y="85"/>
                  </a:lnTo>
                  <a:lnTo>
                    <a:pt x="2375" y="91"/>
                  </a:lnTo>
                  <a:lnTo>
                    <a:pt x="2382" y="96"/>
                  </a:lnTo>
                  <a:lnTo>
                    <a:pt x="2389" y="103"/>
                  </a:lnTo>
                  <a:lnTo>
                    <a:pt x="2396" y="110"/>
                  </a:lnTo>
                  <a:lnTo>
                    <a:pt x="2403" y="116"/>
                  </a:lnTo>
                  <a:lnTo>
                    <a:pt x="2411" y="123"/>
                  </a:lnTo>
                  <a:lnTo>
                    <a:pt x="2418" y="130"/>
                  </a:lnTo>
                  <a:lnTo>
                    <a:pt x="2425" y="138"/>
                  </a:lnTo>
                  <a:lnTo>
                    <a:pt x="2432" y="145"/>
                  </a:lnTo>
                  <a:lnTo>
                    <a:pt x="2439" y="153"/>
                  </a:lnTo>
                  <a:lnTo>
                    <a:pt x="2447" y="160"/>
                  </a:lnTo>
                  <a:lnTo>
                    <a:pt x="2454" y="168"/>
                  </a:lnTo>
                  <a:lnTo>
                    <a:pt x="2461" y="176"/>
                  </a:lnTo>
                  <a:lnTo>
                    <a:pt x="2468" y="184"/>
                  </a:lnTo>
                  <a:lnTo>
                    <a:pt x="2475" y="193"/>
                  </a:lnTo>
                  <a:lnTo>
                    <a:pt x="2483" y="202"/>
                  </a:lnTo>
                  <a:lnTo>
                    <a:pt x="2490" y="211"/>
                  </a:lnTo>
                  <a:lnTo>
                    <a:pt x="2497" y="220"/>
                  </a:lnTo>
                  <a:lnTo>
                    <a:pt x="2504" y="229"/>
                  </a:lnTo>
                  <a:lnTo>
                    <a:pt x="2511" y="238"/>
                  </a:lnTo>
                  <a:lnTo>
                    <a:pt x="2518" y="247"/>
                  </a:lnTo>
                  <a:lnTo>
                    <a:pt x="2526" y="256"/>
                  </a:lnTo>
                  <a:lnTo>
                    <a:pt x="2533" y="266"/>
                  </a:lnTo>
                  <a:lnTo>
                    <a:pt x="2540" y="276"/>
                  </a:lnTo>
                  <a:lnTo>
                    <a:pt x="2547" y="285"/>
                  </a:lnTo>
                  <a:lnTo>
                    <a:pt x="2554" y="296"/>
                  </a:lnTo>
                  <a:lnTo>
                    <a:pt x="2562" y="306"/>
                  </a:lnTo>
                  <a:lnTo>
                    <a:pt x="2569" y="316"/>
                  </a:lnTo>
                  <a:lnTo>
                    <a:pt x="2576" y="327"/>
                  </a:lnTo>
                  <a:lnTo>
                    <a:pt x="2583" y="336"/>
                  </a:lnTo>
                  <a:lnTo>
                    <a:pt x="2590" y="347"/>
                  </a:lnTo>
                  <a:lnTo>
                    <a:pt x="2598" y="358"/>
                  </a:lnTo>
                  <a:lnTo>
                    <a:pt x="2605" y="369"/>
                  </a:lnTo>
                  <a:lnTo>
                    <a:pt x="2612" y="380"/>
                  </a:lnTo>
                  <a:lnTo>
                    <a:pt x="2620" y="391"/>
                  </a:lnTo>
                  <a:lnTo>
                    <a:pt x="2627" y="402"/>
                  </a:lnTo>
                  <a:lnTo>
                    <a:pt x="2635" y="413"/>
                  </a:lnTo>
                  <a:lnTo>
                    <a:pt x="2641" y="425"/>
                  </a:lnTo>
                  <a:lnTo>
                    <a:pt x="2648" y="436"/>
                  </a:lnTo>
                  <a:lnTo>
                    <a:pt x="2655" y="447"/>
                  </a:lnTo>
                  <a:lnTo>
                    <a:pt x="2662" y="460"/>
                  </a:lnTo>
                  <a:lnTo>
                    <a:pt x="2670" y="471"/>
                  </a:lnTo>
                  <a:lnTo>
                    <a:pt x="2677" y="482"/>
                  </a:lnTo>
                  <a:lnTo>
                    <a:pt x="2684" y="495"/>
                  </a:lnTo>
                  <a:lnTo>
                    <a:pt x="2691" y="507"/>
                  </a:lnTo>
                  <a:lnTo>
                    <a:pt x="2698" y="518"/>
                  </a:lnTo>
                  <a:lnTo>
                    <a:pt x="2706" y="530"/>
                  </a:lnTo>
                  <a:lnTo>
                    <a:pt x="2714" y="542"/>
                  </a:lnTo>
                  <a:lnTo>
                    <a:pt x="2721" y="554"/>
                  </a:lnTo>
                  <a:lnTo>
                    <a:pt x="2728" y="567"/>
                  </a:lnTo>
                  <a:lnTo>
                    <a:pt x="2735" y="578"/>
                  </a:lnTo>
                  <a:lnTo>
                    <a:pt x="2742" y="591"/>
                  </a:lnTo>
                  <a:lnTo>
                    <a:pt x="2750" y="604"/>
                  </a:lnTo>
                  <a:lnTo>
                    <a:pt x="2757" y="616"/>
                  </a:lnTo>
                  <a:lnTo>
                    <a:pt x="2764" y="628"/>
                  </a:lnTo>
                  <a:lnTo>
                    <a:pt x="2771" y="641"/>
                  </a:lnTo>
                  <a:lnTo>
                    <a:pt x="2778" y="653"/>
                  </a:lnTo>
                  <a:lnTo>
                    <a:pt x="2786" y="666"/>
                  </a:lnTo>
                  <a:lnTo>
                    <a:pt x="2793" y="678"/>
                  </a:lnTo>
                  <a:lnTo>
                    <a:pt x="2800" y="691"/>
                  </a:lnTo>
                  <a:lnTo>
                    <a:pt x="2807" y="704"/>
                  </a:lnTo>
                  <a:lnTo>
                    <a:pt x="2814" y="716"/>
                  </a:lnTo>
                  <a:lnTo>
                    <a:pt x="2822" y="729"/>
                  </a:lnTo>
                  <a:lnTo>
                    <a:pt x="2829" y="741"/>
                  </a:lnTo>
                  <a:lnTo>
                    <a:pt x="2836" y="754"/>
                  </a:lnTo>
                  <a:lnTo>
                    <a:pt x="2843" y="767"/>
                  </a:lnTo>
                  <a:lnTo>
                    <a:pt x="2850" y="779"/>
                  </a:lnTo>
                  <a:lnTo>
                    <a:pt x="2858" y="792"/>
                  </a:lnTo>
                  <a:lnTo>
                    <a:pt x="2865" y="804"/>
                  </a:lnTo>
                  <a:lnTo>
                    <a:pt x="2872" y="818"/>
                  </a:lnTo>
                  <a:lnTo>
                    <a:pt x="2879" y="830"/>
                  </a:lnTo>
                  <a:lnTo>
                    <a:pt x="2886" y="843"/>
                  </a:lnTo>
                  <a:lnTo>
                    <a:pt x="2894" y="856"/>
                  </a:lnTo>
                  <a:lnTo>
                    <a:pt x="2901" y="868"/>
                  </a:lnTo>
                  <a:lnTo>
                    <a:pt x="2908" y="881"/>
                  </a:lnTo>
                  <a:lnTo>
                    <a:pt x="2915" y="893"/>
                  </a:lnTo>
                  <a:lnTo>
                    <a:pt x="2922" y="906"/>
                  </a:lnTo>
                  <a:lnTo>
                    <a:pt x="2930" y="919"/>
                  </a:lnTo>
                  <a:lnTo>
                    <a:pt x="2937" y="931"/>
                  </a:lnTo>
                  <a:lnTo>
                    <a:pt x="2944" y="944"/>
                  </a:lnTo>
                  <a:lnTo>
                    <a:pt x="2951" y="956"/>
                  </a:lnTo>
                  <a:lnTo>
                    <a:pt x="2958" y="968"/>
                  </a:lnTo>
                  <a:lnTo>
                    <a:pt x="2966" y="981"/>
                  </a:lnTo>
                  <a:lnTo>
                    <a:pt x="2973" y="993"/>
                  </a:lnTo>
                  <a:lnTo>
                    <a:pt x="2981" y="1006"/>
                  </a:lnTo>
                  <a:lnTo>
                    <a:pt x="2988" y="1018"/>
                  </a:lnTo>
                  <a:lnTo>
                    <a:pt x="2995" y="1030"/>
                  </a:lnTo>
                  <a:lnTo>
                    <a:pt x="3002" y="1043"/>
                  </a:lnTo>
                  <a:lnTo>
                    <a:pt x="3010" y="1055"/>
                  </a:lnTo>
                  <a:lnTo>
                    <a:pt x="3017" y="1067"/>
                  </a:lnTo>
                  <a:lnTo>
                    <a:pt x="3024" y="1079"/>
                  </a:lnTo>
                  <a:lnTo>
                    <a:pt x="3031" y="1091"/>
                  </a:lnTo>
                  <a:lnTo>
                    <a:pt x="3038" y="1103"/>
                  </a:lnTo>
                  <a:lnTo>
                    <a:pt x="3046" y="1115"/>
                  </a:lnTo>
                  <a:lnTo>
                    <a:pt x="3053" y="1126"/>
                  </a:lnTo>
                  <a:lnTo>
                    <a:pt x="3060" y="1139"/>
                  </a:lnTo>
                  <a:lnTo>
                    <a:pt x="3067" y="1151"/>
                  </a:lnTo>
                  <a:lnTo>
                    <a:pt x="3074" y="1162"/>
                  </a:lnTo>
                  <a:lnTo>
                    <a:pt x="3082" y="1174"/>
                  </a:lnTo>
                  <a:lnTo>
                    <a:pt x="3089" y="1185"/>
                  </a:lnTo>
                  <a:lnTo>
                    <a:pt x="3096" y="1197"/>
                  </a:lnTo>
                  <a:lnTo>
                    <a:pt x="3103" y="1208"/>
                  </a:lnTo>
                  <a:lnTo>
                    <a:pt x="3110" y="1220"/>
                  </a:lnTo>
                  <a:lnTo>
                    <a:pt x="3118" y="1231"/>
                  </a:lnTo>
                  <a:lnTo>
                    <a:pt x="3125" y="1242"/>
                  </a:lnTo>
                  <a:lnTo>
                    <a:pt x="3132" y="1253"/>
                  </a:lnTo>
                  <a:lnTo>
                    <a:pt x="3139" y="1265"/>
                  </a:lnTo>
                  <a:lnTo>
                    <a:pt x="3146" y="1276"/>
                  </a:lnTo>
                  <a:lnTo>
                    <a:pt x="3154" y="1287"/>
                  </a:lnTo>
                  <a:lnTo>
                    <a:pt x="3161" y="1297"/>
                  </a:lnTo>
                  <a:lnTo>
                    <a:pt x="3168" y="1308"/>
                  </a:lnTo>
                  <a:lnTo>
                    <a:pt x="3175" y="1319"/>
                  </a:lnTo>
                  <a:lnTo>
                    <a:pt x="3182" y="1330"/>
                  </a:lnTo>
                  <a:lnTo>
                    <a:pt x="3189" y="1340"/>
                  </a:lnTo>
                  <a:lnTo>
                    <a:pt x="3197" y="1350"/>
                  </a:lnTo>
                  <a:lnTo>
                    <a:pt x="3204" y="1361"/>
                  </a:lnTo>
                  <a:lnTo>
                    <a:pt x="3211" y="1371"/>
                  </a:lnTo>
                  <a:lnTo>
                    <a:pt x="3218" y="1381"/>
                  </a:lnTo>
                  <a:lnTo>
                    <a:pt x="3225" y="1392"/>
                  </a:lnTo>
                  <a:lnTo>
                    <a:pt x="3233" y="1402"/>
                  </a:lnTo>
                  <a:lnTo>
                    <a:pt x="3240" y="1412"/>
                  </a:lnTo>
                  <a:lnTo>
                    <a:pt x="3247" y="1421"/>
                  </a:lnTo>
                  <a:lnTo>
                    <a:pt x="3255" y="1431"/>
                  </a:lnTo>
                  <a:lnTo>
                    <a:pt x="3262" y="1441"/>
                  </a:lnTo>
                  <a:lnTo>
                    <a:pt x="3270" y="1450"/>
                  </a:lnTo>
                  <a:lnTo>
                    <a:pt x="3276" y="1460"/>
                  </a:lnTo>
                  <a:lnTo>
                    <a:pt x="3283" y="1470"/>
                  </a:lnTo>
                  <a:lnTo>
                    <a:pt x="3290" y="1479"/>
                  </a:lnTo>
                  <a:lnTo>
                    <a:pt x="3297" y="1488"/>
                  </a:lnTo>
                  <a:lnTo>
                    <a:pt x="3305" y="1497"/>
                  </a:lnTo>
                  <a:lnTo>
                    <a:pt x="3312" y="1507"/>
                  </a:lnTo>
                  <a:lnTo>
                    <a:pt x="3319" y="1516"/>
                  </a:lnTo>
                  <a:lnTo>
                    <a:pt x="3326" y="1525"/>
                  </a:lnTo>
                  <a:lnTo>
                    <a:pt x="3333" y="1533"/>
                  </a:lnTo>
                  <a:lnTo>
                    <a:pt x="3341" y="1542"/>
                  </a:lnTo>
                  <a:lnTo>
                    <a:pt x="3349" y="1551"/>
                  </a:lnTo>
                  <a:lnTo>
                    <a:pt x="3356" y="1559"/>
                  </a:lnTo>
                  <a:lnTo>
                    <a:pt x="3363" y="1567"/>
                  </a:lnTo>
                  <a:lnTo>
                    <a:pt x="3370" y="1576"/>
                  </a:lnTo>
                  <a:lnTo>
                    <a:pt x="3377" y="1584"/>
                  </a:lnTo>
                  <a:lnTo>
                    <a:pt x="3385" y="1592"/>
                  </a:lnTo>
                  <a:lnTo>
                    <a:pt x="3392" y="1600"/>
                  </a:lnTo>
                  <a:lnTo>
                    <a:pt x="3399" y="1609"/>
                  </a:lnTo>
                  <a:lnTo>
                    <a:pt x="3406" y="1617"/>
                  </a:lnTo>
                  <a:lnTo>
                    <a:pt x="3413" y="1625"/>
                  </a:lnTo>
                  <a:lnTo>
                    <a:pt x="3421" y="1632"/>
                  </a:lnTo>
                  <a:lnTo>
                    <a:pt x="3428" y="1640"/>
                  </a:lnTo>
                  <a:lnTo>
                    <a:pt x="3435" y="1647"/>
                  </a:lnTo>
                  <a:lnTo>
                    <a:pt x="3442" y="1654"/>
                  </a:lnTo>
                  <a:lnTo>
                    <a:pt x="3449" y="1662"/>
                  </a:lnTo>
                  <a:lnTo>
                    <a:pt x="3457" y="1670"/>
                  </a:lnTo>
                  <a:lnTo>
                    <a:pt x="3464" y="1677"/>
                  </a:lnTo>
                  <a:lnTo>
                    <a:pt x="3471" y="1684"/>
                  </a:lnTo>
                  <a:lnTo>
                    <a:pt x="3478" y="1690"/>
                  </a:lnTo>
                  <a:lnTo>
                    <a:pt x="3485" y="1698"/>
                  </a:lnTo>
                  <a:lnTo>
                    <a:pt x="3493" y="1705"/>
                  </a:lnTo>
                  <a:lnTo>
                    <a:pt x="3500" y="1711"/>
                  </a:lnTo>
                  <a:lnTo>
                    <a:pt x="3507" y="1718"/>
                  </a:lnTo>
                  <a:lnTo>
                    <a:pt x="3514" y="1725"/>
                  </a:lnTo>
                  <a:lnTo>
                    <a:pt x="3521" y="1731"/>
                  </a:lnTo>
                  <a:lnTo>
                    <a:pt x="3529" y="1738"/>
                  </a:lnTo>
                  <a:lnTo>
                    <a:pt x="3536" y="1744"/>
                  </a:lnTo>
                  <a:lnTo>
                    <a:pt x="3543" y="1751"/>
                  </a:lnTo>
                  <a:lnTo>
                    <a:pt x="3550" y="1756"/>
                  </a:lnTo>
                  <a:lnTo>
                    <a:pt x="3557" y="1762"/>
                  </a:lnTo>
                  <a:lnTo>
                    <a:pt x="3565" y="1769"/>
                  </a:lnTo>
                  <a:lnTo>
                    <a:pt x="3572" y="1774"/>
                  </a:lnTo>
                  <a:lnTo>
                    <a:pt x="3579" y="1780"/>
                  </a:lnTo>
                  <a:lnTo>
                    <a:pt x="3586" y="1787"/>
                  </a:lnTo>
                  <a:lnTo>
                    <a:pt x="3593" y="1792"/>
                  </a:lnTo>
                  <a:lnTo>
                    <a:pt x="3601" y="1798"/>
                  </a:lnTo>
                  <a:lnTo>
                    <a:pt x="3608" y="1803"/>
                  </a:lnTo>
                  <a:lnTo>
                    <a:pt x="3616" y="1808"/>
                  </a:lnTo>
                  <a:lnTo>
                    <a:pt x="3623" y="1814"/>
                  </a:lnTo>
                  <a:lnTo>
                    <a:pt x="3630" y="1819"/>
                  </a:lnTo>
                  <a:lnTo>
                    <a:pt x="3637" y="1824"/>
                  </a:lnTo>
                  <a:lnTo>
                    <a:pt x="3645" y="1829"/>
                  </a:lnTo>
                  <a:lnTo>
                    <a:pt x="3652" y="1834"/>
                  </a:lnTo>
                  <a:lnTo>
                    <a:pt x="3659" y="1840"/>
                  </a:lnTo>
                  <a:lnTo>
                    <a:pt x="3666" y="1844"/>
                  </a:lnTo>
                  <a:lnTo>
                    <a:pt x="3673" y="1850"/>
                  </a:lnTo>
                  <a:lnTo>
                    <a:pt x="3681" y="1854"/>
                  </a:lnTo>
                  <a:lnTo>
                    <a:pt x="3688" y="1859"/>
                  </a:lnTo>
                  <a:lnTo>
                    <a:pt x="3695" y="1863"/>
                  </a:lnTo>
                  <a:lnTo>
                    <a:pt x="3702" y="1868"/>
                  </a:lnTo>
                  <a:lnTo>
                    <a:pt x="3709" y="1872"/>
                  </a:lnTo>
                  <a:lnTo>
                    <a:pt x="3717" y="1877"/>
                  </a:lnTo>
                  <a:lnTo>
                    <a:pt x="3724" y="1881"/>
                  </a:lnTo>
                  <a:lnTo>
                    <a:pt x="3731" y="1886"/>
                  </a:lnTo>
                  <a:lnTo>
                    <a:pt x="3738" y="1889"/>
                  </a:lnTo>
                  <a:lnTo>
                    <a:pt x="3745" y="1894"/>
                  </a:lnTo>
                  <a:lnTo>
                    <a:pt x="3753" y="1898"/>
                  </a:lnTo>
                  <a:lnTo>
                    <a:pt x="3760" y="1902"/>
                  </a:lnTo>
                  <a:lnTo>
                    <a:pt x="3767" y="1905"/>
                  </a:lnTo>
                  <a:lnTo>
                    <a:pt x="3774" y="1910"/>
                  </a:lnTo>
                  <a:lnTo>
                    <a:pt x="3781" y="1914"/>
                  </a:lnTo>
                  <a:lnTo>
                    <a:pt x="3789" y="1917"/>
                  </a:lnTo>
                  <a:lnTo>
                    <a:pt x="3796" y="1922"/>
                  </a:lnTo>
                  <a:lnTo>
                    <a:pt x="3803" y="1925"/>
                  </a:lnTo>
                  <a:lnTo>
                    <a:pt x="3810" y="1929"/>
                  </a:lnTo>
                  <a:lnTo>
                    <a:pt x="3817" y="1932"/>
                  </a:lnTo>
                  <a:lnTo>
                    <a:pt x="3825" y="1935"/>
                  </a:lnTo>
                  <a:lnTo>
                    <a:pt x="3832" y="1939"/>
                  </a:lnTo>
                  <a:lnTo>
                    <a:pt x="3839" y="1942"/>
                  </a:lnTo>
                  <a:lnTo>
                    <a:pt x="3846" y="1945"/>
                  </a:lnTo>
                  <a:lnTo>
                    <a:pt x="3853" y="1949"/>
                  </a:lnTo>
                  <a:lnTo>
                    <a:pt x="3860" y="1951"/>
                  </a:lnTo>
                  <a:lnTo>
                    <a:pt x="3868" y="1955"/>
                  </a:lnTo>
                  <a:lnTo>
                    <a:pt x="3875" y="1958"/>
                  </a:lnTo>
                  <a:lnTo>
                    <a:pt x="3883" y="1961"/>
                  </a:lnTo>
                  <a:lnTo>
                    <a:pt x="3890" y="1964"/>
                  </a:lnTo>
                  <a:lnTo>
                    <a:pt x="3897" y="1967"/>
                  </a:lnTo>
                  <a:lnTo>
                    <a:pt x="3904" y="1969"/>
                  </a:lnTo>
                  <a:lnTo>
                    <a:pt x="3911" y="1973"/>
                  </a:lnTo>
                  <a:lnTo>
                    <a:pt x="3918" y="1975"/>
                  </a:lnTo>
                  <a:lnTo>
                    <a:pt x="3925" y="1978"/>
                  </a:lnTo>
                  <a:lnTo>
                    <a:pt x="3932" y="1980"/>
                  </a:lnTo>
                  <a:lnTo>
                    <a:pt x="3940" y="1984"/>
                  </a:lnTo>
                  <a:lnTo>
                    <a:pt x="3947" y="1986"/>
                  </a:lnTo>
                  <a:lnTo>
                    <a:pt x="3954" y="1988"/>
                  </a:lnTo>
                  <a:lnTo>
                    <a:pt x="3961" y="1991"/>
                  </a:lnTo>
                  <a:lnTo>
                    <a:pt x="3968" y="1994"/>
                  </a:lnTo>
                  <a:lnTo>
                    <a:pt x="3977" y="1995"/>
                  </a:lnTo>
                  <a:lnTo>
                    <a:pt x="3984" y="1998"/>
                  </a:lnTo>
                  <a:lnTo>
                    <a:pt x="3991" y="2000"/>
                  </a:lnTo>
                  <a:lnTo>
                    <a:pt x="3998" y="2003"/>
                  </a:lnTo>
                  <a:lnTo>
                    <a:pt x="4005" y="2005"/>
                  </a:lnTo>
                  <a:lnTo>
                    <a:pt x="4012" y="2007"/>
                  </a:lnTo>
                  <a:lnTo>
                    <a:pt x="4020" y="2009"/>
                  </a:lnTo>
                  <a:lnTo>
                    <a:pt x="4027" y="2012"/>
                  </a:lnTo>
                  <a:lnTo>
                    <a:pt x="4034" y="2013"/>
                  </a:lnTo>
                  <a:lnTo>
                    <a:pt x="4041" y="2015"/>
                  </a:lnTo>
                  <a:lnTo>
                    <a:pt x="4048" y="2017"/>
                  </a:lnTo>
                  <a:lnTo>
                    <a:pt x="4056" y="2020"/>
                  </a:lnTo>
                  <a:lnTo>
                    <a:pt x="4063" y="2022"/>
                  </a:lnTo>
                  <a:lnTo>
                    <a:pt x="4070" y="2023"/>
                  </a:lnTo>
                  <a:lnTo>
                    <a:pt x="4077" y="2024"/>
                  </a:lnTo>
                  <a:lnTo>
                    <a:pt x="4084" y="2026"/>
                  </a:lnTo>
                  <a:lnTo>
                    <a:pt x="4092" y="2028"/>
                  </a:lnTo>
                  <a:lnTo>
                    <a:pt x="4099" y="2030"/>
                  </a:lnTo>
                  <a:lnTo>
                    <a:pt x="4106" y="2031"/>
                  </a:lnTo>
                  <a:lnTo>
                    <a:pt x="4113" y="2033"/>
                  </a:lnTo>
                  <a:lnTo>
                    <a:pt x="4120" y="2035"/>
                  </a:lnTo>
                  <a:lnTo>
                    <a:pt x="4128" y="2037"/>
                  </a:lnTo>
                  <a:lnTo>
                    <a:pt x="4135" y="2039"/>
                  </a:lnTo>
                  <a:lnTo>
                    <a:pt x="4142" y="2040"/>
                  </a:lnTo>
                  <a:lnTo>
                    <a:pt x="4149" y="2041"/>
                  </a:lnTo>
                  <a:lnTo>
                    <a:pt x="4156" y="2042"/>
                  </a:lnTo>
                  <a:lnTo>
                    <a:pt x="4164" y="2044"/>
                  </a:lnTo>
                  <a:lnTo>
                    <a:pt x="4171" y="2046"/>
                  </a:lnTo>
                  <a:lnTo>
                    <a:pt x="4178" y="2047"/>
                  </a:lnTo>
                  <a:lnTo>
                    <a:pt x="4185" y="2049"/>
                  </a:lnTo>
                  <a:lnTo>
                    <a:pt x="4192" y="2049"/>
                  </a:lnTo>
                  <a:lnTo>
                    <a:pt x="4200" y="2051"/>
                  </a:lnTo>
                  <a:lnTo>
                    <a:pt x="4207" y="2052"/>
                  </a:lnTo>
                  <a:lnTo>
                    <a:pt x="4214" y="2054"/>
                  </a:lnTo>
                  <a:lnTo>
                    <a:pt x="4221" y="2055"/>
                  </a:lnTo>
                  <a:lnTo>
                    <a:pt x="4228" y="2056"/>
                  </a:lnTo>
                  <a:lnTo>
                    <a:pt x="4236" y="2058"/>
                  </a:lnTo>
                  <a:lnTo>
                    <a:pt x="4244" y="2058"/>
                  </a:lnTo>
                  <a:lnTo>
                    <a:pt x="4251" y="2059"/>
                  </a:lnTo>
                  <a:lnTo>
                    <a:pt x="4258" y="2060"/>
                  </a:lnTo>
                  <a:lnTo>
                    <a:pt x="4265" y="2062"/>
                  </a:lnTo>
                  <a:lnTo>
                    <a:pt x="4272" y="2063"/>
                  </a:lnTo>
                  <a:lnTo>
                    <a:pt x="4280" y="2064"/>
                  </a:lnTo>
                  <a:lnTo>
                    <a:pt x="4287" y="2065"/>
                  </a:lnTo>
                  <a:lnTo>
                    <a:pt x="4294" y="2066"/>
                  </a:lnTo>
                  <a:lnTo>
                    <a:pt x="4301" y="2067"/>
                  </a:lnTo>
                  <a:lnTo>
                    <a:pt x="4308" y="2067"/>
                  </a:lnTo>
                  <a:lnTo>
                    <a:pt x="4316" y="2069"/>
                  </a:lnTo>
                  <a:lnTo>
                    <a:pt x="4323" y="2069"/>
                  </a:lnTo>
                  <a:lnTo>
                    <a:pt x="4330" y="2071"/>
                  </a:lnTo>
                </a:path>
              </a:pathLst>
            </a:custGeom>
            <a:solidFill>
              <a:srgbClr val="CCFFCC"/>
            </a:solidFill>
            <a:ln w="25400" cap="rnd" cmpd="sng">
              <a:solidFill>
                <a:schemeClr val="bg1"/>
              </a:solidFill>
              <a:prstDash val="solid"/>
              <a:round/>
              <a:headEnd type="none" w="med" len="med"/>
              <a:tailEnd type="none" w="med" len="med"/>
            </a:ln>
            <a:effectLst/>
          </p:spPr>
          <p:txBody>
            <a:bodyPr/>
            <a:lstStyle/>
            <a:p>
              <a:endParaRPr lang="en-US"/>
            </a:p>
          </p:txBody>
        </p:sp>
        <p:sp>
          <p:nvSpPr>
            <p:cNvPr id="164883" name="Freeform 19"/>
            <p:cNvSpPr>
              <a:spLocks/>
            </p:cNvSpPr>
            <p:nvPr/>
          </p:nvSpPr>
          <p:spPr bwMode="auto">
            <a:xfrm>
              <a:off x="801" y="1255"/>
              <a:ext cx="4331" cy="2107"/>
            </a:xfrm>
            <a:custGeom>
              <a:avLst/>
              <a:gdLst/>
              <a:ahLst/>
              <a:cxnLst>
                <a:cxn ang="0">
                  <a:pos x="65" y="2099"/>
                </a:cxn>
                <a:cxn ang="0">
                  <a:pos x="137" y="2089"/>
                </a:cxn>
                <a:cxn ang="0">
                  <a:pos x="210" y="2075"/>
                </a:cxn>
                <a:cxn ang="0">
                  <a:pos x="282" y="2059"/>
                </a:cxn>
                <a:cxn ang="0">
                  <a:pos x="353" y="2039"/>
                </a:cxn>
                <a:cxn ang="0">
                  <a:pos x="425" y="2013"/>
                </a:cxn>
                <a:cxn ang="0">
                  <a:pos x="498" y="1982"/>
                </a:cxn>
                <a:cxn ang="0">
                  <a:pos x="570" y="1944"/>
                </a:cxn>
                <a:cxn ang="0">
                  <a:pos x="642" y="1900"/>
                </a:cxn>
                <a:cxn ang="0">
                  <a:pos x="714" y="1848"/>
                </a:cxn>
                <a:cxn ang="0">
                  <a:pos x="786" y="1786"/>
                </a:cxn>
                <a:cxn ang="0">
                  <a:pos x="859" y="1716"/>
                </a:cxn>
                <a:cxn ang="0">
                  <a:pos x="931" y="1636"/>
                </a:cxn>
                <a:cxn ang="0">
                  <a:pos x="1003" y="1547"/>
                </a:cxn>
                <a:cxn ang="0">
                  <a:pos x="1075" y="1448"/>
                </a:cxn>
                <a:cxn ang="0">
                  <a:pos x="1148" y="1341"/>
                </a:cxn>
                <a:cxn ang="0">
                  <a:pos x="1220" y="1227"/>
                </a:cxn>
                <a:cxn ang="0">
                  <a:pos x="1292" y="1106"/>
                </a:cxn>
                <a:cxn ang="0">
                  <a:pos x="1364" y="980"/>
                </a:cxn>
                <a:cxn ang="0">
                  <a:pos x="1436" y="851"/>
                </a:cxn>
                <a:cxn ang="0">
                  <a:pos x="1508" y="721"/>
                </a:cxn>
                <a:cxn ang="0">
                  <a:pos x="1580" y="596"/>
                </a:cxn>
                <a:cxn ang="0">
                  <a:pos x="1652" y="475"/>
                </a:cxn>
                <a:cxn ang="0">
                  <a:pos x="1725" y="362"/>
                </a:cxn>
                <a:cxn ang="0">
                  <a:pos x="1797" y="260"/>
                </a:cxn>
                <a:cxn ang="0">
                  <a:pos x="1869" y="172"/>
                </a:cxn>
                <a:cxn ang="0">
                  <a:pos x="1941" y="100"/>
                </a:cxn>
                <a:cxn ang="0">
                  <a:pos x="2013" y="47"/>
                </a:cxn>
                <a:cxn ang="0">
                  <a:pos x="2086" y="13"/>
                </a:cxn>
                <a:cxn ang="0">
                  <a:pos x="2158" y="0"/>
                </a:cxn>
                <a:cxn ang="0">
                  <a:pos x="2230" y="9"/>
                </a:cxn>
                <a:cxn ang="0">
                  <a:pos x="2302" y="38"/>
                </a:cxn>
                <a:cxn ang="0">
                  <a:pos x="2375" y="88"/>
                </a:cxn>
                <a:cxn ang="0">
                  <a:pos x="2447" y="157"/>
                </a:cxn>
                <a:cxn ang="0">
                  <a:pos x="2518" y="241"/>
                </a:cxn>
                <a:cxn ang="0">
                  <a:pos x="2590" y="340"/>
                </a:cxn>
                <a:cxn ang="0">
                  <a:pos x="2662" y="452"/>
                </a:cxn>
                <a:cxn ang="0">
                  <a:pos x="2735" y="570"/>
                </a:cxn>
                <a:cxn ang="0">
                  <a:pos x="2807" y="696"/>
                </a:cxn>
                <a:cxn ang="0">
                  <a:pos x="2879" y="825"/>
                </a:cxn>
                <a:cxn ang="0">
                  <a:pos x="2951" y="954"/>
                </a:cxn>
                <a:cxn ang="0">
                  <a:pos x="3024" y="1080"/>
                </a:cxn>
                <a:cxn ang="0">
                  <a:pos x="3096" y="1203"/>
                </a:cxn>
                <a:cxn ang="0">
                  <a:pos x="3168" y="1320"/>
                </a:cxn>
                <a:cxn ang="0">
                  <a:pos x="3240" y="1428"/>
                </a:cxn>
                <a:cxn ang="0">
                  <a:pos x="3312" y="1528"/>
                </a:cxn>
                <a:cxn ang="0">
                  <a:pos x="3385" y="1619"/>
                </a:cxn>
                <a:cxn ang="0">
                  <a:pos x="3457" y="1700"/>
                </a:cxn>
                <a:cxn ang="0">
                  <a:pos x="3529" y="1773"/>
                </a:cxn>
                <a:cxn ang="0">
                  <a:pos x="3601" y="1835"/>
                </a:cxn>
                <a:cxn ang="0">
                  <a:pos x="3673" y="1890"/>
                </a:cxn>
                <a:cxn ang="0">
                  <a:pos x="3745" y="1936"/>
                </a:cxn>
                <a:cxn ang="0">
                  <a:pos x="3817" y="1975"/>
                </a:cxn>
                <a:cxn ang="0">
                  <a:pos x="3890" y="2007"/>
                </a:cxn>
                <a:cxn ang="0">
                  <a:pos x="3961" y="2034"/>
                </a:cxn>
                <a:cxn ang="0">
                  <a:pos x="4034" y="2056"/>
                </a:cxn>
                <a:cxn ang="0">
                  <a:pos x="4106" y="2073"/>
                </a:cxn>
                <a:cxn ang="0">
                  <a:pos x="4178" y="2086"/>
                </a:cxn>
                <a:cxn ang="0">
                  <a:pos x="4251" y="2097"/>
                </a:cxn>
                <a:cxn ang="0">
                  <a:pos x="4323" y="2106"/>
                </a:cxn>
              </a:cxnLst>
              <a:rect l="0" t="0" r="r" b="b"/>
              <a:pathLst>
                <a:path w="4331" h="2107">
                  <a:moveTo>
                    <a:pt x="0" y="2106"/>
                  </a:moveTo>
                  <a:lnTo>
                    <a:pt x="7" y="2106"/>
                  </a:lnTo>
                  <a:lnTo>
                    <a:pt x="14" y="2105"/>
                  </a:lnTo>
                  <a:lnTo>
                    <a:pt x="22" y="2104"/>
                  </a:lnTo>
                  <a:lnTo>
                    <a:pt x="29" y="2103"/>
                  </a:lnTo>
                  <a:lnTo>
                    <a:pt x="36" y="2102"/>
                  </a:lnTo>
                  <a:lnTo>
                    <a:pt x="43" y="2102"/>
                  </a:lnTo>
                  <a:lnTo>
                    <a:pt x="50" y="2101"/>
                  </a:lnTo>
                  <a:lnTo>
                    <a:pt x="58" y="2100"/>
                  </a:lnTo>
                  <a:lnTo>
                    <a:pt x="65" y="2099"/>
                  </a:lnTo>
                  <a:lnTo>
                    <a:pt x="72" y="2098"/>
                  </a:lnTo>
                  <a:lnTo>
                    <a:pt x="79" y="2097"/>
                  </a:lnTo>
                  <a:lnTo>
                    <a:pt x="86" y="2096"/>
                  </a:lnTo>
                  <a:lnTo>
                    <a:pt x="94" y="2095"/>
                  </a:lnTo>
                  <a:lnTo>
                    <a:pt x="102" y="2094"/>
                  </a:lnTo>
                  <a:lnTo>
                    <a:pt x="109" y="2093"/>
                  </a:lnTo>
                  <a:lnTo>
                    <a:pt x="115" y="2092"/>
                  </a:lnTo>
                  <a:lnTo>
                    <a:pt x="122" y="2091"/>
                  </a:lnTo>
                  <a:lnTo>
                    <a:pt x="130" y="2090"/>
                  </a:lnTo>
                  <a:lnTo>
                    <a:pt x="137" y="2089"/>
                  </a:lnTo>
                  <a:lnTo>
                    <a:pt x="144" y="2088"/>
                  </a:lnTo>
                  <a:lnTo>
                    <a:pt x="151" y="2086"/>
                  </a:lnTo>
                  <a:lnTo>
                    <a:pt x="158" y="2085"/>
                  </a:lnTo>
                  <a:lnTo>
                    <a:pt x="166" y="2084"/>
                  </a:lnTo>
                  <a:lnTo>
                    <a:pt x="173" y="2083"/>
                  </a:lnTo>
                  <a:lnTo>
                    <a:pt x="180" y="2081"/>
                  </a:lnTo>
                  <a:lnTo>
                    <a:pt x="188" y="2080"/>
                  </a:lnTo>
                  <a:lnTo>
                    <a:pt x="195" y="2079"/>
                  </a:lnTo>
                  <a:lnTo>
                    <a:pt x="202" y="2077"/>
                  </a:lnTo>
                  <a:lnTo>
                    <a:pt x="210" y="2075"/>
                  </a:lnTo>
                  <a:lnTo>
                    <a:pt x="217" y="2075"/>
                  </a:lnTo>
                  <a:lnTo>
                    <a:pt x="224" y="2073"/>
                  </a:lnTo>
                  <a:lnTo>
                    <a:pt x="231" y="2071"/>
                  </a:lnTo>
                  <a:lnTo>
                    <a:pt x="238" y="2070"/>
                  </a:lnTo>
                  <a:lnTo>
                    <a:pt x="246" y="2068"/>
                  </a:lnTo>
                  <a:lnTo>
                    <a:pt x="253" y="2066"/>
                  </a:lnTo>
                  <a:lnTo>
                    <a:pt x="260" y="2065"/>
                  </a:lnTo>
                  <a:lnTo>
                    <a:pt x="267" y="2063"/>
                  </a:lnTo>
                  <a:lnTo>
                    <a:pt x="274" y="2061"/>
                  </a:lnTo>
                  <a:lnTo>
                    <a:pt x="282" y="2059"/>
                  </a:lnTo>
                  <a:lnTo>
                    <a:pt x="289" y="2057"/>
                  </a:lnTo>
                  <a:lnTo>
                    <a:pt x="296" y="2056"/>
                  </a:lnTo>
                  <a:lnTo>
                    <a:pt x="303" y="2054"/>
                  </a:lnTo>
                  <a:lnTo>
                    <a:pt x="310" y="2051"/>
                  </a:lnTo>
                  <a:lnTo>
                    <a:pt x="318" y="2049"/>
                  </a:lnTo>
                  <a:lnTo>
                    <a:pt x="325" y="2048"/>
                  </a:lnTo>
                  <a:lnTo>
                    <a:pt x="332" y="2045"/>
                  </a:lnTo>
                  <a:lnTo>
                    <a:pt x="339" y="2043"/>
                  </a:lnTo>
                  <a:lnTo>
                    <a:pt x="346" y="2041"/>
                  </a:lnTo>
                  <a:lnTo>
                    <a:pt x="353" y="2039"/>
                  </a:lnTo>
                  <a:lnTo>
                    <a:pt x="361" y="2037"/>
                  </a:lnTo>
                  <a:lnTo>
                    <a:pt x="368" y="2034"/>
                  </a:lnTo>
                  <a:lnTo>
                    <a:pt x="375" y="2031"/>
                  </a:lnTo>
                  <a:lnTo>
                    <a:pt x="382" y="2030"/>
                  </a:lnTo>
                  <a:lnTo>
                    <a:pt x="389" y="2027"/>
                  </a:lnTo>
                  <a:lnTo>
                    <a:pt x="397" y="2024"/>
                  </a:lnTo>
                  <a:lnTo>
                    <a:pt x="404" y="2021"/>
                  </a:lnTo>
                  <a:lnTo>
                    <a:pt x="411" y="2019"/>
                  </a:lnTo>
                  <a:lnTo>
                    <a:pt x="418" y="2016"/>
                  </a:lnTo>
                  <a:lnTo>
                    <a:pt x="425" y="2013"/>
                  </a:lnTo>
                  <a:lnTo>
                    <a:pt x="433" y="2010"/>
                  </a:lnTo>
                  <a:lnTo>
                    <a:pt x="440" y="2007"/>
                  </a:lnTo>
                  <a:lnTo>
                    <a:pt x="447" y="2004"/>
                  </a:lnTo>
                  <a:lnTo>
                    <a:pt x="455" y="2002"/>
                  </a:lnTo>
                  <a:lnTo>
                    <a:pt x="462" y="1998"/>
                  </a:lnTo>
                  <a:lnTo>
                    <a:pt x="470" y="1995"/>
                  </a:lnTo>
                  <a:lnTo>
                    <a:pt x="477" y="1992"/>
                  </a:lnTo>
                  <a:lnTo>
                    <a:pt x="484" y="1989"/>
                  </a:lnTo>
                  <a:lnTo>
                    <a:pt x="491" y="1985"/>
                  </a:lnTo>
                  <a:lnTo>
                    <a:pt x="498" y="1982"/>
                  </a:lnTo>
                  <a:lnTo>
                    <a:pt x="505" y="1978"/>
                  </a:lnTo>
                  <a:lnTo>
                    <a:pt x="513" y="1975"/>
                  </a:lnTo>
                  <a:lnTo>
                    <a:pt x="520" y="1972"/>
                  </a:lnTo>
                  <a:lnTo>
                    <a:pt x="527" y="1967"/>
                  </a:lnTo>
                  <a:lnTo>
                    <a:pt x="534" y="1964"/>
                  </a:lnTo>
                  <a:lnTo>
                    <a:pt x="541" y="1960"/>
                  </a:lnTo>
                  <a:lnTo>
                    <a:pt x="549" y="1957"/>
                  </a:lnTo>
                  <a:lnTo>
                    <a:pt x="556" y="1953"/>
                  </a:lnTo>
                  <a:lnTo>
                    <a:pt x="563" y="1949"/>
                  </a:lnTo>
                  <a:lnTo>
                    <a:pt x="570" y="1944"/>
                  </a:lnTo>
                  <a:lnTo>
                    <a:pt x="577" y="1940"/>
                  </a:lnTo>
                  <a:lnTo>
                    <a:pt x="585" y="1936"/>
                  </a:lnTo>
                  <a:lnTo>
                    <a:pt x="592" y="1931"/>
                  </a:lnTo>
                  <a:lnTo>
                    <a:pt x="599" y="1928"/>
                  </a:lnTo>
                  <a:lnTo>
                    <a:pt x="606" y="1923"/>
                  </a:lnTo>
                  <a:lnTo>
                    <a:pt x="613" y="1919"/>
                  </a:lnTo>
                  <a:lnTo>
                    <a:pt x="621" y="1914"/>
                  </a:lnTo>
                  <a:lnTo>
                    <a:pt x="628" y="1910"/>
                  </a:lnTo>
                  <a:lnTo>
                    <a:pt x="635" y="1904"/>
                  </a:lnTo>
                  <a:lnTo>
                    <a:pt x="642" y="1900"/>
                  </a:lnTo>
                  <a:lnTo>
                    <a:pt x="649" y="1895"/>
                  </a:lnTo>
                  <a:lnTo>
                    <a:pt x="657" y="1890"/>
                  </a:lnTo>
                  <a:lnTo>
                    <a:pt x="664" y="1886"/>
                  </a:lnTo>
                  <a:lnTo>
                    <a:pt x="671" y="1880"/>
                  </a:lnTo>
                  <a:lnTo>
                    <a:pt x="678" y="1875"/>
                  </a:lnTo>
                  <a:lnTo>
                    <a:pt x="685" y="1869"/>
                  </a:lnTo>
                  <a:lnTo>
                    <a:pt x="693" y="1864"/>
                  </a:lnTo>
                  <a:lnTo>
                    <a:pt x="700" y="1859"/>
                  </a:lnTo>
                  <a:lnTo>
                    <a:pt x="707" y="1853"/>
                  </a:lnTo>
                  <a:lnTo>
                    <a:pt x="714" y="1848"/>
                  </a:lnTo>
                  <a:lnTo>
                    <a:pt x="721" y="1842"/>
                  </a:lnTo>
                  <a:lnTo>
                    <a:pt x="729" y="1835"/>
                  </a:lnTo>
                  <a:lnTo>
                    <a:pt x="737" y="1830"/>
                  </a:lnTo>
                  <a:lnTo>
                    <a:pt x="744" y="1824"/>
                  </a:lnTo>
                  <a:lnTo>
                    <a:pt x="750" y="1817"/>
                  </a:lnTo>
                  <a:lnTo>
                    <a:pt x="757" y="1812"/>
                  </a:lnTo>
                  <a:lnTo>
                    <a:pt x="765" y="1806"/>
                  </a:lnTo>
                  <a:lnTo>
                    <a:pt x="772" y="1799"/>
                  </a:lnTo>
                  <a:lnTo>
                    <a:pt x="779" y="1793"/>
                  </a:lnTo>
                  <a:lnTo>
                    <a:pt x="786" y="1786"/>
                  </a:lnTo>
                  <a:lnTo>
                    <a:pt x="793" y="1779"/>
                  </a:lnTo>
                  <a:lnTo>
                    <a:pt x="801" y="1773"/>
                  </a:lnTo>
                  <a:lnTo>
                    <a:pt x="808" y="1766"/>
                  </a:lnTo>
                  <a:lnTo>
                    <a:pt x="816" y="1759"/>
                  </a:lnTo>
                  <a:lnTo>
                    <a:pt x="823" y="1752"/>
                  </a:lnTo>
                  <a:lnTo>
                    <a:pt x="830" y="1745"/>
                  </a:lnTo>
                  <a:lnTo>
                    <a:pt x="837" y="1738"/>
                  </a:lnTo>
                  <a:lnTo>
                    <a:pt x="845" y="1731"/>
                  </a:lnTo>
                  <a:lnTo>
                    <a:pt x="852" y="1724"/>
                  </a:lnTo>
                  <a:lnTo>
                    <a:pt x="859" y="1716"/>
                  </a:lnTo>
                  <a:lnTo>
                    <a:pt x="866" y="1708"/>
                  </a:lnTo>
                  <a:lnTo>
                    <a:pt x="873" y="1700"/>
                  </a:lnTo>
                  <a:lnTo>
                    <a:pt x="881" y="1693"/>
                  </a:lnTo>
                  <a:lnTo>
                    <a:pt x="888" y="1685"/>
                  </a:lnTo>
                  <a:lnTo>
                    <a:pt x="895" y="1677"/>
                  </a:lnTo>
                  <a:lnTo>
                    <a:pt x="902" y="1670"/>
                  </a:lnTo>
                  <a:lnTo>
                    <a:pt x="909" y="1661"/>
                  </a:lnTo>
                  <a:lnTo>
                    <a:pt x="917" y="1653"/>
                  </a:lnTo>
                  <a:lnTo>
                    <a:pt x="924" y="1644"/>
                  </a:lnTo>
                  <a:lnTo>
                    <a:pt x="931" y="1636"/>
                  </a:lnTo>
                  <a:lnTo>
                    <a:pt x="938" y="1627"/>
                  </a:lnTo>
                  <a:lnTo>
                    <a:pt x="945" y="1619"/>
                  </a:lnTo>
                  <a:lnTo>
                    <a:pt x="953" y="1610"/>
                  </a:lnTo>
                  <a:lnTo>
                    <a:pt x="960" y="1601"/>
                  </a:lnTo>
                  <a:lnTo>
                    <a:pt x="967" y="1593"/>
                  </a:lnTo>
                  <a:lnTo>
                    <a:pt x="974" y="1584"/>
                  </a:lnTo>
                  <a:lnTo>
                    <a:pt x="981" y="1575"/>
                  </a:lnTo>
                  <a:lnTo>
                    <a:pt x="989" y="1565"/>
                  </a:lnTo>
                  <a:lnTo>
                    <a:pt x="996" y="1556"/>
                  </a:lnTo>
                  <a:lnTo>
                    <a:pt x="1003" y="1547"/>
                  </a:lnTo>
                  <a:lnTo>
                    <a:pt x="1010" y="1537"/>
                  </a:lnTo>
                  <a:lnTo>
                    <a:pt x="1017" y="1528"/>
                  </a:lnTo>
                  <a:lnTo>
                    <a:pt x="1024" y="1519"/>
                  </a:lnTo>
                  <a:lnTo>
                    <a:pt x="1032" y="1509"/>
                  </a:lnTo>
                  <a:lnTo>
                    <a:pt x="1039" y="1499"/>
                  </a:lnTo>
                  <a:lnTo>
                    <a:pt x="1046" y="1489"/>
                  </a:lnTo>
                  <a:lnTo>
                    <a:pt x="1053" y="1479"/>
                  </a:lnTo>
                  <a:lnTo>
                    <a:pt x="1060" y="1469"/>
                  </a:lnTo>
                  <a:lnTo>
                    <a:pt x="1068" y="1459"/>
                  </a:lnTo>
                  <a:lnTo>
                    <a:pt x="1075" y="1448"/>
                  </a:lnTo>
                  <a:lnTo>
                    <a:pt x="1082" y="1438"/>
                  </a:lnTo>
                  <a:lnTo>
                    <a:pt x="1090" y="1428"/>
                  </a:lnTo>
                  <a:lnTo>
                    <a:pt x="1097" y="1418"/>
                  </a:lnTo>
                  <a:lnTo>
                    <a:pt x="1105" y="1407"/>
                  </a:lnTo>
                  <a:lnTo>
                    <a:pt x="1112" y="1396"/>
                  </a:lnTo>
                  <a:lnTo>
                    <a:pt x="1119" y="1385"/>
                  </a:lnTo>
                  <a:lnTo>
                    <a:pt x="1126" y="1375"/>
                  </a:lnTo>
                  <a:lnTo>
                    <a:pt x="1133" y="1364"/>
                  </a:lnTo>
                  <a:lnTo>
                    <a:pt x="1141" y="1353"/>
                  </a:lnTo>
                  <a:lnTo>
                    <a:pt x="1148" y="1341"/>
                  </a:lnTo>
                  <a:lnTo>
                    <a:pt x="1155" y="1331"/>
                  </a:lnTo>
                  <a:lnTo>
                    <a:pt x="1162" y="1320"/>
                  </a:lnTo>
                  <a:lnTo>
                    <a:pt x="1169" y="1308"/>
                  </a:lnTo>
                  <a:lnTo>
                    <a:pt x="1176" y="1296"/>
                  </a:lnTo>
                  <a:lnTo>
                    <a:pt x="1184" y="1286"/>
                  </a:lnTo>
                  <a:lnTo>
                    <a:pt x="1191" y="1274"/>
                  </a:lnTo>
                  <a:lnTo>
                    <a:pt x="1198" y="1262"/>
                  </a:lnTo>
                  <a:lnTo>
                    <a:pt x="1205" y="1250"/>
                  </a:lnTo>
                  <a:lnTo>
                    <a:pt x="1212" y="1239"/>
                  </a:lnTo>
                  <a:lnTo>
                    <a:pt x="1220" y="1227"/>
                  </a:lnTo>
                  <a:lnTo>
                    <a:pt x="1227" y="1214"/>
                  </a:lnTo>
                  <a:lnTo>
                    <a:pt x="1234" y="1203"/>
                  </a:lnTo>
                  <a:lnTo>
                    <a:pt x="1241" y="1191"/>
                  </a:lnTo>
                  <a:lnTo>
                    <a:pt x="1248" y="1179"/>
                  </a:lnTo>
                  <a:lnTo>
                    <a:pt x="1256" y="1167"/>
                  </a:lnTo>
                  <a:lnTo>
                    <a:pt x="1263" y="1155"/>
                  </a:lnTo>
                  <a:lnTo>
                    <a:pt x="1270" y="1143"/>
                  </a:lnTo>
                  <a:lnTo>
                    <a:pt x="1277" y="1130"/>
                  </a:lnTo>
                  <a:lnTo>
                    <a:pt x="1284" y="1118"/>
                  </a:lnTo>
                  <a:lnTo>
                    <a:pt x="1292" y="1106"/>
                  </a:lnTo>
                  <a:lnTo>
                    <a:pt x="1299" y="1093"/>
                  </a:lnTo>
                  <a:lnTo>
                    <a:pt x="1306" y="1080"/>
                  </a:lnTo>
                  <a:lnTo>
                    <a:pt x="1313" y="1068"/>
                  </a:lnTo>
                  <a:lnTo>
                    <a:pt x="1320" y="1055"/>
                  </a:lnTo>
                  <a:lnTo>
                    <a:pt x="1328" y="1043"/>
                  </a:lnTo>
                  <a:lnTo>
                    <a:pt x="1335" y="1030"/>
                  </a:lnTo>
                  <a:lnTo>
                    <a:pt x="1342" y="1017"/>
                  </a:lnTo>
                  <a:lnTo>
                    <a:pt x="1349" y="1005"/>
                  </a:lnTo>
                  <a:lnTo>
                    <a:pt x="1357" y="992"/>
                  </a:lnTo>
                  <a:lnTo>
                    <a:pt x="1364" y="980"/>
                  </a:lnTo>
                  <a:lnTo>
                    <a:pt x="1372" y="967"/>
                  </a:lnTo>
                  <a:lnTo>
                    <a:pt x="1378" y="954"/>
                  </a:lnTo>
                  <a:lnTo>
                    <a:pt x="1385" y="941"/>
                  </a:lnTo>
                  <a:lnTo>
                    <a:pt x="1392" y="928"/>
                  </a:lnTo>
                  <a:lnTo>
                    <a:pt x="1400" y="916"/>
                  </a:lnTo>
                  <a:lnTo>
                    <a:pt x="1407" y="902"/>
                  </a:lnTo>
                  <a:lnTo>
                    <a:pt x="1414" y="890"/>
                  </a:lnTo>
                  <a:lnTo>
                    <a:pt x="1421" y="876"/>
                  </a:lnTo>
                  <a:lnTo>
                    <a:pt x="1428" y="864"/>
                  </a:lnTo>
                  <a:lnTo>
                    <a:pt x="1436" y="851"/>
                  </a:lnTo>
                  <a:lnTo>
                    <a:pt x="1443" y="838"/>
                  </a:lnTo>
                  <a:lnTo>
                    <a:pt x="1451" y="825"/>
                  </a:lnTo>
                  <a:lnTo>
                    <a:pt x="1458" y="812"/>
                  </a:lnTo>
                  <a:lnTo>
                    <a:pt x="1465" y="799"/>
                  </a:lnTo>
                  <a:lnTo>
                    <a:pt x="1472" y="786"/>
                  </a:lnTo>
                  <a:lnTo>
                    <a:pt x="1480" y="774"/>
                  </a:lnTo>
                  <a:lnTo>
                    <a:pt x="1487" y="761"/>
                  </a:lnTo>
                  <a:lnTo>
                    <a:pt x="1494" y="748"/>
                  </a:lnTo>
                  <a:lnTo>
                    <a:pt x="1501" y="735"/>
                  </a:lnTo>
                  <a:lnTo>
                    <a:pt x="1508" y="721"/>
                  </a:lnTo>
                  <a:lnTo>
                    <a:pt x="1516" y="710"/>
                  </a:lnTo>
                  <a:lnTo>
                    <a:pt x="1523" y="696"/>
                  </a:lnTo>
                  <a:lnTo>
                    <a:pt x="1530" y="684"/>
                  </a:lnTo>
                  <a:lnTo>
                    <a:pt x="1537" y="671"/>
                  </a:lnTo>
                  <a:lnTo>
                    <a:pt x="1544" y="659"/>
                  </a:lnTo>
                  <a:lnTo>
                    <a:pt x="1552" y="646"/>
                  </a:lnTo>
                  <a:lnTo>
                    <a:pt x="1559" y="633"/>
                  </a:lnTo>
                  <a:lnTo>
                    <a:pt x="1566" y="621"/>
                  </a:lnTo>
                  <a:lnTo>
                    <a:pt x="1573" y="608"/>
                  </a:lnTo>
                  <a:lnTo>
                    <a:pt x="1580" y="596"/>
                  </a:lnTo>
                  <a:lnTo>
                    <a:pt x="1588" y="583"/>
                  </a:lnTo>
                  <a:lnTo>
                    <a:pt x="1595" y="570"/>
                  </a:lnTo>
                  <a:lnTo>
                    <a:pt x="1602" y="559"/>
                  </a:lnTo>
                  <a:lnTo>
                    <a:pt x="1609" y="546"/>
                  </a:lnTo>
                  <a:lnTo>
                    <a:pt x="1616" y="534"/>
                  </a:lnTo>
                  <a:lnTo>
                    <a:pt x="1624" y="523"/>
                  </a:lnTo>
                  <a:lnTo>
                    <a:pt x="1631" y="510"/>
                  </a:lnTo>
                  <a:lnTo>
                    <a:pt x="1638" y="498"/>
                  </a:lnTo>
                  <a:lnTo>
                    <a:pt x="1645" y="487"/>
                  </a:lnTo>
                  <a:lnTo>
                    <a:pt x="1652" y="475"/>
                  </a:lnTo>
                  <a:lnTo>
                    <a:pt x="1660" y="462"/>
                  </a:lnTo>
                  <a:lnTo>
                    <a:pt x="1667" y="452"/>
                  </a:lnTo>
                  <a:lnTo>
                    <a:pt x="1674" y="440"/>
                  </a:lnTo>
                  <a:lnTo>
                    <a:pt x="1681" y="428"/>
                  </a:lnTo>
                  <a:lnTo>
                    <a:pt x="1688" y="417"/>
                  </a:lnTo>
                  <a:lnTo>
                    <a:pt x="1695" y="406"/>
                  </a:lnTo>
                  <a:lnTo>
                    <a:pt x="1703" y="395"/>
                  </a:lnTo>
                  <a:lnTo>
                    <a:pt x="1710" y="383"/>
                  </a:lnTo>
                  <a:lnTo>
                    <a:pt x="1718" y="372"/>
                  </a:lnTo>
                  <a:lnTo>
                    <a:pt x="1725" y="362"/>
                  </a:lnTo>
                  <a:lnTo>
                    <a:pt x="1732" y="351"/>
                  </a:lnTo>
                  <a:lnTo>
                    <a:pt x="1740" y="340"/>
                  </a:lnTo>
                  <a:lnTo>
                    <a:pt x="1747" y="330"/>
                  </a:lnTo>
                  <a:lnTo>
                    <a:pt x="1754" y="319"/>
                  </a:lnTo>
                  <a:lnTo>
                    <a:pt x="1761" y="309"/>
                  </a:lnTo>
                  <a:lnTo>
                    <a:pt x="1768" y="299"/>
                  </a:lnTo>
                  <a:lnTo>
                    <a:pt x="1776" y="289"/>
                  </a:lnTo>
                  <a:lnTo>
                    <a:pt x="1783" y="279"/>
                  </a:lnTo>
                  <a:lnTo>
                    <a:pt x="1790" y="269"/>
                  </a:lnTo>
                  <a:lnTo>
                    <a:pt x="1797" y="260"/>
                  </a:lnTo>
                  <a:lnTo>
                    <a:pt x="1804" y="250"/>
                  </a:lnTo>
                  <a:lnTo>
                    <a:pt x="1812" y="241"/>
                  </a:lnTo>
                  <a:lnTo>
                    <a:pt x="1819" y="232"/>
                  </a:lnTo>
                  <a:lnTo>
                    <a:pt x="1826" y="223"/>
                  </a:lnTo>
                  <a:lnTo>
                    <a:pt x="1833" y="214"/>
                  </a:lnTo>
                  <a:lnTo>
                    <a:pt x="1840" y="205"/>
                  </a:lnTo>
                  <a:lnTo>
                    <a:pt x="1847" y="197"/>
                  </a:lnTo>
                  <a:lnTo>
                    <a:pt x="1855" y="188"/>
                  </a:lnTo>
                  <a:lnTo>
                    <a:pt x="1862" y="180"/>
                  </a:lnTo>
                  <a:lnTo>
                    <a:pt x="1869" y="172"/>
                  </a:lnTo>
                  <a:lnTo>
                    <a:pt x="1876" y="164"/>
                  </a:lnTo>
                  <a:lnTo>
                    <a:pt x="1883" y="157"/>
                  </a:lnTo>
                  <a:lnTo>
                    <a:pt x="1891" y="148"/>
                  </a:lnTo>
                  <a:lnTo>
                    <a:pt x="1898" y="141"/>
                  </a:lnTo>
                  <a:lnTo>
                    <a:pt x="1905" y="133"/>
                  </a:lnTo>
                  <a:lnTo>
                    <a:pt x="1912" y="127"/>
                  </a:lnTo>
                  <a:lnTo>
                    <a:pt x="1919" y="120"/>
                  </a:lnTo>
                  <a:lnTo>
                    <a:pt x="1927" y="113"/>
                  </a:lnTo>
                  <a:lnTo>
                    <a:pt x="1934" y="106"/>
                  </a:lnTo>
                  <a:lnTo>
                    <a:pt x="1941" y="100"/>
                  </a:lnTo>
                  <a:lnTo>
                    <a:pt x="1948" y="94"/>
                  </a:lnTo>
                  <a:lnTo>
                    <a:pt x="1955" y="88"/>
                  </a:lnTo>
                  <a:lnTo>
                    <a:pt x="1963" y="82"/>
                  </a:lnTo>
                  <a:lnTo>
                    <a:pt x="1970" y="76"/>
                  </a:lnTo>
                  <a:lnTo>
                    <a:pt x="1977" y="71"/>
                  </a:lnTo>
                  <a:lnTo>
                    <a:pt x="1984" y="66"/>
                  </a:lnTo>
                  <a:lnTo>
                    <a:pt x="1992" y="60"/>
                  </a:lnTo>
                  <a:lnTo>
                    <a:pt x="1999" y="56"/>
                  </a:lnTo>
                  <a:lnTo>
                    <a:pt x="2007" y="51"/>
                  </a:lnTo>
                  <a:lnTo>
                    <a:pt x="2013" y="47"/>
                  </a:lnTo>
                  <a:lnTo>
                    <a:pt x="2020" y="42"/>
                  </a:lnTo>
                  <a:lnTo>
                    <a:pt x="2027" y="38"/>
                  </a:lnTo>
                  <a:lnTo>
                    <a:pt x="2035" y="34"/>
                  </a:lnTo>
                  <a:lnTo>
                    <a:pt x="2042" y="31"/>
                  </a:lnTo>
                  <a:lnTo>
                    <a:pt x="2049" y="27"/>
                  </a:lnTo>
                  <a:lnTo>
                    <a:pt x="2056" y="24"/>
                  </a:lnTo>
                  <a:lnTo>
                    <a:pt x="2063" y="21"/>
                  </a:lnTo>
                  <a:lnTo>
                    <a:pt x="2071" y="18"/>
                  </a:lnTo>
                  <a:lnTo>
                    <a:pt x="2079" y="15"/>
                  </a:lnTo>
                  <a:lnTo>
                    <a:pt x="2086" y="13"/>
                  </a:lnTo>
                  <a:lnTo>
                    <a:pt x="2093" y="11"/>
                  </a:lnTo>
                  <a:lnTo>
                    <a:pt x="2100" y="9"/>
                  </a:lnTo>
                  <a:lnTo>
                    <a:pt x="2107" y="7"/>
                  </a:lnTo>
                  <a:lnTo>
                    <a:pt x="2115" y="5"/>
                  </a:lnTo>
                  <a:lnTo>
                    <a:pt x="2122" y="4"/>
                  </a:lnTo>
                  <a:lnTo>
                    <a:pt x="2129" y="3"/>
                  </a:lnTo>
                  <a:lnTo>
                    <a:pt x="2136" y="2"/>
                  </a:lnTo>
                  <a:lnTo>
                    <a:pt x="2143" y="1"/>
                  </a:lnTo>
                  <a:lnTo>
                    <a:pt x="2151" y="0"/>
                  </a:lnTo>
                  <a:lnTo>
                    <a:pt x="2158" y="0"/>
                  </a:lnTo>
                  <a:lnTo>
                    <a:pt x="2165" y="0"/>
                  </a:lnTo>
                  <a:lnTo>
                    <a:pt x="2172" y="0"/>
                  </a:lnTo>
                  <a:lnTo>
                    <a:pt x="2179" y="0"/>
                  </a:lnTo>
                  <a:lnTo>
                    <a:pt x="2187" y="1"/>
                  </a:lnTo>
                  <a:lnTo>
                    <a:pt x="2194" y="2"/>
                  </a:lnTo>
                  <a:lnTo>
                    <a:pt x="2201" y="3"/>
                  </a:lnTo>
                  <a:lnTo>
                    <a:pt x="2208" y="4"/>
                  </a:lnTo>
                  <a:lnTo>
                    <a:pt x="2215" y="5"/>
                  </a:lnTo>
                  <a:lnTo>
                    <a:pt x="2223" y="7"/>
                  </a:lnTo>
                  <a:lnTo>
                    <a:pt x="2230" y="9"/>
                  </a:lnTo>
                  <a:lnTo>
                    <a:pt x="2237" y="11"/>
                  </a:lnTo>
                  <a:lnTo>
                    <a:pt x="2244" y="13"/>
                  </a:lnTo>
                  <a:lnTo>
                    <a:pt x="2251" y="15"/>
                  </a:lnTo>
                  <a:lnTo>
                    <a:pt x="2259" y="18"/>
                  </a:lnTo>
                  <a:lnTo>
                    <a:pt x="2266" y="21"/>
                  </a:lnTo>
                  <a:lnTo>
                    <a:pt x="2273" y="24"/>
                  </a:lnTo>
                  <a:lnTo>
                    <a:pt x="2280" y="27"/>
                  </a:lnTo>
                  <a:lnTo>
                    <a:pt x="2287" y="31"/>
                  </a:lnTo>
                  <a:lnTo>
                    <a:pt x="2295" y="34"/>
                  </a:lnTo>
                  <a:lnTo>
                    <a:pt x="2302" y="38"/>
                  </a:lnTo>
                  <a:lnTo>
                    <a:pt x="2309" y="42"/>
                  </a:lnTo>
                  <a:lnTo>
                    <a:pt x="2316" y="47"/>
                  </a:lnTo>
                  <a:lnTo>
                    <a:pt x="2323" y="51"/>
                  </a:lnTo>
                  <a:lnTo>
                    <a:pt x="2331" y="56"/>
                  </a:lnTo>
                  <a:lnTo>
                    <a:pt x="2338" y="60"/>
                  </a:lnTo>
                  <a:lnTo>
                    <a:pt x="2345" y="66"/>
                  </a:lnTo>
                  <a:lnTo>
                    <a:pt x="2353" y="71"/>
                  </a:lnTo>
                  <a:lnTo>
                    <a:pt x="2360" y="76"/>
                  </a:lnTo>
                  <a:lnTo>
                    <a:pt x="2367" y="82"/>
                  </a:lnTo>
                  <a:lnTo>
                    <a:pt x="2375" y="88"/>
                  </a:lnTo>
                  <a:lnTo>
                    <a:pt x="2382" y="94"/>
                  </a:lnTo>
                  <a:lnTo>
                    <a:pt x="2389" y="100"/>
                  </a:lnTo>
                  <a:lnTo>
                    <a:pt x="2396" y="106"/>
                  </a:lnTo>
                  <a:lnTo>
                    <a:pt x="2403" y="113"/>
                  </a:lnTo>
                  <a:lnTo>
                    <a:pt x="2411" y="120"/>
                  </a:lnTo>
                  <a:lnTo>
                    <a:pt x="2418" y="127"/>
                  </a:lnTo>
                  <a:lnTo>
                    <a:pt x="2425" y="133"/>
                  </a:lnTo>
                  <a:lnTo>
                    <a:pt x="2432" y="141"/>
                  </a:lnTo>
                  <a:lnTo>
                    <a:pt x="2439" y="148"/>
                  </a:lnTo>
                  <a:lnTo>
                    <a:pt x="2447" y="157"/>
                  </a:lnTo>
                  <a:lnTo>
                    <a:pt x="2454" y="164"/>
                  </a:lnTo>
                  <a:lnTo>
                    <a:pt x="2461" y="172"/>
                  </a:lnTo>
                  <a:lnTo>
                    <a:pt x="2468" y="180"/>
                  </a:lnTo>
                  <a:lnTo>
                    <a:pt x="2475" y="188"/>
                  </a:lnTo>
                  <a:lnTo>
                    <a:pt x="2483" y="197"/>
                  </a:lnTo>
                  <a:lnTo>
                    <a:pt x="2490" y="205"/>
                  </a:lnTo>
                  <a:lnTo>
                    <a:pt x="2497" y="214"/>
                  </a:lnTo>
                  <a:lnTo>
                    <a:pt x="2504" y="223"/>
                  </a:lnTo>
                  <a:lnTo>
                    <a:pt x="2511" y="232"/>
                  </a:lnTo>
                  <a:lnTo>
                    <a:pt x="2518" y="241"/>
                  </a:lnTo>
                  <a:lnTo>
                    <a:pt x="2526" y="250"/>
                  </a:lnTo>
                  <a:lnTo>
                    <a:pt x="2533" y="260"/>
                  </a:lnTo>
                  <a:lnTo>
                    <a:pt x="2540" y="269"/>
                  </a:lnTo>
                  <a:lnTo>
                    <a:pt x="2547" y="279"/>
                  </a:lnTo>
                  <a:lnTo>
                    <a:pt x="2554" y="289"/>
                  </a:lnTo>
                  <a:lnTo>
                    <a:pt x="2562" y="299"/>
                  </a:lnTo>
                  <a:lnTo>
                    <a:pt x="2569" y="309"/>
                  </a:lnTo>
                  <a:lnTo>
                    <a:pt x="2576" y="319"/>
                  </a:lnTo>
                  <a:lnTo>
                    <a:pt x="2583" y="330"/>
                  </a:lnTo>
                  <a:lnTo>
                    <a:pt x="2590" y="340"/>
                  </a:lnTo>
                  <a:lnTo>
                    <a:pt x="2598" y="351"/>
                  </a:lnTo>
                  <a:lnTo>
                    <a:pt x="2605" y="362"/>
                  </a:lnTo>
                  <a:lnTo>
                    <a:pt x="2612" y="372"/>
                  </a:lnTo>
                  <a:lnTo>
                    <a:pt x="2620" y="383"/>
                  </a:lnTo>
                  <a:lnTo>
                    <a:pt x="2627" y="395"/>
                  </a:lnTo>
                  <a:lnTo>
                    <a:pt x="2635" y="406"/>
                  </a:lnTo>
                  <a:lnTo>
                    <a:pt x="2641" y="417"/>
                  </a:lnTo>
                  <a:lnTo>
                    <a:pt x="2648" y="428"/>
                  </a:lnTo>
                  <a:lnTo>
                    <a:pt x="2655" y="440"/>
                  </a:lnTo>
                  <a:lnTo>
                    <a:pt x="2662" y="452"/>
                  </a:lnTo>
                  <a:lnTo>
                    <a:pt x="2670" y="462"/>
                  </a:lnTo>
                  <a:lnTo>
                    <a:pt x="2677" y="475"/>
                  </a:lnTo>
                  <a:lnTo>
                    <a:pt x="2684" y="487"/>
                  </a:lnTo>
                  <a:lnTo>
                    <a:pt x="2691" y="498"/>
                  </a:lnTo>
                  <a:lnTo>
                    <a:pt x="2698" y="510"/>
                  </a:lnTo>
                  <a:lnTo>
                    <a:pt x="2706" y="523"/>
                  </a:lnTo>
                  <a:lnTo>
                    <a:pt x="2714" y="534"/>
                  </a:lnTo>
                  <a:lnTo>
                    <a:pt x="2721" y="546"/>
                  </a:lnTo>
                  <a:lnTo>
                    <a:pt x="2728" y="559"/>
                  </a:lnTo>
                  <a:lnTo>
                    <a:pt x="2735" y="570"/>
                  </a:lnTo>
                  <a:lnTo>
                    <a:pt x="2742" y="583"/>
                  </a:lnTo>
                  <a:lnTo>
                    <a:pt x="2750" y="596"/>
                  </a:lnTo>
                  <a:lnTo>
                    <a:pt x="2757" y="608"/>
                  </a:lnTo>
                  <a:lnTo>
                    <a:pt x="2764" y="621"/>
                  </a:lnTo>
                  <a:lnTo>
                    <a:pt x="2771" y="633"/>
                  </a:lnTo>
                  <a:lnTo>
                    <a:pt x="2778" y="646"/>
                  </a:lnTo>
                  <a:lnTo>
                    <a:pt x="2786" y="659"/>
                  </a:lnTo>
                  <a:lnTo>
                    <a:pt x="2793" y="671"/>
                  </a:lnTo>
                  <a:lnTo>
                    <a:pt x="2800" y="684"/>
                  </a:lnTo>
                  <a:lnTo>
                    <a:pt x="2807" y="696"/>
                  </a:lnTo>
                  <a:lnTo>
                    <a:pt x="2814" y="710"/>
                  </a:lnTo>
                  <a:lnTo>
                    <a:pt x="2822" y="721"/>
                  </a:lnTo>
                  <a:lnTo>
                    <a:pt x="2829" y="735"/>
                  </a:lnTo>
                  <a:lnTo>
                    <a:pt x="2836" y="748"/>
                  </a:lnTo>
                  <a:lnTo>
                    <a:pt x="2843" y="761"/>
                  </a:lnTo>
                  <a:lnTo>
                    <a:pt x="2850" y="774"/>
                  </a:lnTo>
                  <a:lnTo>
                    <a:pt x="2858" y="786"/>
                  </a:lnTo>
                  <a:lnTo>
                    <a:pt x="2865" y="799"/>
                  </a:lnTo>
                  <a:lnTo>
                    <a:pt x="2872" y="812"/>
                  </a:lnTo>
                  <a:lnTo>
                    <a:pt x="2879" y="825"/>
                  </a:lnTo>
                  <a:lnTo>
                    <a:pt x="2886" y="838"/>
                  </a:lnTo>
                  <a:lnTo>
                    <a:pt x="2894" y="851"/>
                  </a:lnTo>
                  <a:lnTo>
                    <a:pt x="2901" y="864"/>
                  </a:lnTo>
                  <a:lnTo>
                    <a:pt x="2908" y="876"/>
                  </a:lnTo>
                  <a:lnTo>
                    <a:pt x="2915" y="890"/>
                  </a:lnTo>
                  <a:lnTo>
                    <a:pt x="2922" y="902"/>
                  </a:lnTo>
                  <a:lnTo>
                    <a:pt x="2930" y="916"/>
                  </a:lnTo>
                  <a:lnTo>
                    <a:pt x="2937" y="928"/>
                  </a:lnTo>
                  <a:lnTo>
                    <a:pt x="2944" y="941"/>
                  </a:lnTo>
                  <a:lnTo>
                    <a:pt x="2951" y="954"/>
                  </a:lnTo>
                  <a:lnTo>
                    <a:pt x="2958" y="967"/>
                  </a:lnTo>
                  <a:lnTo>
                    <a:pt x="2966" y="980"/>
                  </a:lnTo>
                  <a:lnTo>
                    <a:pt x="2973" y="992"/>
                  </a:lnTo>
                  <a:lnTo>
                    <a:pt x="2981" y="1005"/>
                  </a:lnTo>
                  <a:lnTo>
                    <a:pt x="2988" y="1017"/>
                  </a:lnTo>
                  <a:lnTo>
                    <a:pt x="2995" y="1030"/>
                  </a:lnTo>
                  <a:lnTo>
                    <a:pt x="3002" y="1043"/>
                  </a:lnTo>
                  <a:lnTo>
                    <a:pt x="3010" y="1055"/>
                  </a:lnTo>
                  <a:lnTo>
                    <a:pt x="3017" y="1068"/>
                  </a:lnTo>
                  <a:lnTo>
                    <a:pt x="3024" y="1080"/>
                  </a:lnTo>
                  <a:lnTo>
                    <a:pt x="3031" y="1093"/>
                  </a:lnTo>
                  <a:lnTo>
                    <a:pt x="3038" y="1106"/>
                  </a:lnTo>
                  <a:lnTo>
                    <a:pt x="3046" y="1118"/>
                  </a:lnTo>
                  <a:lnTo>
                    <a:pt x="3053" y="1130"/>
                  </a:lnTo>
                  <a:lnTo>
                    <a:pt x="3060" y="1143"/>
                  </a:lnTo>
                  <a:lnTo>
                    <a:pt x="3067" y="1155"/>
                  </a:lnTo>
                  <a:lnTo>
                    <a:pt x="3074" y="1167"/>
                  </a:lnTo>
                  <a:lnTo>
                    <a:pt x="3082" y="1179"/>
                  </a:lnTo>
                  <a:lnTo>
                    <a:pt x="3089" y="1191"/>
                  </a:lnTo>
                  <a:lnTo>
                    <a:pt x="3096" y="1203"/>
                  </a:lnTo>
                  <a:lnTo>
                    <a:pt x="3103" y="1214"/>
                  </a:lnTo>
                  <a:lnTo>
                    <a:pt x="3110" y="1227"/>
                  </a:lnTo>
                  <a:lnTo>
                    <a:pt x="3118" y="1239"/>
                  </a:lnTo>
                  <a:lnTo>
                    <a:pt x="3125" y="1250"/>
                  </a:lnTo>
                  <a:lnTo>
                    <a:pt x="3132" y="1262"/>
                  </a:lnTo>
                  <a:lnTo>
                    <a:pt x="3139" y="1274"/>
                  </a:lnTo>
                  <a:lnTo>
                    <a:pt x="3146" y="1286"/>
                  </a:lnTo>
                  <a:lnTo>
                    <a:pt x="3154" y="1296"/>
                  </a:lnTo>
                  <a:lnTo>
                    <a:pt x="3161" y="1308"/>
                  </a:lnTo>
                  <a:lnTo>
                    <a:pt x="3168" y="1320"/>
                  </a:lnTo>
                  <a:lnTo>
                    <a:pt x="3175" y="1331"/>
                  </a:lnTo>
                  <a:lnTo>
                    <a:pt x="3182" y="1341"/>
                  </a:lnTo>
                  <a:lnTo>
                    <a:pt x="3189" y="1353"/>
                  </a:lnTo>
                  <a:lnTo>
                    <a:pt x="3197" y="1364"/>
                  </a:lnTo>
                  <a:lnTo>
                    <a:pt x="3204" y="1375"/>
                  </a:lnTo>
                  <a:lnTo>
                    <a:pt x="3211" y="1385"/>
                  </a:lnTo>
                  <a:lnTo>
                    <a:pt x="3218" y="1396"/>
                  </a:lnTo>
                  <a:lnTo>
                    <a:pt x="3225" y="1407"/>
                  </a:lnTo>
                  <a:lnTo>
                    <a:pt x="3233" y="1418"/>
                  </a:lnTo>
                  <a:lnTo>
                    <a:pt x="3240" y="1428"/>
                  </a:lnTo>
                  <a:lnTo>
                    <a:pt x="3247" y="1438"/>
                  </a:lnTo>
                  <a:lnTo>
                    <a:pt x="3255" y="1448"/>
                  </a:lnTo>
                  <a:lnTo>
                    <a:pt x="3262" y="1459"/>
                  </a:lnTo>
                  <a:lnTo>
                    <a:pt x="3270" y="1469"/>
                  </a:lnTo>
                  <a:lnTo>
                    <a:pt x="3276" y="1479"/>
                  </a:lnTo>
                  <a:lnTo>
                    <a:pt x="3283" y="1489"/>
                  </a:lnTo>
                  <a:lnTo>
                    <a:pt x="3290" y="1499"/>
                  </a:lnTo>
                  <a:lnTo>
                    <a:pt x="3297" y="1509"/>
                  </a:lnTo>
                  <a:lnTo>
                    <a:pt x="3305" y="1519"/>
                  </a:lnTo>
                  <a:lnTo>
                    <a:pt x="3312" y="1528"/>
                  </a:lnTo>
                  <a:lnTo>
                    <a:pt x="3319" y="1537"/>
                  </a:lnTo>
                  <a:lnTo>
                    <a:pt x="3326" y="1547"/>
                  </a:lnTo>
                  <a:lnTo>
                    <a:pt x="3333" y="1556"/>
                  </a:lnTo>
                  <a:lnTo>
                    <a:pt x="3341" y="1565"/>
                  </a:lnTo>
                  <a:lnTo>
                    <a:pt x="3349" y="1575"/>
                  </a:lnTo>
                  <a:lnTo>
                    <a:pt x="3356" y="1584"/>
                  </a:lnTo>
                  <a:lnTo>
                    <a:pt x="3363" y="1593"/>
                  </a:lnTo>
                  <a:lnTo>
                    <a:pt x="3370" y="1601"/>
                  </a:lnTo>
                  <a:lnTo>
                    <a:pt x="3377" y="1610"/>
                  </a:lnTo>
                  <a:lnTo>
                    <a:pt x="3385" y="1619"/>
                  </a:lnTo>
                  <a:lnTo>
                    <a:pt x="3392" y="1627"/>
                  </a:lnTo>
                  <a:lnTo>
                    <a:pt x="3399" y="1636"/>
                  </a:lnTo>
                  <a:lnTo>
                    <a:pt x="3406" y="1644"/>
                  </a:lnTo>
                  <a:lnTo>
                    <a:pt x="3413" y="1653"/>
                  </a:lnTo>
                  <a:lnTo>
                    <a:pt x="3421" y="1661"/>
                  </a:lnTo>
                  <a:lnTo>
                    <a:pt x="3428" y="1670"/>
                  </a:lnTo>
                  <a:lnTo>
                    <a:pt x="3435" y="1677"/>
                  </a:lnTo>
                  <a:lnTo>
                    <a:pt x="3442" y="1685"/>
                  </a:lnTo>
                  <a:lnTo>
                    <a:pt x="3449" y="1693"/>
                  </a:lnTo>
                  <a:lnTo>
                    <a:pt x="3457" y="1700"/>
                  </a:lnTo>
                  <a:lnTo>
                    <a:pt x="3464" y="1708"/>
                  </a:lnTo>
                  <a:lnTo>
                    <a:pt x="3471" y="1716"/>
                  </a:lnTo>
                  <a:lnTo>
                    <a:pt x="3478" y="1724"/>
                  </a:lnTo>
                  <a:lnTo>
                    <a:pt x="3485" y="1731"/>
                  </a:lnTo>
                  <a:lnTo>
                    <a:pt x="3493" y="1738"/>
                  </a:lnTo>
                  <a:lnTo>
                    <a:pt x="3500" y="1745"/>
                  </a:lnTo>
                  <a:lnTo>
                    <a:pt x="3507" y="1752"/>
                  </a:lnTo>
                  <a:lnTo>
                    <a:pt x="3514" y="1759"/>
                  </a:lnTo>
                  <a:lnTo>
                    <a:pt x="3521" y="1766"/>
                  </a:lnTo>
                  <a:lnTo>
                    <a:pt x="3529" y="1773"/>
                  </a:lnTo>
                  <a:lnTo>
                    <a:pt x="3536" y="1779"/>
                  </a:lnTo>
                  <a:lnTo>
                    <a:pt x="3543" y="1786"/>
                  </a:lnTo>
                  <a:lnTo>
                    <a:pt x="3550" y="1793"/>
                  </a:lnTo>
                  <a:lnTo>
                    <a:pt x="3557" y="1799"/>
                  </a:lnTo>
                  <a:lnTo>
                    <a:pt x="3565" y="1806"/>
                  </a:lnTo>
                  <a:lnTo>
                    <a:pt x="3572" y="1812"/>
                  </a:lnTo>
                  <a:lnTo>
                    <a:pt x="3579" y="1817"/>
                  </a:lnTo>
                  <a:lnTo>
                    <a:pt x="3586" y="1824"/>
                  </a:lnTo>
                  <a:lnTo>
                    <a:pt x="3593" y="1830"/>
                  </a:lnTo>
                  <a:lnTo>
                    <a:pt x="3601" y="1835"/>
                  </a:lnTo>
                  <a:lnTo>
                    <a:pt x="3608" y="1842"/>
                  </a:lnTo>
                  <a:lnTo>
                    <a:pt x="3616" y="1848"/>
                  </a:lnTo>
                  <a:lnTo>
                    <a:pt x="3623" y="1853"/>
                  </a:lnTo>
                  <a:lnTo>
                    <a:pt x="3630" y="1859"/>
                  </a:lnTo>
                  <a:lnTo>
                    <a:pt x="3637" y="1864"/>
                  </a:lnTo>
                  <a:lnTo>
                    <a:pt x="3645" y="1869"/>
                  </a:lnTo>
                  <a:lnTo>
                    <a:pt x="3652" y="1875"/>
                  </a:lnTo>
                  <a:lnTo>
                    <a:pt x="3659" y="1880"/>
                  </a:lnTo>
                  <a:lnTo>
                    <a:pt x="3666" y="1886"/>
                  </a:lnTo>
                  <a:lnTo>
                    <a:pt x="3673" y="1890"/>
                  </a:lnTo>
                  <a:lnTo>
                    <a:pt x="3681" y="1895"/>
                  </a:lnTo>
                  <a:lnTo>
                    <a:pt x="3688" y="1900"/>
                  </a:lnTo>
                  <a:lnTo>
                    <a:pt x="3695" y="1904"/>
                  </a:lnTo>
                  <a:lnTo>
                    <a:pt x="3702" y="1910"/>
                  </a:lnTo>
                  <a:lnTo>
                    <a:pt x="3709" y="1914"/>
                  </a:lnTo>
                  <a:lnTo>
                    <a:pt x="3717" y="1919"/>
                  </a:lnTo>
                  <a:lnTo>
                    <a:pt x="3724" y="1923"/>
                  </a:lnTo>
                  <a:lnTo>
                    <a:pt x="3731" y="1928"/>
                  </a:lnTo>
                  <a:lnTo>
                    <a:pt x="3738" y="1931"/>
                  </a:lnTo>
                  <a:lnTo>
                    <a:pt x="3745" y="1936"/>
                  </a:lnTo>
                  <a:lnTo>
                    <a:pt x="3753" y="1940"/>
                  </a:lnTo>
                  <a:lnTo>
                    <a:pt x="3760" y="1944"/>
                  </a:lnTo>
                  <a:lnTo>
                    <a:pt x="3767" y="1949"/>
                  </a:lnTo>
                  <a:lnTo>
                    <a:pt x="3774" y="1953"/>
                  </a:lnTo>
                  <a:lnTo>
                    <a:pt x="3781" y="1957"/>
                  </a:lnTo>
                  <a:lnTo>
                    <a:pt x="3789" y="1960"/>
                  </a:lnTo>
                  <a:lnTo>
                    <a:pt x="3796" y="1964"/>
                  </a:lnTo>
                  <a:lnTo>
                    <a:pt x="3803" y="1967"/>
                  </a:lnTo>
                  <a:lnTo>
                    <a:pt x="3810" y="1972"/>
                  </a:lnTo>
                  <a:lnTo>
                    <a:pt x="3817" y="1975"/>
                  </a:lnTo>
                  <a:lnTo>
                    <a:pt x="3825" y="1978"/>
                  </a:lnTo>
                  <a:lnTo>
                    <a:pt x="3832" y="1982"/>
                  </a:lnTo>
                  <a:lnTo>
                    <a:pt x="3839" y="1985"/>
                  </a:lnTo>
                  <a:lnTo>
                    <a:pt x="3846" y="1989"/>
                  </a:lnTo>
                  <a:lnTo>
                    <a:pt x="3853" y="1992"/>
                  </a:lnTo>
                  <a:lnTo>
                    <a:pt x="3860" y="1995"/>
                  </a:lnTo>
                  <a:lnTo>
                    <a:pt x="3868" y="1998"/>
                  </a:lnTo>
                  <a:lnTo>
                    <a:pt x="3875" y="2002"/>
                  </a:lnTo>
                  <a:lnTo>
                    <a:pt x="3883" y="2004"/>
                  </a:lnTo>
                  <a:lnTo>
                    <a:pt x="3890" y="2007"/>
                  </a:lnTo>
                  <a:lnTo>
                    <a:pt x="3897" y="2010"/>
                  </a:lnTo>
                  <a:lnTo>
                    <a:pt x="3904" y="2013"/>
                  </a:lnTo>
                  <a:lnTo>
                    <a:pt x="3911" y="2016"/>
                  </a:lnTo>
                  <a:lnTo>
                    <a:pt x="3918" y="2019"/>
                  </a:lnTo>
                  <a:lnTo>
                    <a:pt x="3925" y="2021"/>
                  </a:lnTo>
                  <a:lnTo>
                    <a:pt x="3932" y="2024"/>
                  </a:lnTo>
                  <a:lnTo>
                    <a:pt x="3940" y="2027"/>
                  </a:lnTo>
                  <a:lnTo>
                    <a:pt x="3947" y="2030"/>
                  </a:lnTo>
                  <a:lnTo>
                    <a:pt x="3954" y="2031"/>
                  </a:lnTo>
                  <a:lnTo>
                    <a:pt x="3961" y="2034"/>
                  </a:lnTo>
                  <a:lnTo>
                    <a:pt x="3968" y="2037"/>
                  </a:lnTo>
                  <a:lnTo>
                    <a:pt x="3977" y="2039"/>
                  </a:lnTo>
                  <a:lnTo>
                    <a:pt x="3984" y="2041"/>
                  </a:lnTo>
                  <a:lnTo>
                    <a:pt x="3991" y="2043"/>
                  </a:lnTo>
                  <a:lnTo>
                    <a:pt x="3998" y="2045"/>
                  </a:lnTo>
                  <a:lnTo>
                    <a:pt x="4005" y="2048"/>
                  </a:lnTo>
                  <a:lnTo>
                    <a:pt x="4012" y="2049"/>
                  </a:lnTo>
                  <a:lnTo>
                    <a:pt x="4020" y="2051"/>
                  </a:lnTo>
                  <a:lnTo>
                    <a:pt x="4027" y="2054"/>
                  </a:lnTo>
                  <a:lnTo>
                    <a:pt x="4034" y="2056"/>
                  </a:lnTo>
                  <a:lnTo>
                    <a:pt x="4041" y="2057"/>
                  </a:lnTo>
                  <a:lnTo>
                    <a:pt x="4048" y="2059"/>
                  </a:lnTo>
                  <a:lnTo>
                    <a:pt x="4056" y="2061"/>
                  </a:lnTo>
                  <a:lnTo>
                    <a:pt x="4063" y="2063"/>
                  </a:lnTo>
                  <a:lnTo>
                    <a:pt x="4070" y="2065"/>
                  </a:lnTo>
                  <a:lnTo>
                    <a:pt x="4077" y="2066"/>
                  </a:lnTo>
                  <a:lnTo>
                    <a:pt x="4084" y="2068"/>
                  </a:lnTo>
                  <a:lnTo>
                    <a:pt x="4092" y="2070"/>
                  </a:lnTo>
                  <a:lnTo>
                    <a:pt x="4099" y="2071"/>
                  </a:lnTo>
                  <a:lnTo>
                    <a:pt x="4106" y="2073"/>
                  </a:lnTo>
                  <a:lnTo>
                    <a:pt x="4113" y="2075"/>
                  </a:lnTo>
                  <a:lnTo>
                    <a:pt x="4120" y="2075"/>
                  </a:lnTo>
                  <a:lnTo>
                    <a:pt x="4128" y="2077"/>
                  </a:lnTo>
                  <a:lnTo>
                    <a:pt x="4135" y="2079"/>
                  </a:lnTo>
                  <a:lnTo>
                    <a:pt x="4142" y="2080"/>
                  </a:lnTo>
                  <a:lnTo>
                    <a:pt x="4149" y="2081"/>
                  </a:lnTo>
                  <a:lnTo>
                    <a:pt x="4156" y="2083"/>
                  </a:lnTo>
                  <a:lnTo>
                    <a:pt x="4164" y="2084"/>
                  </a:lnTo>
                  <a:lnTo>
                    <a:pt x="4171" y="2085"/>
                  </a:lnTo>
                  <a:lnTo>
                    <a:pt x="4178" y="2086"/>
                  </a:lnTo>
                  <a:lnTo>
                    <a:pt x="4185" y="2088"/>
                  </a:lnTo>
                  <a:lnTo>
                    <a:pt x="4192" y="2089"/>
                  </a:lnTo>
                  <a:lnTo>
                    <a:pt x="4200" y="2090"/>
                  </a:lnTo>
                  <a:lnTo>
                    <a:pt x="4207" y="2091"/>
                  </a:lnTo>
                  <a:lnTo>
                    <a:pt x="4214" y="2092"/>
                  </a:lnTo>
                  <a:lnTo>
                    <a:pt x="4221" y="2093"/>
                  </a:lnTo>
                  <a:lnTo>
                    <a:pt x="4228" y="2094"/>
                  </a:lnTo>
                  <a:lnTo>
                    <a:pt x="4236" y="2095"/>
                  </a:lnTo>
                  <a:lnTo>
                    <a:pt x="4244" y="2096"/>
                  </a:lnTo>
                  <a:lnTo>
                    <a:pt x="4251" y="2097"/>
                  </a:lnTo>
                  <a:lnTo>
                    <a:pt x="4258" y="2098"/>
                  </a:lnTo>
                  <a:lnTo>
                    <a:pt x="4265" y="2099"/>
                  </a:lnTo>
                  <a:lnTo>
                    <a:pt x="4272" y="2100"/>
                  </a:lnTo>
                  <a:lnTo>
                    <a:pt x="4280" y="2101"/>
                  </a:lnTo>
                  <a:lnTo>
                    <a:pt x="4287" y="2102"/>
                  </a:lnTo>
                  <a:lnTo>
                    <a:pt x="4294" y="2102"/>
                  </a:lnTo>
                  <a:lnTo>
                    <a:pt x="4301" y="2103"/>
                  </a:lnTo>
                  <a:lnTo>
                    <a:pt x="4308" y="2104"/>
                  </a:lnTo>
                  <a:lnTo>
                    <a:pt x="4316" y="2105"/>
                  </a:lnTo>
                  <a:lnTo>
                    <a:pt x="4323" y="2106"/>
                  </a:lnTo>
                  <a:lnTo>
                    <a:pt x="4330" y="2106"/>
                  </a:lnTo>
                </a:path>
              </a:pathLst>
            </a:custGeom>
            <a:solidFill>
              <a:srgbClr val="CCFFCC"/>
            </a:solidFill>
            <a:ln w="25400" cap="rnd" cmpd="sng">
              <a:solidFill>
                <a:schemeClr val="bg1"/>
              </a:solidFill>
              <a:prstDash val="solid"/>
              <a:round/>
              <a:headEnd type="none" w="med" len="med"/>
              <a:tailEnd type="none" w="med" len="med"/>
            </a:ln>
            <a:effectLst/>
          </p:spPr>
          <p:txBody>
            <a:bodyPr/>
            <a:lstStyle/>
            <a:p>
              <a:endParaRPr lang="en-US"/>
            </a:p>
          </p:txBody>
        </p:sp>
        <p:sp>
          <p:nvSpPr>
            <p:cNvPr id="164884" name="Rectangle 20"/>
            <p:cNvSpPr>
              <a:spLocks noChangeArrowheads="1"/>
            </p:cNvSpPr>
            <p:nvPr/>
          </p:nvSpPr>
          <p:spPr bwMode="auto">
            <a:xfrm>
              <a:off x="701" y="3456"/>
              <a:ext cx="221"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a:t>
              </a:r>
            </a:p>
          </p:txBody>
        </p:sp>
        <p:sp>
          <p:nvSpPr>
            <p:cNvPr id="164885" name="Rectangle 21"/>
            <p:cNvSpPr>
              <a:spLocks noChangeArrowheads="1"/>
            </p:cNvSpPr>
            <p:nvPr/>
          </p:nvSpPr>
          <p:spPr bwMode="auto">
            <a:xfrm>
              <a:off x="1422" y="3456"/>
              <a:ext cx="221"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a:t>
              </a:r>
            </a:p>
          </p:txBody>
        </p:sp>
        <p:sp>
          <p:nvSpPr>
            <p:cNvPr id="164886" name="Rectangle 22"/>
            <p:cNvSpPr>
              <a:spLocks noChangeArrowheads="1"/>
            </p:cNvSpPr>
            <p:nvPr/>
          </p:nvSpPr>
          <p:spPr bwMode="auto">
            <a:xfrm>
              <a:off x="2144" y="3456"/>
              <a:ext cx="221"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a:t>
              </a:r>
            </a:p>
          </p:txBody>
        </p:sp>
        <p:sp>
          <p:nvSpPr>
            <p:cNvPr id="164887" name="Rectangle 23"/>
            <p:cNvSpPr>
              <a:spLocks noChangeArrowheads="1"/>
            </p:cNvSpPr>
            <p:nvPr/>
          </p:nvSpPr>
          <p:spPr bwMode="auto">
            <a:xfrm>
              <a:off x="2881" y="3456"/>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0</a:t>
              </a:r>
            </a:p>
          </p:txBody>
        </p:sp>
        <p:sp>
          <p:nvSpPr>
            <p:cNvPr id="164888" name="Rectangle 24"/>
            <p:cNvSpPr>
              <a:spLocks noChangeArrowheads="1"/>
            </p:cNvSpPr>
            <p:nvPr/>
          </p:nvSpPr>
          <p:spPr bwMode="auto">
            <a:xfrm>
              <a:off x="3603" y="3456"/>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1</a:t>
              </a:r>
            </a:p>
          </p:txBody>
        </p:sp>
        <p:sp>
          <p:nvSpPr>
            <p:cNvPr id="164889" name="Rectangle 25"/>
            <p:cNvSpPr>
              <a:spLocks noChangeArrowheads="1"/>
            </p:cNvSpPr>
            <p:nvPr/>
          </p:nvSpPr>
          <p:spPr bwMode="auto">
            <a:xfrm>
              <a:off x="4325" y="3456"/>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2</a:t>
              </a:r>
            </a:p>
          </p:txBody>
        </p:sp>
        <p:sp>
          <p:nvSpPr>
            <p:cNvPr id="164890" name="Rectangle 26"/>
            <p:cNvSpPr>
              <a:spLocks noChangeArrowheads="1"/>
            </p:cNvSpPr>
            <p:nvPr/>
          </p:nvSpPr>
          <p:spPr bwMode="auto">
            <a:xfrm>
              <a:off x="5046" y="3456"/>
              <a:ext cx="184" cy="198"/>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400" b="1" i="0">
                  <a:solidFill>
                    <a:srgbClr val="000000"/>
                  </a:solidFill>
                  <a:latin typeface="Arial" pitchFamily="34" charset="0"/>
                </a:rPr>
                <a:t>3</a:t>
              </a:r>
            </a:p>
          </p:txBody>
        </p:sp>
        <p:grpSp>
          <p:nvGrpSpPr>
            <p:cNvPr id="164891" name="Group 27"/>
            <p:cNvGrpSpPr>
              <a:grpSpLocks/>
            </p:cNvGrpSpPr>
            <p:nvPr/>
          </p:nvGrpSpPr>
          <p:grpSpPr bwMode="auto">
            <a:xfrm>
              <a:off x="720" y="1321"/>
              <a:ext cx="1282" cy="932"/>
              <a:chOff x="720" y="1321"/>
              <a:chExt cx="1282" cy="932"/>
            </a:xfrm>
          </p:grpSpPr>
          <p:sp>
            <p:nvSpPr>
              <p:cNvPr id="164892" name="Rectangle 28"/>
              <p:cNvSpPr>
                <a:spLocks noChangeArrowheads="1"/>
              </p:cNvSpPr>
              <p:nvPr/>
            </p:nvSpPr>
            <p:spPr bwMode="auto">
              <a:xfrm>
                <a:off x="720" y="1321"/>
                <a:ext cx="1282" cy="237"/>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800" b="1" i="0" dirty="0">
                    <a:solidFill>
                      <a:srgbClr val="CC0000"/>
                    </a:solidFill>
                    <a:latin typeface="Arial" pitchFamily="34" charset="0"/>
                  </a:rPr>
                  <a:t>Standard Normal</a:t>
                </a:r>
              </a:p>
            </p:txBody>
          </p:sp>
          <p:sp>
            <p:nvSpPr>
              <p:cNvPr id="164893" name="Rectangle 29"/>
              <p:cNvSpPr>
                <a:spLocks noChangeArrowheads="1"/>
              </p:cNvSpPr>
              <p:nvPr/>
            </p:nvSpPr>
            <p:spPr bwMode="auto">
              <a:xfrm>
                <a:off x="720" y="1552"/>
                <a:ext cx="846" cy="237"/>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800" b="1" i="0">
                    <a:solidFill>
                      <a:schemeClr val="accent2"/>
                    </a:solidFill>
                    <a:latin typeface="Arial" pitchFamily="34" charset="0"/>
                  </a:rPr>
                  <a:t>t (d.f. = 25)</a:t>
                </a:r>
              </a:p>
            </p:txBody>
          </p:sp>
          <p:sp>
            <p:nvSpPr>
              <p:cNvPr id="164894" name="Rectangle 30"/>
              <p:cNvSpPr>
                <a:spLocks noChangeArrowheads="1"/>
              </p:cNvSpPr>
              <p:nvPr/>
            </p:nvSpPr>
            <p:spPr bwMode="auto">
              <a:xfrm>
                <a:off x="720" y="2016"/>
                <a:ext cx="766" cy="237"/>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800" b="1" i="0">
                    <a:solidFill>
                      <a:srgbClr val="00AE00"/>
                    </a:solidFill>
                    <a:latin typeface="Arial" pitchFamily="34" charset="0"/>
                  </a:rPr>
                  <a:t>t (d.f. = 1)</a:t>
                </a:r>
              </a:p>
            </p:txBody>
          </p:sp>
          <p:sp>
            <p:nvSpPr>
              <p:cNvPr id="164895" name="Rectangle 31"/>
              <p:cNvSpPr>
                <a:spLocks noChangeArrowheads="1"/>
              </p:cNvSpPr>
              <p:nvPr/>
            </p:nvSpPr>
            <p:spPr bwMode="auto">
              <a:xfrm>
                <a:off x="720" y="1784"/>
                <a:ext cx="766" cy="237"/>
              </a:xfrm>
              <a:prstGeom prst="rect">
                <a:avLst/>
              </a:prstGeom>
              <a:solidFill>
                <a:srgbClr val="CCFFCC"/>
              </a:solidFill>
              <a:ln w="12700">
                <a:solidFill>
                  <a:schemeClr val="bg1"/>
                </a:solidFill>
                <a:miter lim="800000"/>
                <a:headEnd/>
                <a:tailEnd/>
              </a:ln>
              <a:effectLst/>
            </p:spPr>
            <p:txBody>
              <a:bodyPr wrap="none" lIns="90488" tIns="44450" rIns="90488" bIns="44450">
                <a:spAutoFit/>
              </a:bodyPr>
              <a:lstStyle/>
              <a:p>
                <a:r>
                  <a:rPr lang="en-US" sz="1800" b="1" i="0">
                    <a:solidFill>
                      <a:schemeClr val="hlink"/>
                    </a:solidFill>
                    <a:latin typeface="Arial" pitchFamily="34" charset="0"/>
                  </a:rPr>
                  <a:t>t (d.f. = 5)</a:t>
                </a:r>
              </a:p>
            </p:txBody>
          </p:sp>
        </p:grpSp>
      </p:gr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6691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66916" name="Rectangle 4"/>
          <p:cNvSpPr>
            <a:spLocks noGrp="1" noChangeArrowheads="1"/>
          </p:cNvSpPr>
          <p:nvPr>
            <p:ph type="title"/>
          </p:nvPr>
        </p:nvSpPr>
        <p:spPr>
          <a:noFill/>
          <a:ln/>
        </p:spPr>
        <p:txBody>
          <a:bodyPr lIns="90488" tIns="44450" rIns="90488" bIns="44450"/>
          <a:lstStyle/>
          <a:p>
            <a:r>
              <a:rPr lang="en-US"/>
              <a:t>Table of Critical Values of </a:t>
            </a:r>
            <a:r>
              <a:rPr lang="en-US" i="1"/>
              <a:t>t</a:t>
            </a:r>
            <a:endParaRPr lang="en-US"/>
          </a:p>
        </p:txBody>
      </p:sp>
      <p:grpSp>
        <p:nvGrpSpPr>
          <p:cNvPr id="166917" name="Group 5"/>
          <p:cNvGrpSpPr>
            <a:grpSpLocks/>
          </p:cNvGrpSpPr>
          <p:nvPr/>
        </p:nvGrpSpPr>
        <p:grpSpPr bwMode="auto">
          <a:xfrm>
            <a:off x="479425" y="2012950"/>
            <a:ext cx="4189413" cy="4175125"/>
            <a:chOff x="302" y="1268"/>
            <a:chExt cx="2639" cy="2630"/>
          </a:xfrm>
        </p:grpSpPr>
        <p:sp>
          <p:nvSpPr>
            <p:cNvPr id="166918" name="Rectangle 6"/>
            <p:cNvSpPr>
              <a:spLocks noChangeArrowheads="1"/>
            </p:cNvSpPr>
            <p:nvPr/>
          </p:nvSpPr>
          <p:spPr bwMode="auto">
            <a:xfrm>
              <a:off x="302" y="1268"/>
              <a:ext cx="2639" cy="2630"/>
            </a:xfrm>
            <a:prstGeom prst="rect">
              <a:avLst/>
            </a:prstGeom>
            <a:solidFill>
              <a:schemeClr val="tx1"/>
            </a:solidFill>
            <a:ln w="25400">
              <a:solidFill>
                <a:srgbClr val="F6BF69"/>
              </a:solidFill>
              <a:miter lim="800000"/>
              <a:headEnd/>
              <a:tailEnd/>
            </a:ln>
            <a:effectLst/>
          </p:spPr>
          <p:txBody>
            <a:bodyPr wrap="none" anchor="ctr"/>
            <a:lstStyle/>
            <a:p>
              <a:endParaRPr lang="en-US"/>
            </a:p>
          </p:txBody>
        </p:sp>
        <p:grpSp>
          <p:nvGrpSpPr>
            <p:cNvPr id="166919" name="Group 7"/>
            <p:cNvGrpSpPr>
              <a:grpSpLocks/>
            </p:cNvGrpSpPr>
            <p:nvPr/>
          </p:nvGrpSpPr>
          <p:grpSpPr bwMode="auto">
            <a:xfrm>
              <a:off x="367" y="1313"/>
              <a:ext cx="2458" cy="2528"/>
              <a:chOff x="367" y="1313"/>
              <a:chExt cx="2458" cy="2528"/>
            </a:xfrm>
          </p:grpSpPr>
          <p:sp>
            <p:nvSpPr>
              <p:cNvPr id="166920" name="Rectangle 8"/>
              <p:cNvSpPr>
                <a:spLocks noChangeArrowheads="1"/>
              </p:cNvSpPr>
              <p:nvPr/>
            </p:nvSpPr>
            <p:spPr bwMode="auto">
              <a:xfrm>
                <a:off x="402" y="1428"/>
                <a:ext cx="205"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df</a:t>
                </a:r>
              </a:p>
            </p:txBody>
          </p:sp>
          <p:sp>
            <p:nvSpPr>
              <p:cNvPr id="166921" name="Rectangle 9"/>
              <p:cNvSpPr>
                <a:spLocks noChangeArrowheads="1"/>
              </p:cNvSpPr>
              <p:nvPr/>
            </p:nvSpPr>
            <p:spPr bwMode="auto">
              <a:xfrm>
                <a:off x="788" y="1341"/>
                <a:ext cx="406" cy="286"/>
              </a:xfrm>
              <a:prstGeom prst="rect">
                <a:avLst/>
              </a:prstGeom>
              <a:noFill/>
              <a:ln w="12700">
                <a:noFill/>
                <a:miter lim="800000"/>
                <a:headEnd/>
                <a:tailEnd/>
              </a:ln>
              <a:effectLst/>
            </p:spPr>
            <p:txBody>
              <a:bodyPr wrap="none" lIns="90488" tIns="44450" rIns="90488" bIns="44450">
                <a:spAutoFit/>
              </a:bodyPr>
              <a:lstStyle/>
              <a:p>
                <a:r>
                  <a:rPr lang="en-US" i="0">
                    <a:solidFill>
                      <a:srgbClr val="000000"/>
                    </a:solidFill>
                    <a:latin typeface="Arial" pitchFamily="34" charset="0"/>
                  </a:rPr>
                  <a:t>t</a:t>
                </a:r>
                <a:r>
                  <a:rPr lang="en-US" sz="1200" b="1" i="0">
                    <a:solidFill>
                      <a:srgbClr val="000000"/>
                    </a:solidFill>
                    <a:latin typeface="Arial" pitchFamily="34" charset="0"/>
                  </a:rPr>
                  <a:t>0.100</a:t>
                </a:r>
              </a:p>
            </p:txBody>
          </p:sp>
          <p:sp>
            <p:nvSpPr>
              <p:cNvPr id="166922" name="Rectangle 10"/>
              <p:cNvSpPr>
                <a:spLocks noChangeArrowheads="1"/>
              </p:cNvSpPr>
              <p:nvPr/>
            </p:nvSpPr>
            <p:spPr bwMode="auto">
              <a:xfrm>
                <a:off x="1191" y="1313"/>
                <a:ext cx="455" cy="325"/>
              </a:xfrm>
              <a:prstGeom prst="rect">
                <a:avLst/>
              </a:prstGeom>
              <a:solidFill>
                <a:schemeClr val="accent2"/>
              </a:solidFill>
              <a:ln w="12700">
                <a:noFill/>
                <a:miter lim="800000"/>
                <a:headEnd/>
                <a:tailEnd/>
              </a:ln>
              <a:effectLst/>
            </p:spPr>
            <p:txBody>
              <a:bodyPr wrap="none" lIns="90488" tIns="44450" rIns="90488" bIns="44450">
                <a:spAutoFit/>
              </a:bodyPr>
              <a:lstStyle/>
              <a:p>
                <a:r>
                  <a:rPr lang="en-US" sz="2800" i="0">
                    <a:latin typeface="Arial" pitchFamily="34" charset="0"/>
                  </a:rPr>
                  <a:t>t</a:t>
                </a:r>
                <a:r>
                  <a:rPr lang="en-US" sz="1400" b="1" i="0">
                    <a:latin typeface="Arial" pitchFamily="34" charset="0"/>
                  </a:rPr>
                  <a:t>0.050</a:t>
                </a:r>
              </a:p>
            </p:txBody>
          </p:sp>
          <p:sp>
            <p:nvSpPr>
              <p:cNvPr id="166923" name="Rectangle 11"/>
              <p:cNvSpPr>
                <a:spLocks noChangeArrowheads="1"/>
              </p:cNvSpPr>
              <p:nvPr/>
            </p:nvSpPr>
            <p:spPr bwMode="auto">
              <a:xfrm>
                <a:off x="1593" y="1341"/>
                <a:ext cx="406" cy="286"/>
              </a:xfrm>
              <a:prstGeom prst="rect">
                <a:avLst/>
              </a:prstGeom>
              <a:noFill/>
              <a:ln w="12700">
                <a:noFill/>
                <a:miter lim="800000"/>
                <a:headEnd/>
                <a:tailEnd/>
              </a:ln>
              <a:effectLst/>
            </p:spPr>
            <p:txBody>
              <a:bodyPr wrap="none" lIns="90488" tIns="44450" rIns="90488" bIns="44450">
                <a:spAutoFit/>
              </a:bodyPr>
              <a:lstStyle/>
              <a:p>
                <a:r>
                  <a:rPr lang="en-US" i="0">
                    <a:solidFill>
                      <a:srgbClr val="000000"/>
                    </a:solidFill>
                    <a:latin typeface="Arial" pitchFamily="34" charset="0"/>
                  </a:rPr>
                  <a:t>t</a:t>
                </a:r>
                <a:r>
                  <a:rPr lang="en-US" sz="1200" b="1" i="0">
                    <a:solidFill>
                      <a:srgbClr val="000000"/>
                    </a:solidFill>
                    <a:latin typeface="Arial" pitchFamily="34" charset="0"/>
                  </a:rPr>
                  <a:t>0.025</a:t>
                </a:r>
              </a:p>
            </p:txBody>
          </p:sp>
          <p:sp>
            <p:nvSpPr>
              <p:cNvPr id="166924" name="Rectangle 12"/>
              <p:cNvSpPr>
                <a:spLocks noChangeArrowheads="1"/>
              </p:cNvSpPr>
              <p:nvPr/>
            </p:nvSpPr>
            <p:spPr bwMode="auto">
              <a:xfrm>
                <a:off x="1995" y="1341"/>
                <a:ext cx="406" cy="286"/>
              </a:xfrm>
              <a:prstGeom prst="rect">
                <a:avLst/>
              </a:prstGeom>
              <a:noFill/>
              <a:ln w="12700">
                <a:noFill/>
                <a:miter lim="800000"/>
                <a:headEnd/>
                <a:tailEnd/>
              </a:ln>
              <a:effectLst/>
            </p:spPr>
            <p:txBody>
              <a:bodyPr wrap="none" lIns="90488" tIns="44450" rIns="90488" bIns="44450">
                <a:spAutoFit/>
              </a:bodyPr>
              <a:lstStyle/>
              <a:p>
                <a:r>
                  <a:rPr lang="en-US" i="0">
                    <a:solidFill>
                      <a:srgbClr val="000000"/>
                    </a:solidFill>
                    <a:latin typeface="Arial" pitchFamily="34" charset="0"/>
                  </a:rPr>
                  <a:t>t</a:t>
                </a:r>
                <a:r>
                  <a:rPr lang="en-US" sz="1200" b="1" i="0">
                    <a:solidFill>
                      <a:srgbClr val="000000"/>
                    </a:solidFill>
                    <a:latin typeface="Arial" pitchFamily="34" charset="0"/>
                  </a:rPr>
                  <a:t>0.010</a:t>
                </a:r>
              </a:p>
            </p:txBody>
          </p:sp>
          <p:sp>
            <p:nvSpPr>
              <p:cNvPr id="166925" name="Rectangle 13"/>
              <p:cNvSpPr>
                <a:spLocks noChangeArrowheads="1"/>
              </p:cNvSpPr>
              <p:nvPr/>
            </p:nvSpPr>
            <p:spPr bwMode="auto">
              <a:xfrm>
                <a:off x="2397" y="1341"/>
                <a:ext cx="406" cy="286"/>
              </a:xfrm>
              <a:prstGeom prst="rect">
                <a:avLst/>
              </a:prstGeom>
              <a:noFill/>
              <a:ln w="12700">
                <a:noFill/>
                <a:miter lim="800000"/>
                <a:headEnd/>
                <a:tailEnd/>
              </a:ln>
              <a:effectLst/>
            </p:spPr>
            <p:txBody>
              <a:bodyPr wrap="none" lIns="90488" tIns="44450" rIns="90488" bIns="44450">
                <a:spAutoFit/>
              </a:bodyPr>
              <a:lstStyle/>
              <a:p>
                <a:r>
                  <a:rPr lang="en-US" i="0">
                    <a:solidFill>
                      <a:srgbClr val="000000"/>
                    </a:solidFill>
                    <a:latin typeface="Arial" pitchFamily="34" charset="0"/>
                  </a:rPr>
                  <a:t>t</a:t>
                </a:r>
                <a:r>
                  <a:rPr lang="en-US" sz="1200" b="1" i="0">
                    <a:solidFill>
                      <a:srgbClr val="000000"/>
                    </a:solidFill>
                    <a:latin typeface="Arial" pitchFamily="34" charset="0"/>
                  </a:rPr>
                  <a:t>0.005</a:t>
                </a:r>
              </a:p>
            </p:txBody>
          </p:sp>
          <p:sp>
            <p:nvSpPr>
              <p:cNvPr id="166926" name="Rectangle 14"/>
              <p:cNvSpPr>
                <a:spLocks noChangeArrowheads="1"/>
              </p:cNvSpPr>
              <p:nvPr/>
            </p:nvSpPr>
            <p:spPr bwMode="auto">
              <a:xfrm>
                <a:off x="421" y="1559"/>
                <a:ext cx="167"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a:t>
                </a:r>
              </a:p>
            </p:txBody>
          </p:sp>
          <p:sp>
            <p:nvSpPr>
              <p:cNvPr id="166927" name="Rectangle 15"/>
              <p:cNvSpPr>
                <a:spLocks noChangeArrowheads="1"/>
              </p:cNvSpPr>
              <p:nvPr/>
            </p:nvSpPr>
            <p:spPr bwMode="auto">
              <a:xfrm>
                <a:off x="863" y="155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3.078</a:t>
                </a:r>
              </a:p>
            </p:txBody>
          </p:sp>
          <p:sp>
            <p:nvSpPr>
              <p:cNvPr id="166928" name="Rectangle 16"/>
              <p:cNvSpPr>
                <a:spLocks noChangeArrowheads="1"/>
              </p:cNvSpPr>
              <p:nvPr/>
            </p:nvSpPr>
            <p:spPr bwMode="auto">
              <a:xfrm>
                <a:off x="1266" y="155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6.314</a:t>
                </a:r>
              </a:p>
            </p:txBody>
          </p:sp>
          <p:sp>
            <p:nvSpPr>
              <p:cNvPr id="166929" name="Rectangle 17"/>
              <p:cNvSpPr>
                <a:spLocks noChangeArrowheads="1"/>
              </p:cNvSpPr>
              <p:nvPr/>
            </p:nvSpPr>
            <p:spPr bwMode="auto">
              <a:xfrm>
                <a:off x="1614" y="1559"/>
                <a:ext cx="406"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12.706</a:t>
                </a:r>
              </a:p>
            </p:txBody>
          </p:sp>
          <p:sp>
            <p:nvSpPr>
              <p:cNvPr id="166930" name="Rectangle 18"/>
              <p:cNvSpPr>
                <a:spLocks noChangeArrowheads="1"/>
              </p:cNvSpPr>
              <p:nvPr/>
            </p:nvSpPr>
            <p:spPr bwMode="auto">
              <a:xfrm>
                <a:off x="2016" y="1559"/>
                <a:ext cx="406"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31.821</a:t>
                </a:r>
              </a:p>
            </p:txBody>
          </p:sp>
          <p:sp>
            <p:nvSpPr>
              <p:cNvPr id="166931" name="Rectangle 19"/>
              <p:cNvSpPr>
                <a:spLocks noChangeArrowheads="1"/>
              </p:cNvSpPr>
              <p:nvPr/>
            </p:nvSpPr>
            <p:spPr bwMode="auto">
              <a:xfrm>
                <a:off x="2418" y="1559"/>
                <a:ext cx="406"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63.656</a:t>
                </a:r>
              </a:p>
            </p:txBody>
          </p:sp>
          <p:sp>
            <p:nvSpPr>
              <p:cNvPr id="166932" name="Rectangle 20"/>
              <p:cNvSpPr>
                <a:spLocks noChangeArrowheads="1"/>
              </p:cNvSpPr>
              <p:nvPr/>
            </p:nvSpPr>
            <p:spPr bwMode="auto">
              <a:xfrm>
                <a:off x="421" y="1689"/>
                <a:ext cx="167"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a:t>
                </a:r>
              </a:p>
            </p:txBody>
          </p:sp>
          <p:sp>
            <p:nvSpPr>
              <p:cNvPr id="166933" name="Rectangle 21"/>
              <p:cNvSpPr>
                <a:spLocks noChangeArrowheads="1"/>
              </p:cNvSpPr>
              <p:nvPr/>
            </p:nvSpPr>
            <p:spPr bwMode="auto">
              <a:xfrm>
                <a:off x="863" y="168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1.886</a:t>
                </a:r>
              </a:p>
            </p:txBody>
          </p:sp>
          <p:sp>
            <p:nvSpPr>
              <p:cNvPr id="166934" name="Rectangle 22"/>
              <p:cNvSpPr>
                <a:spLocks noChangeArrowheads="1"/>
              </p:cNvSpPr>
              <p:nvPr/>
            </p:nvSpPr>
            <p:spPr bwMode="auto">
              <a:xfrm>
                <a:off x="1266" y="168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2.920</a:t>
                </a:r>
              </a:p>
            </p:txBody>
          </p:sp>
          <p:sp>
            <p:nvSpPr>
              <p:cNvPr id="166935" name="Rectangle 23"/>
              <p:cNvSpPr>
                <a:spLocks noChangeArrowheads="1"/>
              </p:cNvSpPr>
              <p:nvPr/>
            </p:nvSpPr>
            <p:spPr bwMode="auto">
              <a:xfrm>
                <a:off x="1668" y="168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4.303</a:t>
                </a:r>
              </a:p>
            </p:txBody>
          </p:sp>
          <p:sp>
            <p:nvSpPr>
              <p:cNvPr id="166936" name="Rectangle 24"/>
              <p:cNvSpPr>
                <a:spLocks noChangeArrowheads="1"/>
              </p:cNvSpPr>
              <p:nvPr/>
            </p:nvSpPr>
            <p:spPr bwMode="auto">
              <a:xfrm>
                <a:off x="2070" y="168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6.965</a:t>
                </a:r>
              </a:p>
            </p:txBody>
          </p:sp>
          <p:sp>
            <p:nvSpPr>
              <p:cNvPr id="166937" name="Rectangle 25"/>
              <p:cNvSpPr>
                <a:spLocks noChangeArrowheads="1"/>
              </p:cNvSpPr>
              <p:nvPr/>
            </p:nvSpPr>
            <p:spPr bwMode="auto">
              <a:xfrm>
                <a:off x="2472" y="168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9.925</a:t>
                </a:r>
              </a:p>
            </p:txBody>
          </p:sp>
          <p:sp>
            <p:nvSpPr>
              <p:cNvPr id="166938" name="Rectangle 26"/>
              <p:cNvSpPr>
                <a:spLocks noChangeArrowheads="1"/>
              </p:cNvSpPr>
              <p:nvPr/>
            </p:nvSpPr>
            <p:spPr bwMode="auto">
              <a:xfrm>
                <a:off x="421" y="1819"/>
                <a:ext cx="167"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3</a:t>
                </a:r>
              </a:p>
            </p:txBody>
          </p:sp>
          <p:sp>
            <p:nvSpPr>
              <p:cNvPr id="166939" name="Rectangle 27"/>
              <p:cNvSpPr>
                <a:spLocks noChangeArrowheads="1"/>
              </p:cNvSpPr>
              <p:nvPr/>
            </p:nvSpPr>
            <p:spPr bwMode="auto">
              <a:xfrm>
                <a:off x="863" y="181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1.638</a:t>
                </a:r>
              </a:p>
            </p:txBody>
          </p:sp>
          <p:sp>
            <p:nvSpPr>
              <p:cNvPr id="166940" name="Rectangle 28"/>
              <p:cNvSpPr>
                <a:spLocks noChangeArrowheads="1"/>
              </p:cNvSpPr>
              <p:nvPr/>
            </p:nvSpPr>
            <p:spPr bwMode="auto">
              <a:xfrm>
                <a:off x="1266" y="181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2.353</a:t>
                </a:r>
              </a:p>
            </p:txBody>
          </p:sp>
          <p:sp>
            <p:nvSpPr>
              <p:cNvPr id="166941" name="Rectangle 29"/>
              <p:cNvSpPr>
                <a:spLocks noChangeArrowheads="1"/>
              </p:cNvSpPr>
              <p:nvPr/>
            </p:nvSpPr>
            <p:spPr bwMode="auto">
              <a:xfrm>
                <a:off x="1668" y="181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3.182</a:t>
                </a:r>
              </a:p>
            </p:txBody>
          </p:sp>
          <p:sp>
            <p:nvSpPr>
              <p:cNvPr id="166942" name="Rectangle 30"/>
              <p:cNvSpPr>
                <a:spLocks noChangeArrowheads="1"/>
              </p:cNvSpPr>
              <p:nvPr/>
            </p:nvSpPr>
            <p:spPr bwMode="auto">
              <a:xfrm>
                <a:off x="2070" y="181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4.541</a:t>
                </a:r>
              </a:p>
            </p:txBody>
          </p:sp>
          <p:sp>
            <p:nvSpPr>
              <p:cNvPr id="166943" name="Rectangle 31"/>
              <p:cNvSpPr>
                <a:spLocks noChangeArrowheads="1"/>
              </p:cNvSpPr>
              <p:nvPr/>
            </p:nvSpPr>
            <p:spPr bwMode="auto">
              <a:xfrm>
                <a:off x="2472" y="181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5.841</a:t>
                </a:r>
              </a:p>
            </p:txBody>
          </p:sp>
          <p:sp>
            <p:nvSpPr>
              <p:cNvPr id="166944" name="Rectangle 32"/>
              <p:cNvSpPr>
                <a:spLocks noChangeArrowheads="1"/>
              </p:cNvSpPr>
              <p:nvPr/>
            </p:nvSpPr>
            <p:spPr bwMode="auto">
              <a:xfrm>
                <a:off x="421" y="1950"/>
                <a:ext cx="167"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4</a:t>
                </a:r>
              </a:p>
            </p:txBody>
          </p:sp>
          <p:sp>
            <p:nvSpPr>
              <p:cNvPr id="166945" name="Rectangle 33"/>
              <p:cNvSpPr>
                <a:spLocks noChangeArrowheads="1"/>
              </p:cNvSpPr>
              <p:nvPr/>
            </p:nvSpPr>
            <p:spPr bwMode="auto">
              <a:xfrm>
                <a:off x="863" y="1950"/>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1.533</a:t>
                </a:r>
              </a:p>
            </p:txBody>
          </p:sp>
          <p:sp>
            <p:nvSpPr>
              <p:cNvPr id="166946" name="Rectangle 34"/>
              <p:cNvSpPr>
                <a:spLocks noChangeArrowheads="1"/>
              </p:cNvSpPr>
              <p:nvPr/>
            </p:nvSpPr>
            <p:spPr bwMode="auto">
              <a:xfrm>
                <a:off x="1266" y="1950"/>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2.132</a:t>
                </a:r>
              </a:p>
            </p:txBody>
          </p:sp>
          <p:sp>
            <p:nvSpPr>
              <p:cNvPr id="166947" name="Rectangle 35"/>
              <p:cNvSpPr>
                <a:spLocks noChangeArrowheads="1"/>
              </p:cNvSpPr>
              <p:nvPr/>
            </p:nvSpPr>
            <p:spPr bwMode="auto">
              <a:xfrm>
                <a:off x="1668" y="1950"/>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2.776</a:t>
                </a:r>
              </a:p>
            </p:txBody>
          </p:sp>
          <p:sp>
            <p:nvSpPr>
              <p:cNvPr id="166948" name="Rectangle 36"/>
              <p:cNvSpPr>
                <a:spLocks noChangeArrowheads="1"/>
              </p:cNvSpPr>
              <p:nvPr/>
            </p:nvSpPr>
            <p:spPr bwMode="auto">
              <a:xfrm>
                <a:off x="2070" y="1950"/>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3.747</a:t>
                </a:r>
              </a:p>
            </p:txBody>
          </p:sp>
          <p:sp>
            <p:nvSpPr>
              <p:cNvPr id="166949" name="Rectangle 37"/>
              <p:cNvSpPr>
                <a:spLocks noChangeArrowheads="1"/>
              </p:cNvSpPr>
              <p:nvPr/>
            </p:nvSpPr>
            <p:spPr bwMode="auto">
              <a:xfrm>
                <a:off x="2472" y="1950"/>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4.604</a:t>
                </a:r>
              </a:p>
            </p:txBody>
          </p:sp>
          <p:sp>
            <p:nvSpPr>
              <p:cNvPr id="166950" name="Rectangle 38"/>
              <p:cNvSpPr>
                <a:spLocks noChangeArrowheads="1"/>
              </p:cNvSpPr>
              <p:nvPr/>
            </p:nvSpPr>
            <p:spPr bwMode="auto">
              <a:xfrm>
                <a:off x="421" y="2080"/>
                <a:ext cx="167"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5</a:t>
                </a:r>
              </a:p>
            </p:txBody>
          </p:sp>
          <p:sp>
            <p:nvSpPr>
              <p:cNvPr id="166951" name="Rectangle 39"/>
              <p:cNvSpPr>
                <a:spLocks noChangeArrowheads="1"/>
              </p:cNvSpPr>
              <p:nvPr/>
            </p:nvSpPr>
            <p:spPr bwMode="auto">
              <a:xfrm>
                <a:off x="863" y="2080"/>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1.476</a:t>
                </a:r>
              </a:p>
            </p:txBody>
          </p:sp>
          <p:sp>
            <p:nvSpPr>
              <p:cNvPr id="166952" name="Rectangle 40"/>
              <p:cNvSpPr>
                <a:spLocks noChangeArrowheads="1"/>
              </p:cNvSpPr>
              <p:nvPr/>
            </p:nvSpPr>
            <p:spPr bwMode="auto">
              <a:xfrm>
                <a:off x="1266" y="2080"/>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2.015</a:t>
                </a:r>
              </a:p>
            </p:txBody>
          </p:sp>
          <p:sp>
            <p:nvSpPr>
              <p:cNvPr id="166953" name="Rectangle 41"/>
              <p:cNvSpPr>
                <a:spLocks noChangeArrowheads="1"/>
              </p:cNvSpPr>
              <p:nvPr/>
            </p:nvSpPr>
            <p:spPr bwMode="auto">
              <a:xfrm>
                <a:off x="1668" y="2080"/>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2.571</a:t>
                </a:r>
              </a:p>
            </p:txBody>
          </p:sp>
          <p:sp>
            <p:nvSpPr>
              <p:cNvPr id="166954" name="Rectangle 42"/>
              <p:cNvSpPr>
                <a:spLocks noChangeArrowheads="1"/>
              </p:cNvSpPr>
              <p:nvPr/>
            </p:nvSpPr>
            <p:spPr bwMode="auto">
              <a:xfrm>
                <a:off x="2070" y="2080"/>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3.365</a:t>
                </a:r>
              </a:p>
            </p:txBody>
          </p:sp>
          <p:sp>
            <p:nvSpPr>
              <p:cNvPr id="166955" name="Rectangle 43"/>
              <p:cNvSpPr>
                <a:spLocks noChangeArrowheads="1"/>
              </p:cNvSpPr>
              <p:nvPr/>
            </p:nvSpPr>
            <p:spPr bwMode="auto">
              <a:xfrm>
                <a:off x="2472" y="2080"/>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4.032</a:t>
                </a:r>
              </a:p>
            </p:txBody>
          </p:sp>
          <p:sp>
            <p:nvSpPr>
              <p:cNvPr id="166956" name="Rectangle 44"/>
              <p:cNvSpPr>
                <a:spLocks noChangeArrowheads="1"/>
              </p:cNvSpPr>
              <p:nvPr/>
            </p:nvSpPr>
            <p:spPr bwMode="auto">
              <a:xfrm>
                <a:off x="394" y="2339"/>
                <a:ext cx="220"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23</a:t>
                </a:r>
              </a:p>
            </p:txBody>
          </p:sp>
          <p:sp>
            <p:nvSpPr>
              <p:cNvPr id="166957" name="Rectangle 45"/>
              <p:cNvSpPr>
                <a:spLocks noChangeArrowheads="1"/>
              </p:cNvSpPr>
              <p:nvPr/>
            </p:nvSpPr>
            <p:spPr bwMode="auto">
              <a:xfrm>
                <a:off x="863" y="233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1.319</a:t>
                </a:r>
              </a:p>
            </p:txBody>
          </p:sp>
          <p:sp>
            <p:nvSpPr>
              <p:cNvPr id="166958" name="Rectangle 46"/>
              <p:cNvSpPr>
                <a:spLocks noChangeArrowheads="1"/>
              </p:cNvSpPr>
              <p:nvPr/>
            </p:nvSpPr>
            <p:spPr bwMode="auto">
              <a:xfrm>
                <a:off x="1266" y="233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1.714</a:t>
                </a:r>
              </a:p>
            </p:txBody>
          </p:sp>
          <p:sp>
            <p:nvSpPr>
              <p:cNvPr id="166959" name="Rectangle 47"/>
              <p:cNvSpPr>
                <a:spLocks noChangeArrowheads="1"/>
              </p:cNvSpPr>
              <p:nvPr/>
            </p:nvSpPr>
            <p:spPr bwMode="auto">
              <a:xfrm>
                <a:off x="1668" y="233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2.069</a:t>
                </a:r>
              </a:p>
            </p:txBody>
          </p:sp>
          <p:sp>
            <p:nvSpPr>
              <p:cNvPr id="166960" name="Rectangle 48"/>
              <p:cNvSpPr>
                <a:spLocks noChangeArrowheads="1"/>
              </p:cNvSpPr>
              <p:nvPr/>
            </p:nvSpPr>
            <p:spPr bwMode="auto">
              <a:xfrm>
                <a:off x="2070" y="233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2.500</a:t>
                </a:r>
              </a:p>
            </p:txBody>
          </p:sp>
          <p:sp>
            <p:nvSpPr>
              <p:cNvPr id="166961" name="Rectangle 49"/>
              <p:cNvSpPr>
                <a:spLocks noChangeArrowheads="1"/>
              </p:cNvSpPr>
              <p:nvPr/>
            </p:nvSpPr>
            <p:spPr bwMode="auto">
              <a:xfrm>
                <a:off x="2472" y="233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2.807</a:t>
                </a:r>
              </a:p>
            </p:txBody>
          </p:sp>
          <p:sp>
            <p:nvSpPr>
              <p:cNvPr id="166962" name="Rectangle 50"/>
              <p:cNvSpPr>
                <a:spLocks noChangeArrowheads="1"/>
              </p:cNvSpPr>
              <p:nvPr/>
            </p:nvSpPr>
            <p:spPr bwMode="auto">
              <a:xfrm>
                <a:off x="394" y="2455"/>
                <a:ext cx="238" cy="190"/>
              </a:xfrm>
              <a:prstGeom prst="rect">
                <a:avLst/>
              </a:prstGeom>
              <a:solidFill>
                <a:schemeClr val="accent2"/>
              </a:solidFill>
              <a:ln w="12700">
                <a:noFill/>
                <a:miter lim="800000"/>
                <a:headEnd/>
                <a:tailEnd/>
              </a:ln>
              <a:effectLst/>
            </p:spPr>
            <p:txBody>
              <a:bodyPr wrap="none" lIns="90488" tIns="44450" rIns="90488" bIns="44450">
                <a:spAutoFit/>
              </a:bodyPr>
              <a:lstStyle/>
              <a:p>
                <a:r>
                  <a:rPr lang="en-US" sz="1400" b="1" i="0">
                    <a:latin typeface="Arial" pitchFamily="34" charset="0"/>
                  </a:rPr>
                  <a:t>24</a:t>
                </a:r>
              </a:p>
            </p:txBody>
          </p:sp>
          <p:sp>
            <p:nvSpPr>
              <p:cNvPr id="166963" name="Rectangle 51"/>
              <p:cNvSpPr>
                <a:spLocks noChangeArrowheads="1"/>
              </p:cNvSpPr>
              <p:nvPr/>
            </p:nvSpPr>
            <p:spPr bwMode="auto">
              <a:xfrm>
                <a:off x="863" y="246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1.318</a:t>
                </a:r>
              </a:p>
            </p:txBody>
          </p:sp>
          <p:sp>
            <p:nvSpPr>
              <p:cNvPr id="166964" name="Rectangle 52"/>
              <p:cNvSpPr>
                <a:spLocks noChangeArrowheads="1"/>
              </p:cNvSpPr>
              <p:nvPr/>
            </p:nvSpPr>
            <p:spPr bwMode="auto">
              <a:xfrm>
                <a:off x="1266" y="2454"/>
                <a:ext cx="393" cy="190"/>
              </a:xfrm>
              <a:prstGeom prst="rect">
                <a:avLst/>
              </a:prstGeom>
              <a:solidFill>
                <a:schemeClr val="accent2"/>
              </a:solidFill>
              <a:ln w="12700">
                <a:noFill/>
                <a:miter lim="800000"/>
                <a:headEnd/>
                <a:tailEnd/>
              </a:ln>
              <a:effectLst/>
            </p:spPr>
            <p:txBody>
              <a:bodyPr wrap="none" lIns="90488" tIns="44450" rIns="90488" bIns="44450">
                <a:spAutoFit/>
              </a:bodyPr>
              <a:lstStyle/>
              <a:p>
                <a:r>
                  <a:rPr lang="en-US" sz="1400" b="1" i="0">
                    <a:latin typeface="Arial" pitchFamily="34" charset="0"/>
                  </a:rPr>
                  <a:t>1.711</a:t>
                </a:r>
              </a:p>
            </p:txBody>
          </p:sp>
          <p:sp>
            <p:nvSpPr>
              <p:cNvPr id="166965" name="Rectangle 53"/>
              <p:cNvSpPr>
                <a:spLocks noChangeArrowheads="1"/>
              </p:cNvSpPr>
              <p:nvPr/>
            </p:nvSpPr>
            <p:spPr bwMode="auto">
              <a:xfrm>
                <a:off x="1668" y="246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2.064</a:t>
                </a:r>
              </a:p>
            </p:txBody>
          </p:sp>
          <p:sp>
            <p:nvSpPr>
              <p:cNvPr id="166966" name="Rectangle 54"/>
              <p:cNvSpPr>
                <a:spLocks noChangeArrowheads="1"/>
              </p:cNvSpPr>
              <p:nvPr/>
            </p:nvSpPr>
            <p:spPr bwMode="auto">
              <a:xfrm>
                <a:off x="2070" y="246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2.492</a:t>
                </a:r>
              </a:p>
            </p:txBody>
          </p:sp>
          <p:sp>
            <p:nvSpPr>
              <p:cNvPr id="166967" name="Rectangle 55"/>
              <p:cNvSpPr>
                <a:spLocks noChangeArrowheads="1"/>
              </p:cNvSpPr>
              <p:nvPr/>
            </p:nvSpPr>
            <p:spPr bwMode="auto">
              <a:xfrm>
                <a:off x="2472" y="246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2.797</a:t>
                </a:r>
              </a:p>
            </p:txBody>
          </p:sp>
          <p:sp>
            <p:nvSpPr>
              <p:cNvPr id="166968" name="Rectangle 56"/>
              <p:cNvSpPr>
                <a:spLocks noChangeArrowheads="1"/>
              </p:cNvSpPr>
              <p:nvPr/>
            </p:nvSpPr>
            <p:spPr bwMode="auto">
              <a:xfrm>
                <a:off x="394" y="2600"/>
                <a:ext cx="220"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25</a:t>
                </a:r>
              </a:p>
            </p:txBody>
          </p:sp>
          <p:sp>
            <p:nvSpPr>
              <p:cNvPr id="166969" name="Rectangle 57"/>
              <p:cNvSpPr>
                <a:spLocks noChangeArrowheads="1"/>
              </p:cNvSpPr>
              <p:nvPr/>
            </p:nvSpPr>
            <p:spPr bwMode="auto">
              <a:xfrm>
                <a:off x="863" y="2600"/>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1.316</a:t>
                </a:r>
              </a:p>
            </p:txBody>
          </p:sp>
          <p:sp>
            <p:nvSpPr>
              <p:cNvPr id="166970" name="Rectangle 58"/>
              <p:cNvSpPr>
                <a:spLocks noChangeArrowheads="1"/>
              </p:cNvSpPr>
              <p:nvPr/>
            </p:nvSpPr>
            <p:spPr bwMode="auto">
              <a:xfrm>
                <a:off x="1266" y="2600"/>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1.708</a:t>
                </a:r>
              </a:p>
            </p:txBody>
          </p:sp>
          <p:sp>
            <p:nvSpPr>
              <p:cNvPr id="166971" name="Rectangle 59"/>
              <p:cNvSpPr>
                <a:spLocks noChangeArrowheads="1"/>
              </p:cNvSpPr>
              <p:nvPr/>
            </p:nvSpPr>
            <p:spPr bwMode="auto">
              <a:xfrm>
                <a:off x="1668" y="2600"/>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2.060</a:t>
                </a:r>
              </a:p>
            </p:txBody>
          </p:sp>
          <p:sp>
            <p:nvSpPr>
              <p:cNvPr id="166972" name="Rectangle 60"/>
              <p:cNvSpPr>
                <a:spLocks noChangeArrowheads="1"/>
              </p:cNvSpPr>
              <p:nvPr/>
            </p:nvSpPr>
            <p:spPr bwMode="auto">
              <a:xfrm>
                <a:off x="2070" y="2600"/>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2.485</a:t>
                </a:r>
              </a:p>
            </p:txBody>
          </p:sp>
          <p:sp>
            <p:nvSpPr>
              <p:cNvPr id="166973" name="Rectangle 61"/>
              <p:cNvSpPr>
                <a:spLocks noChangeArrowheads="1"/>
              </p:cNvSpPr>
              <p:nvPr/>
            </p:nvSpPr>
            <p:spPr bwMode="auto">
              <a:xfrm>
                <a:off x="2472" y="2600"/>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2.787</a:t>
                </a:r>
              </a:p>
            </p:txBody>
          </p:sp>
          <p:sp>
            <p:nvSpPr>
              <p:cNvPr id="166974" name="Rectangle 62"/>
              <p:cNvSpPr>
                <a:spLocks noChangeArrowheads="1"/>
              </p:cNvSpPr>
              <p:nvPr/>
            </p:nvSpPr>
            <p:spPr bwMode="auto">
              <a:xfrm>
                <a:off x="394" y="2851"/>
                <a:ext cx="220"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29</a:t>
                </a:r>
              </a:p>
            </p:txBody>
          </p:sp>
          <p:sp>
            <p:nvSpPr>
              <p:cNvPr id="166975" name="Rectangle 63"/>
              <p:cNvSpPr>
                <a:spLocks noChangeArrowheads="1"/>
              </p:cNvSpPr>
              <p:nvPr/>
            </p:nvSpPr>
            <p:spPr bwMode="auto">
              <a:xfrm>
                <a:off x="863" y="2851"/>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1.311</a:t>
                </a:r>
              </a:p>
            </p:txBody>
          </p:sp>
          <p:sp>
            <p:nvSpPr>
              <p:cNvPr id="166976" name="Rectangle 64"/>
              <p:cNvSpPr>
                <a:spLocks noChangeArrowheads="1"/>
              </p:cNvSpPr>
              <p:nvPr/>
            </p:nvSpPr>
            <p:spPr bwMode="auto">
              <a:xfrm>
                <a:off x="1266" y="2851"/>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1.699</a:t>
                </a:r>
              </a:p>
            </p:txBody>
          </p:sp>
          <p:sp>
            <p:nvSpPr>
              <p:cNvPr id="166977" name="Rectangle 65"/>
              <p:cNvSpPr>
                <a:spLocks noChangeArrowheads="1"/>
              </p:cNvSpPr>
              <p:nvPr/>
            </p:nvSpPr>
            <p:spPr bwMode="auto">
              <a:xfrm>
                <a:off x="1668" y="2851"/>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2.045</a:t>
                </a:r>
              </a:p>
            </p:txBody>
          </p:sp>
          <p:sp>
            <p:nvSpPr>
              <p:cNvPr id="166978" name="Rectangle 66"/>
              <p:cNvSpPr>
                <a:spLocks noChangeArrowheads="1"/>
              </p:cNvSpPr>
              <p:nvPr/>
            </p:nvSpPr>
            <p:spPr bwMode="auto">
              <a:xfrm>
                <a:off x="2070" y="2851"/>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2.462</a:t>
                </a:r>
              </a:p>
            </p:txBody>
          </p:sp>
          <p:sp>
            <p:nvSpPr>
              <p:cNvPr id="166979" name="Rectangle 67"/>
              <p:cNvSpPr>
                <a:spLocks noChangeArrowheads="1"/>
              </p:cNvSpPr>
              <p:nvPr/>
            </p:nvSpPr>
            <p:spPr bwMode="auto">
              <a:xfrm>
                <a:off x="2472" y="2851"/>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2.756</a:t>
                </a:r>
              </a:p>
            </p:txBody>
          </p:sp>
          <p:sp>
            <p:nvSpPr>
              <p:cNvPr id="166980" name="Rectangle 68"/>
              <p:cNvSpPr>
                <a:spLocks noChangeArrowheads="1"/>
              </p:cNvSpPr>
              <p:nvPr/>
            </p:nvSpPr>
            <p:spPr bwMode="auto">
              <a:xfrm>
                <a:off x="394" y="2982"/>
                <a:ext cx="220"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30</a:t>
                </a:r>
              </a:p>
            </p:txBody>
          </p:sp>
          <p:sp>
            <p:nvSpPr>
              <p:cNvPr id="166981" name="Rectangle 69"/>
              <p:cNvSpPr>
                <a:spLocks noChangeArrowheads="1"/>
              </p:cNvSpPr>
              <p:nvPr/>
            </p:nvSpPr>
            <p:spPr bwMode="auto">
              <a:xfrm>
                <a:off x="863" y="2982"/>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1.310</a:t>
                </a:r>
              </a:p>
            </p:txBody>
          </p:sp>
          <p:sp>
            <p:nvSpPr>
              <p:cNvPr id="166982" name="Rectangle 70"/>
              <p:cNvSpPr>
                <a:spLocks noChangeArrowheads="1"/>
              </p:cNvSpPr>
              <p:nvPr/>
            </p:nvSpPr>
            <p:spPr bwMode="auto">
              <a:xfrm>
                <a:off x="1266" y="2982"/>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1.697</a:t>
                </a:r>
              </a:p>
            </p:txBody>
          </p:sp>
          <p:sp>
            <p:nvSpPr>
              <p:cNvPr id="166983" name="Rectangle 71"/>
              <p:cNvSpPr>
                <a:spLocks noChangeArrowheads="1"/>
              </p:cNvSpPr>
              <p:nvPr/>
            </p:nvSpPr>
            <p:spPr bwMode="auto">
              <a:xfrm>
                <a:off x="1668" y="2982"/>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2.042</a:t>
                </a:r>
              </a:p>
            </p:txBody>
          </p:sp>
          <p:sp>
            <p:nvSpPr>
              <p:cNvPr id="166984" name="Rectangle 72"/>
              <p:cNvSpPr>
                <a:spLocks noChangeArrowheads="1"/>
              </p:cNvSpPr>
              <p:nvPr/>
            </p:nvSpPr>
            <p:spPr bwMode="auto">
              <a:xfrm>
                <a:off x="2070" y="2982"/>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2.457</a:t>
                </a:r>
              </a:p>
            </p:txBody>
          </p:sp>
          <p:sp>
            <p:nvSpPr>
              <p:cNvPr id="166985" name="Rectangle 73"/>
              <p:cNvSpPr>
                <a:spLocks noChangeArrowheads="1"/>
              </p:cNvSpPr>
              <p:nvPr/>
            </p:nvSpPr>
            <p:spPr bwMode="auto">
              <a:xfrm>
                <a:off x="2472" y="2982"/>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2.750</a:t>
                </a:r>
              </a:p>
            </p:txBody>
          </p:sp>
          <p:sp>
            <p:nvSpPr>
              <p:cNvPr id="166986" name="Rectangle 74"/>
              <p:cNvSpPr>
                <a:spLocks noChangeArrowheads="1"/>
              </p:cNvSpPr>
              <p:nvPr/>
            </p:nvSpPr>
            <p:spPr bwMode="auto">
              <a:xfrm>
                <a:off x="394" y="3238"/>
                <a:ext cx="220"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40</a:t>
                </a:r>
              </a:p>
            </p:txBody>
          </p:sp>
          <p:sp>
            <p:nvSpPr>
              <p:cNvPr id="166987" name="Rectangle 75"/>
              <p:cNvSpPr>
                <a:spLocks noChangeArrowheads="1"/>
              </p:cNvSpPr>
              <p:nvPr/>
            </p:nvSpPr>
            <p:spPr bwMode="auto">
              <a:xfrm>
                <a:off x="863" y="3238"/>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1.303</a:t>
                </a:r>
              </a:p>
            </p:txBody>
          </p:sp>
          <p:sp>
            <p:nvSpPr>
              <p:cNvPr id="166988" name="Rectangle 76"/>
              <p:cNvSpPr>
                <a:spLocks noChangeArrowheads="1"/>
              </p:cNvSpPr>
              <p:nvPr/>
            </p:nvSpPr>
            <p:spPr bwMode="auto">
              <a:xfrm>
                <a:off x="1266" y="3238"/>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1.684</a:t>
                </a:r>
              </a:p>
            </p:txBody>
          </p:sp>
          <p:sp>
            <p:nvSpPr>
              <p:cNvPr id="166989" name="Rectangle 77"/>
              <p:cNvSpPr>
                <a:spLocks noChangeArrowheads="1"/>
              </p:cNvSpPr>
              <p:nvPr/>
            </p:nvSpPr>
            <p:spPr bwMode="auto">
              <a:xfrm>
                <a:off x="1668" y="3238"/>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2.021</a:t>
                </a:r>
              </a:p>
            </p:txBody>
          </p:sp>
          <p:sp>
            <p:nvSpPr>
              <p:cNvPr id="166990" name="Rectangle 78"/>
              <p:cNvSpPr>
                <a:spLocks noChangeArrowheads="1"/>
              </p:cNvSpPr>
              <p:nvPr/>
            </p:nvSpPr>
            <p:spPr bwMode="auto">
              <a:xfrm>
                <a:off x="2070" y="3238"/>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2.423</a:t>
                </a:r>
              </a:p>
            </p:txBody>
          </p:sp>
          <p:sp>
            <p:nvSpPr>
              <p:cNvPr id="166991" name="Rectangle 79"/>
              <p:cNvSpPr>
                <a:spLocks noChangeArrowheads="1"/>
              </p:cNvSpPr>
              <p:nvPr/>
            </p:nvSpPr>
            <p:spPr bwMode="auto">
              <a:xfrm>
                <a:off x="2472" y="3238"/>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2.704</a:t>
                </a:r>
              </a:p>
            </p:txBody>
          </p:sp>
          <p:sp>
            <p:nvSpPr>
              <p:cNvPr id="166992" name="Rectangle 80"/>
              <p:cNvSpPr>
                <a:spLocks noChangeArrowheads="1"/>
              </p:cNvSpPr>
              <p:nvPr/>
            </p:nvSpPr>
            <p:spPr bwMode="auto">
              <a:xfrm>
                <a:off x="394" y="3369"/>
                <a:ext cx="220"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60</a:t>
                </a:r>
              </a:p>
            </p:txBody>
          </p:sp>
          <p:sp>
            <p:nvSpPr>
              <p:cNvPr id="166993" name="Rectangle 81"/>
              <p:cNvSpPr>
                <a:spLocks noChangeArrowheads="1"/>
              </p:cNvSpPr>
              <p:nvPr/>
            </p:nvSpPr>
            <p:spPr bwMode="auto">
              <a:xfrm>
                <a:off x="863" y="336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1.296</a:t>
                </a:r>
              </a:p>
            </p:txBody>
          </p:sp>
          <p:sp>
            <p:nvSpPr>
              <p:cNvPr id="166994" name="Rectangle 82"/>
              <p:cNvSpPr>
                <a:spLocks noChangeArrowheads="1"/>
              </p:cNvSpPr>
              <p:nvPr/>
            </p:nvSpPr>
            <p:spPr bwMode="auto">
              <a:xfrm>
                <a:off x="1266" y="336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1.671</a:t>
                </a:r>
              </a:p>
            </p:txBody>
          </p:sp>
          <p:sp>
            <p:nvSpPr>
              <p:cNvPr id="166995" name="Rectangle 83"/>
              <p:cNvSpPr>
                <a:spLocks noChangeArrowheads="1"/>
              </p:cNvSpPr>
              <p:nvPr/>
            </p:nvSpPr>
            <p:spPr bwMode="auto">
              <a:xfrm>
                <a:off x="1668" y="336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2.000</a:t>
                </a:r>
              </a:p>
            </p:txBody>
          </p:sp>
          <p:sp>
            <p:nvSpPr>
              <p:cNvPr id="166996" name="Rectangle 84"/>
              <p:cNvSpPr>
                <a:spLocks noChangeArrowheads="1"/>
              </p:cNvSpPr>
              <p:nvPr/>
            </p:nvSpPr>
            <p:spPr bwMode="auto">
              <a:xfrm>
                <a:off x="2070" y="336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2.390</a:t>
                </a:r>
              </a:p>
            </p:txBody>
          </p:sp>
          <p:sp>
            <p:nvSpPr>
              <p:cNvPr id="166997" name="Rectangle 85"/>
              <p:cNvSpPr>
                <a:spLocks noChangeArrowheads="1"/>
              </p:cNvSpPr>
              <p:nvPr/>
            </p:nvSpPr>
            <p:spPr bwMode="auto">
              <a:xfrm>
                <a:off x="2472" y="336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2.660</a:t>
                </a:r>
              </a:p>
            </p:txBody>
          </p:sp>
          <p:sp>
            <p:nvSpPr>
              <p:cNvPr id="166998" name="Rectangle 86"/>
              <p:cNvSpPr>
                <a:spLocks noChangeArrowheads="1"/>
              </p:cNvSpPr>
              <p:nvPr/>
            </p:nvSpPr>
            <p:spPr bwMode="auto">
              <a:xfrm>
                <a:off x="367" y="3499"/>
                <a:ext cx="27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120</a:t>
                </a:r>
              </a:p>
            </p:txBody>
          </p:sp>
          <p:sp>
            <p:nvSpPr>
              <p:cNvPr id="166999" name="Rectangle 87"/>
              <p:cNvSpPr>
                <a:spLocks noChangeArrowheads="1"/>
              </p:cNvSpPr>
              <p:nvPr/>
            </p:nvSpPr>
            <p:spPr bwMode="auto">
              <a:xfrm>
                <a:off x="863" y="349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1.289</a:t>
                </a:r>
              </a:p>
            </p:txBody>
          </p:sp>
          <p:sp>
            <p:nvSpPr>
              <p:cNvPr id="167000" name="Rectangle 88"/>
              <p:cNvSpPr>
                <a:spLocks noChangeArrowheads="1"/>
              </p:cNvSpPr>
              <p:nvPr/>
            </p:nvSpPr>
            <p:spPr bwMode="auto">
              <a:xfrm>
                <a:off x="1266" y="349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1.658</a:t>
                </a:r>
              </a:p>
            </p:txBody>
          </p:sp>
          <p:sp>
            <p:nvSpPr>
              <p:cNvPr id="167001" name="Rectangle 89"/>
              <p:cNvSpPr>
                <a:spLocks noChangeArrowheads="1"/>
              </p:cNvSpPr>
              <p:nvPr/>
            </p:nvSpPr>
            <p:spPr bwMode="auto">
              <a:xfrm>
                <a:off x="1668" y="349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1.980</a:t>
                </a:r>
              </a:p>
            </p:txBody>
          </p:sp>
          <p:sp>
            <p:nvSpPr>
              <p:cNvPr id="167002" name="Rectangle 90"/>
              <p:cNvSpPr>
                <a:spLocks noChangeArrowheads="1"/>
              </p:cNvSpPr>
              <p:nvPr/>
            </p:nvSpPr>
            <p:spPr bwMode="auto">
              <a:xfrm>
                <a:off x="2070" y="349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2.358</a:t>
                </a:r>
              </a:p>
            </p:txBody>
          </p:sp>
          <p:sp>
            <p:nvSpPr>
              <p:cNvPr id="167003" name="Rectangle 91"/>
              <p:cNvSpPr>
                <a:spLocks noChangeArrowheads="1"/>
              </p:cNvSpPr>
              <p:nvPr/>
            </p:nvSpPr>
            <p:spPr bwMode="auto">
              <a:xfrm>
                <a:off x="2472" y="3499"/>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2.617</a:t>
                </a:r>
              </a:p>
            </p:txBody>
          </p:sp>
          <p:sp>
            <p:nvSpPr>
              <p:cNvPr id="167004" name="Rectangle 92"/>
              <p:cNvSpPr>
                <a:spLocks noChangeArrowheads="1"/>
              </p:cNvSpPr>
              <p:nvPr/>
            </p:nvSpPr>
            <p:spPr bwMode="auto">
              <a:xfrm>
                <a:off x="863" y="3632"/>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1.282</a:t>
                </a:r>
              </a:p>
            </p:txBody>
          </p:sp>
          <p:sp>
            <p:nvSpPr>
              <p:cNvPr id="167005" name="Rectangle 93"/>
              <p:cNvSpPr>
                <a:spLocks noChangeArrowheads="1"/>
              </p:cNvSpPr>
              <p:nvPr/>
            </p:nvSpPr>
            <p:spPr bwMode="auto">
              <a:xfrm>
                <a:off x="1266" y="3632"/>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1.645</a:t>
                </a:r>
              </a:p>
            </p:txBody>
          </p:sp>
          <p:sp>
            <p:nvSpPr>
              <p:cNvPr id="167006" name="Rectangle 94"/>
              <p:cNvSpPr>
                <a:spLocks noChangeArrowheads="1"/>
              </p:cNvSpPr>
              <p:nvPr/>
            </p:nvSpPr>
            <p:spPr bwMode="auto">
              <a:xfrm>
                <a:off x="1668" y="3632"/>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1.960</a:t>
                </a:r>
              </a:p>
            </p:txBody>
          </p:sp>
          <p:sp>
            <p:nvSpPr>
              <p:cNvPr id="167007" name="Rectangle 95"/>
              <p:cNvSpPr>
                <a:spLocks noChangeArrowheads="1"/>
              </p:cNvSpPr>
              <p:nvPr/>
            </p:nvSpPr>
            <p:spPr bwMode="auto">
              <a:xfrm>
                <a:off x="2070" y="3632"/>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2.327</a:t>
                </a:r>
              </a:p>
            </p:txBody>
          </p:sp>
          <p:sp>
            <p:nvSpPr>
              <p:cNvPr id="167008" name="Rectangle 96"/>
              <p:cNvSpPr>
                <a:spLocks noChangeArrowheads="1"/>
              </p:cNvSpPr>
              <p:nvPr/>
            </p:nvSpPr>
            <p:spPr bwMode="auto">
              <a:xfrm>
                <a:off x="2472" y="3632"/>
                <a:ext cx="353" cy="171"/>
              </a:xfrm>
              <a:prstGeom prst="rect">
                <a:avLst/>
              </a:prstGeom>
              <a:noFill/>
              <a:ln w="12700">
                <a:noFill/>
                <a:miter lim="800000"/>
                <a:headEnd/>
                <a:tailEnd/>
              </a:ln>
              <a:effectLst/>
            </p:spPr>
            <p:txBody>
              <a:bodyPr wrap="none" lIns="90488" tIns="44450" rIns="90488" bIns="44450">
                <a:spAutoFit/>
              </a:bodyPr>
              <a:lstStyle/>
              <a:p>
                <a:r>
                  <a:rPr lang="en-US" sz="1200" b="1" i="0">
                    <a:solidFill>
                      <a:srgbClr val="000000"/>
                    </a:solidFill>
                    <a:latin typeface="Arial" pitchFamily="34" charset="0"/>
                  </a:rPr>
                  <a:t>2.576</a:t>
                </a:r>
              </a:p>
            </p:txBody>
          </p:sp>
          <p:sp>
            <p:nvSpPr>
              <p:cNvPr id="167009" name="Line 97"/>
              <p:cNvSpPr>
                <a:spLocks noChangeShapeType="1"/>
              </p:cNvSpPr>
              <p:nvPr/>
            </p:nvSpPr>
            <p:spPr bwMode="auto">
              <a:xfrm>
                <a:off x="708" y="1376"/>
                <a:ext cx="0" cy="2351"/>
              </a:xfrm>
              <a:prstGeom prst="line">
                <a:avLst/>
              </a:prstGeom>
              <a:noFill/>
              <a:ln w="25400">
                <a:solidFill>
                  <a:srgbClr val="000000"/>
                </a:solidFill>
                <a:round/>
                <a:headEnd/>
                <a:tailEnd/>
              </a:ln>
              <a:effectLst/>
            </p:spPr>
            <p:txBody>
              <a:bodyPr wrap="none" anchor="ctr"/>
              <a:lstStyle/>
              <a:p>
                <a:endParaRPr lang="en-US"/>
              </a:p>
            </p:txBody>
          </p:sp>
          <p:sp>
            <p:nvSpPr>
              <p:cNvPr id="167010" name="Rectangle 98"/>
              <p:cNvSpPr>
                <a:spLocks noChangeArrowheads="1"/>
              </p:cNvSpPr>
              <p:nvPr/>
            </p:nvSpPr>
            <p:spPr bwMode="auto">
              <a:xfrm>
                <a:off x="375" y="3593"/>
                <a:ext cx="228" cy="248"/>
              </a:xfrm>
              <a:prstGeom prst="rect">
                <a:avLst/>
              </a:prstGeom>
              <a:noFill/>
              <a:ln w="12700">
                <a:noFill/>
                <a:miter lim="800000"/>
                <a:headEnd/>
                <a:tailEnd/>
              </a:ln>
              <a:effectLst/>
            </p:spPr>
            <p:txBody>
              <a:bodyPr wrap="none" lIns="90488" tIns="44450" rIns="90488" bIns="44450">
                <a:spAutoFit/>
              </a:bodyPr>
              <a:lstStyle/>
              <a:p>
                <a:r>
                  <a:rPr lang="en-US" sz="2000" i="0">
                    <a:solidFill>
                      <a:srgbClr val="000000"/>
                    </a:solidFill>
                    <a:latin typeface="Symbol" pitchFamily="18" charset="2"/>
                  </a:rPr>
                  <a:t></a:t>
                </a:r>
              </a:p>
            </p:txBody>
          </p:sp>
          <p:sp>
            <p:nvSpPr>
              <p:cNvPr id="167011" name="Line 99"/>
              <p:cNvSpPr>
                <a:spLocks noChangeShapeType="1"/>
              </p:cNvSpPr>
              <p:nvPr/>
            </p:nvSpPr>
            <p:spPr bwMode="auto">
              <a:xfrm>
                <a:off x="419" y="1359"/>
                <a:ext cx="2369" cy="0"/>
              </a:xfrm>
              <a:prstGeom prst="line">
                <a:avLst/>
              </a:prstGeom>
              <a:noFill/>
              <a:ln w="25400">
                <a:solidFill>
                  <a:schemeClr val="bg2"/>
                </a:solidFill>
                <a:round/>
                <a:headEnd/>
                <a:tailEnd/>
              </a:ln>
              <a:effectLst/>
            </p:spPr>
            <p:txBody>
              <a:bodyPr wrap="none" anchor="ctr"/>
              <a:lstStyle/>
              <a:p>
                <a:endParaRPr lang="en-US"/>
              </a:p>
            </p:txBody>
          </p:sp>
          <p:sp>
            <p:nvSpPr>
              <p:cNvPr id="167012" name="Line 100"/>
              <p:cNvSpPr>
                <a:spLocks noChangeShapeType="1"/>
              </p:cNvSpPr>
              <p:nvPr/>
            </p:nvSpPr>
            <p:spPr bwMode="auto">
              <a:xfrm>
                <a:off x="419" y="1572"/>
                <a:ext cx="2369" cy="0"/>
              </a:xfrm>
              <a:prstGeom prst="line">
                <a:avLst/>
              </a:prstGeom>
              <a:noFill/>
              <a:ln w="25400">
                <a:solidFill>
                  <a:schemeClr val="bg2"/>
                </a:solidFill>
                <a:round/>
                <a:headEnd/>
                <a:tailEnd/>
              </a:ln>
              <a:effectLst/>
            </p:spPr>
            <p:txBody>
              <a:bodyPr wrap="none" anchor="ctr"/>
              <a:lstStyle/>
              <a:p>
                <a:endParaRPr lang="en-US"/>
              </a:p>
            </p:txBody>
          </p:sp>
        </p:grpSp>
      </p:grpSp>
      <p:sp>
        <p:nvSpPr>
          <p:cNvPr id="167013" name="Line 101"/>
          <p:cNvSpPr>
            <a:spLocks noChangeShapeType="1"/>
          </p:cNvSpPr>
          <p:nvPr/>
        </p:nvSpPr>
        <p:spPr bwMode="auto">
          <a:xfrm>
            <a:off x="1092200" y="4038600"/>
            <a:ext cx="787400" cy="0"/>
          </a:xfrm>
          <a:prstGeom prst="line">
            <a:avLst/>
          </a:prstGeom>
          <a:noFill/>
          <a:ln w="50800">
            <a:solidFill>
              <a:schemeClr val="accent2"/>
            </a:solidFill>
            <a:round/>
            <a:headEnd/>
            <a:tailEnd type="triangle" w="med" len="med"/>
          </a:ln>
          <a:effectLst/>
        </p:spPr>
        <p:txBody>
          <a:bodyPr wrap="none" anchor="ctr"/>
          <a:lstStyle/>
          <a:p>
            <a:endParaRPr lang="en-US"/>
          </a:p>
        </p:txBody>
      </p:sp>
      <p:sp>
        <p:nvSpPr>
          <p:cNvPr id="167014" name="Line 102"/>
          <p:cNvSpPr>
            <a:spLocks noChangeShapeType="1"/>
          </p:cNvSpPr>
          <p:nvPr/>
        </p:nvSpPr>
        <p:spPr bwMode="auto">
          <a:xfrm>
            <a:off x="2209800" y="2768600"/>
            <a:ext cx="0" cy="1016000"/>
          </a:xfrm>
          <a:prstGeom prst="line">
            <a:avLst/>
          </a:prstGeom>
          <a:noFill/>
          <a:ln w="50800">
            <a:solidFill>
              <a:schemeClr val="accent2"/>
            </a:solidFill>
            <a:round/>
            <a:headEnd/>
            <a:tailEnd type="triangle" w="med" len="med"/>
          </a:ln>
          <a:effectLst/>
        </p:spPr>
        <p:txBody>
          <a:bodyPr wrap="none" anchor="ctr"/>
          <a:lstStyle/>
          <a:p>
            <a:endParaRPr lang="en-US"/>
          </a:p>
        </p:txBody>
      </p:sp>
      <p:grpSp>
        <p:nvGrpSpPr>
          <p:cNvPr id="167015" name="Group 103"/>
          <p:cNvGrpSpPr>
            <a:grpSpLocks/>
          </p:cNvGrpSpPr>
          <p:nvPr/>
        </p:nvGrpSpPr>
        <p:grpSpPr bwMode="auto">
          <a:xfrm>
            <a:off x="4859338" y="2025650"/>
            <a:ext cx="3978275" cy="4146550"/>
            <a:chOff x="3061" y="1276"/>
            <a:chExt cx="2506" cy="2612"/>
          </a:xfrm>
        </p:grpSpPr>
        <p:sp>
          <p:nvSpPr>
            <p:cNvPr id="167016" name="Rectangle 104"/>
            <p:cNvSpPr>
              <a:spLocks noChangeArrowheads="1"/>
            </p:cNvSpPr>
            <p:nvPr/>
          </p:nvSpPr>
          <p:spPr bwMode="auto">
            <a:xfrm>
              <a:off x="3061" y="1276"/>
              <a:ext cx="2506" cy="2612"/>
            </a:xfrm>
            <a:prstGeom prst="rect">
              <a:avLst/>
            </a:prstGeom>
            <a:solidFill>
              <a:schemeClr val="tx1"/>
            </a:solidFill>
            <a:ln w="50800">
              <a:solidFill>
                <a:srgbClr val="F6BF69"/>
              </a:solidFill>
              <a:miter lim="800000"/>
              <a:headEnd/>
              <a:tailEnd/>
            </a:ln>
            <a:effectLst/>
          </p:spPr>
          <p:txBody>
            <a:bodyPr wrap="none" anchor="ctr"/>
            <a:lstStyle/>
            <a:p>
              <a:endParaRPr lang="en-US"/>
            </a:p>
          </p:txBody>
        </p:sp>
        <p:grpSp>
          <p:nvGrpSpPr>
            <p:cNvPr id="167017" name="Group 105"/>
            <p:cNvGrpSpPr>
              <a:grpSpLocks/>
            </p:cNvGrpSpPr>
            <p:nvPr/>
          </p:nvGrpSpPr>
          <p:grpSpPr bwMode="auto">
            <a:xfrm>
              <a:off x="3214" y="1386"/>
              <a:ext cx="2124" cy="1537"/>
              <a:chOff x="3214" y="1386"/>
              <a:chExt cx="2124" cy="1537"/>
            </a:xfrm>
          </p:grpSpPr>
          <p:grpSp>
            <p:nvGrpSpPr>
              <p:cNvPr id="167018" name="Group 106"/>
              <p:cNvGrpSpPr>
                <a:grpSpLocks/>
              </p:cNvGrpSpPr>
              <p:nvPr/>
            </p:nvGrpSpPr>
            <p:grpSpPr bwMode="auto">
              <a:xfrm>
                <a:off x="3214" y="1386"/>
                <a:ext cx="2124" cy="1525"/>
                <a:chOff x="3214" y="1386"/>
                <a:chExt cx="2124" cy="1525"/>
              </a:xfrm>
            </p:grpSpPr>
            <p:sp>
              <p:nvSpPr>
                <p:cNvPr id="167019" name="Freeform 107"/>
                <p:cNvSpPr>
                  <a:spLocks/>
                </p:cNvSpPr>
                <p:nvPr/>
              </p:nvSpPr>
              <p:spPr bwMode="auto">
                <a:xfrm>
                  <a:off x="3214" y="1406"/>
                  <a:ext cx="2118" cy="1222"/>
                </a:xfrm>
                <a:custGeom>
                  <a:avLst/>
                  <a:gdLst/>
                  <a:ahLst/>
                  <a:cxnLst>
                    <a:cxn ang="0">
                      <a:pos x="32" y="1216"/>
                    </a:cxn>
                    <a:cxn ang="0">
                      <a:pos x="67" y="1209"/>
                    </a:cxn>
                    <a:cxn ang="0">
                      <a:pos x="102" y="1200"/>
                    </a:cxn>
                    <a:cxn ang="0">
                      <a:pos x="137" y="1190"/>
                    </a:cxn>
                    <a:cxn ang="0">
                      <a:pos x="173" y="1177"/>
                    </a:cxn>
                    <a:cxn ang="0">
                      <a:pos x="208" y="1162"/>
                    </a:cxn>
                    <a:cxn ang="0">
                      <a:pos x="243" y="1144"/>
                    </a:cxn>
                    <a:cxn ang="0">
                      <a:pos x="279" y="1122"/>
                    </a:cxn>
                    <a:cxn ang="0">
                      <a:pos x="314" y="1096"/>
                    </a:cxn>
                    <a:cxn ang="0">
                      <a:pos x="349" y="1067"/>
                    </a:cxn>
                    <a:cxn ang="0">
                      <a:pos x="384" y="1032"/>
                    </a:cxn>
                    <a:cxn ang="0">
                      <a:pos x="420" y="993"/>
                    </a:cxn>
                    <a:cxn ang="0">
                      <a:pos x="455" y="949"/>
                    </a:cxn>
                    <a:cxn ang="0">
                      <a:pos x="490" y="899"/>
                    </a:cxn>
                    <a:cxn ang="0">
                      <a:pos x="526" y="844"/>
                    </a:cxn>
                    <a:cxn ang="0">
                      <a:pos x="561" y="784"/>
                    </a:cxn>
                    <a:cxn ang="0">
                      <a:pos x="596" y="719"/>
                    </a:cxn>
                    <a:cxn ang="0">
                      <a:pos x="631" y="650"/>
                    </a:cxn>
                    <a:cxn ang="0">
                      <a:pos x="667" y="579"/>
                    </a:cxn>
                    <a:cxn ang="0">
                      <a:pos x="702" y="504"/>
                    </a:cxn>
                    <a:cxn ang="0">
                      <a:pos x="737" y="430"/>
                    </a:cxn>
                    <a:cxn ang="0">
                      <a:pos x="773" y="356"/>
                    </a:cxn>
                    <a:cxn ang="0">
                      <a:pos x="808" y="285"/>
                    </a:cxn>
                    <a:cxn ang="0">
                      <a:pos x="843" y="218"/>
                    </a:cxn>
                    <a:cxn ang="0">
                      <a:pos x="878" y="157"/>
                    </a:cxn>
                    <a:cxn ang="0">
                      <a:pos x="914" y="104"/>
                    </a:cxn>
                    <a:cxn ang="0">
                      <a:pos x="949" y="61"/>
                    </a:cxn>
                    <a:cxn ang="0">
                      <a:pos x="984" y="28"/>
                    </a:cxn>
                    <a:cxn ang="0">
                      <a:pos x="1019" y="8"/>
                    </a:cxn>
                    <a:cxn ang="0">
                      <a:pos x="1055" y="0"/>
                    </a:cxn>
                    <a:cxn ang="0">
                      <a:pos x="1090" y="5"/>
                    </a:cxn>
                    <a:cxn ang="0">
                      <a:pos x="1125" y="23"/>
                    </a:cxn>
                    <a:cxn ang="0">
                      <a:pos x="1161" y="53"/>
                    </a:cxn>
                    <a:cxn ang="0">
                      <a:pos x="1196" y="95"/>
                    </a:cxn>
                    <a:cxn ang="0">
                      <a:pos x="1231" y="146"/>
                    </a:cxn>
                    <a:cxn ang="0">
                      <a:pos x="1266" y="205"/>
                    </a:cxn>
                    <a:cxn ang="0">
                      <a:pos x="1302" y="271"/>
                    </a:cxn>
                    <a:cxn ang="0">
                      <a:pos x="1337" y="341"/>
                    </a:cxn>
                    <a:cxn ang="0">
                      <a:pos x="1372" y="415"/>
                    </a:cxn>
                    <a:cxn ang="0">
                      <a:pos x="1407" y="489"/>
                    </a:cxn>
                    <a:cxn ang="0">
                      <a:pos x="1443" y="564"/>
                    </a:cxn>
                    <a:cxn ang="0">
                      <a:pos x="1478" y="636"/>
                    </a:cxn>
                    <a:cxn ang="0">
                      <a:pos x="1513" y="706"/>
                    </a:cxn>
                    <a:cxn ang="0">
                      <a:pos x="1549" y="772"/>
                    </a:cxn>
                    <a:cxn ang="0">
                      <a:pos x="1584" y="833"/>
                    </a:cxn>
                    <a:cxn ang="0">
                      <a:pos x="1619" y="889"/>
                    </a:cxn>
                    <a:cxn ang="0">
                      <a:pos x="1654" y="939"/>
                    </a:cxn>
                    <a:cxn ang="0">
                      <a:pos x="1690" y="985"/>
                    </a:cxn>
                    <a:cxn ang="0">
                      <a:pos x="1725" y="1025"/>
                    </a:cxn>
                    <a:cxn ang="0">
                      <a:pos x="1760" y="1060"/>
                    </a:cxn>
                    <a:cxn ang="0">
                      <a:pos x="1796" y="1091"/>
                    </a:cxn>
                    <a:cxn ang="0">
                      <a:pos x="1831" y="1117"/>
                    </a:cxn>
                    <a:cxn ang="0">
                      <a:pos x="1866" y="1139"/>
                    </a:cxn>
                    <a:cxn ang="0">
                      <a:pos x="1901" y="1158"/>
                    </a:cxn>
                    <a:cxn ang="0">
                      <a:pos x="1937" y="1174"/>
                    </a:cxn>
                    <a:cxn ang="0">
                      <a:pos x="1972" y="1187"/>
                    </a:cxn>
                    <a:cxn ang="0">
                      <a:pos x="2007" y="1198"/>
                    </a:cxn>
                    <a:cxn ang="0">
                      <a:pos x="2043" y="1208"/>
                    </a:cxn>
                    <a:cxn ang="0">
                      <a:pos x="2078" y="1215"/>
                    </a:cxn>
                    <a:cxn ang="0">
                      <a:pos x="2113" y="1221"/>
                    </a:cxn>
                  </a:cxnLst>
                  <a:rect l="0" t="0" r="r" b="b"/>
                  <a:pathLst>
                    <a:path w="2118" h="1222">
                      <a:moveTo>
                        <a:pt x="0" y="1221"/>
                      </a:moveTo>
                      <a:lnTo>
                        <a:pt x="3" y="1221"/>
                      </a:lnTo>
                      <a:lnTo>
                        <a:pt x="7" y="1220"/>
                      </a:lnTo>
                      <a:lnTo>
                        <a:pt x="10" y="1220"/>
                      </a:lnTo>
                      <a:lnTo>
                        <a:pt x="14" y="1219"/>
                      </a:lnTo>
                      <a:lnTo>
                        <a:pt x="18" y="1218"/>
                      </a:lnTo>
                      <a:lnTo>
                        <a:pt x="21" y="1218"/>
                      </a:lnTo>
                      <a:lnTo>
                        <a:pt x="25" y="1217"/>
                      </a:lnTo>
                      <a:lnTo>
                        <a:pt x="28" y="1217"/>
                      </a:lnTo>
                      <a:lnTo>
                        <a:pt x="32" y="1216"/>
                      </a:lnTo>
                      <a:lnTo>
                        <a:pt x="35" y="1215"/>
                      </a:lnTo>
                      <a:lnTo>
                        <a:pt x="39" y="1215"/>
                      </a:lnTo>
                      <a:lnTo>
                        <a:pt x="42" y="1214"/>
                      </a:lnTo>
                      <a:lnTo>
                        <a:pt x="46" y="1213"/>
                      </a:lnTo>
                      <a:lnTo>
                        <a:pt x="49" y="1213"/>
                      </a:lnTo>
                      <a:lnTo>
                        <a:pt x="53" y="1212"/>
                      </a:lnTo>
                      <a:lnTo>
                        <a:pt x="56" y="1211"/>
                      </a:lnTo>
                      <a:lnTo>
                        <a:pt x="60" y="1211"/>
                      </a:lnTo>
                      <a:lnTo>
                        <a:pt x="63" y="1210"/>
                      </a:lnTo>
                      <a:lnTo>
                        <a:pt x="67" y="1209"/>
                      </a:lnTo>
                      <a:lnTo>
                        <a:pt x="70" y="1208"/>
                      </a:lnTo>
                      <a:lnTo>
                        <a:pt x="74" y="1208"/>
                      </a:lnTo>
                      <a:lnTo>
                        <a:pt x="77" y="1207"/>
                      </a:lnTo>
                      <a:lnTo>
                        <a:pt x="81" y="1206"/>
                      </a:lnTo>
                      <a:lnTo>
                        <a:pt x="84" y="1205"/>
                      </a:lnTo>
                      <a:lnTo>
                        <a:pt x="88" y="1204"/>
                      </a:lnTo>
                      <a:lnTo>
                        <a:pt x="92" y="1203"/>
                      </a:lnTo>
                      <a:lnTo>
                        <a:pt x="95" y="1202"/>
                      </a:lnTo>
                      <a:lnTo>
                        <a:pt x="99" y="1201"/>
                      </a:lnTo>
                      <a:lnTo>
                        <a:pt x="102" y="1200"/>
                      </a:lnTo>
                      <a:lnTo>
                        <a:pt x="106" y="1199"/>
                      </a:lnTo>
                      <a:lnTo>
                        <a:pt x="109" y="1198"/>
                      </a:lnTo>
                      <a:lnTo>
                        <a:pt x="113" y="1197"/>
                      </a:lnTo>
                      <a:lnTo>
                        <a:pt x="116" y="1197"/>
                      </a:lnTo>
                      <a:lnTo>
                        <a:pt x="120" y="1195"/>
                      </a:lnTo>
                      <a:lnTo>
                        <a:pt x="123" y="1194"/>
                      </a:lnTo>
                      <a:lnTo>
                        <a:pt x="127" y="1193"/>
                      </a:lnTo>
                      <a:lnTo>
                        <a:pt x="130" y="1192"/>
                      </a:lnTo>
                      <a:lnTo>
                        <a:pt x="134" y="1191"/>
                      </a:lnTo>
                      <a:lnTo>
                        <a:pt x="137" y="1190"/>
                      </a:lnTo>
                      <a:lnTo>
                        <a:pt x="141" y="1189"/>
                      </a:lnTo>
                      <a:lnTo>
                        <a:pt x="145" y="1187"/>
                      </a:lnTo>
                      <a:lnTo>
                        <a:pt x="148" y="1186"/>
                      </a:lnTo>
                      <a:lnTo>
                        <a:pt x="152" y="1185"/>
                      </a:lnTo>
                      <a:lnTo>
                        <a:pt x="155" y="1184"/>
                      </a:lnTo>
                      <a:lnTo>
                        <a:pt x="159" y="1183"/>
                      </a:lnTo>
                      <a:lnTo>
                        <a:pt x="162" y="1181"/>
                      </a:lnTo>
                      <a:lnTo>
                        <a:pt x="166" y="1180"/>
                      </a:lnTo>
                      <a:lnTo>
                        <a:pt x="169" y="1178"/>
                      </a:lnTo>
                      <a:lnTo>
                        <a:pt x="173" y="1177"/>
                      </a:lnTo>
                      <a:lnTo>
                        <a:pt x="176" y="1176"/>
                      </a:lnTo>
                      <a:lnTo>
                        <a:pt x="180" y="1174"/>
                      </a:lnTo>
                      <a:lnTo>
                        <a:pt x="183" y="1173"/>
                      </a:lnTo>
                      <a:lnTo>
                        <a:pt x="187" y="1171"/>
                      </a:lnTo>
                      <a:lnTo>
                        <a:pt x="190" y="1170"/>
                      </a:lnTo>
                      <a:lnTo>
                        <a:pt x="194" y="1168"/>
                      </a:lnTo>
                      <a:lnTo>
                        <a:pt x="197" y="1167"/>
                      </a:lnTo>
                      <a:lnTo>
                        <a:pt x="201" y="1165"/>
                      </a:lnTo>
                      <a:lnTo>
                        <a:pt x="204" y="1164"/>
                      </a:lnTo>
                      <a:lnTo>
                        <a:pt x="208" y="1162"/>
                      </a:lnTo>
                      <a:lnTo>
                        <a:pt x="211" y="1160"/>
                      </a:lnTo>
                      <a:lnTo>
                        <a:pt x="215" y="1158"/>
                      </a:lnTo>
                      <a:lnTo>
                        <a:pt x="219" y="1157"/>
                      </a:lnTo>
                      <a:lnTo>
                        <a:pt x="222" y="1155"/>
                      </a:lnTo>
                      <a:lnTo>
                        <a:pt x="226" y="1153"/>
                      </a:lnTo>
                      <a:lnTo>
                        <a:pt x="229" y="1151"/>
                      </a:lnTo>
                      <a:lnTo>
                        <a:pt x="233" y="1149"/>
                      </a:lnTo>
                      <a:lnTo>
                        <a:pt x="236" y="1147"/>
                      </a:lnTo>
                      <a:lnTo>
                        <a:pt x="240" y="1145"/>
                      </a:lnTo>
                      <a:lnTo>
                        <a:pt x="243" y="1144"/>
                      </a:lnTo>
                      <a:lnTo>
                        <a:pt x="247" y="1142"/>
                      </a:lnTo>
                      <a:lnTo>
                        <a:pt x="250" y="1139"/>
                      </a:lnTo>
                      <a:lnTo>
                        <a:pt x="254" y="1137"/>
                      </a:lnTo>
                      <a:lnTo>
                        <a:pt x="257" y="1135"/>
                      </a:lnTo>
                      <a:lnTo>
                        <a:pt x="261" y="1133"/>
                      </a:lnTo>
                      <a:lnTo>
                        <a:pt x="264" y="1131"/>
                      </a:lnTo>
                      <a:lnTo>
                        <a:pt x="268" y="1129"/>
                      </a:lnTo>
                      <a:lnTo>
                        <a:pt x="272" y="1126"/>
                      </a:lnTo>
                      <a:lnTo>
                        <a:pt x="275" y="1124"/>
                      </a:lnTo>
                      <a:lnTo>
                        <a:pt x="279" y="1122"/>
                      </a:lnTo>
                      <a:lnTo>
                        <a:pt x="282" y="1120"/>
                      </a:lnTo>
                      <a:lnTo>
                        <a:pt x="286" y="1117"/>
                      </a:lnTo>
                      <a:lnTo>
                        <a:pt x="289" y="1115"/>
                      </a:lnTo>
                      <a:lnTo>
                        <a:pt x="293" y="1112"/>
                      </a:lnTo>
                      <a:lnTo>
                        <a:pt x="296" y="1110"/>
                      </a:lnTo>
                      <a:lnTo>
                        <a:pt x="300" y="1107"/>
                      </a:lnTo>
                      <a:lnTo>
                        <a:pt x="303" y="1104"/>
                      </a:lnTo>
                      <a:lnTo>
                        <a:pt x="307" y="1102"/>
                      </a:lnTo>
                      <a:lnTo>
                        <a:pt x="310" y="1099"/>
                      </a:lnTo>
                      <a:lnTo>
                        <a:pt x="314" y="1096"/>
                      </a:lnTo>
                      <a:lnTo>
                        <a:pt x="317" y="1094"/>
                      </a:lnTo>
                      <a:lnTo>
                        <a:pt x="321" y="1091"/>
                      </a:lnTo>
                      <a:lnTo>
                        <a:pt x="324" y="1088"/>
                      </a:lnTo>
                      <a:lnTo>
                        <a:pt x="328" y="1085"/>
                      </a:lnTo>
                      <a:lnTo>
                        <a:pt x="331" y="1082"/>
                      </a:lnTo>
                      <a:lnTo>
                        <a:pt x="335" y="1079"/>
                      </a:lnTo>
                      <a:lnTo>
                        <a:pt x="338" y="1076"/>
                      </a:lnTo>
                      <a:lnTo>
                        <a:pt x="342" y="1073"/>
                      </a:lnTo>
                      <a:lnTo>
                        <a:pt x="346" y="1070"/>
                      </a:lnTo>
                      <a:lnTo>
                        <a:pt x="349" y="1067"/>
                      </a:lnTo>
                      <a:lnTo>
                        <a:pt x="353" y="1063"/>
                      </a:lnTo>
                      <a:lnTo>
                        <a:pt x="356" y="1060"/>
                      </a:lnTo>
                      <a:lnTo>
                        <a:pt x="360" y="1057"/>
                      </a:lnTo>
                      <a:lnTo>
                        <a:pt x="363" y="1054"/>
                      </a:lnTo>
                      <a:lnTo>
                        <a:pt x="367" y="1050"/>
                      </a:lnTo>
                      <a:lnTo>
                        <a:pt x="370" y="1047"/>
                      </a:lnTo>
                      <a:lnTo>
                        <a:pt x="374" y="1043"/>
                      </a:lnTo>
                      <a:lnTo>
                        <a:pt x="377" y="1040"/>
                      </a:lnTo>
                      <a:lnTo>
                        <a:pt x="381" y="1036"/>
                      </a:lnTo>
                      <a:lnTo>
                        <a:pt x="384" y="1032"/>
                      </a:lnTo>
                      <a:lnTo>
                        <a:pt x="388" y="1029"/>
                      </a:lnTo>
                      <a:lnTo>
                        <a:pt x="392" y="1025"/>
                      </a:lnTo>
                      <a:lnTo>
                        <a:pt x="395" y="1021"/>
                      </a:lnTo>
                      <a:lnTo>
                        <a:pt x="399" y="1017"/>
                      </a:lnTo>
                      <a:lnTo>
                        <a:pt x="402" y="1013"/>
                      </a:lnTo>
                      <a:lnTo>
                        <a:pt x="406" y="1009"/>
                      </a:lnTo>
                      <a:lnTo>
                        <a:pt x="409" y="1006"/>
                      </a:lnTo>
                      <a:lnTo>
                        <a:pt x="413" y="1001"/>
                      </a:lnTo>
                      <a:lnTo>
                        <a:pt x="416" y="997"/>
                      </a:lnTo>
                      <a:lnTo>
                        <a:pt x="420" y="993"/>
                      </a:lnTo>
                      <a:lnTo>
                        <a:pt x="423" y="989"/>
                      </a:lnTo>
                      <a:lnTo>
                        <a:pt x="427" y="985"/>
                      </a:lnTo>
                      <a:lnTo>
                        <a:pt x="430" y="980"/>
                      </a:lnTo>
                      <a:lnTo>
                        <a:pt x="434" y="976"/>
                      </a:lnTo>
                      <a:lnTo>
                        <a:pt x="437" y="972"/>
                      </a:lnTo>
                      <a:lnTo>
                        <a:pt x="441" y="967"/>
                      </a:lnTo>
                      <a:lnTo>
                        <a:pt x="444" y="963"/>
                      </a:lnTo>
                      <a:lnTo>
                        <a:pt x="448" y="958"/>
                      </a:lnTo>
                      <a:lnTo>
                        <a:pt x="451" y="953"/>
                      </a:lnTo>
                      <a:lnTo>
                        <a:pt x="455" y="949"/>
                      </a:lnTo>
                      <a:lnTo>
                        <a:pt x="458" y="944"/>
                      </a:lnTo>
                      <a:lnTo>
                        <a:pt x="462" y="939"/>
                      </a:lnTo>
                      <a:lnTo>
                        <a:pt x="465" y="934"/>
                      </a:lnTo>
                      <a:lnTo>
                        <a:pt x="469" y="930"/>
                      </a:lnTo>
                      <a:lnTo>
                        <a:pt x="473" y="925"/>
                      </a:lnTo>
                      <a:lnTo>
                        <a:pt x="476" y="920"/>
                      </a:lnTo>
                      <a:lnTo>
                        <a:pt x="480" y="915"/>
                      </a:lnTo>
                      <a:lnTo>
                        <a:pt x="483" y="910"/>
                      </a:lnTo>
                      <a:lnTo>
                        <a:pt x="487" y="904"/>
                      </a:lnTo>
                      <a:lnTo>
                        <a:pt x="490" y="899"/>
                      </a:lnTo>
                      <a:lnTo>
                        <a:pt x="494" y="894"/>
                      </a:lnTo>
                      <a:lnTo>
                        <a:pt x="497" y="889"/>
                      </a:lnTo>
                      <a:lnTo>
                        <a:pt x="501" y="883"/>
                      </a:lnTo>
                      <a:lnTo>
                        <a:pt x="504" y="878"/>
                      </a:lnTo>
                      <a:lnTo>
                        <a:pt x="508" y="872"/>
                      </a:lnTo>
                      <a:lnTo>
                        <a:pt x="511" y="867"/>
                      </a:lnTo>
                      <a:lnTo>
                        <a:pt x="515" y="861"/>
                      </a:lnTo>
                      <a:lnTo>
                        <a:pt x="519" y="856"/>
                      </a:lnTo>
                      <a:lnTo>
                        <a:pt x="522" y="850"/>
                      </a:lnTo>
                      <a:lnTo>
                        <a:pt x="526" y="844"/>
                      </a:lnTo>
                      <a:lnTo>
                        <a:pt x="529" y="838"/>
                      </a:lnTo>
                      <a:lnTo>
                        <a:pt x="533" y="833"/>
                      </a:lnTo>
                      <a:lnTo>
                        <a:pt x="536" y="827"/>
                      </a:lnTo>
                      <a:lnTo>
                        <a:pt x="540" y="821"/>
                      </a:lnTo>
                      <a:lnTo>
                        <a:pt x="543" y="815"/>
                      </a:lnTo>
                      <a:lnTo>
                        <a:pt x="547" y="809"/>
                      </a:lnTo>
                      <a:lnTo>
                        <a:pt x="550" y="803"/>
                      </a:lnTo>
                      <a:lnTo>
                        <a:pt x="554" y="796"/>
                      </a:lnTo>
                      <a:lnTo>
                        <a:pt x="557" y="790"/>
                      </a:lnTo>
                      <a:lnTo>
                        <a:pt x="561" y="784"/>
                      </a:lnTo>
                      <a:lnTo>
                        <a:pt x="564" y="778"/>
                      </a:lnTo>
                      <a:lnTo>
                        <a:pt x="568" y="772"/>
                      </a:lnTo>
                      <a:lnTo>
                        <a:pt x="571" y="765"/>
                      </a:lnTo>
                      <a:lnTo>
                        <a:pt x="575" y="759"/>
                      </a:lnTo>
                      <a:lnTo>
                        <a:pt x="578" y="752"/>
                      </a:lnTo>
                      <a:lnTo>
                        <a:pt x="582" y="746"/>
                      </a:lnTo>
                      <a:lnTo>
                        <a:pt x="585" y="739"/>
                      </a:lnTo>
                      <a:lnTo>
                        <a:pt x="589" y="733"/>
                      </a:lnTo>
                      <a:lnTo>
                        <a:pt x="593" y="726"/>
                      </a:lnTo>
                      <a:lnTo>
                        <a:pt x="596" y="719"/>
                      </a:lnTo>
                      <a:lnTo>
                        <a:pt x="600" y="713"/>
                      </a:lnTo>
                      <a:lnTo>
                        <a:pt x="603" y="706"/>
                      </a:lnTo>
                      <a:lnTo>
                        <a:pt x="607" y="699"/>
                      </a:lnTo>
                      <a:lnTo>
                        <a:pt x="610" y="692"/>
                      </a:lnTo>
                      <a:lnTo>
                        <a:pt x="614" y="685"/>
                      </a:lnTo>
                      <a:lnTo>
                        <a:pt x="617" y="678"/>
                      </a:lnTo>
                      <a:lnTo>
                        <a:pt x="621" y="672"/>
                      </a:lnTo>
                      <a:lnTo>
                        <a:pt x="624" y="665"/>
                      </a:lnTo>
                      <a:lnTo>
                        <a:pt x="628" y="657"/>
                      </a:lnTo>
                      <a:lnTo>
                        <a:pt x="631" y="650"/>
                      </a:lnTo>
                      <a:lnTo>
                        <a:pt x="635" y="643"/>
                      </a:lnTo>
                      <a:lnTo>
                        <a:pt x="638" y="636"/>
                      </a:lnTo>
                      <a:lnTo>
                        <a:pt x="642" y="629"/>
                      </a:lnTo>
                      <a:lnTo>
                        <a:pt x="646" y="622"/>
                      </a:lnTo>
                      <a:lnTo>
                        <a:pt x="649" y="615"/>
                      </a:lnTo>
                      <a:lnTo>
                        <a:pt x="653" y="608"/>
                      </a:lnTo>
                      <a:lnTo>
                        <a:pt x="656" y="600"/>
                      </a:lnTo>
                      <a:lnTo>
                        <a:pt x="660" y="593"/>
                      </a:lnTo>
                      <a:lnTo>
                        <a:pt x="663" y="586"/>
                      </a:lnTo>
                      <a:lnTo>
                        <a:pt x="667" y="579"/>
                      </a:lnTo>
                      <a:lnTo>
                        <a:pt x="670" y="571"/>
                      </a:lnTo>
                      <a:lnTo>
                        <a:pt x="674" y="564"/>
                      </a:lnTo>
                      <a:lnTo>
                        <a:pt x="677" y="556"/>
                      </a:lnTo>
                      <a:lnTo>
                        <a:pt x="681" y="549"/>
                      </a:lnTo>
                      <a:lnTo>
                        <a:pt x="684" y="542"/>
                      </a:lnTo>
                      <a:lnTo>
                        <a:pt x="688" y="534"/>
                      </a:lnTo>
                      <a:lnTo>
                        <a:pt x="691" y="527"/>
                      </a:lnTo>
                      <a:lnTo>
                        <a:pt x="695" y="519"/>
                      </a:lnTo>
                      <a:lnTo>
                        <a:pt x="698" y="512"/>
                      </a:lnTo>
                      <a:lnTo>
                        <a:pt x="702" y="504"/>
                      </a:lnTo>
                      <a:lnTo>
                        <a:pt x="705" y="497"/>
                      </a:lnTo>
                      <a:lnTo>
                        <a:pt x="709" y="489"/>
                      </a:lnTo>
                      <a:lnTo>
                        <a:pt x="712" y="482"/>
                      </a:lnTo>
                      <a:lnTo>
                        <a:pt x="716" y="475"/>
                      </a:lnTo>
                      <a:lnTo>
                        <a:pt x="720" y="467"/>
                      </a:lnTo>
                      <a:lnTo>
                        <a:pt x="723" y="460"/>
                      </a:lnTo>
                      <a:lnTo>
                        <a:pt x="727" y="452"/>
                      </a:lnTo>
                      <a:lnTo>
                        <a:pt x="730" y="445"/>
                      </a:lnTo>
                      <a:lnTo>
                        <a:pt x="734" y="437"/>
                      </a:lnTo>
                      <a:lnTo>
                        <a:pt x="737" y="430"/>
                      </a:lnTo>
                      <a:lnTo>
                        <a:pt x="741" y="422"/>
                      </a:lnTo>
                      <a:lnTo>
                        <a:pt x="744" y="415"/>
                      </a:lnTo>
                      <a:lnTo>
                        <a:pt x="748" y="407"/>
                      </a:lnTo>
                      <a:lnTo>
                        <a:pt x="751" y="400"/>
                      </a:lnTo>
                      <a:lnTo>
                        <a:pt x="755" y="392"/>
                      </a:lnTo>
                      <a:lnTo>
                        <a:pt x="758" y="385"/>
                      </a:lnTo>
                      <a:lnTo>
                        <a:pt x="762" y="378"/>
                      </a:lnTo>
                      <a:lnTo>
                        <a:pt x="765" y="370"/>
                      </a:lnTo>
                      <a:lnTo>
                        <a:pt x="769" y="363"/>
                      </a:lnTo>
                      <a:lnTo>
                        <a:pt x="773" y="356"/>
                      </a:lnTo>
                      <a:lnTo>
                        <a:pt x="776" y="349"/>
                      </a:lnTo>
                      <a:lnTo>
                        <a:pt x="780" y="341"/>
                      </a:lnTo>
                      <a:lnTo>
                        <a:pt x="783" y="334"/>
                      </a:lnTo>
                      <a:lnTo>
                        <a:pt x="787" y="327"/>
                      </a:lnTo>
                      <a:lnTo>
                        <a:pt x="790" y="320"/>
                      </a:lnTo>
                      <a:lnTo>
                        <a:pt x="794" y="313"/>
                      </a:lnTo>
                      <a:lnTo>
                        <a:pt x="797" y="306"/>
                      </a:lnTo>
                      <a:lnTo>
                        <a:pt x="801" y="298"/>
                      </a:lnTo>
                      <a:lnTo>
                        <a:pt x="804" y="291"/>
                      </a:lnTo>
                      <a:lnTo>
                        <a:pt x="808" y="285"/>
                      </a:lnTo>
                      <a:lnTo>
                        <a:pt x="811" y="277"/>
                      </a:lnTo>
                      <a:lnTo>
                        <a:pt x="815" y="271"/>
                      </a:lnTo>
                      <a:lnTo>
                        <a:pt x="818" y="264"/>
                      </a:lnTo>
                      <a:lnTo>
                        <a:pt x="822" y="257"/>
                      </a:lnTo>
                      <a:lnTo>
                        <a:pt x="825" y="250"/>
                      </a:lnTo>
                      <a:lnTo>
                        <a:pt x="829" y="244"/>
                      </a:lnTo>
                      <a:lnTo>
                        <a:pt x="832" y="237"/>
                      </a:lnTo>
                      <a:lnTo>
                        <a:pt x="836" y="231"/>
                      </a:lnTo>
                      <a:lnTo>
                        <a:pt x="839" y="224"/>
                      </a:lnTo>
                      <a:lnTo>
                        <a:pt x="843" y="218"/>
                      </a:lnTo>
                      <a:lnTo>
                        <a:pt x="847" y="211"/>
                      </a:lnTo>
                      <a:lnTo>
                        <a:pt x="850" y="205"/>
                      </a:lnTo>
                      <a:lnTo>
                        <a:pt x="854" y="199"/>
                      </a:lnTo>
                      <a:lnTo>
                        <a:pt x="857" y="192"/>
                      </a:lnTo>
                      <a:lnTo>
                        <a:pt x="861" y="186"/>
                      </a:lnTo>
                      <a:lnTo>
                        <a:pt x="864" y="180"/>
                      </a:lnTo>
                      <a:lnTo>
                        <a:pt x="868" y="174"/>
                      </a:lnTo>
                      <a:lnTo>
                        <a:pt x="871" y="168"/>
                      </a:lnTo>
                      <a:lnTo>
                        <a:pt x="875" y="162"/>
                      </a:lnTo>
                      <a:lnTo>
                        <a:pt x="878" y="157"/>
                      </a:lnTo>
                      <a:lnTo>
                        <a:pt x="882" y="151"/>
                      </a:lnTo>
                      <a:lnTo>
                        <a:pt x="885" y="146"/>
                      </a:lnTo>
                      <a:lnTo>
                        <a:pt x="889" y="140"/>
                      </a:lnTo>
                      <a:lnTo>
                        <a:pt x="892" y="135"/>
                      </a:lnTo>
                      <a:lnTo>
                        <a:pt x="896" y="129"/>
                      </a:lnTo>
                      <a:lnTo>
                        <a:pt x="900" y="124"/>
                      </a:lnTo>
                      <a:lnTo>
                        <a:pt x="903" y="119"/>
                      </a:lnTo>
                      <a:lnTo>
                        <a:pt x="907" y="114"/>
                      </a:lnTo>
                      <a:lnTo>
                        <a:pt x="910" y="109"/>
                      </a:lnTo>
                      <a:lnTo>
                        <a:pt x="914" y="104"/>
                      </a:lnTo>
                      <a:lnTo>
                        <a:pt x="917" y="99"/>
                      </a:lnTo>
                      <a:lnTo>
                        <a:pt x="921" y="95"/>
                      </a:lnTo>
                      <a:lnTo>
                        <a:pt x="924" y="90"/>
                      </a:lnTo>
                      <a:lnTo>
                        <a:pt x="928" y="85"/>
                      </a:lnTo>
                      <a:lnTo>
                        <a:pt x="931" y="81"/>
                      </a:lnTo>
                      <a:lnTo>
                        <a:pt x="935" y="77"/>
                      </a:lnTo>
                      <a:lnTo>
                        <a:pt x="938" y="73"/>
                      </a:lnTo>
                      <a:lnTo>
                        <a:pt x="942" y="68"/>
                      </a:lnTo>
                      <a:lnTo>
                        <a:pt x="945" y="64"/>
                      </a:lnTo>
                      <a:lnTo>
                        <a:pt x="949" y="61"/>
                      </a:lnTo>
                      <a:lnTo>
                        <a:pt x="952" y="57"/>
                      </a:lnTo>
                      <a:lnTo>
                        <a:pt x="956" y="53"/>
                      </a:lnTo>
                      <a:lnTo>
                        <a:pt x="959" y="50"/>
                      </a:lnTo>
                      <a:lnTo>
                        <a:pt x="963" y="46"/>
                      </a:lnTo>
                      <a:lnTo>
                        <a:pt x="967" y="43"/>
                      </a:lnTo>
                      <a:lnTo>
                        <a:pt x="970" y="40"/>
                      </a:lnTo>
                      <a:lnTo>
                        <a:pt x="974" y="37"/>
                      </a:lnTo>
                      <a:lnTo>
                        <a:pt x="977" y="34"/>
                      </a:lnTo>
                      <a:lnTo>
                        <a:pt x="981" y="31"/>
                      </a:lnTo>
                      <a:lnTo>
                        <a:pt x="984" y="28"/>
                      </a:lnTo>
                      <a:lnTo>
                        <a:pt x="988" y="26"/>
                      </a:lnTo>
                      <a:lnTo>
                        <a:pt x="991" y="23"/>
                      </a:lnTo>
                      <a:lnTo>
                        <a:pt x="995" y="21"/>
                      </a:lnTo>
                      <a:lnTo>
                        <a:pt x="998" y="19"/>
                      </a:lnTo>
                      <a:lnTo>
                        <a:pt x="1002" y="17"/>
                      </a:lnTo>
                      <a:lnTo>
                        <a:pt x="1005" y="15"/>
                      </a:lnTo>
                      <a:lnTo>
                        <a:pt x="1009" y="13"/>
                      </a:lnTo>
                      <a:lnTo>
                        <a:pt x="1012" y="11"/>
                      </a:lnTo>
                      <a:lnTo>
                        <a:pt x="1016" y="9"/>
                      </a:lnTo>
                      <a:lnTo>
                        <a:pt x="1019" y="8"/>
                      </a:lnTo>
                      <a:lnTo>
                        <a:pt x="1023" y="7"/>
                      </a:lnTo>
                      <a:lnTo>
                        <a:pt x="1026" y="5"/>
                      </a:lnTo>
                      <a:lnTo>
                        <a:pt x="1030" y="4"/>
                      </a:lnTo>
                      <a:lnTo>
                        <a:pt x="1034" y="3"/>
                      </a:lnTo>
                      <a:lnTo>
                        <a:pt x="1037" y="2"/>
                      </a:lnTo>
                      <a:lnTo>
                        <a:pt x="1041" y="2"/>
                      </a:lnTo>
                      <a:lnTo>
                        <a:pt x="1044" y="1"/>
                      </a:lnTo>
                      <a:lnTo>
                        <a:pt x="1048" y="1"/>
                      </a:lnTo>
                      <a:lnTo>
                        <a:pt x="1051" y="0"/>
                      </a:lnTo>
                      <a:lnTo>
                        <a:pt x="1055" y="0"/>
                      </a:lnTo>
                      <a:lnTo>
                        <a:pt x="1058" y="0"/>
                      </a:lnTo>
                      <a:lnTo>
                        <a:pt x="1062" y="0"/>
                      </a:lnTo>
                      <a:lnTo>
                        <a:pt x="1065" y="0"/>
                      </a:lnTo>
                      <a:lnTo>
                        <a:pt x="1069" y="1"/>
                      </a:lnTo>
                      <a:lnTo>
                        <a:pt x="1072" y="1"/>
                      </a:lnTo>
                      <a:lnTo>
                        <a:pt x="1076" y="2"/>
                      </a:lnTo>
                      <a:lnTo>
                        <a:pt x="1079" y="2"/>
                      </a:lnTo>
                      <a:lnTo>
                        <a:pt x="1083" y="3"/>
                      </a:lnTo>
                      <a:lnTo>
                        <a:pt x="1086" y="4"/>
                      </a:lnTo>
                      <a:lnTo>
                        <a:pt x="1090" y="5"/>
                      </a:lnTo>
                      <a:lnTo>
                        <a:pt x="1094" y="7"/>
                      </a:lnTo>
                      <a:lnTo>
                        <a:pt x="1097" y="8"/>
                      </a:lnTo>
                      <a:lnTo>
                        <a:pt x="1101" y="9"/>
                      </a:lnTo>
                      <a:lnTo>
                        <a:pt x="1104" y="11"/>
                      </a:lnTo>
                      <a:lnTo>
                        <a:pt x="1108" y="13"/>
                      </a:lnTo>
                      <a:lnTo>
                        <a:pt x="1111" y="15"/>
                      </a:lnTo>
                      <a:lnTo>
                        <a:pt x="1115" y="17"/>
                      </a:lnTo>
                      <a:lnTo>
                        <a:pt x="1118" y="19"/>
                      </a:lnTo>
                      <a:lnTo>
                        <a:pt x="1122" y="21"/>
                      </a:lnTo>
                      <a:lnTo>
                        <a:pt x="1125" y="23"/>
                      </a:lnTo>
                      <a:lnTo>
                        <a:pt x="1129" y="26"/>
                      </a:lnTo>
                      <a:lnTo>
                        <a:pt x="1132" y="28"/>
                      </a:lnTo>
                      <a:lnTo>
                        <a:pt x="1136" y="31"/>
                      </a:lnTo>
                      <a:lnTo>
                        <a:pt x="1139" y="34"/>
                      </a:lnTo>
                      <a:lnTo>
                        <a:pt x="1143" y="37"/>
                      </a:lnTo>
                      <a:lnTo>
                        <a:pt x="1146" y="40"/>
                      </a:lnTo>
                      <a:lnTo>
                        <a:pt x="1150" y="43"/>
                      </a:lnTo>
                      <a:lnTo>
                        <a:pt x="1153" y="46"/>
                      </a:lnTo>
                      <a:lnTo>
                        <a:pt x="1157" y="50"/>
                      </a:lnTo>
                      <a:lnTo>
                        <a:pt x="1161" y="53"/>
                      </a:lnTo>
                      <a:lnTo>
                        <a:pt x="1164" y="57"/>
                      </a:lnTo>
                      <a:lnTo>
                        <a:pt x="1168" y="61"/>
                      </a:lnTo>
                      <a:lnTo>
                        <a:pt x="1171" y="64"/>
                      </a:lnTo>
                      <a:lnTo>
                        <a:pt x="1175" y="68"/>
                      </a:lnTo>
                      <a:lnTo>
                        <a:pt x="1178" y="73"/>
                      </a:lnTo>
                      <a:lnTo>
                        <a:pt x="1182" y="77"/>
                      </a:lnTo>
                      <a:lnTo>
                        <a:pt x="1185" y="81"/>
                      </a:lnTo>
                      <a:lnTo>
                        <a:pt x="1189" y="85"/>
                      </a:lnTo>
                      <a:lnTo>
                        <a:pt x="1192" y="90"/>
                      </a:lnTo>
                      <a:lnTo>
                        <a:pt x="1196" y="95"/>
                      </a:lnTo>
                      <a:lnTo>
                        <a:pt x="1199" y="99"/>
                      </a:lnTo>
                      <a:lnTo>
                        <a:pt x="1203" y="104"/>
                      </a:lnTo>
                      <a:lnTo>
                        <a:pt x="1206" y="109"/>
                      </a:lnTo>
                      <a:lnTo>
                        <a:pt x="1210" y="114"/>
                      </a:lnTo>
                      <a:lnTo>
                        <a:pt x="1213" y="119"/>
                      </a:lnTo>
                      <a:lnTo>
                        <a:pt x="1217" y="124"/>
                      </a:lnTo>
                      <a:lnTo>
                        <a:pt x="1221" y="129"/>
                      </a:lnTo>
                      <a:lnTo>
                        <a:pt x="1224" y="135"/>
                      </a:lnTo>
                      <a:lnTo>
                        <a:pt x="1228" y="140"/>
                      </a:lnTo>
                      <a:lnTo>
                        <a:pt x="1231" y="146"/>
                      </a:lnTo>
                      <a:lnTo>
                        <a:pt x="1235" y="151"/>
                      </a:lnTo>
                      <a:lnTo>
                        <a:pt x="1238" y="157"/>
                      </a:lnTo>
                      <a:lnTo>
                        <a:pt x="1242" y="162"/>
                      </a:lnTo>
                      <a:lnTo>
                        <a:pt x="1245" y="168"/>
                      </a:lnTo>
                      <a:lnTo>
                        <a:pt x="1249" y="174"/>
                      </a:lnTo>
                      <a:lnTo>
                        <a:pt x="1252" y="180"/>
                      </a:lnTo>
                      <a:lnTo>
                        <a:pt x="1256" y="186"/>
                      </a:lnTo>
                      <a:lnTo>
                        <a:pt x="1259" y="192"/>
                      </a:lnTo>
                      <a:lnTo>
                        <a:pt x="1263" y="199"/>
                      </a:lnTo>
                      <a:lnTo>
                        <a:pt x="1266" y="205"/>
                      </a:lnTo>
                      <a:lnTo>
                        <a:pt x="1270" y="211"/>
                      </a:lnTo>
                      <a:lnTo>
                        <a:pt x="1273" y="218"/>
                      </a:lnTo>
                      <a:lnTo>
                        <a:pt x="1277" y="224"/>
                      </a:lnTo>
                      <a:lnTo>
                        <a:pt x="1280" y="231"/>
                      </a:lnTo>
                      <a:lnTo>
                        <a:pt x="1284" y="237"/>
                      </a:lnTo>
                      <a:lnTo>
                        <a:pt x="1287" y="244"/>
                      </a:lnTo>
                      <a:lnTo>
                        <a:pt x="1291" y="250"/>
                      </a:lnTo>
                      <a:lnTo>
                        <a:pt x="1295" y="257"/>
                      </a:lnTo>
                      <a:lnTo>
                        <a:pt x="1298" y="264"/>
                      </a:lnTo>
                      <a:lnTo>
                        <a:pt x="1302" y="271"/>
                      </a:lnTo>
                      <a:lnTo>
                        <a:pt x="1305" y="277"/>
                      </a:lnTo>
                      <a:lnTo>
                        <a:pt x="1309" y="285"/>
                      </a:lnTo>
                      <a:lnTo>
                        <a:pt x="1312" y="291"/>
                      </a:lnTo>
                      <a:lnTo>
                        <a:pt x="1316" y="298"/>
                      </a:lnTo>
                      <a:lnTo>
                        <a:pt x="1319" y="306"/>
                      </a:lnTo>
                      <a:lnTo>
                        <a:pt x="1323" y="313"/>
                      </a:lnTo>
                      <a:lnTo>
                        <a:pt x="1326" y="320"/>
                      </a:lnTo>
                      <a:lnTo>
                        <a:pt x="1330" y="327"/>
                      </a:lnTo>
                      <a:lnTo>
                        <a:pt x="1333" y="334"/>
                      </a:lnTo>
                      <a:lnTo>
                        <a:pt x="1337" y="341"/>
                      </a:lnTo>
                      <a:lnTo>
                        <a:pt x="1341" y="349"/>
                      </a:lnTo>
                      <a:lnTo>
                        <a:pt x="1344" y="356"/>
                      </a:lnTo>
                      <a:lnTo>
                        <a:pt x="1348" y="363"/>
                      </a:lnTo>
                      <a:lnTo>
                        <a:pt x="1351" y="370"/>
                      </a:lnTo>
                      <a:lnTo>
                        <a:pt x="1355" y="378"/>
                      </a:lnTo>
                      <a:lnTo>
                        <a:pt x="1358" y="385"/>
                      </a:lnTo>
                      <a:lnTo>
                        <a:pt x="1362" y="392"/>
                      </a:lnTo>
                      <a:lnTo>
                        <a:pt x="1365" y="400"/>
                      </a:lnTo>
                      <a:lnTo>
                        <a:pt x="1369" y="407"/>
                      </a:lnTo>
                      <a:lnTo>
                        <a:pt x="1372" y="415"/>
                      </a:lnTo>
                      <a:lnTo>
                        <a:pt x="1376" y="422"/>
                      </a:lnTo>
                      <a:lnTo>
                        <a:pt x="1379" y="430"/>
                      </a:lnTo>
                      <a:lnTo>
                        <a:pt x="1383" y="437"/>
                      </a:lnTo>
                      <a:lnTo>
                        <a:pt x="1386" y="445"/>
                      </a:lnTo>
                      <a:lnTo>
                        <a:pt x="1390" y="452"/>
                      </a:lnTo>
                      <a:lnTo>
                        <a:pt x="1393" y="460"/>
                      </a:lnTo>
                      <a:lnTo>
                        <a:pt x="1397" y="467"/>
                      </a:lnTo>
                      <a:lnTo>
                        <a:pt x="1400" y="475"/>
                      </a:lnTo>
                      <a:lnTo>
                        <a:pt x="1404" y="482"/>
                      </a:lnTo>
                      <a:lnTo>
                        <a:pt x="1407" y="489"/>
                      </a:lnTo>
                      <a:lnTo>
                        <a:pt x="1411" y="497"/>
                      </a:lnTo>
                      <a:lnTo>
                        <a:pt x="1414" y="504"/>
                      </a:lnTo>
                      <a:lnTo>
                        <a:pt x="1418" y="512"/>
                      </a:lnTo>
                      <a:lnTo>
                        <a:pt x="1422" y="519"/>
                      </a:lnTo>
                      <a:lnTo>
                        <a:pt x="1425" y="527"/>
                      </a:lnTo>
                      <a:lnTo>
                        <a:pt x="1429" y="534"/>
                      </a:lnTo>
                      <a:lnTo>
                        <a:pt x="1432" y="542"/>
                      </a:lnTo>
                      <a:lnTo>
                        <a:pt x="1436" y="549"/>
                      </a:lnTo>
                      <a:lnTo>
                        <a:pt x="1439" y="556"/>
                      </a:lnTo>
                      <a:lnTo>
                        <a:pt x="1443" y="564"/>
                      </a:lnTo>
                      <a:lnTo>
                        <a:pt x="1446" y="571"/>
                      </a:lnTo>
                      <a:lnTo>
                        <a:pt x="1450" y="579"/>
                      </a:lnTo>
                      <a:lnTo>
                        <a:pt x="1453" y="586"/>
                      </a:lnTo>
                      <a:lnTo>
                        <a:pt x="1457" y="593"/>
                      </a:lnTo>
                      <a:lnTo>
                        <a:pt x="1460" y="600"/>
                      </a:lnTo>
                      <a:lnTo>
                        <a:pt x="1464" y="608"/>
                      </a:lnTo>
                      <a:lnTo>
                        <a:pt x="1468" y="615"/>
                      </a:lnTo>
                      <a:lnTo>
                        <a:pt x="1471" y="622"/>
                      </a:lnTo>
                      <a:lnTo>
                        <a:pt x="1475" y="629"/>
                      </a:lnTo>
                      <a:lnTo>
                        <a:pt x="1478" y="636"/>
                      </a:lnTo>
                      <a:lnTo>
                        <a:pt x="1482" y="643"/>
                      </a:lnTo>
                      <a:lnTo>
                        <a:pt x="1485" y="650"/>
                      </a:lnTo>
                      <a:lnTo>
                        <a:pt x="1489" y="657"/>
                      </a:lnTo>
                      <a:lnTo>
                        <a:pt x="1492" y="665"/>
                      </a:lnTo>
                      <a:lnTo>
                        <a:pt x="1496" y="672"/>
                      </a:lnTo>
                      <a:lnTo>
                        <a:pt x="1499" y="678"/>
                      </a:lnTo>
                      <a:lnTo>
                        <a:pt x="1503" y="685"/>
                      </a:lnTo>
                      <a:lnTo>
                        <a:pt x="1506" y="692"/>
                      </a:lnTo>
                      <a:lnTo>
                        <a:pt x="1510" y="699"/>
                      </a:lnTo>
                      <a:lnTo>
                        <a:pt x="1513" y="706"/>
                      </a:lnTo>
                      <a:lnTo>
                        <a:pt x="1517" y="713"/>
                      </a:lnTo>
                      <a:lnTo>
                        <a:pt x="1520" y="719"/>
                      </a:lnTo>
                      <a:lnTo>
                        <a:pt x="1524" y="726"/>
                      </a:lnTo>
                      <a:lnTo>
                        <a:pt x="1527" y="733"/>
                      </a:lnTo>
                      <a:lnTo>
                        <a:pt x="1531" y="739"/>
                      </a:lnTo>
                      <a:lnTo>
                        <a:pt x="1534" y="746"/>
                      </a:lnTo>
                      <a:lnTo>
                        <a:pt x="1538" y="752"/>
                      </a:lnTo>
                      <a:lnTo>
                        <a:pt x="1542" y="759"/>
                      </a:lnTo>
                      <a:lnTo>
                        <a:pt x="1545" y="765"/>
                      </a:lnTo>
                      <a:lnTo>
                        <a:pt x="1549" y="772"/>
                      </a:lnTo>
                      <a:lnTo>
                        <a:pt x="1552" y="778"/>
                      </a:lnTo>
                      <a:lnTo>
                        <a:pt x="1556" y="784"/>
                      </a:lnTo>
                      <a:lnTo>
                        <a:pt x="1559" y="790"/>
                      </a:lnTo>
                      <a:lnTo>
                        <a:pt x="1563" y="796"/>
                      </a:lnTo>
                      <a:lnTo>
                        <a:pt x="1566" y="803"/>
                      </a:lnTo>
                      <a:lnTo>
                        <a:pt x="1570" y="809"/>
                      </a:lnTo>
                      <a:lnTo>
                        <a:pt x="1573" y="815"/>
                      </a:lnTo>
                      <a:lnTo>
                        <a:pt x="1577" y="821"/>
                      </a:lnTo>
                      <a:lnTo>
                        <a:pt x="1580" y="827"/>
                      </a:lnTo>
                      <a:lnTo>
                        <a:pt x="1584" y="833"/>
                      </a:lnTo>
                      <a:lnTo>
                        <a:pt x="1587" y="838"/>
                      </a:lnTo>
                      <a:lnTo>
                        <a:pt x="1591" y="844"/>
                      </a:lnTo>
                      <a:lnTo>
                        <a:pt x="1595" y="850"/>
                      </a:lnTo>
                      <a:lnTo>
                        <a:pt x="1598" y="856"/>
                      </a:lnTo>
                      <a:lnTo>
                        <a:pt x="1602" y="861"/>
                      </a:lnTo>
                      <a:lnTo>
                        <a:pt x="1605" y="867"/>
                      </a:lnTo>
                      <a:lnTo>
                        <a:pt x="1609" y="872"/>
                      </a:lnTo>
                      <a:lnTo>
                        <a:pt x="1612" y="878"/>
                      </a:lnTo>
                      <a:lnTo>
                        <a:pt x="1616" y="883"/>
                      </a:lnTo>
                      <a:lnTo>
                        <a:pt x="1619" y="889"/>
                      </a:lnTo>
                      <a:lnTo>
                        <a:pt x="1623" y="894"/>
                      </a:lnTo>
                      <a:lnTo>
                        <a:pt x="1626" y="899"/>
                      </a:lnTo>
                      <a:lnTo>
                        <a:pt x="1630" y="904"/>
                      </a:lnTo>
                      <a:lnTo>
                        <a:pt x="1633" y="910"/>
                      </a:lnTo>
                      <a:lnTo>
                        <a:pt x="1637" y="915"/>
                      </a:lnTo>
                      <a:lnTo>
                        <a:pt x="1640" y="920"/>
                      </a:lnTo>
                      <a:lnTo>
                        <a:pt x="1644" y="925"/>
                      </a:lnTo>
                      <a:lnTo>
                        <a:pt x="1647" y="930"/>
                      </a:lnTo>
                      <a:lnTo>
                        <a:pt x="1651" y="934"/>
                      </a:lnTo>
                      <a:lnTo>
                        <a:pt x="1654" y="939"/>
                      </a:lnTo>
                      <a:lnTo>
                        <a:pt x="1658" y="944"/>
                      </a:lnTo>
                      <a:lnTo>
                        <a:pt x="1661" y="949"/>
                      </a:lnTo>
                      <a:lnTo>
                        <a:pt x="1665" y="953"/>
                      </a:lnTo>
                      <a:lnTo>
                        <a:pt x="1669" y="958"/>
                      </a:lnTo>
                      <a:lnTo>
                        <a:pt x="1672" y="963"/>
                      </a:lnTo>
                      <a:lnTo>
                        <a:pt x="1676" y="967"/>
                      </a:lnTo>
                      <a:lnTo>
                        <a:pt x="1679" y="972"/>
                      </a:lnTo>
                      <a:lnTo>
                        <a:pt x="1683" y="976"/>
                      </a:lnTo>
                      <a:lnTo>
                        <a:pt x="1686" y="980"/>
                      </a:lnTo>
                      <a:lnTo>
                        <a:pt x="1690" y="985"/>
                      </a:lnTo>
                      <a:lnTo>
                        <a:pt x="1693" y="989"/>
                      </a:lnTo>
                      <a:lnTo>
                        <a:pt x="1697" y="993"/>
                      </a:lnTo>
                      <a:lnTo>
                        <a:pt x="1700" y="997"/>
                      </a:lnTo>
                      <a:lnTo>
                        <a:pt x="1704" y="1001"/>
                      </a:lnTo>
                      <a:lnTo>
                        <a:pt x="1707" y="1006"/>
                      </a:lnTo>
                      <a:lnTo>
                        <a:pt x="1711" y="1009"/>
                      </a:lnTo>
                      <a:lnTo>
                        <a:pt x="1715" y="1013"/>
                      </a:lnTo>
                      <a:lnTo>
                        <a:pt x="1718" y="1017"/>
                      </a:lnTo>
                      <a:lnTo>
                        <a:pt x="1722" y="1021"/>
                      </a:lnTo>
                      <a:lnTo>
                        <a:pt x="1725" y="1025"/>
                      </a:lnTo>
                      <a:lnTo>
                        <a:pt x="1729" y="1029"/>
                      </a:lnTo>
                      <a:lnTo>
                        <a:pt x="1732" y="1032"/>
                      </a:lnTo>
                      <a:lnTo>
                        <a:pt x="1736" y="1036"/>
                      </a:lnTo>
                      <a:lnTo>
                        <a:pt x="1739" y="1040"/>
                      </a:lnTo>
                      <a:lnTo>
                        <a:pt x="1743" y="1043"/>
                      </a:lnTo>
                      <a:lnTo>
                        <a:pt x="1746" y="1047"/>
                      </a:lnTo>
                      <a:lnTo>
                        <a:pt x="1750" y="1050"/>
                      </a:lnTo>
                      <a:lnTo>
                        <a:pt x="1753" y="1054"/>
                      </a:lnTo>
                      <a:lnTo>
                        <a:pt x="1757" y="1057"/>
                      </a:lnTo>
                      <a:lnTo>
                        <a:pt x="1760" y="1060"/>
                      </a:lnTo>
                      <a:lnTo>
                        <a:pt x="1764" y="1063"/>
                      </a:lnTo>
                      <a:lnTo>
                        <a:pt x="1767" y="1067"/>
                      </a:lnTo>
                      <a:lnTo>
                        <a:pt x="1771" y="1070"/>
                      </a:lnTo>
                      <a:lnTo>
                        <a:pt x="1774" y="1073"/>
                      </a:lnTo>
                      <a:lnTo>
                        <a:pt x="1778" y="1076"/>
                      </a:lnTo>
                      <a:lnTo>
                        <a:pt x="1781" y="1079"/>
                      </a:lnTo>
                      <a:lnTo>
                        <a:pt x="1785" y="1082"/>
                      </a:lnTo>
                      <a:lnTo>
                        <a:pt x="1788" y="1085"/>
                      </a:lnTo>
                      <a:lnTo>
                        <a:pt x="1792" y="1088"/>
                      </a:lnTo>
                      <a:lnTo>
                        <a:pt x="1796" y="1091"/>
                      </a:lnTo>
                      <a:lnTo>
                        <a:pt x="1799" y="1094"/>
                      </a:lnTo>
                      <a:lnTo>
                        <a:pt x="1803" y="1096"/>
                      </a:lnTo>
                      <a:lnTo>
                        <a:pt x="1806" y="1099"/>
                      </a:lnTo>
                      <a:lnTo>
                        <a:pt x="1810" y="1102"/>
                      </a:lnTo>
                      <a:lnTo>
                        <a:pt x="1813" y="1104"/>
                      </a:lnTo>
                      <a:lnTo>
                        <a:pt x="1817" y="1107"/>
                      </a:lnTo>
                      <a:lnTo>
                        <a:pt x="1820" y="1110"/>
                      </a:lnTo>
                      <a:lnTo>
                        <a:pt x="1824" y="1112"/>
                      </a:lnTo>
                      <a:lnTo>
                        <a:pt x="1827" y="1115"/>
                      </a:lnTo>
                      <a:lnTo>
                        <a:pt x="1831" y="1117"/>
                      </a:lnTo>
                      <a:lnTo>
                        <a:pt x="1834" y="1120"/>
                      </a:lnTo>
                      <a:lnTo>
                        <a:pt x="1838" y="1122"/>
                      </a:lnTo>
                      <a:lnTo>
                        <a:pt x="1842" y="1124"/>
                      </a:lnTo>
                      <a:lnTo>
                        <a:pt x="1845" y="1126"/>
                      </a:lnTo>
                      <a:lnTo>
                        <a:pt x="1849" y="1129"/>
                      </a:lnTo>
                      <a:lnTo>
                        <a:pt x="1852" y="1131"/>
                      </a:lnTo>
                      <a:lnTo>
                        <a:pt x="1856" y="1133"/>
                      </a:lnTo>
                      <a:lnTo>
                        <a:pt x="1859" y="1135"/>
                      </a:lnTo>
                      <a:lnTo>
                        <a:pt x="1863" y="1137"/>
                      </a:lnTo>
                      <a:lnTo>
                        <a:pt x="1866" y="1139"/>
                      </a:lnTo>
                      <a:lnTo>
                        <a:pt x="1870" y="1142"/>
                      </a:lnTo>
                      <a:lnTo>
                        <a:pt x="1873" y="1144"/>
                      </a:lnTo>
                      <a:lnTo>
                        <a:pt x="1877" y="1145"/>
                      </a:lnTo>
                      <a:lnTo>
                        <a:pt x="1880" y="1147"/>
                      </a:lnTo>
                      <a:lnTo>
                        <a:pt x="1884" y="1149"/>
                      </a:lnTo>
                      <a:lnTo>
                        <a:pt x="1887" y="1151"/>
                      </a:lnTo>
                      <a:lnTo>
                        <a:pt x="1891" y="1153"/>
                      </a:lnTo>
                      <a:lnTo>
                        <a:pt x="1894" y="1155"/>
                      </a:lnTo>
                      <a:lnTo>
                        <a:pt x="1898" y="1157"/>
                      </a:lnTo>
                      <a:lnTo>
                        <a:pt x="1901" y="1158"/>
                      </a:lnTo>
                      <a:lnTo>
                        <a:pt x="1905" y="1160"/>
                      </a:lnTo>
                      <a:lnTo>
                        <a:pt x="1908" y="1162"/>
                      </a:lnTo>
                      <a:lnTo>
                        <a:pt x="1912" y="1164"/>
                      </a:lnTo>
                      <a:lnTo>
                        <a:pt x="1916" y="1165"/>
                      </a:lnTo>
                      <a:lnTo>
                        <a:pt x="1919" y="1167"/>
                      </a:lnTo>
                      <a:lnTo>
                        <a:pt x="1923" y="1168"/>
                      </a:lnTo>
                      <a:lnTo>
                        <a:pt x="1926" y="1170"/>
                      </a:lnTo>
                      <a:lnTo>
                        <a:pt x="1930" y="1171"/>
                      </a:lnTo>
                      <a:lnTo>
                        <a:pt x="1933" y="1173"/>
                      </a:lnTo>
                      <a:lnTo>
                        <a:pt x="1937" y="1174"/>
                      </a:lnTo>
                      <a:lnTo>
                        <a:pt x="1940" y="1176"/>
                      </a:lnTo>
                      <a:lnTo>
                        <a:pt x="1944" y="1177"/>
                      </a:lnTo>
                      <a:lnTo>
                        <a:pt x="1947" y="1178"/>
                      </a:lnTo>
                      <a:lnTo>
                        <a:pt x="1951" y="1180"/>
                      </a:lnTo>
                      <a:lnTo>
                        <a:pt x="1954" y="1181"/>
                      </a:lnTo>
                      <a:lnTo>
                        <a:pt x="1958" y="1183"/>
                      </a:lnTo>
                      <a:lnTo>
                        <a:pt x="1961" y="1184"/>
                      </a:lnTo>
                      <a:lnTo>
                        <a:pt x="1965" y="1185"/>
                      </a:lnTo>
                      <a:lnTo>
                        <a:pt x="1969" y="1186"/>
                      </a:lnTo>
                      <a:lnTo>
                        <a:pt x="1972" y="1187"/>
                      </a:lnTo>
                      <a:lnTo>
                        <a:pt x="1976" y="1189"/>
                      </a:lnTo>
                      <a:lnTo>
                        <a:pt x="1979" y="1190"/>
                      </a:lnTo>
                      <a:lnTo>
                        <a:pt x="1983" y="1191"/>
                      </a:lnTo>
                      <a:lnTo>
                        <a:pt x="1986" y="1192"/>
                      </a:lnTo>
                      <a:lnTo>
                        <a:pt x="1990" y="1193"/>
                      </a:lnTo>
                      <a:lnTo>
                        <a:pt x="1993" y="1194"/>
                      </a:lnTo>
                      <a:lnTo>
                        <a:pt x="1997" y="1195"/>
                      </a:lnTo>
                      <a:lnTo>
                        <a:pt x="2000" y="1197"/>
                      </a:lnTo>
                      <a:lnTo>
                        <a:pt x="2004" y="1197"/>
                      </a:lnTo>
                      <a:lnTo>
                        <a:pt x="2007" y="1198"/>
                      </a:lnTo>
                      <a:lnTo>
                        <a:pt x="2011" y="1199"/>
                      </a:lnTo>
                      <a:lnTo>
                        <a:pt x="2014" y="1200"/>
                      </a:lnTo>
                      <a:lnTo>
                        <a:pt x="2018" y="1201"/>
                      </a:lnTo>
                      <a:lnTo>
                        <a:pt x="2021" y="1202"/>
                      </a:lnTo>
                      <a:lnTo>
                        <a:pt x="2025" y="1203"/>
                      </a:lnTo>
                      <a:lnTo>
                        <a:pt x="2028" y="1204"/>
                      </a:lnTo>
                      <a:lnTo>
                        <a:pt x="2032" y="1205"/>
                      </a:lnTo>
                      <a:lnTo>
                        <a:pt x="2035" y="1206"/>
                      </a:lnTo>
                      <a:lnTo>
                        <a:pt x="2039" y="1207"/>
                      </a:lnTo>
                      <a:lnTo>
                        <a:pt x="2043" y="1208"/>
                      </a:lnTo>
                      <a:lnTo>
                        <a:pt x="2046" y="1208"/>
                      </a:lnTo>
                      <a:lnTo>
                        <a:pt x="2050" y="1209"/>
                      </a:lnTo>
                      <a:lnTo>
                        <a:pt x="2053" y="1210"/>
                      </a:lnTo>
                      <a:lnTo>
                        <a:pt x="2057" y="1211"/>
                      </a:lnTo>
                      <a:lnTo>
                        <a:pt x="2060" y="1211"/>
                      </a:lnTo>
                      <a:lnTo>
                        <a:pt x="2064" y="1212"/>
                      </a:lnTo>
                      <a:lnTo>
                        <a:pt x="2067" y="1213"/>
                      </a:lnTo>
                      <a:lnTo>
                        <a:pt x="2071" y="1213"/>
                      </a:lnTo>
                      <a:lnTo>
                        <a:pt x="2074" y="1214"/>
                      </a:lnTo>
                      <a:lnTo>
                        <a:pt x="2078" y="1215"/>
                      </a:lnTo>
                      <a:lnTo>
                        <a:pt x="2081" y="1215"/>
                      </a:lnTo>
                      <a:lnTo>
                        <a:pt x="2085" y="1216"/>
                      </a:lnTo>
                      <a:lnTo>
                        <a:pt x="2088" y="1217"/>
                      </a:lnTo>
                      <a:lnTo>
                        <a:pt x="2092" y="1217"/>
                      </a:lnTo>
                      <a:lnTo>
                        <a:pt x="2095" y="1218"/>
                      </a:lnTo>
                      <a:lnTo>
                        <a:pt x="2099" y="1218"/>
                      </a:lnTo>
                      <a:lnTo>
                        <a:pt x="2103" y="1219"/>
                      </a:lnTo>
                      <a:lnTo>
                        <a:pt x="2106" y="1220"/>
                      </a:lnTo>
                      <a:lnTo>
                        <a:pt x="2110" y="1220"/>
                      </a:lnTo>
                      <a:lnTo>
                        <a:pt x="2113" y="1221"/>
                      </a:lnTo>
                      <a:lnTo>
                        <a:pt x="2117" y="1221"/>
                      </a:lnTo>
                    </a:path>
                  </a:pathLst>
                </a:custGeom>
                <a:solidFill>
                  <a:srgbClr val="CECECE"/>
                </a:solidFill>
                <a:ln w="12700" cap="rnd">
                  <a:noFill/>
                  <a:round/>
                  <a:headEnd/>
                  <a:tailEnd/>
                </a:ln>
                <a:effectLst/>
              </p:spPr>
              <p:txBody>
                <a:bodyPr/>
                <a:lstStyle/>
                <a:p>
                  <a:endParaRPr lang="en-US"/>
                </a:p>
              </p:txBody>
            </p:sp>
            <p:sp>
              <p:nvSpPr>
                <p:cNvPr id="167020" name="Freeform 108"/>
                <p:cNvSpPr>
                  <a:spLocks/>
                </p:cNvSpPr>
                <p:nvPr/>
              </p:nvSpPr>
              <p:spPr bwMode="auto">
                <a:xfrm>
                  <a:off x="3214" y="2425"/>
                  <a:ext cx="2124" cy="220"/>
                </a:xfrm>
                <a:custGeom>
                  <a:avLst/>
                  <a:gdLst/>
                  <a:ahLst/>
                  <a:cxnLst>
                    <a:cxn ang="0">
                      <a:pos x="32" y="219"/>
                    </a:cxn>
                    <a:cxn ang="0">
                      <a:pos x="67" y="219"/>
                    </a:cxn>
                    <a:cxn ang="0">
                      <a:pos x="102" y="219"/>
                    </a:cxn>
                    <a:cxn ang="0">
                      <a:pos x="137" y="219"/>
                    </a:cxn>
                    <a:cxn ang="0">
                      <a:pos x="173" y="219"/>
                    </a:cxn>
                    <a:cxn ang="0">
                      <a:pos x="209" y="219"/>
                    </a:cxn>
                    <a:cxn ang="0">
                      <a:pos x="244" y="219"/>
                    </a:cxn>
                    <a:cxn ang="0">
                      <a:pos x="280" y="219"/>
                    </a:cxn>
                    <a:cxn ang="0">
                      <a:pos x="315" y="219"/>
                    </a:cxn>
                    <a:cxn ang="0">
                      <a:pos x="350" y="219"/>
                    </a:cxn>
                    <a:cxn ang="0">
                      <a:pos x="385" y="219"/>
                    </a:cxn>
                    <a:cxn ang="0">
                      <a:pos x="421" y="219"/>
                    </a:cxn>
                    <a:cxn ang="0">
                      <a:pos x="456" y="219"/>
                    </a:cxn>
                    <a:cxn ang="0">
                      <a:pos x="491" y="219"/>
                    </a:cxn>
                    <a:cxn ang="0">
                      <a:pos x="527" y="219"/>
                    </a:cxn>
                    <a:cxn ang="0">
                      <a:pos x="563" y="219"/>
                    </a:cxn>
                    <a:cxn ang="0">
                      <a:pos x="598" y="219"/>
                    </a:cxn>
                    <a:cxn ang="0">
                      <a:pos x="633" y="219"/>
                    </a:cxn>
                    <a:cxn ang="0">
                      <a:pos x="669" y="219"/>
                    </a:cxn>
                    <a:cxn ang="0">
                      <a:pos x="704" y="219"/>
                    </a:cxn>
                    <a:cxn ang="0">
                      <a:pos x="739" y="219"/>
                    </a:cxn>
                    <a:cxn ang="0">
                      <a:pos x="775" y="219"/>
                    </a:cxn>
                    <a:cxn ang="0">
                      <a:pos x="810" y="219"/>
                    </a:cxn>
                    <a:cxn ang="0">
                      <a:pos x="845" y="219"/>
                    </a:cxn>
                    <a:cxn ang="0">
                      <a:pos x="880" y="219"/>
                    </a:cxn>
                    <a:cxn ang="0">
                      <a:pos x="917" y="219"/>
                    </a:cxn>
                    <a:cxn ang="0">
                      <a:pos x="952" y="219"/>
                    </a:cxn>
                    <a:cxn ang="0">
                      <a:pos x="987" y="219"/>
                    </a:cxn>
                    <a:cxn ang="0">
                      <a:pos x="1022" y="219"/>
                    </a:cxn>
                    <a:cxn ang="0">
                      <a:pos x="1058" y="219"/>
                    </a:cxn>
                    <a:cxn ang="0">
                      <a:pos x="1093" y="219"/>
                    </a:cxn>
                    <a:cxn ang="0">
                      <a:pos x="1128" y="219"/>
                    </a:cxn>
                    <a:cxn ang="0">
                      <a:pos x="1164" y="219"/>
                    </a:cxn>
                    <a:cxn ang="0">
                      <a:pos x="1199" y="219"/>
                    </a:cxn>
                    <a:cxn ang="0">
                      <a:pos x="1234" y="219"/>
                    </a:cxn>
                    <a:cxn ang="0">
                      <a:pos x="1270" y="219"/>
                    </a:cxn>
                    <a:cxn ang="0">
                      <a:pos x="1306" y="219"/>
                    </a:cxn>
                    <a:cxn ang="0">
                      <a:pos x="1341" y="219"/>
                    </a:cxn>
                    <a:cxn ang="0">
                      <a:pos x="1376" y="219"/>
                    </a:cxn>
                    <a:cxn ang="0">
                      <a:pos x="1411" y="219"/>
                    </a:cxn>
                    <a:cxn ang="0">
                      <a:pos x="1447" y="219"/>
                    </a:cxn>
                    <a:cxn ang="0">
                      <a:pos x="1482" y="219"/>
                    </a:cxn>
                    <a:cxn ang="0">
                      <a:pos x="1517" y="219"/>
                    </a:cxn>
                    <a:cxn ang="0">
                      <a:pos x="1553" y="219"/>
                    </a:cxn>
                    <a:cxn ang="0">
                      <a:pos x="1588" y="219"/>
                    </a:cxn>
                    <a:cxn ang="0">
                      <a:pos x="1624" y="219"/>
                    </a:cxn>
                    <a:cxn ang="0">
                      <a:pos x="1659" y="219"/>
                    </a:cxn>
                    <a:cxn ang="0">
                      <a:pos x="1695" y="219"/>
                    </a:cxn>
                    <a:cxn ang="0">
                      <a:pos x="1730" y="0"/>
                    </a:cxn>
                    <a:cxn ang="0">
                      <a:pos x="1765" y="35"/>
                    </a:cxn>
                    <a:cxn ang="0">
                      <a:pos x="1801" y="66"/>
                    </a:cxn>
                    <a:cxn ang="0">
                      <a:pos x="1836" y="92"/>
                    </a:cxn>
                    <a:cxn ang="0">
                      <a:pos x="1871" y="114"/>
                    </a:cxn>
                    <a:cxn ang="0">
                      <a:pos x="1906" y="133"/>
                    </a:cxn>
                    <a:cxn ang="0">
                      <a:pos x="1942" y="149"/>
                    </a:cxn>
                    <a:cxn ang="0">
                      <a:pos x="1978" y="162"/>
                    </a:cxn>
                    <a:cxn ang="0">
                      <a:pos x="2013" y="173"/>
                    </a:cxn>
                    <a:cxn ang="0">
                      <a:pos x="2049" y="183"/>
                    </a:cxn>
                    <a:cxn ang="0">
                      <a:pos x="2084" y="190"/>
                    </a:cxn>
                    <a:cxn ang="0">
                      <a:pos x="2119" y="196"/>
                    </a:cxn>
                  </a:cxnLst>
                  <a:rect l="0" t="0" r="r" b="b"/>
                  <a:pathLst>
                    <a:path w="2124" h="220">
                      <a:moveTo>
                        <a:pt x="0" y="219"/>
                      </a:moveTo>
                      <a:lnTo>
                        <a:pt x="3" y="219"/>
                      </a:lnTo>
                      <a:lnTo>
                        <a:pt x="7" y="219"/>
                      </a:lnTo>
                      <a:lnTo>
                        <a:pt x="10" y="219"/>
                      </a:lnTo>
                      <a:lnTo>
                        <a:pt x="14" y="219"/>
                      </a:lnTo>
                      <a:lnTo>
                        <a:pt x="18" y="219"/>
                      </a:lnTo>
                      <a:lnTo>
                        <a:pt x="21" y="219"/>
                      </a:lnTo>
                      <a:lnTo>
                        <a:pt x="25" y="219"/>
                      </a:lnTo>
                      <a:lnTo>
                        <a:pt x="28" y="219"/>
                      </a:lnTo>
                      <a:lnTo>
                        <a:pt x="32" y="219"/>
                      </a:lnTo>
                      <a:lnTo>
                        <a:pt x="35" y="219"/>
                      </a:lnTo>
                      <a:lnTo>
                        <a:pt x="39" y="219"/>
                      </a:lnTo>
                      <a:lnTo>
                        <a:pt x="42" y="219"/>
                      </a:lnTo>
                      <a:lnTo>
                        <a:pt x="46" y="219"/>
                      </a:lnTo>
                      <a:lnTo>
                        <a:pt x="49" y="219"/>
                      </a:lnTo>
                      <a:lnTo>
                        <a:pt x="53" y="219"/>
                      </a:lnTo>
                      <a:lnTo>
                        <a:pt x="56" y="219"/>
                      </a:lnTo>
                      <a:lnTo>
                        <a:pt x="60" y="219"/>
                      </a:lnTo>
                      <a:lnTo>
                        <a:pt x="63" y="219"/>
                      </a:lnTo>
                      <a:lnTo>
                        <a:pt x="67" y="219"/>
                      </a:lnTo>
                      <a:lnTo>
                        <a:pt x="70" y="219"/>
                      </a:lnTo>
                      <a:lnTo>
                        <a:pt x="74" y="219"/>
                      </a:lnTo>
                      <a:lnTo>
                        <a:pt x="77" y="219"/>
                      </a:lnTo>
                      <a:lnTo>
                        <a:pt x="81" y="219"/>
                      </a:lnTo>
                      <a:lnTo>
                        <a:pt x="84" y="219"/>
                      </a:lnTo>
                      <a:lnTo>
                        <a:pt x="88" y="219"/>
                      </a:lnTo>
                      <a:lnTo>
                        <a:pt x="92" y="219"/>
                      </a:lnTo>
                      <a:lnTo>
                        <a:pt x="95" y="219"/>
                      </a:lnTo>
                      <a:lnTo>
                        <a:pt x="99" y="219"/>
                      </a:lnTo>
                      <a:lnTo>
                        <a:pt x="102" y="219"/>
                      </a:lnTo>
                      <a:lnTo>
                        <a:pt x="106" y="219"/>
                      </a:lnTo>
                      <a:lnTo>
                        <a:pt x="109" y="219"/>
                      </a:lnTo>
                      <a:lnTo>
                        <a:pt x="113" y="219"/>
                      </a:lnTo>
                      <a:lnTo>
                        <a:pt x="116" y="219"/>
                      </a:lnTo>
                      <a:lnTo>
                        <a:pt x="120" y="219"/>
                      </a:lnTo>
                      <a:lnTo>
                        <a:pt x="123" y="219"/>
                      </a:lnTo>
                      <a:lnTo>
                        <a:pt x="127" y="219"/>
                      </a:lnTo>
                      <a:lnTo>
                        <a:pt x="130" y="219"/>
                      </a:lnTo>
                      <a:lnTo>
                        <a:pt x="134" y="219"/>
                      </a:lnTo>
                      <a:lnTo>
                        <a:pt x="137" y="219"/>
                      </a:lnTo>
                      <a:lnTo>
                        <a:pt x="141" y="219"/>
                      </a:lnTo>
                      <a:lnTo>
                        <a:pt x="145" y="219"/>
                      </a:lnTo>
                      <a:lnTo>
                        <a:pt x="148" y="219"/>
                      </a:lnTo>
                      <a:lnTo>
                        <a:pt x="152" y="219"/>
                      </a:lnTo>
                      <a:lnTo>
                        <a:pt x="155" y="219"/>
                      </a:lnTo>
                      <a:lnTo>
                        <a:pt x="159" y="219"/>
                      </a:lnTo>
                      <a:lnTo>
                        <a:pt x="162" y="219"/>
                      </a:lnTo>
                      <a:lnTo>
                        <a:pt x="166" y="219"/>
                      </a:lnTo>
                      <a:lnTo>
                        <a:pt x="169" y="219"/>
                      </a:lnTo>
                      <a:lnTo>
                        <a:pt x="173" y="219"/>
                      </a:lnTo>
                      <a:lnTo>
                        <a:pt x="176" y="219"/>
                      </a:lnTo>
                      <a:lnTo>
                        <a:pt x="181" y="219"/>
                      </a:lnTo>
                      <a:lnTo>
                        <a:pt x="184" y="219"/>
                      </a:lnTo>
                      <a:lnTo>
                        <a:pt x="188" y="219"/>
                      </a:lnTo>
                      <a:lnTo>
                        <a:pt x="191" y="219"/>
                      </a:lnTo>
                      <a:lnTo>
                        <a:pt x="195" y="219"/>
                      </a:lnTo>
                      <a:lnTo>
                        <a:pt x="198" y="219"/>
                      </a:lnTo>
                      <a:lnTo>
                        <a:pt x="202" y="219"/>
                      </a:lnTo>
                      <a:lnTo>
                        <a:pt x="205" y="219"/>
                      </a:lnTo>
                      <a:lnTo>
                        <a:pt x="209" y="219"/>
                      </a:lnTo>
                      <a:lnTo>
                        <a:pt x="212" y="219"/>
                      </a:lnTo>
                      <a:lnTo>
                        <a:pt x="216" y="219"/>
                      </a:lnTo>
                      <a:lnTo>
                        <a:pt x="220" y="219"/>
                      </a:lnTo>
                      <a:lnTo>
                        <a:pt x="223" y="219"/>
                      </a:lnTo>
                      <a:lnTo>
                        <a:pt x="227" y="219"/>
                      </a:lnTo>
                      <a:lnTo>
                        <a:pt x="230" y="219"/>
                      </a:lnTo>
                      <a:lnTo>
                        <a:pt x="234" y="219"/>
                      </a:lnTo>
                      <a:lnTo>
                        <a:pt x="237" y="219"/>
                      </a:lnTo>
                      <a:lnTo>
                        <a:pt x="241" y="219"/>
                      </a:lnTo>
                      <a:lnTo>
                        <a:pt x="244" y="219"/>
                      </a:lnTo>
                      <a:lnTo>
                        <a:pt x="248" y="219"/>
                      </a:lnTo>
                      <a:lnTo>
                        <a:pt x="251" y="219"/>
                      </a:lnTo>
                      <a:lnTo>
                        <a:pt x="255" y="219"/>
                      </a:lnTo>
                      <a:lnTo>
                        <a:pt x="258" y="219"/>
                      </a:lnTo>
                      <a:lnTo>
                        <a:pt x="262" y="219"/>
                      </a:lnTo>
                      <a:lnTo>
                        <a:pt x="265" y="219"/>
                      </a:lnTo>
                      <a:lnTo>
                        <a:pt x="269" y="219"/>
                      </a:lnTo>
                      <a:lnTo>
                        <a:pt x="273" y="219"/>
                      </a:lnTo>
                      <a:lnTo>
                        <a:pt x="276" y="219"/>
                      </a:lnTo>
                      <a:lnTo>
                        <a:pt x="280" y="219"/>
                      </a:lnTo>
                      <a:lnTo>
                        <a:pt x="283" y="219"/>
                      </a:lnTo>
                      <a:lnTo>
                        <a:pt x="287" y="219"/>
                      </a:lnTo>
                      <a:lnTo>
                        <a:pt x="290" y="219"/>
                      </a:lnTo>
                      <a:lnTo>
                        <a:pt x="294" y="219"/>
                      </a:lnTo>
                      <a:lnTo>
                        <a:pt x="297" y="219"/>
                      </a:lnTo>
                      <a:lnTo>
                        <a:pt x="301" y="219"/>
                      </a:lnTo>
                      <a:lnTo>
                        <a:pt x="304" y="219"/>
                      </a:lnTo>
                      <a:lnTo>
                        <a:pt x="308" y="219"/>
                      </a:lnTo>
                      <a:lnTo>
                        <a:pt x="311" y="219"/>
                      </a:lnTo>
                      <a:lnTo>
                        <a:pt x="315" y="219"/>
                      </a:lnTo>
                      <a:lnTo>
                        <a:pt x="318" y="219"/>
                      </a:lnTo>
                      <a:lnTo>
                        <a:pt x="322" y="219"/>
                      </a:lnTo>
                      <a:lnTo>
                        <a:pt x="325" y="219"/>
                      </a:lnTo>
                      <a:lnTo>
                        <a:pt x="329" y="219"/>
                      </a:lnTo>
                      <a:lnTo>
                        <a:pt x="332" y="219"/>
                      </a:lnTo>
                      <a:lnTo>
                        <a:pt x="336" y="219"/>
                      </a:lnTo>
                      <a:lnTo>
                        <a:pt x="339" y="219"/>
                      </a:lnTo>
                      <a:lnTo>
                        <a:pt x="343" y="219"/>
                      </a:lnTo>
                      <a:lnTo>
                        <a:pt x="347" y="219"/>
                      </a:lnTo>
                      <a:lnTo>
                        <a:pt x="350" y="219"/>
                      </a:lnTo>
                      <a:lnTo>
                        <a:pt x="354" y="219"/>
                      </a:lnTo>
                      <a:lnTo>
                        <a:pt x="357" y="219"/>
                      </a:lnTo>
                      <a:lnTo>
                        <a:pt x="361" y="219"/>
                      </a:lnTo>
                      <a:lnTo>
                        <a:pt x="364" y="219"/>
                      </a:lnTo>
                      <a:lnTo>
                        <a:pt x="368" y="219"/>
                      </a:lnTo>
                      <a:lnTo>
                        <a:pt x="371" y="219"/>
                      </a:lnTo>
                      <a:lnTo>
                        <a:pt x="375" y="219"/>
                      </a:lnTo>
                      <a:lnTo>
                        <a:pt x="378" y="219"/>
                      </a:lnTo>
                      <a:lnTo>
                        <a:pt x="382" y="219"/>
                      </a:lnTo>
                      <a:lnTo>
                        <a:pt x="385" y="219"/>
                      </a:lnTo>
                      <a:lnTo>
                        <a:pt x="389" y="219"/>
                      </a:lnTo>
                      <a:lnTo>
                        <a:pt x="393" y="219"/>
                      </a:lnTo>
                      <a:lnTo>
                        <a:pt x="396" y="219"/>
                      </a:lnTo>
                      <a:lnTo>
                        <a:pt x="400" y="219"/>
                      </a:lnTo>
                      <a:lnTo>
                        <a:pt x="403" y="219"/>
                      </a:lnTo>
                      <a:lnTo>
                        <a:pt x="407" y="219"/>
                      </a:lnTo>
                      <a:lnTo>
                        <a:pt x="410" y="219"/>
                      </a:lnTo>
                      <a:lnTo>
                        <a:pt x="414" y="219"/>
                      </a:lnTo>
                      <a:lnTo>
                        <a:pt x="417" y="219"/>
                      </a:lnTo>
                      <a:lnTo>
                        <a:pt x="421" y="219"/>
                      </a:lnTo>
                      <a:lnTo>
                        <a:pt x="424" y="219"/>
                      </a:lnTo>
                      <a:lnTo>
                        <a:pt x="428" y="219"/>
                      </a:lnTo>
                      <a:lnTo>
                        <a:pt x="431" y="219"/>
                      </a:lnTo>
                      <a:lnTo>
                        <a:pt x="435" y="219"/>
                      </a:lnTo>
                      <a:lnTo>
                        <a:pt x="438" y="219"/>
                      </a:lnTo>
                      <a:lnTo>
                        <a:pt x="442" y="219"/>
                      </a:lnTo>
                      <a:lnTo>
                        <a:pt x="445" y="219"/>
                      </a:lnTo>
                      <a:lnTo>
                        <a:pt x="449" y="219"/>
                      </a:lnTo>
                      <a:lnTo>
                        <a:pt x="452" y="219"/>
                      </a:lnTo>
                      <a:lnTo>
                        <a:pt x="456" y="219"/>
                      </a:lnTo>
                      <a:lnTo>
                        <a:pt x="459" y="219"/>
                      </a:lnTo>
                      <a:lnTo>
                        <a:pt x="463" y="219"/>
                      </a:lnTo>
                      <a:lnTo>
                        <a:pt x="466" y="219"/>
                      </a:lnTo>
                      <a:lnTo>
                        <a:pt x="470" y="219"/>
                      </a:lnTo>
                      <a:lnTo>
                        <a:pt x="474" y="219"/>
                      </a:lnTo>
                      <a:lnTo>
                        <a:pt x="477" y="219"/>
                      </a:lnTo>
                      <a:lnTo>
                        <a:pt x="481" y="219"/>
                      </a:lnTo>
                      <a:lnTo>
                        <a:pt x="484" y="219"/>
                      </a:lnTo>
                      <a:lnTo>
                        <a:pt x="488" y="219"/>
                      </a:lnTo>
                      <a:lnTo>
                        <a:pt x="491" y="219"/>
                      </a:lnTo>
                      <a:lnTo>
                        <a:pt x="495" y="219"/>
                      </a:lnTo>
                      <a:lnTo>
                        <a:pt x="498" y="219"/>
                      </a:lnTo>
                      <a:lnTo>
                        <a:pt x="502" y="219"/>
                      </a:lnTo>
                      <a:lnTo>
                        <a:pt x="505" y="219"/>
                      </a:lnTo>
                      <a:lnTo>
                        <a:pt x="509" y="219"/>
                      </a:lnTo>
                      <a:lnTo>
                        <a:pt x="512" y="219"/>
                      </a:lnTo>
                      <a:lnTo>
                        <a:pt x="516" y="219"/>
                      </a:lnTo>
                      <a:lnTo>
                        <a:pt x="520" y="219"/>
                      </a:lnTo>
                      <a:lnTo>
                        <a:pt x="523" y="219"/>
                      </a:lnTo>
                      <a:lnTo>
                        <a:pt x="527" y="219"/>
                      </a:lnTo>
                      <a:lnTo>
                        <a:pt x="530" y="219"/>
                      </a:lnTo>
                      <a:lnTo>
                        <a:pt x="535" y="219"/>
                      </a:lnTo>
                      <a:lnTo>
                        <a:pt x="538" y="219"/>
                      </a:lnTo>
                      <a:lnTo>
                        <a:pt x="542" y="219"/>
                      </a:lnTo>
                      <a:lnTo>
                        <a:pt x="545" y="219"/>
                      </a:lnTo>
                      <a:lnTo>
                        <a:pt x="549" y="219"/>
                      </a:lnTo>
                      <a:lnTo>
                        <a:pt x="552" y="219"/>
                      </a:lnTo>
                      <a:lnTo>
                        <a:pt x="556" y="219"/>
                      </a:lnTo>
                      <a:lnTo>
                        <a:pt x="559" y="219"/>
                      </a:lnTo>
                      <a:lnTo>
                        <a:pt x="563" y="219"/>
                      </a:lnTo>
                      <a:lnTo>
                        <a:pt x="566" y="219"/>
                      </a:lnTo>
                      <a:lnTo>
                        <a:pt x="570" y="219"/>
                      </a:lnTo>
                      <a:lnTo>
                        <a:pt x="573" y="219"/>
                      </a:lnTo>
                      <a:lnTo>
                        <a:pt x="577" y="219"/>
                      </a:lnTo>
                      <a:lnTo>
                        <a:pt x="580" y="219"/>
                      </a:lnTo>
                      <a:lnTo>
                        <a:pt x="584" y="219"/>
                      </a:lnTo>
                      <a:lnTo>
                        <a:pt x="587" y="219"/>
                      </a:lnTo>
                      <a:lnTo>
                        <a:pt x="591" y="219"/>
                      </a:lnTo>
                      <a:lnTo>
                        <a:pt x="595" y="219"/>
                      </a:lnTo>
                      <a:lnTo>
                        <a:pt x="598" y="219"/>
                      </a:lnTo>
                      <a:lnTo>
                        <a:pt x="602" y="219"/>
                      </a:lnTo>
                      <a:lnTo>
                        <a:pt x="605" y="219"/>
                      </a:lnTo>
                      <a:lnTo>
                        <a:pt x="609" y="219"/>
                      </a:lnTo>
                      <a:lnTo>
                        <a:pt x="612" y="219"/>
                      </a:lnTo>
                      <a:lnTo>
                        <a:pt x="616" y="219"/>
                      </a:lnTo>
                      <a:lnTo>
                        <a:pt x="619" y="219"/>
                      </a:lnTo>
                      <a:lnTo>
                        <a:pt x="623" y="219"/>
                      </a:lnTo>
                      <a:lnTo>
                        <a:pt x="626" y="219"/>
                      </a:lnTo>
                      <a:lnTo>
                        <a:pt x="630" y="219"/>
                      </a:lnTo>
                      <a:lnTo>
                        <a:pt x="633" y="219"/>
                      </a:lnTo>
                      <a:lnTo>
                        <a:pt x="637" y="219"/>
                      </a:lnTo>
                      <a:lnTo>
                        <a:pt x="640" y="219"/>
                      </a:lnTo>
                      <a:lnTo>
                        <a:pt x="644" y="219"/>
                      </a:lnTo>
                      <a:lnTo>
                        <a:pt x="648" y="219"/>
                      </a:lnTo>
                      <a:lnTo>
                        <a:pt x="651" y="219"/>
                      </a:lnTo>
                      <a:lnTo>
                        <a:pt x="655" y="219"/>
                      </a:lnTo>
                      <a:lnTo>
                        <a:pt x="658" y="219"/>
                      </a:lnTo>
                      <a:lnTo>
                        <a:pt x="662" y="219"/>
                      </a:lnTo>
                      <a:lnTo>
                        <a:pt x="665" y="219"/>
                      </a:lnTo>
                      <a:lnTo>
                        <a:pt x="669" y="219"/>
                      </a:lnTo>
                      <a:lnTo>
                        <a:pt x="672" y="219"/>
                      </a:lnTo>
                      <a:lnTo>
                        <a:pt x="676" y="219"/>
                      </a:lnTo>
                      <a:lnTo>
                        <a:pt x="679" y="219"/>
                      </a:lnTo>
                      <a:lnTo>
                        <a:pt x="683" y="219"/>
                      </a:lnTo>
                      <a:lnTo>
                        <a:pt x="686" y="219"/>
                      </a:lnTo>
                      <a:lnTo>
                        <a:pt x="690" y="219"/>
                      </a:lnTo>
                      <a:lnTo>
                        <a:pt x="693" y="219"/>
                      </a:lnTo>
                      <a:lnTo>
                        <a:pt x="697" y="219"/>
                      </a:lnTo>
                      <a:lnTo>
                        <a:pt x="700" y="219"/>
                      </a:lnTo>
                      <a:lnTo>
                        <a:pt x="704" y="219"/>
                      </a:lnTo>
                      <a:lnTo>
                        <a:pt x="707" y="219"/>
                      </a:lnTo>
                      <a:lnTo>
                        <a:pt x="711" y="219"/>
                      </a:lnTo>
                      <a:lnTo>
                        <a:pt x="714" y="219"/>
                      </a:lnTo>
                      <a:lnTo>
                        <a:pt x="718" y="219"/>
                      </a:lnTo>
                      <a:lnTo>
                        <a:pt x="722" y="219"/>
                      </a:lnTo>
                      <a:lnTo>
                        <a:pt x="725" y="219"/>
                      </a:lnTo>
                      <a:lnTo>
                        <a:pt x="729" y="219"/>
                      </a:lnTo>
                      <a:lnTo>
                        <a:pt x="732" y="219"/>
                      </a:lnTo>
                      <a:lnTo>
                        <a:pt x="736" y="219"/>
                      </a:lnTo>
                      <a:lnTo>
                        <a:pt x="739" y="219"/>
                      </a:lnTo>
                      <a:lnTo>
                        <a:pt x="743" y="219"/>
                      </a:lnTo>
                      <a:lnTo>
                        <a:pt x="746" y="219"/>
                      </a:lnTo>
                      <a:lnTo>
                        <a:pt x="750" y="219"/>
                      </a:lnTo>
                      <a:lnTo>
                        <a:pt x="753" y="219"/>
                      </a:lnTo>
                      <a:lnTo>
                        <a:pt x="757" y="219"/>
                      </a:lnTo>
                      <a:lnTo>
                        <a:pt x="760" y="219"/>
                      </a:lnTo>
                      <a:lnTo>
                        <a:pt x="764" y="219"/>
                      </a:lnTo>
                      <a:lnTo>
                        <a:pt x="767" y="219"/>
                      </a:lnTo>
                      <a:lnTo>
                        <a:pt x="771" y="219"/>
                      </a:lnTo>
                      <a:lnTo>
                        <a:pt x="775" y="219"/>
                      </a:lnTo>
                      <a:lnTo>
                        <a:pt x="778" y="219"/>
                      </a:lnTo>
                      <a:lnTo>
                        <a:pt x="782" y="219"/>
                      </a:lnTo>
                      <a:lnTo>
                        <a:pt x="785" y="219"/>
                      </a:lnTo>
                      <a:lnTo>
                        <a:pt x="789" y="219"/>
                      </a:lnTo>
                      <a:lnTo>
                        <a:pt x="792" y="219"/>
                      </a:lnTo>
                      <a:lnTo>
                        <a:pt x="796" y="219"/>
                      </a:lnTo>
                      <a:lnTo>
                        <a:pt x="799" y="219"/>
                      </a:lnTo>
                      <a:lnTo>
                        <a:pt x="803" y="219"/>
                      </a:lnTo>
                      <a:lnTo>
                        <a:pt x="806" y="219"/>
                      </a:lnTo>
                      <a:lnTo>
                        <a:pt x="810" y="219"/>
                      </a:lnTo>
                      <a:lnTo>
                        <a:pt x="813" y="219"/>
                      </a:lnTo>
                      <a:lnTo>
                        <a:pt x="817" y="219"/>
                      </a:lnTo>
                      <a:lnTo>
                        <a:pt x="820" y="219"/>
                      </a:lnTo>
                      <a:lnTo>
                        <a:pt x="824" y="219"/>
                      </a:lnTo>
                      <a:lnTo>
                        <a:pt x="827" y="219"/>
                      </a:lnTo>
                      <a:lnTo>
                        <a:pt x="831" y="219"/>
                      </a:lnTo>
                      <a:lnTo>
                        <a:pt x="834" y="219"/>
                      </a:lnTo>
                      <a:lnTo>
                        <a:pt x="838" y="219"/>
                      </a:lnTo>
                      <a:lnTo>
                        <a:pt x="841" y="219"/>
                      </a:lnTo>
                      <a:lnTo>
                        <a:pt x="845" y="219"/>
                      </a:lnTo>
                      <a:lnTo>
                        <a:pt x="849" y="219"/>
                      </a:lnTo>
                      <a:lnTo>
                        <a:pt x="852" y="219"/>
                      </a:lnTo>
                      <a:lnTo>
                        <a:pt x="856" y="219"/>
                      </a:lnTo>
                      <a:lnTo>
                        <a:pt x="859" y="219"/>
                      </a:lnTo>
                      <a:lnTo>
                        <a:pt x="863" y="219"/>
                      </a:lnTo>
                      <a:lnTo>
                        <a:pt x="866" y="219"/>
                      </a:lnTo>
                      <a:lnTo>
                        <a:pt x="870" y="219"/>
                      </a:lnTo>
                      <a:lnTo>
                        <a:pt x="873" y="219"/>
                      </a:lnTo>
                      <a:lnTo>
                        <a:pt x="877" y="219"/>
                      </a:lnTo>
                      <a:lnTo>
                        <a:pt x="880" y="219"/>
                      </a:lnTo>
                      <a:lnTo>
                        <a:pt x="884" y="219"/>
                      </a:lnTo>
                      <a:lnTo>
                        <a:pt x="888" y="219"/>
                      </a:lnTo>
                      <a:lnTo>
                        <a:pt x="892" y="219"/>
                      </a:lnTo>
                      <a:lnTo>
                        <a:pt x="895" y="219"/>
                      </a:lnTo>
                      <a:lnTo>
                        <a:pt x="899" y="219"/>
                      </a:lnTo>
                      <a:lnTo>
                        <a:pt x="903" y="219"/>
                      </a:lnTo>
                      <a:lnTo>
                        <a:pt x="906" y="219"/>
                      </a:lnTo>
                      <a:lnTo>
                        <a:pt x="910" y="219"/>
                      </a:lnTo>
                      <a:lnTo>
                        <a:pt x="913" y="219"/>
                      </a:lnTo>
                      <a:lnTo>
                        <a:pt x="917" y="219"/>
                      </a:lnTo>
                      <a:lnTo>
                        <a:pt x="920" y="219"/>
                      </a:lnTo>
                      <a:lnTo>
                        <a:pt x="924" y="219"/>
                      </a:lnTo>
                      <a:lnTo>
                        <a:pt x="927" y="219"/>
                      </a:lnTo>
                      <a:lnTo>
                        <a:pt x="931" y="219"/>
                      </a:lnTo>
                      <a:lnTo>
                        <a:pt x="934" y="219"/>
                      </a:lnTo>
                      <a:lnTo>
                        <a:pt x="938" y="219"/>
                      </a:lnTo>
                      <a:lnTo>
                        <a:pt x="941" y="219"/>
                      </a:lnTo>
                      <a:lnTo>
                        <a:pt x="945" y="219"/>
                      </a:lnTo>
                      <a:lnTo>
                        <a:pt x="948" y="219"/>
                      </a:lnTo>
                      <a:lnTo>
                        <a:pt x="952" y="219"/>
                      </a:lnTo>
                      <a:lnTo>
                        <a:pt x="955" y="219"/>
                      </a:lnTo>
                      <a:lnTo>
                        <a:pt x="959" y="219"/>
                      </a:lnTo>
                      <a:lnTo>
                        <a:pt x="962" y="219"/>
                      </a:lnTo>
                      <a:lnTo>
                        <a:pt x="966" y="219"/>
                      </a:lnTo>
                      <a:lnTo>
                        <a:pt x="970" y="219"/>
                      </a:lnTo>
                      <a:lnTo>
                        <a:pt x="973" y="219"/>
                      </a:lnTo>
                      <a:lnTo>
                        <a:pt x="977" y="219"/>
                      </a:lnTo>
                      <a:lnTo>
                        <a:pt x="980" y="219"/>
                      </a:lnTo>
                      <a:lnTo>
                        <a:pt x="984" y="219"/>
                      </a:lnTo>
                      <a:lnTo>
                        <a:pt x="987" y="219"/>
                      </a:lnTo>
                      <a:lnTo>
                        <a:pt x="991" y="219"/>
                      </a:lnTo>
                      <a:lnTo>
                        <a:pt x="994" y="219"/>
                      </a:lnTo>
                      <a:lnTo>
                        <a:pt x="998" y="219"/>
                      </a:lnTo>
                      <a:lnTo>
                        <a:pt x="1001" y="219"/>
                      </a:lnTo>
                      <a:lnTo>
                        <a:pt x="1005" y="219"/>
                      </a:lnTo>
                      <a:lnTo>
                        <a:pt x="1008" y="219"/>
                      </a:lnTo>
                      <a:lnTo>
                        <a:pt x="1012" y="219"/>
                      </a:lnTo>
                      <a:lnTo>
                        <a:pt x="1015" y="219"/>
                      </a:lnTo>
                      <a:lnTo>
                        <a:pt x="1019" y="219"/>
                      </a:lnTo>
                      <a:lnTo>
                        <a:pt x="1022" y="219"/>
                      </a:lnTo>
                      <a:lnTo>
                        <a:pt x="1026" y="219"/>
                      </a:lnTo>
                      <a:lnTo>
                        <a:pt x="1029" y="219"/>
                      </a:lnTo>
                      <a:lnTo>
                        <a:pt x="1033" y="219"/>
                      </a:lnTo>
                      <a:lnTo>
                        <a:pt x="1037" y="219"/>
                      </a:lnTo>
                      <a:lnTo>
                        <a:pt x="1040" y="219"/>
                      </a:lnTo>
                      <a:lnTo>
                        <a:pt x="1044" y="219"/>
                      </a:lnTo>
                      <a:lnTo>
                        <a:pt x="1047" y="219"/>
                      </a:lnTo>
                      <a:lnTo>
                        <a:pt x="1051" y="219"/>
                      </a:lnTo>
                      <a:lnTo>
                        <a:pt x="1054" y="219"/>
                      </a:lnTo>
                      <a:lnTo>
                        <a:pt x="1058" y="219"/>
                      </a:lnTo>
                      <a:lnTo>
                        <a:pt x="1061" y="219"/>
                      </a:lnTo>
                      <a:lnTo>
                        <a:pt x="1065" y="219"/>
                      </a:lnTo>
                      <a:lnTo>
                        <a:pt x="1068" y="219"/>
                      </a:lnTo>
                      <a:lnTo>
                        <a:pt x="1072" y="219"/>
                      </a:lnTo>
                      <a:lnTo>
                        <a:pt x="1075" y="219"/>
                      </a:lnTo>
                      <a:lnTo>
                        <a:pt x="1079" y="219"/>
                      </a:lnTo>
                      <a:lnTo>
                        <a:pt x="1082" y="219"/>
                      </a:lnTo>
                      <a:lnTo>
                        <a:pt x="1086" y="219"/>
                      </a:lnTo>
                      <a:lnTo>
                        <a:pt x="1089" y="219"/>
                      </a:lnTo>
                      <a:lnTo>
                        <a:pt x="1093" y="219"/>
                      </a:lnTo>
                      <a:lnTo>
                        <a:pt x="1097" y="219"/>
                      </a:lnTo>
                      <a:lnTo>
                        <a:pt x="1100" y="219"/>
                      </a:lnTo>
                      <a:lnTo>
                        <a:pt x="1104" y="219"/>
                      </a:lnTo>
                      <a:lnTo>
                        <a:pt x="1107" y="219"/>
                      </a:lnTo>
                      <a:lnTo>
                        <a:pt x="1111" y="219"/>
                      </a:lnTo>
                      <a:lnTo>
                        <a:pt x="1114" y="219"/>
                      </a:lnTo>
                      <a:lnTo>
                        <a:pt x="1118" y="219"/>
                      </a:lnTo>
                      <a:lnTo>
                        <a:pt x="1121" y="219"/>
                      </a:lnTo>
                      <a:lnTo>
                        <a:pt x="1125" y="219"/>
                      </a:lnTo>
                      <a:lnTo>
                        <a:pt x="1128" y="219"/>
                      </a:lnTo>
                      <a:lnTo>
                        <a:pt x="1132" y="219"/>
                      </a:lnTo>
                      <a:lnTo>
                        <a:pt x="1135" y="219"/>
                      </a:lnTo>
                      <a:lnTo>
                        <a:pt x="1139" y="219"/>
                      </a:lnTo>
                      <a:lnTo>
                        <a:pt x="1142" y="219"/>
                      </a:lnTo>
                      <a:lnTo>
                        <a:pt x="1146" y="219"/>
                      </a:lnTo>
                      <a:lnTo>
                        <a:pt x="1149" y="219"/>
                      </a:lnTo>
                      <a:lnTo>
                        <a:pt x="1153" y="219"/>
                      </a:lnTo>
                      <a:lnTo>
                        <a:pt x="1156" y="219"/>
                      </a:lnTo>
                      <a:lnTo>
                        <a:pt x="1160" y="219"/>
                      </a:lnTo>
                      <a:lnTo>
                        <a:pt x="1164" y="219"/>
                      </a:lnTo>
                      <a:lnTo>
                        <a:pt x="1167" y="219"/>
                      </a:lnTo>
                      <a:lnTo>
                        <a:pt x="1171" y="219"/>
                      </a:lnTo>
                      <a:lnTo>
                        <a:pt x="1174" y="219"/>
                      </a:lnTo>
                      <a:lnTo>
                        <a:pt x="1178" y="219"/>
                      </a:lnTo>
                      <a:lnTo>
                        <a:pt x="1181" y="219"/>
                      </a:lnTo>
                      <a:lnTo>
                        <a:pt x="1185" y="219"/>
                      </a:lnTo>
                      <a:lnTo>
                        <a:pt x="1188" y="219"/>
                      </a:lnTo>
                      <a:lnTo>
                        <a:pt x="1192" y="219"/>
                      </a:lnTo>
                      <a:lnTo>
                        <a:pt x="1195" y="219"/>
                      </a:lnTo>
                      <a:lnTo>
                        <a:pt x="1199" y="219"/>
                      </a:lnTo>
                      <a:lnTo>
                        <a:pt x="1202" y="219"/>
                      </a:lnTo>
                      <a:lnTo>
                        <a:pt x="1206" y="219"/>
                      </a:lnTo>
                      <a:lnTo>
                        <a:pt x="1209" y="219"/>
                      </a:lnTo>
                      <a:lnTo>
                        <a:pt x="1213" y="219"/>
                      </a:lnTo>
                      <a:lnTo>
                        <a:pt x="1216" y="219"/>
                      </a:lnTo>
                      <a:lnTo>
                        <a:pt x="1220" y="219"/>
                      </a:lnTo>
                      <a:lnTo>
                        <a:pt x="1224" y="219"/>
                      </a:lnTo>
                      <a:lnTo>
                        <a:pt x="1227" y="219"/>
                      </a:lnTo>
                      <a:lnTo>
                        <a:pt x="1231" y="219"/>
                      </a:lnTo>
                      <a:lnTo>
                        <a:pt x="1234" y="219"/>
                      </a:lnTo>
                      <a:lnTo>
                        <a:pt x="1239" y="219"/>
                      </a:lnTo>
                      <a:lnTo>
                        <a:pt x="1242" y="219"/>
                      </a:lnTo>
                      <a:lnTo>
                        <a:pt x="1246" y="219"/>
                      </a:lnTo>
                      <a:lnTo>
                        <a:pt x="1249" y="219"/>
                      </a:lnTo>
                      <a:lnTo>
                        <a:pt x="1253" y="219"/>
                      </a:lnTo>
                      <a:lnTo>
                        <a:pt x="1256" y="219"/>
                      </a:lnTo>
                      <a:lnTo>
                        <a:pt x="1260" y="219"/>
                      </a:lnTo>
                      <a:lnTo>
                        <a:pt x="1263" y="219"/>
                      </a:lnTo>
                      <a:lnTo>
                        <a:pt x="1267" y="219"/>
                      </a:lnTo>
                      <a:lnTo>
                        <a:pt x="1270" y="219"/>
                      </a:lnTo>
                      <a:lnTo>
                        <a:pt x="1274" y="219"/>
                      </a:lnTo>
                      <a:lnTo>
                        <a:pt x="1277" y="219"/>
                      </a:lnTo>
                      <a:lnTo>
                        <a:pt x="1281" y="219"/>
                      </a:lnTo>
                      <a:lnTo>
                        <a:pt x="1284" y="219"/>
                      </a:lnTo>
                      <a:lnTo>
                        <a:pt x="1288" y="219"/>
                      </a:lnTo>
                      <a:lnTo>
                        <a:pt x="1291" y="219"/>
                      </a:lnTo>
                      <a:lnTo>
                        <a:pt x="1295" y="219"/>
                      </a:lnTo>
                      <a:lnTo>
                        <a:pt x="1299" y="219"/>
                      </a:lnTo>
                      <a:lnTo>
                        <a:pt x="1302" y="219"/>
                      </a:lnTo>
                      <a:lnTo>
                        <a:pt x="1306" y="219"/>
                      </a:lnTo>
                      <a:lnTo>
                        <a:pt x="1309" y="219"/>
                      </a:lnTo>
                      <a:lnTo>
                        <a:pt x="1313" y="219"/>
                      </a:lnTo>
                      <a:lnTo>
                        <a:pt x="1316" y="219"/>
                      </a:lnTo>
                      <a:lnTo>
                        <a:pt x="1320" y="219"/>
                      </a:lnTo>
                      <a:lnTo>
                        <a:pt x="1323" y="219"/>
                      </a:lnTo>
                      <a:lnTo>
                        <a:pt x="1327" y="219"/>
                      </a:lnTo>
                      <a:lnTo>
                        <a:pt x="1330" y="219"/>
                      </a:lnTo>
                      <a:lnTo>
                        <a:pt x="1334" y="219"/>
                      </a:lnTo>
                      <a:lnTo>
                        <a:pt x="1337" y="219"/>
                      </a:lnTo>
                      <a:lnTo>
                        <a:pt x="1341" y="219"/>
                      </a:lnTo>
                      <a:lnTo>
                        <a:pt x="1345" y="219"/>
                      </a:lnTo>
                      <a:lnTo>
                        <a:pt x="1348" y="219"/>
                      </a:lnTo>
                      <a:lnTo>
                        <a:pt x="1352" y="219"/>
                      </a:lnTo>
                      <a:lnTo>
                        <a:pt x="1355" y="219"/>
                      </a:lnTo>
                      <a:lnTo>
                        <a:pt x="1359" y="219"/>
                      </a:lnTo>
                      <a:lnTo>
                        <a:pt x="1362" y="219"/>
                      </a:lnTo>
                      <a:lnTo>
                        <a:pt x="1366" y="219"/>
                      </a:lnTo>
                      <a:lnTo>
                        <a:pt x="1369" y="219"/>
                      </a:lnTo>
                      <a:lnTo>
                        <a:pt x="1373" y="219"/>
                      </a:lnTo>
                      <a:lnTo>
                        <a:pt x="1376" y="219"/>
                      </a:lnTo>
                      <a:lnTo>
                        <a:pt x="1380" y="219"/>
                      </a:lnTo>
                      <a:lnTo>
                        <a:pt x="1383" y="219"/>
                      </a:lnTo>
                      <a:lnTo>
                        <a:pt x="1387" y="219"/>
                      </a:lnTo>
                      <a:lnTo>
                        <a:pt x="1390" y="219"/>
                      </a:lnTo>
                      <a:lnTo>
                        <a:pt x="1394" y="219"/>
                      </a:lnTo>
                      <a:lnTo>
                        <a:pt x="1397" y="219"/>
                      </a:lnTo>
                      <a:lnTo>
                        <a:pt x="1401" y="219"/>
                      </a:lnTo>
                      <a:lnTo>
                        <a:pt x="1404" y="219"/>
                      </a:lnTo>
                      <a:lnTo>
                        <a:pt x="1408" y="219"/>
                      </a:lnTo>
                      <a:lnTo>
                        <a:pt x="1411" y="219"/>
                      </a:lnTo>
                      <a:lnTo>
                        <a:pt x="1415" y="219"/>
                      </a:lnTo>
                      <a:lnTo>
                        <a:pt x="1418" y="219"/>
                      </a:lnTo>
                      <a:lnTo>
                        <a:pt x="1422" y="219"/>
                      </a:lnTo>
                      <a:lnTo>
                        <a:pt x="1426" y="219"/>
                      </a:lnTo>
                      <a:lnTo>
                        <a:pt x="1429" y="219"/>
                      </a:lnTo>
                      <a:lnTo>
                        <a:pt x="1433" y="219"/>
                      </a:lnTo>
                      <a:lnTo>
                        <a:pt x="1436" y="219"/>
                      </a:lnTo>
                      <a:lnTo>
                        <a:pt x="1440" y="219"/>
                      </a:lnTo>
                      <a:lnTo>
                        <a:pt x="1443" y="219"/>
                      </a:lnTo>
                      <a:lnTo>
                        <a:pt x="1447" y="219"/>
                      </a:lnTo>
                      <a:lnTo>
                        <a:pt x="1450" y="219"/>
                      </a:lnTo>
                      <a:lnTo>
                        <a:pt x="1454" y="219"/>
                      </a:lnTo>
                      <a:lnTo>
                        <a:pt x="1457" y="219"/>
                      </a:lnTo>
                      <a:lnTo>
                        <a:pt x="1461" y="219"/>
                      </a:lnTo>
                      <a:lnTo>
                        <a:pt x="1464" y="219"/>
                      </a:lnTo>
                      <a:lnTo>
                        <a:pt x="1468" y="219"/>
                      </a:lnTo>
                      <a:lnTo>
                        <a:pt x="1472" y="219"/>
                      </a:lnTo>
                      <a:lnTo>
                        <a:pt x="1475" y="219"/>
                      </a:lnTo>
                      <a:lnTo>
                        <a:pt x="1479" y="219"/>
                      </a:lnTo>
                      <a:lnTo>
                        <a:pt x="1482" y="219"/>
                      </a:lnTo>
                      <a:lnTo>
                        <a:pt x="1486" y="219"/>
                      </a:lnTo>
                      <a:lnTo>
                        <a:pt x="1489" y="219"/>
                      </a:lnTo>
                      <a:lnTo>
                        <a:pt x="1493" y="219"/>
                      </a:lnTo>
                      <a:lnTo>
                        <a:pt x="1496" y="219"/>
                      </a:lnTo>
                      <a:lnTo>
                        <a:pt x="1500" y="219"/>
                      </a:lnTo>
                      <a:lnTo>
                        <a:pt x="1503" y="219"/>
                      </a:lnTo>
                      <a:lnTo>
                        <a:pt x="1507" y="219"/>
                      </a:lnTo>
                      <a:lnTo>
                        <a:pt x="1510" y="219"/>
                      </a:lnTo>
                      <a:lnTo>
                        <a:pt x="1514" y="219"/>
                      </a:lnTo>
                      <a:lnTo>
                        <a:pt x="1517" y="219"/>
                      </a:lnTo>
                      <a:lnTo>
                        <a:pt x="1521" y="219"/>
                      </a:lnTo>
                      <a:lnTo>
                        <a:pt x="1524" y="219"/>
                      </a:lnTo>
                      <a:lnTo>
                        <a:pt x="1528" y="219"/>
                      </a:lnTo>
                      <a:lnTo>
                        <a:pt x="1531" y="219"/>
                      </a:lnTo>
                      <a:lnTo>
                        <a:pt x="1535" y="219"/>
                      </a:lnTo>
                      <a:lnTo>
                        <a:pt x="1538" y="219"/>
                      </a:lnTo>
                      <a:lnTo>
                        <a:pt x="1542" y="219"/>
                      </a:lnTo>
                      <a:lnTo>
                        <a:pt x="1546" y="219"/>
                      </a:lnTo>
                      <a:lnTo>
                        <a:pt x="1549" y="219"/>
                      </a:lnTo>
                      <a:lnTo>
                        <a:pt x="1553" y="219"/>
                      </a:lnTo>
                      <a:lnTo>
                        <a:pt x="1556" y="219"/>
                      </a:lnTo>
                      <a:lnTo>
                        <a:pt x="1560" y="219"/>
                      </a:lnTo>
                      <a:lnTo>
                        <a:pt x="1563" y="219"/>
                      </a:lnTo>
                      <a:lnTo>
                        <a:pt x="1567" y="219"/>
                      </a:lnTo>
                      <a:lnTo>
                        <a:pt x="1570" y="219"/>
                      </a:lnTo>
                      <a:lnTo>
                        <a:pt x="1574" y="219"/>
                      </a:lnTo>
                      <a:lnTo>
                        <a:pt x="1577" y="219"/>
                      </a:lnTo>
                      <a:lnTo>
                        <a:pt x="1581" y="219"/>
                      </a:lnTo>
                      <a:lnTo>
                        <a:pt x="1584" y="219"/>
                      </a:lnTo>
                      <a:lnTo>
                        <a:pt x="1588" y="219"/>
                      </a:lnTo>
                      <a:lnTo>
                        <a:pt x="1591" y="219"/>
                      </a:lnTo>
                      <a:lnTo>
                        <a:pt x="1596" y="219"/>
                      </a:lnTo>
                      <a:lnTo>
                        <a:pt x="1600" y="219"/>
                      </a:lnTo>
                      <a:lnTo>
                        <a:pt x="1603" y="219"/>
                      </a:lnTo>
                      <a:lnTo>
                        <a:pt x="1607" y="219"/>
                      </a:lnTo>
                      <a:lnTo>
                        <a:pt x="1610" y="219"/>
                      </a:lnTo>
                      <a:lnTo>
                        <a:pt x="1614" y="219"/>
                      </a:lnTo>
                      <a:lnTo>
                        <a:pt x="1617" y="219"/>
                      </a:lnTo>
                      <a:lnTo>
                        <a:pt x="1621" y="219"/>
                      </a:lnTo>
                      <a:lnTo>
                        <a:pt x="1624" y="219"/>
                      </a:lnTo>
                      <a:lnTo>
                        <a:pt x="1628" y="219"/>
                      </a:lnTo>
                      <a:lnTo>
                        <a:pt x="1631" y="219"/>
                      </a:lnTo>
                      <a:lnTo>
                        <a:pt x="1635" y="219"/>
                      </a:lnTo>
                      <a:lnTo>
                        <a:pt x="1638" y="219"/>
                      </a:lnTo>
                      <a:lnTo>
                        <a:pt x="1642" y="219"/>
                      </a:lnTo>
                      <a:lnTo>
                        <a:pt x="1645" y="219"/>
                      </a:lnTo>
                      <a:lnTo>
                        <a:pt x="1649" y="219"/>
                      </a:lnTo>
                      <a:lnTo>
                        <a:pt x="1652" y="219"/>
                      </a:lnTo>
                      <a:lnTo>
                        <a:pt x="1656" y="219"/>
                      </a:lnTo>
                      <a:lnTo>
                        <a:pt x="1659" y="219"/>
                      </a:lnTo>
                      <a:lnTo>
                        <a:pt x="1663" y="219"/>
                      </a:lnTo>
                      <a:lnTo>
                        <a:pt x="1666" y="219"/>
                      </a:lnTo>
                      <a:lnTo>
                        <a:pt x="1670" y="219"/>
                      </a:lnTo>
                      <a:lnTo>
                        <a:pt x="1674" y="219"/>
                      </a:lnTo>
                      <a:lnTo>
                        <a:pt x="1677" y="219"/>
                      </a:lnTo>
                      <a:lnTo>
                        <a:pt x="1681" y="219"/>
                      </a:lnTo>
                      <a:lnTo>
                        <a:pt x="1684" y="219"/>
                      </a:lnTo>
                      <a:lnTo>
                        <a:pt x="1688" y="219"/>
                      </a:lnTo>
                      <a:lnTo>
                        <a:pt x="1691" y="219"/>
                      </a:lnTo>
                      <a:lnTo>
                        <a:pt x="1695" y="219"/>
                      </a:lnTo>
                      <a:lnTo>
                        <a:pt x="1698" y="219"/>
                      </a:lnTo>
                      <a:lnTo>
                        <a:pt x="1702" y="219"/>
                      </a:lnTo>
                      <a:lnTo>
                        <a:pt x="1705" y="219"/>
                      </a:lnTo>
                      <a:lnTo>
                        <a:pt x="1709" y="219"/>
                      </a:lnTo>
                      <a:lnTo>
                        <a:pt x="1712" y="219"/>
                      </a:lnTo>
                      <a:lnTo>
                        <a:pt x="1716" y="219"/>
                      </a:lnTo>
                      <a:lnTo>
                        <a:pt x="1720" y="219"/>
                      </a:lnTo>
                      <a:lnTo>
                        <a:pt x="1723" y="219"/>
                      </a:lnTo>
                      <a:lnTo>
                        <a:pt x="1727" y="219"/>
                      </a:lnTo>
                      <a:lnTo>
                        <a:pt x="1730" y="0"/>
                      </a:lnTo>
                      <a:lnTo>
                        <a:pt x="1734" y="4"/>
                      </a:lnTo>
                      <a:lnTo>
                        <a:pt x="1737" y="7"/>
                      </a:lnTo>
                      <a:lnTo>
                        <a:pt x="1741" y="11"/>
                      </a:lnTo>
                      <a:lnTo>
                        <a:pt x="1744" y="15"/>
                      </a:lnTo>
                      <a:lnTo>
                        <a:pt x="1748" y="18"/>
                      </a:lnTo>
                      <a:lnTo>
                        <a:pt x="1751" y="22"/>
                      </a:lnTo>
                      <a:lnTo>
                        <a:pt x="1755" y="25"/>
                      </a:lnTo>
                      <a:lnTo>
                        <a:pt x="1758" y="29"/>
                      </a:lnTo>
                      <a:lnTo>
                        <a:pt x="1762" y="32"/>
                      </a:lnTo>
                      <a:lnTo>
                        <a:pt x="1765" y="35"/>
                      </a:lnTo>
                      <a:lnTo>
                        <a:pt x="1769" y="38"/>
                      </a:lnTo>
                      <a:lnTo>
                        <a:pt x="1772" y="42"/>
                      </a:lnTo>
                      <a:lnTo>
                        <a:pt x="1776" y="45"/>
                      </a:lnTo>
                      <a:lnTo>
                        <a:pt x="1779" y="48"/>
                      </a:lnTo>
                      <a:lnTo>
                        <a:pt x="1783" y="51"/>
                      </a:lnTo>
                      <a:lnTo>
                        <a:pt x="1786" y="54"/>
                      </a:lnTo>
                      <a:lnTo>
                        <a:pt x="1790" y="57"/>
                      </a:lnTo>
                      <a:lnTo>
                        <a:pt x="1793" y="60"/>
                      </a:lnTo>
                      <a:lnTo>
                        <a:pt x="1797" y="63"/>
                      </a:lnTo>
                      <a:lnTo>
                        <a:pt x="1801" y="66"/>
                      </a:lnTo>
                      <a:lnTo>
                        <a:pt x="1804" y="69"/>
                      </a:lnTo>
                      <a:lnTo>
                        <a:pt x="1808" y="71"/>
                      </a:lnTo>
                      <a:lnTo>
                        <a:pt x="1811" y="74"/>
                      </a:lnTo>
                      <a:lnTo>
                        <a:pt x="1815" y="77"/>
                      </a:lnTo>
                      <a:lnTo>
                        <a:pt x="1818" y="79"/>
                      </a:lnTo>
                      <a:lnTo>
                        <a:pt x="1822" y="82"/>
                      </a:lnTo>
                      <a:lnTo>
                        <a:pt x="1825" y="85"/>
                      </a:lnTo>
                      <a:lnTo>
                        <a:pt x="1829" y="87"/>
                      </a:lnTo>
                      <a:lnTo>
                        <a:pt x="1832" y="90"/>
                      </a:lnTo>
                      <a:lnTo>
                        <a:pt x="1836" y="92"/>
                      </a:lnTo>
                      <a:lnTo>
                        <a:pt x="1839" y="95"/>
                      </a:lnTo>
                      <a:lnTo>
                        <a:pt x="1843" y="97"/>
                      </a:lnTo>
                      <a:lnTo>
                        <a:pt x="1847" y="99"/>
                      </a:lnTo>
                      <a:lnTo>
                        <a:pt x="1850" y="101"/>
                      </a:lnTo>
                      <a:lnTo>
                        <a:pt x="1854" y="104"/>
                      </a:lnTo>
                      <a:lnTo>
                        <a:pt x="1857" y="106"/>
                      </a:lnTo>
                      <a:lnTo>
                        <a:pt x="1861" y="108"/>
                      </a:lnTo>
                      <a:lnTo>
                        <a:pt x="1864" y="110"/>
                      </a:lnTo>
                      <a:lnTo>
                        <a:pt x="1868" y="112"/>
                      </a:lnTo>
                      <a:lnTo>
                        <a:pt x="1871" y="114"/>
                      </a:lnTo>
                      <a:lnTo>
                        <a:pt x="1875" y="117"/>
                      </a:lnTo>
                      <a:lnTo>
                        <a:pt x="1878" y="119"/>
                      </a:lnTo>
                      <a:lnTo>
                        <a:pt x="1882" y="120"/>
                      </a:lnTo>
                      <a:lnTo>
                        <a:pt x="1885" y="122"/>
                      </a:lnTo>
                      <a:lnTo>
                        <a:pt x="1889" y="124"/>
                      </a:lnTo>
                      <a:lnTo>
                        <a:pt x="1892" y="126"/>
                      </a:lnTo>
                      <a:lnTo>
                        <a:pt x="1896" y="128"/>
                      </a:lnTo>
                      <a:lnTo>
                        <a:pt x="1899" y="130"/>
                      </a:lnTo>
                      <a:lnTo>
                        <a:pt x="1903" y="132"/>
                      </a:lnTo>
                      <a:lnTo>
                        <a:pt x="1906" y="133"/>
                      </a:lnTo>
                      <a:lnTo>
                        <a:pt x="1910" y="135"/>
                      </a:lnTo>
                      <a:lnTo>
                        <a:pt x="1913" y="137"/>
                      </a:lnTo>
                      <a:lnTo>
                        <a:pt x="1917" y="139"/>
                      </a:lnTo>
                      <a:lnTo>
                        <a:pt x="1921" y="140"/>
                      </a:lnTo>
                      <a:lnTo>
                        <a:pt x="1924" y="142"/>
                      </a:lnTo>
                      <a:lnTo>
                        <a:pt x="1928" y="143"/>
                      </a:lnTo>
                      <a:lnTo>
                        <a:pt x="1931" y="145"/>
                      </a:lnTo>
                      <a:lnTo>
                        <a:pt x="1935" y="146"/>
                      </a:lnTo>
                      <a:lnTo>
                        <a:pt x="1938" y="148"/>
                      </a:lnTo>
                      <a:lnTo>
                        <a:pt x="1942" y="149"/>
                      </a:lnTo>
                      <a:lnTo>
                        <a:pt x="1945" y="151"/>
                      </a:lnTo>
                      <a:lnTo>
                        <a:pt x="1950" y="152"/>
                      </a:lnTo>
                      <a:lnTo>
                        <a:pt x="1953" y="153"/>
                      </a:lnTo>
                      <a:lnTo>
                        <a:pt x="1957" y="155"/>
                      </a:lnTo>
                      <a:lnTo>
                        <a:pt x="1960" y="156"/>
                      </a:lnTo>
                      <a:lnTo>
                        <a:pt x="1964" y="158"/>
                      </a:lnTo>
                      <a:lnTo>
                        <a:pt x="1967" y="159"/>
                      </a:lnTo>
                      <a:lnTo>
                        <a:pt x="1971" y="160"/>
                      </a:lnTo>
                      <a:lnTo>
                        <a:pt x="1975" y="161"/>
                      </a:lnTo>
                      <a:lnTo>
                        <a:pt x="1978" y="162"/>
                      </a:lnTo>
                      <a:lnTo>
                        <a:pt x="1982" y="164"/>
                      </a:lnTo>
                      <a:lnTo>
                        <a:pt x="1985" y="165"/>
                      </a:lnTo>
                      <a:lnTo>
                        <a:pt x="1989" y="166"/>
                      </a:lnTo>
                      <a:lnTo>
                        <a:pt x="1992" y="167"/>
                      </a:lnTo>
                      <a:lnTo>
                        <a:pt x="1996" y="168"/>
                      </a:lnTo>
                      <a:lnTo>
                        <a:pt x="1999" y="169"/>
                      </a:lnTo>
                      <a:lnTo>
                        <a:pt x="2003" y="170"/>
                      </a:lnTo>
                      <a:lnTo>
                        <a:pt x="2006" y="172"/>
                      </a:lnTo>
                      <a:lnTo>
                        <a:pt x="2010" y="172"/>
                      </a:lnTo>
                      <a:lnTo>
                        <a:pt x="2013" y="173"/>
                      </a:lnTo>
                      <a:lnTo>
                        <a:pt x="2017" y="174"/>
                      </a:lnTo>
                      <a:lnTo>
                        <a:pt x="2020" y="175"/>
                      </a:lnTo>
                      <a:lnTo>
                        <a:pt x="2024" y="176"/>
                      </a:lnTo>
                      <a:lnTo>
                        <a:pt x="2027" y="177"/>
                      </a:lnTo>
                      <a:lnTo>
                        <a:pt x="2031" y="178"/>
                      </a:lnTo>
                      <a:lnTo>
                        <a:pt x="2034" y="179"/>
                      </a:lnTo>
                      <a:lnTo>
                        <a:pt x="2038" y="180"/>
                      </a:lnTo>
                      <a:lnTo>
                        <a:pt x="2041" y="181"/>
                      </a:lnTo>
                      <a:lnTo>
                        <a:pt x="2045" y="182"/>
                      </a:lnTo>
                      <a:lnTo>
                        <a:pt x="2049" y="183"/>
                      </a:lnTo>
                      <a:lnTo>
                        <a:pt x="2052" y="183"/>
                      </a:lnTo>
                      <a:lnTo>
                        <a:pt x="2056" y="184"/>
                      </a:lnTo>
                      <a:lnTo>
                        <a:pt x="2059" y="185"/>
                      </a:lnTo>
                      <a:lnTo>
                        <a:pt x="2063" y="186"/>
                      </a:lnTo>
                      <a:lnTo>
                        <a:pt x="2066" y="186"/>
                      </a:lnTo>
                      <a:lnTo>
                        <a:pt x="2070" y="187"/>
                      </a:lnTo>
                      <a:lnTo>
                        <a:pt x="2073" y="188"/>
                      </a:lnTo>
                      <a:lnTo>
                        <a:pt x="2077" y="188"/>
                      </a:lnTo>
                      <a:lnTo>
                        <a:pt x="2080" y="189"/>
                      </a:lnTo>
                      <a:lnTo>
                        <a:pt x="2084" y="190"/>
                      </a:lnTo>
                      <a:lnTo>
                        <a:pt x="2087" y="190"/>
                      </a:lnTo>
                      <a:lnTo>
                        <a:pt x="2091" y="191"/>
                      </a:lnTo>
                      <a:lnTo>
                        <a:pt x="2094" y="192"/>
                      </a:lnTo>
                      <a:lnTo>
                        <a:pt x="2098" y="192"/>
                      </a:lnTo>
                      <a:lnTo>
                        <a:pt x="2101" y="193"/>
                      </a:lnTo>
                      <a:lnTo>
                        <a:pt x="2105" y="193"/>
                      </a:lnTo>
                      <a:lnTo>
                        <a:pt x="2109" y="194"/>
                      </a:lnTo>
                      <a:lnTo>
                        <a:pt x="2112" y="195"/>
                      </a:lnTo>
                      <a:lnTo>
                        <a:pt x="2116" y="195"/>
                      </a:lnTo>
                      <a:lnTo>
                        <a:pt x="2119" y="196"/>
                      </a:lnTo>
                      <a:lnTo>
                        <a:pt x="2123" y="196"/>
                      </a:lnTo>
                    </a:path>
                  </a:pathLst>
                </a:custGeom>
                <a:solidFill>
                  <a:srgbClr val="CC0000"/>
                </a:solidFill>
                <a:ln w="12700" cap="rnd" cmpd="sng">
                  <a:solidFill>
                    <a:schemeClr val="accent2"/>
                  </a:solidFill>
                  <a:prstDash val="solid"/>
                  <a:round/>
                  <a:headEnd type="none" w="med" len="med"/>
                  <a:tailEnd type="none" w="med" len="med"/>
                </a:ln>
                <a:effectLst/>
              </p:spPr>
              <p:txBody>
                <a:bodyPr/>
                <a:lstStyle/>
                <a:p>
                  <a:endParaRPr lang="en-US"/>
                </a:p>
              </p:txBody>
            </p:sp>
            <p:sp>
              <p:nvSpPr>
                <p:cNvPr id="167021" name="Line 109"/>
                <p:cNvSpPr>
                  <a:spLocks noChangeShapeType="1"/>
                </p:cNvSpPr>
                <p:nvPr/>
              </p:nvSpPr>
              <p:spPr bwMode="auto">
                <a:xfrm flipV="1">
                  <a:off x="4272" y="1386"/>
                  <a:ext cx="0" cy="1268"/>
                </a:xfrm>
                <a:prstGeom prst="line">
                  <a:avLst/>
                </a:prstGeom>
                <a:noFill/>
                <a:ln w="12700">
                  <a:solidFill>
                    <a:srgbClr val="000000"/>
                  </a:solidFill>
                  <a:round/>
                  <a:headEnd/>
                  <a:tailEnd/>
                </a:ln>
                <a:effectLst/>
              </p:spPr>
              <p:txBody>
                <a:bodyPr wrap="none" anchor="ctr"/>
                <a:lstStyle/>
                <a:p>
                  <a:endParaRPr lang="en-US"/>
                </a:p>
              </p:txBody>
            </p:sp>
            <p:sp>
              <p:nvSpPr>
                <p:cNvPr id="167022" name="Line 110"/>
                <p:cNvSpPr>
                  <a:spLocks noChangeShapeType="1"/>
                </p:cNvSpPr>
                <p:nvPr/>
              </p:nvSpPr>
              <p:spPr bwMode="auto">
                <a:xfrm>
                  <a:off x="3230" y="2632"/>
                  <a:ext cx="2085" cy="0"/>
                </a:xfrm>
                <a:prstGeom prst="line">
                  <a:avLst/>
                </a:prstGeom>
                <a:noFill/>
                <a:ln w="50800">
                  <a:solidFill>
                    <a:schemeClr val="bg2"/>
                  </a:solidFill>
                  <a:round/>
                  <a:headEnd/>
                  <a:tailEnd/>
                </a:ln>
                <a:effectLst/>
              </p:spPr>
              <p:txBody>
                <a:bodyPr wrap="none" anchor="ctr"/>
                <a:lstStyle/>
                <a:p>
                  <a:endParaRPr lang="en-US"/>
                </a:p>
              </p:txBody>
            </p:sp>
            <p:sp>
              <p:nvSpPr>
                <p:cNvPr id="167023" name="Rectangle 111"/>
                <p:cNvSpPr>
                  <a:spLocks noChangeArrowheads="1"/>
                </p:cNvSpPr>
                <p:nvPr/>
              </p:nvSpPr>
              <p:spPr bwMode="auto">
                <a:xfrm>
                  <a:off x="4833" y="2625"/>
                  <a:ext cx="269" cy="286"/>
                </a:xfrm>
                <a:prstGeom prst="rect">
                  <a:avLst/>
                </a:prstGeom>
                <a:noFill/>
                <a:ln w="12700">
                  <a:noFill/>
                  <a:miter lim="800000"/>
                  <a:headEnd/>
                  <a:tailEnd/>
                </a:ln>
                <a:effectLst/>
              </p:spPr>
              <p:txBody>
                <a:bodyPr wrap="none" lIns="90488" tIns="44450" rIns="90488" bIns="44450">
                  <a:spAutoFit/>
                </a:bodyPr>
                <a:lstStyle/>
                <a:p>
                  <a:r>
                    <a:rPr lang="en-US" b="1" i="0">
                      <a:solidFill>
                        <a:schemeClr val="bg2"/>
                      </a:solidFill>
                      <a:latin typeface="Arial" pitchFamily="34" charset="0"/>
                    </a:rPr>
                    <a:t>t</a:t>
                  </a:r>
                  <a:r>
                    <a:rPr lang="en-US" sz="1800" b="1" i="0">
                      <a:solidFill>
                        <a:schemeClr val="bg2"/>
                      </a:solidFill>
                      <a:latin typeface="Symbol" pitchFamily="18" charset="2"/>
                    </a:rPr>
                    <a:t></a:t>
                  </a:r>
                </a:p>
              </p:txBody>
            </p:sp>
            <p:sp>
              <p:nvSpPr>
                <p:cNvPr id="167024" name="Rectangle 112"/>
                <p:cNvSpPr>
                  <a:spLocks noChangeArrowheads="1"/>
                </p:cNvSpPr>
                <p:nvPr/>
              </p:nvSpPr>
              <p:spPr bwMode="auto">
                <a:xfrm>
                  <a:off x="5118" y="1860"/>
                  <a:ext cx="215" cy="248"/>
                </a:xfrm>
                <a:prstGeom prst="rect">
                  <a:avLst/>
                </a:prstGeom>
                <a:noFill/>
                <a:ln w="12700">
                  <a:noFill/>
                  <a:miter lim="800000"/>
                  <a:headEnd/>
                  <a:tailEnd/>
                </a:ln>
                <a:effectLst/>
              </p:spPr>
              <p:txBody>
                <a:bodyPr wrap="none" lIns="90488" tIns="44450" rIns="90488" bIns="44450">
                  <a:spAutoFit/>
                </a:bodyPr>
                <a:lstStyle/>
                <a:p>
                  <a:r>
                    <a:rPr lang="en-US" sz="2000" b="1" i="0">
                      <a:solidFill>
                        <a:schemeClr val="bg2"/>
                      </a:solidFill>
                      <a:latin typeface="Symbol" pitchFamily="18" charset="2"/>
                    </a:rPr>
                    <a:t></a:t>
                  </a:r>
                </a:p>
              </p:txBody>
            </p:sp>
            <p:sp>
              <p:nvSpPr>
                <p:cNvPr id="167025" name="Line 113"/>
                <p:cNvSpPr>
                  <a:spLocks noChangeShapeType="1"/>
                </p:cNvSpPr>
                <p:nvPr/>
              </p:nvSpPr>
              <p:spPr bwMode="auto">
                <a:xfrm flipH="1">
                  <a:off x="5071" y="2123"/>
                  <a:ext cx="151" cy="353"/>
                </a:xfrm>
                <a:prstGeom prst="line">
                  <a:avLst/>
                </a:prstGeom>
                <a:noFill/>
                <a:ln w="25400">
                  <a:solidFill>
                    <a:srgbClr val="000000"/>
                  </a:solidFill>
                  <a:round/>
                  <a:headEnd/>
                  <a:tailEnd type="triangle" w="med" len="med"/>
                </a:ln>
                <a:effectLst/>
              </p:spPr>
              <p:txBody>
                <a:bodyPr wrap="none" anchor="ctr"/>
                <a:lstStyle/>
                <a:p>
                  <a:endParaRPr lang="en-US"/>
                </a:p>
              </p:txBody>
            </p:sp>
          </p:grpSp>
          <p:sp>
            <p:nvSpPr>
              <p:cNvPr id="167026" name="Rectangle 114"/>
              <p:cNvSpPr>
                <a:spLocks noChangeArrowheads="1"/>
              </p:cNvSpPr>
              <p:nvPr/>
            </p:nvSpPr>
            <p:spPr bwMode="auto">
              <a:xfrm>
                <a:off x="4188" y="2675"/>
                <a:ext cx="194" cy="248"/>
              </a:xfrm>
              <a:prstGeom prst="rect">
                <a:avLst/>
              </a:prstGeom>
              <a:noFill/>
              <a:ln w="12700">
                <a:noFill/>
                <a:miter lim="800000"/>
                <a:headEnd/>
                <a:tailEnd/>
              </a:ln>
              <a:effectLst/>
            </p:spPr>
            <p:txBody>
              <a:bodyPr wrap="none" lIns="90488" tIns="44450" rIns="90488" bIns="44450">
                <a:spAutoFit/>
              </a:bodyPr>
              <a:lstStyle/>
              <a:p>
                <a:r>
                  <a:rPr lang="en-US" sz="2000" b="1" i="0">
                    <a:solidFill>
                      <a:schemeClr val="bg2"/>
                    </a:solidFill>
                    <a:latin typeface="Symbol" pitchFamily="18" charset="2"/>
                  </a:rPr>
                  <a:t></a:t>
                </a:r>
              </a:p>
            </p:txBody>
          </p:sp>
        </p:grpSp>
        <p:sp>
          <p:nvSpPr>
            <p:cNvPr id="167027" name="Text Box 115"/>
            <p:cNvSpPr txBox="1">
              <a:spLocks noChangeArrowheads="1"/>
            </p:cNvSpPr>
            <p:nvPr/>
          </p:nvSpPr>
          <p:spPr bwMode="auto">
            <a:xfrm>
              <a:off x="3168" y="3120"/>
              <a:ext cx="2256" cy="518"/>
            </a:xfrm>
            <a:prstGeom prst="rect">
              <a:avLst/>
            </a:prstGeom>
            <a:noFill/>
            <a:ln w="12700" cap="sq">
              <a:noFill/>
              <a:miter lim="800000"/>
              <a:headEnd type="none" w="sm" len="sm"/>
              <a:tailEnd type="none" w="sm" len="sm"/>
            </a:ln>
            <a:effectLst/>
          </p:spPr>
          <p:txBody>
            <a:bodyPr>
              <a:spAutoFit/>
            </a:bodyPr>
            <a:lstStyle/>
            <a:p>
              <a:pPr>
                <a:spcBef>
                  <a:spcPct val="50000"/>
                </a:spcBef>
              </a:pPr>
              <a:r>
                <a:rPr lang="en-US" b="1">
                  <a:solidFill>
                    <a:schemeClr val="bg2"/>
                  </a:solidFill>
                </a:rPr>
                <a:t>With df = 24 and </a:t>
              </a:r>
              <a:r>
                <a:rPr lang="en-US" b="1">
                  <a:solidFill>
                    <a:schemeClr val="bg2"/>
                  </a:solidFill>
                  <a:latin typeface="Symbol" pitchFamily="18" charset="2"/>
                </a:rPr>
                <a:t>a </a:t>
              </a:r>
              <a:r>
                <a:rPr lang="en-US" b="1">
                  <a:solidFill>
                    <a:schemeClr val="bg2"/>
                  </a:solidFill>
                </a:rPr>
                <a:t>= 0.05, t</a:t>
              </a:r>
              <a:r>
                <a:rPr lang="en-US" b="1" baseline="-25000">
                  <a:solidFill>
                    <a:schemeClr val="bg2"/>
                  </a:solidFill>
                  <a:latin typeface="Symbol" pitchFamily="18" charset="2"/>
                </a:rPr>
                <a:t>a</a:t>
              </a:r>
              <a:r>
                <a:rPr lang="en-US" b="1">
                  <a:solidFill>
                    <a:schemeClr val="bg2"/>
                  </a:solidFill>
                </a:rPr>
                <a:t> = 1.711.</a:t>
              </a:r>
            </a:p>
          </p:txBody>
        </p:sp>
      </p:gr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6896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68964" name="Rectangle 4"/>
          <p:cNvSpPr>
            <a:spLocks noGrp="1" noChangeArrowheads="1"/>
          </p:cNvSpPr>
          <p:nvPr>
            <p:ph type="title"/>
          </p:nvPr>
        </p:nvSpPr>
        <p:spPr>
          <a:xfrm>
            <a:off x="76200" y="57150"/>
            <a:ext cx="9055100" cy="1314450"/>
          </a:xfrm>
          <a:noFill/>
          <a:ln/>
        </p:spPr>
        <p:txBody>
          <a:bodyPr lIns="90488" tIns="44450" rIns="90488" bIns="44450"/>
          <a:lstStyle/>
          <a:p>
            <a:r>
              <a:rPr lang="en-US"/>
              <a:t>Confidence Intervals for </a:t>
            </a:r>
            <a:r>
              <a:rPr lang="en-US" i="1">
                <a:latin typeface="Symbol" pitchFamily="18" charset="2"/>
              </a:rPr>
              <a:t></a:t>
            </a:r>
            <a:r>
              <a:rPr lang="en-US"/>
              <a:t> of a Normal Population: Small </a:t>
            </a:r>
            <a:r>
              <a:rPr lang="en-US" i="1"/>
              <a:t>n</a:t>
            </a:r>
            <a:r>
              <a:rPr lang="en-US"/>
              <a:t> and Unknown </a:t>
            </a:r>
            <a:r>
              <a:rPr lang="en-US" i="1">
                <a:latin typeface="Symbol" pitchFamily="18" charset="2"/>
              </a:rPr>
              <a:t></a:t>
            </a:r>
            <a:endParaRPr lang="en-US">
              <a:latin typeface="Symbol" pitchFamily="18" charset="2"/>
            </a:endParaRPr>
          </a:p>
        </p:txBody>
      </p:sp>
      <p:graphicFrame>
        <p:nvGraphicFramePr>
          <p:cNvPr id="168965" name="Object 5">
            <a:hlinkClick r:id="" action="ppaction://ole?verb=0"/>
          </p:cNvPr>
          <p:cNvGraphicFramePr>
            <a:graphicFrameLocks/>
          </p:cNvGraphicFramePr>
          <p:nvPr/>
        </p:nvGraphicFramePr>
        <p:xfrm>
          <a:off x="1981200" y="1828800"/>
          <a:ext cx="5038725" cy="4060825"/>
        </p:xfrm>
        <a:graphic>
          <a:graphicData uri="http://schemas.openxmlformats.org/presentationml/2006/ole">
            <mc:AlternateContent xmlns:mc="http://schemas.openxmlformats.org/markup-compatibility/2006">
              <mc:Choice xmlns:v="urn:schemas-microsoft-com:vml" Requires="v">
                <p:oleObj spid="_x0000_s168978" name="Equation" r:id="rId4" imgW="1508040" imgH="1241280" progId="Equation.3">
                  <p:embed/>
                </p:oleObj>
              </mc:Choice>
              <mc:Fallback>
                <p:oleObj name="Equation" r:id="rId4" imgW="1508040" imgH="1241280" progId="Equation.3">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828800"/>
                        <a:ext cx="5038725" cy="4060825"/>
                      </a:xfrm>
                      <a:prstGeom prst="rect">
                        <a:avLst/>
                      </a:prstGeom>
                      <a:solidFill>
                        <a:srgbClr val="CCFFCC"/>
                      </a:solidFill>
                      <a:ln w="50800">
                        <a:solidFill>
                          <a:schemeClr val="bg2"/>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7101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71012" name="Rectangle 4"/>
          <p:cNvSpPr>
            <a:spLocks noGrp="1" noChangeArrowheads="1"/>
          </p:cNvSpPr>
          <p:nvPr>
            <p:ph type="title"/>
          </p:nvPr>
        </p:nvSpPr>
        <p:spPr>
          <a:noFill/>
          <a:ln/>
        </p:spPr>
        <p:txBody>
          <a:bodyPr lIns="90488" tIns="44450" rIns="90488" bIns="44450"/>
          <a:lstStyle/>
          <a:p>
            <a:r>
              <a:rPr lang="en-US" sz="4400"/>
              <a:t>Example</a:t>
            </a:r>
          </a:p>
        </p:txBody>
      </p:sp>
      <p:graphicFrame>
        <p:nvGraphicFramePr>
          <p:cNvPr id="171014" name="Object 6">
            <a:hlinkClick r:id="" action="ppaction://ole?verb=0"/>
          </p:cNvPr>
          <p:cNvGraphicFramePr>
            <a:graphicFrameLocks/>
          </p:cNvGraphicFramePr>
          <p:nvPr/>
        </p:nvGraphicFramePr>
        <p:xfrm>
          <a:off x="1384300" y="2454275"/>
          <a:ext cx="6373813" cy="1889125"/>
        </p:xfrm>
        <a:graphic>
          <a:graphicData uri="http://schemas.openxmlformats.org/presentationml/2006/ole">
            <mc:AlternateContent xmlns:mc="http://schemas.openxmlformats.org/markup-compatibility/2006">
              <mc:Choice xmlns:v="urn:schemas-microsoft-com:vml" Requires="v">
                <p:oleObj spid="_x0000_s171027" name="Equation" r:id="rId4" imgW="2565360" imgH="914400" progId="Equation.3">
                  <p:embed/>
                </p:oleObj>
              </mc:Choice>
              <mc:Fallback>
                <p:oleObj name="Equation" r:id="rId4" imgW="2565360" imgH="914400" progId="Equation.3">
                  <p:embed/>
                  <p:pic>
                    <p:nvPicPr>
                      <p:cNvPr id="0" name="Pictur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4300" y="2454275"/>
                        <a:ext cx="6373813" cy="1889125"/>
                      </a:xfrm>
                      <a:prstGeom prst="rect">
                        <a:avLst/>
                      </a:prstGeom>
                      <a:solidFill>
                        <a:srgbClr val="CCFFCC"/>
                      </a:solidFill>
                      <a:ln w="50800">
                        <a:solidFill>
                          <a:schemeClr val="bg1"/>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7305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73060" name="Rectangle 4"/>
          <p:cNvSpPr>
            <a:spLocks noGrp="1" noChangeArrowheads="1"/>
          </p:cNvSpPr>
          <p:nvPr>
            <p:ph type="title"/>
          </p:nvPr>
        </p:nvSpPr>
        <p:spPr>
          <a:noFill/>
          <a:ln/>
        </p:spPr>
        <p:txBody>
          <a:bodyPr lIns="90488" tIns="44450" rIns="90488" bIns="44450"/>
          <a:lstStyle/>
          <a:p>
            <a:r>
              <a:rPr lang="en-US"/>
              <a:t>Solution for Demonstration Problem</a:t>
            </a:r>
            <a:endParaRPr lang="en-US" sz="4400"/>
          </a:p>
        </p:txBody>
      </p:sp>
      <p:graphicFrame>
        <p:nvGraphicFramePr>
          <p:cNvPr id="173061" name="Object 5">
            <a:hlinkClick r:id="" action="ppaction://ole?verb=0"/>
          </p:cNvPr>
          <p:cNvGraphicFramePr>
            <a:graphicFrameLocks/>
          </p:cNvGraphicFramePr>
          <p:nvPr/>
        </p:nvGraphicFramePr>
        <p:xfrm>
          <a:off x="1501775" y="1563688"/>
          <a:ext cx="6142038" cy="2654300"/>
        </p:xfrm>
        <a:graphic>
          <a:graphicData uri="http://schemas.openxmlformats.org/presentationml/2006/ole">
            <mc:AlternateContent xmlns:mc="http://schemas.openxmlformats.org/markup-compatibility/2006">
              <mc:Choice xmlns:v="urn:schemas-microsoft-com:vml" Requires="v">
                <p:oleObj spid="_x0000_s173087" name="Equation" r:id="rId4" imgW="2474640" imgH="1293480" progId="Equation.3">
                  <p:embed/>
                </p:oleObj>
              </mc:Choice>
              <mc:Fallback>
                <p:oleObj name="Equation" r:id="rId4" imgW="2474640" imgH="1293480" progId="Equation.3">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1775" y="1563688"/>
                        <a:ext cx="6142038" cy="2654300"/>
                      </a:xfrm>
                      <a:prstGeom prst="rect">
                        <a:avLst/>
                      </a:prstGeom>
                      <a:solidFill>
                        <a:srgbClr val="CCFFCC"/>
                      </a:solidFill>
                      <a:ln w="50800">
                        <a:solidFill>
                          <a:schemeClr val="bg1"/>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173062" name="Object 6">
            <a:hlinkClick r:id="" action="ppaction://ole?verb=0"/>
          </p:cNvPr>
          <p:cNvGraphicFramePr>
            <a:graphicFrameLocks/>
          </p:cNvGraphicFramePr>
          <p:nvPr/>
        </p:nvGraphicFramePr>
        <p:xfrm>
          <a:off x="2286000" y="4724400"/>
          <a:ext cx="4521200" cy="508000"/>
        </p:xfrm>
        <a:graphic>
          <a:graphicData uri="http://schemas.openxmlformats.org/presentationml/2006/ole">
            <mc:AlternateContent xmlns:mc="http://schemas.openxmlformats.org/markup-compatibility/2006">
              <mc:Choice xmlns:v="urn:schemas-microsoft-com:vml" Requires="v">
                <p:oleObj spid="_x0000_s173088" name="Equation" r:id="rId6" imgW="1725480" imgH="201600" progId="Equation.3">
                  <p:embed/>
                </p:oleObj>
              </mc:Choice>
              <mc:Fallback>
                <p:oleObj name="Equation" r:id="rId6" imgW="1725480" imgH="201600" progId="Equation.3">
                  <p:embed/>
                  <p:pic>
                    <p:nvPicPr>
                      <p:cNvPr id="0"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4724400"/>
                        <a:ext cx="4521200" cy="508000"/>
                      </a:xfrm>
                      <a:prstGeom prst="rect">
                        <a:avLst/>
                      </a:prstGeom>
                      <a:solidFill>
                        <a:srgbClr val="CCFFCC"/>
                      </a:solidFill>
                      <a:ln w="50800">
                        <a:solidFill>
                          <a:schemeClr val="bg1"/>
                        </a:solidFill>
                        <a:miter lim="800000"/>
                        <a:headEnd/>
                        <a:tailEnd/>
                      </a:ln>
                      <a:effectLst/>
                      <a:extLst>
                        <a:ext uri="{AF507438-7753-43E0-B8FC-AC1667EBCBE1}">
                          <a14:hiddenEffects xmlns:a14="http://schemas.microsoft.com/office/drawing/2010/main">
                            <a:effectLst>
                              <a:outerShdw dist="107763" dir="2700000" algn="ctr" rotWithShape="0">
                                <a:srgbClr val="FFCCCC"/>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32772" name="Rectangle 4"/>
          <p:cNvSpPr>
            <a:spLocks noGrp="1" noChangeArrowheads="1"/>
          </p:cNvSpPr>
          <p:nvPr>
            <p:ph type="title"/>
          </p:nvPr>
        </p:nvSpPr>
        <p:spPr>
          <a:noFill/>
          <a:ln/>
        </p:spPr>
        <p:txBody>
          <a:bodyPr lIns="90488" tIns="44450" rIns="90488" bIns="44450"/>
          <a:lstStyle/>
          <a:p>
            <a:r>
              <a:rPr lang="en-US"/>
              <a:t>Systematic Sampling:   Example</a:t>
            </a:r>
          </a:p>
        </p:txBody>
      </p:sp>
      <p:sp>
        <p:nvSpPr>
          <p:cNvPr id="32773" name="Rectangle 5"/>
          <p:cNvSpPr>
            <a:spLocks noGrp="1" noChangeArrowheads="1"/>
          </p:cNvSpPr>
          <p:nvPr>
            <p:ph type="body" idx="1"/>
          </p:nvPr>
        </p:nvSpPr>
        <p:spPr>
          <a:solidFill>
            <a:srgbClr val="CCFFCC"/>
          </a:solidFill>
          <a:ln/>
        </p:spPr>
        <p:txBody>
          <a:bodyPr lIns="90488" tIns="44450" rIns="90488" bIns="44450"/>
          <a:lstStyle/>
          <a:p>
            <a:r>
              <a:rPr lang="en-US" dirty="0">
                <a:solidFill>
                  <a:schemeClr val="bg2"/>
                </a:solidFill>
              </a:rPr>
              <a:t>Purchase orders for the previous fiscal year are serialized 1 to 10,000 (</a:t>
            </a:r>
            <a:r>
              <a:rPr lang="en-US" i="1" dirty="0">
                <a:solidFill>
                  <a:schemeClr val="bg2"/>
                </a:solidFill>
              </a:rPr>
              <a:t>N</a:t>
            </a:r>
            <a:r>
              <a:rPr lang="en-US" dirty="0">
                <a:solidFill>
                  <a:schemeClr val="bg2"/>
                </a:solidFill>
              </a:rPr>
              <a:t> = 10,000).</a:t>
            </a:r>
          </a:p>
          <a:p>
            <a:r>
              <a:rPr lang="en-US" dirty="0">
                <a:solidFill>
                  <a:schemeClr val="bg2"/>
                </a:solidFill>
              </a:rPr>
              <a:t>A sample of fifty (</a:t>
            </a:r>
            <a:r>
              <a:rPr lang="en-US" i="1" dirty="0">
                <a:solidFill>
                  <a:schemeClr val="bg2"/>
                </a:solidFill>
              </a:rPr>
              <a:t>n</a:t>
            </a:r>
            <a:r>
              <a:rPr lang="en-US" dirty="0">
                <a:solidFill>
                  <a:schemeClr val="bg2"/>
                </a:solidFill>
              </a:rPr>
              <a:t> = 50) purchases orders is needed for an audit. </a:t>
            </a:r>
          </a:p>
          <a:p>
            <a:r>
              <a:rPr lang="en-US" i="1" dirty="0">
                <a:solidFill>
                  <a:schemeClr val="bg2"/>
                </a:solidFill>
              </a:rPr>
              <a:t>k</a:t>
            </a:r>
            <a:r>
              <a:rPr lang="en-US" dirty="0">
                <a:solidFill>
                  <a:schemeClr val="bg2"/>
                </a:solidFill>
              </a:rPr>
              <a:t> = 10,000/50 = 200</a:t>
            </a:r>
          </a:p>
          <a:p>
            <a:r>
              <a:rPr lang="en-US" dirty="0">
                <a:solidFill>
                  <a:schemeClr val="bg2"/>
                </a:solidFill>
              </a:rPr>
              <a:t>First sample element randomly selected from the first 200 purchase orders.  Assume the 45th purchase order was selected.</a:t>
            </a:r>
          </a:p>
          <a:p>
            <a:r>
              <a:rPr lang="en-US" b="1" dirty="0">
                <a:solidFill>
                  <a:srgbClr val="CC6600"/>
                </a:solidFill>
              </a:rPr>
              <a:t>Subsequent sample elements: 245, 445, 645</a:t>
            </a:r>
            <a:r>
              <a:rPr lang="en-US" dirty="0">
                <a:solidFill>
                  <a:srgbClr val="CC6600"/>
                </a:solidFill>
              </a:rPr>
              <a:t>, . . .</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t>Comp Time:  Excel Normal View</a:t>
            </a:r>
          </a:p>
        </p:txBody>
      </p:sp>
      <p:pic>
        <p:nvPicPr>
          <p:cNvPr id="175107" name="Picture 3"/>
          <p:cNvPicPr>
            <a:picLocks noGrp="1" noChangeAspect="1" noChangeArrowheads="1"/>
          </p:cNvPicPr>
          <p:nvPr>
            <p:ph idx="1"/>
          </p:nvPr>
        </p:nvPicPr>
        <p:blipFill>
          <a:blip r:embed="rId3" cstate="print"/>
          <a:srcRect/>
          <a:stretch>
            <a:fillRect/>
          </a:stretch>
        </p:blipFill>
        <p:spPr>
          <a:xfrm>
            <a:off x="1828800" y="1511300"/>
            <a:ext cx="5410200" cy="4683125"/>
          </a:xfrm>
          <a:solidFill>
            <a:srgbClr val="CCFFCC"/>
          </a:solidFill>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t>Comp Time: Excel Formula View</a:t>
            </a:r>
          </a:p>
        </p:txBody>
      </p:sp>
      <p:graphicFrame>
        <p:nvGraphicFramePr>
          <p:cNvPr id="176131" name="Group 3"/>
          <p:cNvGraphicFramePr>
            <a:graphicFrameLocks noGrp="1"/>
          </p:cNvGraphicFramePr>
          <p:nvPr>
            <p:ph idx="1"/>
          </p:nvPr>
        </p:nvGraphicFramePr>
        <p:xfrm>
          <a:off x="685800" y="1524000"/>
          <a:ext cx="8153400" cy="4748784"/>
        </p:xfrm>
        <a:graphic>
          <a:graphicData uri="http://schemas.openxmlformats.org/drawingml/2006/table">
            <a:tbl>
              <a:tblPr/>
              <a:tblGrid>
                <a:gridCol w="533400"/>
                <a:gridCol w="1827213"/>
                <a:gridCol w="1778000"/>
                <a:gridCol w="1003300"/>
                <a:gridCol w="1411287"/>
                <a:gridCol w="381000"/>
                <a:gridCol w="1219200"/>
              </a:tblGrid>
              <a:tr h="238125">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rPr>
                        <a:t>A</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1" lang="en-US" sz="1400" b="1" i="0" u="none" strike="noStrike" cap="none" normalizeH="0" baseline="0" smtClean="0">
                          <a:ln>
                            <a:noFill/>
                          </a:ln>
                          <a:solidFill>
                            <a:schemeClr val="bg2"/>
                          </a:solidFill>
                          <a:effectLst/>
                          <a:latin typeface="Times New Roman" pitchFamily="18" charset="0"/>
                        </a:rPr>
                        <a:t>B</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1" lang="en-US" sz="1400" b="1" i="0" u="none" strike="noStrike" cap="none" normalizeH="0" baseline="0" smtClean="0">
                          <a:ln>
                            <a:noFill/>
                          </a:ln>
                          <a:solidFill>
                            <a:schemeClr val="bg2"/>
                          </a:solidFill>
                          <a:effectLst/>
                          <a:latin typeface="Times New Roman" pitchFamily="18" charset="0"/>
                        </a:rPr>
                        <a:t>C</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1" lang="en-US" sz="1400" b="1" i="0" u="none" strike="noStrike" cap="none" normalizeH="0" baseline="0" smtClean="0">
                          <a:ln>
                            <a:noFill/>
                          </a:ln>
                          <a:solidFill>
                            <a:schemeClr val="bg2"/>
                          </a:solidFill>
                          <a:effectLst/>
                          <a:latin typeface="Times New Roman" pitchFamily="18" charset="0"/>
                        </a:rPr>
                        <a:t>D</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1" lang="en-US" sz="1400" b="1" i="0" u="none" strike="noStrike" cap="none" normalizeH="0" baseline="0" smtClean="0">
                          <a:ln>
                            <a:noFill/>
                          </a:ln>
                          <a:solidFill>
                            <a:schemeClr val="bg2"/>
                          </a:solidFill>
                          <a:effectLst/>
                          <a:latin typeface="Times New Roman" pitchFamily="18" charset="0"/>
                        </a:rPr>
                        <a:t>E</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1" lang="en-US" sz="1400" b="1" i="0" u="none" strike="noStrike" cap="none" normalizeH="0" baseline="0" smtClean="0">
                          <a:ln>
                            <a:noFill/>
                          </a:ln>
                          <a:solidFill>
                            <a:schemeClr val="bg2"/>
                          </a:solidFill>
                          <a:effectLst/>
                          <a:latin typeface="Times New Roman" pitchFamily="18" charset="0"/>
                        </a:rPr>
                        <a:t>F</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r>
              <a:tr h="238125">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bg2"/>
                          </a:solidFill>
                          <a:effectLst/>
                          <a:latin typeface="Times New Roman" pitchFamily="18" charset="0"/>
                        </a:rPr>
                        <a:t>1</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Comp Time Data</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187325">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bg2"/>
                          </a:solidFill>
                          <a:effectLst/>
                          <a:latin typeface="Times New Roman" pitchFamily="18" charset="0"/>
                        </a:rPr>
                        <a:t>2</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6</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21</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17</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20</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7</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0</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1889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bg2"/>
                          </a:solidFill>
                          <a:effectLst/>
                          <a:latin typeface="Times New Roman" pitchFamily="18" charset="0"/>
                        </a:rPr>
                        <a:t>3</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8</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16</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29</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3</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8</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12</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1889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bg2"/>
                          </a:solidFill>
                          <a:effectLst/>
                          <a:latin typeface="Times New Roman" pitchFamily="18" charset="0"/>
                        </a:rPr>
                        <a:t>4</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11</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9</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21</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25</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15</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16</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238125">
                <a:tc>
                  <a:txBody>
                    <a:bodyPr/>
                    <a:lstStyle/>
                    <a:p>
                      <a:pPr marL="0" marR="0" lvl="0" indent="0" algn="r" defTabSz="914400" rtl="0" eaLnBrk="0" fontAlgn="base" latinLnBrk="0" hangingPunct="0">
                        <a:lnSpc>
                          <a:spcPct val="80000"/>
                        </a:lnSpc>
                        <a:spcBef>
                          <a:spcPct val="20000"/>
                        </a:spcBef>
                        <a:spcAft>
                          <a:spcPct val="0"/>
                        </a:spcAft>
                        <a:buClrTx/>
                        <a:buSzTx/>
                        <a:buFontTx/>
                        <a:buNone/>
                        <a:tabLst/>
                      </a:pPr>
                      <a:r>
                        <a:rPr kumimoji="1" lang="en-US" sz="1400" b="0" i="0" u="none" strike="noStrike" cap="none" normalizeH="0" baseline="0" smtClean="0">
                          <a:ln>
                            <a:noFill/>
                          </a:ln>
                          <a:solidFill>
                            <a:schemeClr val="bg2"/>
                          </a:solidFill>
                          <a:effectLst/>
                          <a:latin typeface="Times New Roman" pitchFamily="18" charset="0"/>
                        </a:rPr>
                        <a:t>5</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26828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bg2"/>
                          </a:solidFill>
                          <a:effectLst/>
                          <a:latin typeface="Times New Roman" pitchFamily="18" charset="0"/>
                        </a:rPr>
                        <a:t>6</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n =</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=COUNT(A2:F4)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26828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bg2"/>
                          </a:solidFill>
                          <a:effectLst/>
                          <a:latin typeface="Times New Roman" pitchFamily="18" charset="0"/>
                        </a:rPr>
                        <a:t>7</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Mean =</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=AVERAGE(A2:F4)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26828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bg2"/>
                          </a:solidFill>
                          <a:effectLst/>
                          <a:latin typeface="Times New Roman" pitchFamily="18" charset="0"/>
                        </a:rPr>
                        <a:t>8</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S =</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=STDEV(A2:F4)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26828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bg2"/>
                          </a:solidFill>
                          <a:effectLst/>
                          <a:latin typeface="Times New Roman" pitchFamily="18" charset="0"/>
                        </a:rPr>
                        <a:t>9</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Std Error =</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=B8/SQRT(B6)</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238125">
                <a:tc>
                  <a:txBody>
                    <a:bodyPr/>
                    <a:lstStyle/>
                    <a:p>
                      <a:pPr marL="0" marR="0" lvl="0" indent="0" algn="r" defTabSz="914400" rtl="0" eaLnBrk="0" fontAlgn="base" latinLnBrk="0" hangingPunct="0">
                        <a:lnSpc>
                          <a:spcPct val="80000"/>
                        </a:lnSpc>
                        <a:spcBef>
                          <a:spcPct val="20000"/>
                        </a:spcBef>
                        <a:spcAft>
                          <a:spcPct val="0"/>
                        </a:spcAft>
                        <a:buClrTx/>
                        <a:buSzTx/>
                        <a:buFontTx/>
                        <a:buNone/>
                        <a:tabLst/>
                      </a:pPr>
                      <a:r>
                        <a:rPr kumimoji="1" lang="en-US" sz="1400" b="0" i="0" u="none" strike="noStrike" cap="none" normalizeH="0" baseline="0" smtClean="0">
                          <a:ln>
                            <a:noFill/>
                          </a:ln>
                          <a:solidFill>
                            <a:schemeClr val="bg2"/>
                          </a:solidFill>
                          <a:effectLst/>
                          <a:latin typeface="Times New Roman" pitchFamily="18" charset="0"/>
                        </a:rPr>
                        <a:t>10</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26828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bg2"/>
                          </a:solidFill>
                          <a:effectLst/>
                          <a:latin typeface="Times New Roman" pitchFamily="18" charset="0"/>
                        </a:rPr>
                        <a:t>11</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Symbol" pitchFamily="18" charset="2"/>
                          <a:cs typeface="Arial" pitchFamily="34" charset="0"/>
                        </a:rPr>
                        <a:t>a</a:t>
                      </a: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 =</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0.1</a:t>
                      </a:r>
                      <a:endParaRPr kumimoji="0" lang="en-US" sz="1400" b="1"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266700">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bg2"/>
                          </a:solidFill>
                          <a:effectLst/>
                          <a:latin typeface="Times New Roman" pitchFamily="18" charset="0"/>
                        </a:rPr>
                        <a:t>12</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df =</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=B6-1</a:t>
                      </a:r>
                      <a:endParaRPr kumimoji="0" lang="en-US" sz="1400" b="1"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26828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bg2"/>
                          </a:solidFill>
                          <a:effectLst/>
                          <a:latin typeface="Times New Roman" pitchFamily="18" charset="0"/>
                        </a:rPr>
                        <a:t>13</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t =</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=TINV(B11,B12)</a:t>
                      </a:r>
                      <a:endParaRPr kumimoji="0" lang="en-US" sz="1400" b="1"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238125">
                <a:tc>
                  <a:txBody>
                    <a:bodyPr/>
                    <a:lstStyle/>
                    <a:p>
                      <a:pPr marL="0" marR="0" lvl="0" indent="0" algn="r" defTabSz="914400" rtl="0" eaLnBrk="0" fontAlgn="base" latinLnBrk="0" hangingPunct="0">
                        <a:lnSpc>
                          <a:spcPct val="80000"/>
                        </a:lnSpc>
                        <a:spcBef>
                          <a:spcPct val="20000"/>
                        </a:spcBef>
                        <a:spcAft>
                          <a:spcPct val="0"/>
                        </a:spcAft>
                        <a:buClrTx/>
                        <a:buSzTx/>
                        <a:buFontTx/>
                        <a:buNone/>
                        <a:tabLst/>
                      </a:pPr>
                      <a:r>
                        <a:rPr kumimoji="1" lang="en-US" sz="1400" b="0" i="0" u="none" strike="noStrike" cap="none" normalizeH="0" baseline="0" smtClean="0">
                          <a:ln>
                            <a:noFill/>
                          </a:ln>
                          <a:solidFill>
                            <a:schemeClr val="bg2"/>
                          </a:solidFill>
                          <a:effectLst/>
                          <a:latin typeface="Times New Roman" pitchFamily="18" charset="0"/>
                        </a:rPr>
                        <a:t>14</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304800">
                <a:tc>
                  <a:txBody>
                    <a:bodyPr/>
                    <a:lstStyle/>
                    <a:p>
                      <a:pPr marL="0" marR="0" lvl="0" indent="0" algn="r" defTabSz="914400" rtl="0" eaLnBrk="0" fontAlgn="base" latinLnBrk="0" hangingPunct="0">
                        <a:lnSpc>
                          <a:spcPct val="80000"/>
                        </a:lnSpc>
                        <a:spcBef>
                          <a:spcPct val="20000"/>
                        </a:spcBef>
                        <a:spcAft>
                          <a:spcPct val="0"/>
                        </a:spcAft>
                        <a:buClrTx/>
                        <a:buSzTx/>
                        <a:buFontTx/>
                        <a:buNone/>
                        <a:tabLst/>
                      </a:pPr>
                      <a:r>
                        <a:rPr kumimoji="1" lang="en-US" sz="1400" b="0" i="0" u="none" strike="noStrike" cap="none" normalizeH="0" baseline="0" smtClean="0">
                          <a:ln>
                            <a:noFill/>
                          </a:ln>
                          <a:solidFill>
                            <a:schemeClr val="bg2"/>
                          </a:solidFill>
                          <a:effectLst/>
                          <a:latin typeface="Times New Roman" pitchFamily="18" charset="0"/>
                        </a:rPr>
                        <a:t>15</a:t>
                      </a: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C0C0C0"/>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=B7-B13*B9</a:t>
                      </a:r>
                      <a:endParaRPr kumimoji="0" lang="en-US" sz="1400" b="1"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Symbol" pitchFamily="18" charset="2"/>
                          <a:cs typeface="Arial" pitchFamily="34" charset="0"/>
                        </a:rPr>
                        <a:t> £ m £ </a:t>
                      </a:r>
                      <a:endParaRPr kumimoji="0" lang="en-US" sz="1400" b="1"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=B7+B13*B9</a:t>
                      </a:r>
                      <a:endParaRPr kumimoji="0" lang="en-US" sz="1400" b="1"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bl>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7715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77156" name="Rectangle 4"/>
          <p:cNvSpPr>
            <a:spLocks noGrp="1" noChangeArrowheads="1"/>
          </p:cNvSpPr>
          <p:nvPr>
            <p:ph type="title"/>
          </p:nvPr>
        </p:nvSpPr>
        <p:spPr>
          <a:noFill/>
          <a:ln/>
        </p:spPr>
        <p:txBody>
          <a:bodyPr lIns="90488" tIns="44450" rIns="90488" bIns="44450"/>
          <a:lstStyle/>
          <a:p>
            <a:r>
              <a:rPr lang="en-US"/>
              <a:t>Confidence Interval to Estimate </a:t>
            </a:r>
            <a:br>
              <a:rPr lang="en-US"/>
            </a:br>
            <a:r>
              <a:rPr lang="en-US"/>
              <a:t>the Population Proportion</a:t>
            </a:r>
          </a:p>
        </p:txBody>
      </p:sp>
      <p:graphicFrame>
        <p:nvGraphicFramePr>
          <p:cNvPr id="177157" name="Object 5">
            <a:hlinkClick r:id="" action="ppaction://ole?verb=0"/>
          </p:cNvPr>
          <p:cNvGraphicFramePr>
            <a:graphicFrameLocks/>
          </p:cNvGraphicFramePr>
          <p:nvPr/>
        </p:nvGraphicFramePr>
        <p:xfrm>
          <a:off x="1762125" y="1738313"/>
          <a:ext cx="5621338" cy="4222750"/>
        </p:xfrm>
        <a:graphic>
          <a:graphicData uri="http://schemas.openxmlformats.org/presentationml/2006/ole">
            <mc:AlternateContent xmlns:mc="http://schemas.openxmlformats.org/markup-compatibility/2006">
              <mc:Choice xmlns:v="urn:schemas-microsoft-com:vml" Requires="v">
                <p:oleObj spid="_x0000_s177170" name="Equation" r:id="rId4" imgW="2043000" imgH="1573200" progId="Equation.3">
                  <p:embed/>
                </p:oleObj>
              </mc:Choice>
              <mc:Fallback>
                <p:oleObj name="Equation" r:id="rId4" imgW="2043000" imgH="1573200" progId="Equation.3">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2125" y="1738313"/>
                        <a:ext cx="5621338" cy="4222750"/>
                      </a:xfrm>
                      <a:prstGeom prst="rect">
                        <a:avLst/>
                      </a:prstGeom>
                      <a:solidFill>
                        <a:srgbClr val="CCFFCC"/>
                      </a:solidFill>
                      <a:ln w="508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99FFFF"/>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7920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79204" name="Rectangle 4"/>
          <p:cNvSpPr>
            <a:spLocks noGrp="1" noChangeArrowheads="1"/>
          </p:cNvSpPr>
          <p:nvPr>
            <p:ph type="title"/>
          </p:nvPr>
        </p:nvSpPr>
        <p:spPr>
          <a:xfrm>
            <a:off x="381000" y="304800"/>
            <a:ext cx="8458200" cy="838200"/>
          </a:xfrm>
          <a:noFill/>
          <a:ln/>
        </p:spPr>
        <p:txBody>
          <a:bodyPr lIns="90488" tIns="44450" rIns="90488" bIns="44450"/>
          <a:lstStyle/>
          <a:p>
            <a:r>
              <a:rPr lang="en-US"/>
              <a:t>Solution for Demonstration Problem</a:t>
            </a:r>
            <a:endParaRPr lang="en-US" sz="4400"/>
          </a:p>
        </p:txBody>
      </p:sp>
      <p:graphicFrame>
        <p:nvGraphicFramePr>
          <p:cNvPr id="179205" name="Object 5">
            <a:hlinkClick r:id="" action="ppaction://ole?verb=0"/>
          </p:cNvPr>
          <p:cNvGraphicFramePr>
            <a:graphicFrameLocks/>
          </p:cNvGraphicFramePr>
          <p:nvPr/>
        </p:nvGraphicFramePr>
        <p:xfrm>
          <a:off x="838200" y="3124200"/>
          <a:ext cx="7300913" cy="2447925"/>
        </p:xfrm>
        <a:graphic>
          <a:graphicData uri="http://schemas.openxmlformats.org/presentationml/2006/ole">
            <mc:AlternateContent xmlns:mc="http://schemas.openxmlformats.org/markup-compatibility/2006">
              <mc:Choice xmlns:v="urn:schemas-microsoft-com:vml" Requires="v">
                <p:oleObj spid="_x0000_s179244" name="Equation" r:id="rId4" imgW="3503520" imgH="1306440" progId="Equation.3">
                  <p:embed/>
                </p:oleObj>
              </mc:Choice>
              <mc:Fallback>
                <p:oleObj name="Equation" r:id="rId4" imgW="3503520" imgH="1306440" progId="Equation.3">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124200"/>
                        <a:ext cx="7300913" cy="2447925"/>
                      </a:xfrm>
                      <a:prstGeom prst="rect">
                        <a:avLst/>
                      </a:prstGeom>
                      <a:solidFill>
                        <a:srgbClr val="CCFFCC"/>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6" name="Object 6">
            <a:hlinkClick r:id="" action="ppaction://ole?verb=0"/>
          </p:cNvPr>
          <p:cNvGraphicFramePr>
            <a:graphicFrameLocks/>
          </p:cNvGraphicFramePr>
          <p:nvPr/>
        </p:nvGraphicFramePr>
        <p:xfrm>
          <a:off x="1905000" y="1143000"/>
          <a:ext cx="5126038" cy="1741488"/>
        </p:xfrm>
        <a:graphic>
          <a:graphicData uri="http://schemas.openxmlformats.org/presentationml/2006/ole">
            <mc:AlternateContent xmlns:mc="http://schemas.openxmlformats.org/markup-compatibility/2006">
              <mc:Choice xmlns:v="urn:schemas-microsoft-com:vml" Requires="v">
                <p:oleObj spid="_x0000_s179245" name="Equation" r:id="rId6" imgW="2322360" imgH="836280" progId="Equation.3">
                  <p:embed/>
                </p:oleObj>
              </mc:Choice>
              <mc:Fallback>
                <p:oleObj name="Equation" r:id="rId6" imgW="2322360" imgH="836280" progId="Equation.3">
                  <p:embed/>
                  <p:pic>
                    <p:nvPicPr>
                      <p:cNvPr id="0"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1143000"/>
                        <a:ext cx="5126038" cy="1741488"/>
                      </a:xfrm>
                      <a:prstGeom prst="rect">
                        <a:avLst/>
                      </a:prstGeom>
                      <a:solidFill>
                        <a:srgbClr val="CCFFCC"/>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7" name="Object 7">
            <a:hlinkClick r:id="" action="ppaction://ole?verb=0"/>
          </p:cNvPr>
          <p:cNvGraphicFramePr>
            <a:graphicFrameLocks/>
          </p:cNvGraphicFramePr>
          <p:nvPr/>
        </p:nvGraphicFramePr>
        <p:xfrm>
          <a:off x="2209800" y="5715000"/>
          <a:ext cx="4610100" cy="498475"/>
        </p:xfrm>
        <a:graphic>
          <a:graphicData uri="http://schemas.openxmlformats.org/presentationml/2006/ole">
            <mc:AlternateContent xmlns:mc="http://schemas.openxmlformats.org/markup-compatibility/2006">
              <mc:Choice xmlns:v="urn:schemas-microsoft-com:vml" Requires="v">
                <p:oleObj spid="_x0000_s179246" name="Equation" r:id="rId8" imgW="1763640" imgH="201600" progId="Equation.3">
                  <p:embed/>
                </p:oleObj>
              </mc:Choice>
              <mc:Fallback>
                <p:oleObj name="Equation" r:id="rId8" imgW="1763640" imgH="201600" progId="Equation.3">
                  <p:embed/>
                  <p:pic>
                    <p:nvPicPr>
                      <p:cNvPr id="0" name="Picture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5715000"/>
                        <a:ext cx="4610100" cy="498475"/>
                      </a:xfrm>
                      <a:prstGeom prst="rect">
                        <a:avLst/>
                      </a:prstGeom>
                      <a:solidFill>
                        <a:srgbClr val="CCFFCC"/>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8125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81252" name="Rectangle 4"/>
          <p:cNvSpPr>
            <a:spLocks noGrp="1" noChangeArrowheads="1"/>
          </p:cNvSpPr>
          <p:nvPr>
            <p:ph type="title"/>
          </p:nvPr>
        </p:nvSpPr>
        <p:spPr>
          <a:noFill/>
          <a:ln/>
        </p:spPr>
        <p:txBody>
          <a:bodyPr lIns="90488" tIns="44450" rIns="90488" bIns="44450"/>
          <a:lstStyle/>
          <a:p>
            <a:r>
              <a:rPr lang="en-US"/>
              <a:t>Population Variance</a:t>
            </a:r>
          </a:p>
        </p:txBody>
      </p:sp>
      <p:sp>
        <p:nvSpPr>
          <p:cNvPr id="181253" name="Rectangle 5"/>
          <p:cNvSpPr>
            <a:spLocks noGrp="1" noChangeArrowheads="1"/>
          </p:cNvSpPr>
          <p:nvPr>
            <p:ph type="body" idx="1"/>
          </p:nvPr>
        </p:nvSpPr>
        <p:spPr>
          <a:xfrm>
            <a:off x="438150" y="1600200"/>
            <a:ext cx="8382000" cy="4191000"/>
          </a:xfrm>
          <a:solidFill>
            <a:srgbClr val="CCFFCC"/>
          </a:solidFill>
          <a:ln/>
        </p:spPr>
        <p:txBody>
          <a:bodyPr lIns="90488" tIns="44450" rIns="90488" bIns="44450"/>
          <a:lstStyle/>
          <a:p>
            <a:r>
              <a:rPr lang="en-US" sz="2800" b="1">
                <a:solidFill>
                  <a:schemeClr val="bg2"/>
                </a:solidFill>
              </a:rPr>
              <a:t>Variance is an inverse measure of the group’s homogeneity.</a:t>
            </a:r>
          </a:p>
          <a:p>
            <a:r>
              <a:rPr lang="en-US" sz="2800" b="1">
                <a:solidFill>
                  <a:schemeClr val="bg2"/>
                </a:solidFill>
              </a:rPr>
              <a:t>Variance is an important indicator of total quality in standardized products and services.  Managers improve processes to reduce variance.</a:t>
            </a:r>
          </a:p>
          <a:p>
            <a:r>
              <a:rPr lang="en-US" sz="2800" b="1">
                <a:solidFill>
                  <a:schemeClr val="bg2"/>
                </a:solidFill>
              </a:rPr>
              <a:t>Variance is a measure of financial risk. Variance of rates of return help managers assess financial and capital investment alternatives.</a:t>
            </a:r>
            <a:endParaRPr lang="en-US" b="1">
              <a:solidFill>
                <a:schemeClr val="bg2"/>
              </a:solidFill>
            </a:endParaRPr>
          </a:p>
          <a:p>
            <a:r>
              <a:rPr lang="en-US" sz="2800" b="1">
                <a:solidFill>
                  <a:schemeClr val="bg2"/>
                </a:solidFill>
              </a:rPr>
              <a:t>Variability is a reality in global markets. Productivity, wages, and costs of living vary between regions and nations.</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83300" name="Rectangle 4"/>
          <p:cNvSpPr>
            <a:spLocks noGrp="1" noChangeArrowheads="1"/>
          </p:cNvSpPr>
          <p:nvPr>
            <p:ph type="title"/>
          </p:nvPr>
        </p:nvSpPr>
        <p:spPr>
          <a:noFill/>
          <a:ln/>
        </p:spPr>
        <p:txBody>
          <a:bodyPr lIns="90488" tIns="44450" rIns="90488" bIns="44450"/>
          <a:lstStyle/>
          <a:p>
            <a:r>
              <a:rPr lang="en-US"/>
              <a:t>Estimating the Population Variance</a:t>
            </a:r>
          </a:p>
        </p:txBody>
      </p:sp>
      <p:sp>
        <p:nvSpPr>
          <p:cNvPr id="183301" name="Rectangle 5"/>
          <p:cNvSpPr>
            <a:spLocks noGrp="1" noChangeArrowheads="1"/>
          </p:cNvSpPr>
          <p:nvPr>
            <p:ph type="body" idx="1"/>
          </p:nvPr>
        </p:nvSpPr>
        <p:spPr>
          <a:xfrm>
            <a:off x="990600" y="1725613"/>
            <a:ext cx="5943600" cy="4522787"/>
          </a:xfrm>
          <a:solidFill>
            <a:srgbClr val="CCFFCC"/>
          </a:solidFill>
          <a:ln/>
        </p:spPr>
        <p:txBody>
          <a:bodyPr lIns="90488" tIns="44450" rIns="90488" bIns="44450"/>
          <a:lstStyle/>
          <a:p>
            <a:pPr marL="285750" indent="-285750">
              <a:tabLst>
                <a:tab pos="4857750" algn="l"/>
              </a:tabLst>
            </a:pPr>
            <a:r>
              <a:rPr lang="en-US">
                <a:solidFill>
                  <a:schemeClr val="bg2"/>
                </a:solidFill>
              </a:rPr>
              <a:t>Population Parameter </a:t>
            </a:r>
            <a:r>
              <a:rPr lang="en-US">
                <a:solidFill>
                  <a:schemeClr val="bg2"/>
                </a:solidFill>
                <a:latin typeface="Symbol" pitchFamily="18" charset="2"/>
              </a:rPr>
              <a:t></a:t>
            </a:r>
            <a:r>
              <a:rPr lang="en-US" baseline="30000">
                <a:solidFill>
                  <a:schemeClr val="bg2"/>
                </a:solidFill>
                <a:latin typeface="Symbol" pitchFamily="18" charset="2"/>
              </a:rPr>
              <a:t></a:t>
            </a:r>
            <a:endParaRPr lang="en-US">
              <a:solidFill>
                <a:schemeClr val="bg2"/>
              </a:solidFill>
            </a:endParaRPr>
          </a:p>
          <a:p>
            <a:pPr marL="285750" indent="-285750">
              <a:tabLst>
                <a:tab pos="4857750" algn="l"/>
              </a:tabLst>
            </a:pPr>
            <a:r>
              <a:rPr lang="en-US">
                <a:solidFill>
                  <a:schemeClr val="bg2"/>
                </a:solidFill>
              </a:rPr>
              <a:t>Estimator of </a:t>
            </a:r>
            <a:r>
              <a:rPr lang="en-US">
                <a:solidFill>
                  <a:schemeClr val="bg2"/>
                </a:solidFill>
                <a:latin typeface="Symbol" pitchFamily="18" charset="2"/>
              </a:rPr>
              <a:t></a:t>
            </a:r>
            <a:r>
              <a:rPr lang="en-US" baseline="30000">
                <a:solidFill>
                  <a:schemeClr val="bg2"/>
                </a:solidFill>
                <a:latin typeface="Symbol" pitchFamily="18" charset="2"/>
              </a:rPr>
              <a:t>				</a:t>
            </a:r>
          </a:p>
          <a:p>
            <a:pPr marL="285750" indent="-285750">
              <a:buFontTx/>
              <a:buNone/>
              <a:tabLst>
                <a:tab pos="4857750" algn="l"/>
              </a:tabLst>
            </a:pPr>
            <a:endParaRPr lang="en-US" baseline="30000">
              <a:solidFill>
                <a:schemeClr val="bg2"/>
              </a:solidFill>
              <a:latin typeface="Symbol" pitchFamily="18" charset="2"/>
            </a:endParaRPr>
          </a:p>
          <a:p>
            <a:pPr marL="285750" indent="-285750">
              <a:buFontTx/>
              <a:buNone/>
              <a:tabLst>
                <a:tab pos="4857750" algn="l"/>
              </a:tabLst>
            </a:pPr>
            <a:endParaRPr lang="en-US" baseline="30000">
              <a:solidFill>
                <a:schemeClr val="bg2"/>
              </a:solidFill>
              <a:latin typeface="Symbol" pitchFamily="18" charset="2"/>
            </a:endParaRPr>
          </a:p>
          <a:p>
            <a:pPr marL="285750" indent="-285750">
              <a:buFontTx/>
              <a:buNone/>
              <a:tabLst>
                <a:tab pos="4857750" algn="l"/>
              </a:tabLst>
            </a:pPr>
            <a:endParaRPr lang="en-US" baseline="30000">
              <a:solidFill>
                <a:schemeClr val="bg2"/>
              </a:solidFill>
              <a:latin typeface="Symbol" pitchFamily="18" charset="2"/>
            </a:endParaRPr>
          </a:p>
          <a:p>
            <a:pPr marL="285750" indent="-285750">
              <a:tabLst>
                <a:tab pos="4857750" algn="l"/>
              </a:tabLst>
            </a:pPr>
            <a:r>
              <a:rPr lang="en-US">
                <a:solidFill>
                  <a:schemeClr val="bg2"/>
                </a:solidFill>
              </a:rPr>
              <a:t> </a:t>
            </a:r>
            <a:r>
              <a:rPr lang="en-US">
                <a:solidFill>
                  <a:schemeClr val="bg2"/>
                </a:solidFill>
                <a:latin typeface="Symbol" pitchFamily="18" charset="2"/>
              </a:rPr>
              <a:t></a:t>
            </a:r>
            <a:r>
              <a:rPr lang="en-US" baseline="30000">
                <a:solidFill>
                  <a:schemeClr val="bg2"/>
                </a:solidFill>
                <a:latin typeface="Symbol" pitchFamily="18" charset="2"/>
              </a:rPr>
              <a:t></a:t>
            </a:r>
            <a:r>
              <a:rPr lang="en-US" baseline="30000">
                <a:solidFill>
                  <a:schemeClr val="bg2"/>
                </a:solidFill>
              </a:rPr>
              <a:t> </a:t>
            </a:r>
            <a:r>
              <a:rPr lang="en-US">
                <a:solidFill>
                  <a:schemeClr val="bg2"/>
                </a:solidFill>
              </a:rPr>
              <a:t>formula for Single Variance</a:t>
            </a:r>
          </a:p>
        </p:txBody>
      </p:sp>
      <p:grpSp>
        <p:nvGrpSpPr>
          <p:cNvPr id="183302" name="Group 6"/>
          <p:cNvGrpSpPr>
            <a:grpSpLocks/>
          </p:cNvGrpSpPr>
          <p:nvPr/>
        </p:nvGrpSpPr>
        <p:grpSpPr bwMode="auto">
          <a:xfrm>
            <a:off x="3200400" y="2743200"/>
            <a:ext cx="3217863" cy="3311525"/>
            <a:chOff x="1006" y="1692"/>
            <a:chExt cx="2027" cy="2086"/>
          </a:xfrm>
        </p:grpSpPr>
        <p:graphicFrame>
          <p:nvGraphicFramePr>
            <p:cNvPr id="183303" name="Object 7">
              <a:hlinkClick r:id="" action="ppaction://ole?verb=0"/>
            </p:cNvPr>
            <p:cNvGraphicFramePr>
              <a:graphicFrameLocks/>
            </p:cNvGraphicFramePr>
            <p:nvPr/>
          </p:nvGraphicFramePr>
          <p:xfrm>
            <a:off x="1006" y="1692"/>
            <a:ext cx="2027" cy="673"/>
          </p:xfrm>
          <a:graphic>
            <a:graphicData uri="http://schemas.openxmlformats.org/presentationml/2006/ole">
              <mc:AlternateContent xmlns:mc="http://schemas.openxmlformats.org/markup-compatibility/2006">
                <mc:Choice xmlns:v="urn:schemas-microsoft-com:vml" Requires="v">
                  <p:oleObj spid="_x0000_s183329" name="Equation" r:id="rId4" imgW="1319040" imgH="518760" progId="Equation.2">
                    <p:embed/>
                  </p:oleObj>
                </mc:Choice>
                <mc:Fallback>
                  <p:oleObj name="Equation" r:id="rId4" imgW="1319040" imgH="518760" progId="Equation.2">
                    <p:embed/>
                    <p:pic>
                      <p:nvPicPr>
                        <p:cNvPr id="0"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6" y="1692"/>
                          <a:ext cx="2027" cy="673"/>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183304" name="Object 8">
              <a:hlinkClick r:id="" action="ppaction://ole?verb=0"/>
            </p:cNvPr>
            <p:cNvGraphicFramePr>
              <a:graphicFrameLocks/>
            </p:cNvGraphicFramePr>
            <p:nvPr/>
          </p:nvGraphicFramePr>
          <p:xfrm>
            <a:off x="1057" y="2914"/>
            <a:ext cx="1965" cy="864"/>
          </p:xfrm>
          <a:graphic>
            <a:graphicData uri="http://schemas.openxmlformats.org/presentationml/2006/ole">
              <mc:AlternateContent xmlns:mc="http://schemas.openxmlformats.org/markup-compatibility/2006">
                <mc:Choice xmlns:v="urn:schemas-microsoft-com:vml" Requires="v">
                  <p:oleObj spid="_x0000_s183330" name="Equation" r:id="rId6" imgW="1725480" imgH="760320" progId="Equation.2">
                    <p:embed/>
                  </p:oleObj>
                </mc:Choice>
                <mc:Fallback>
                  <p:oleObj name="Equation" r:id="rId6" imgW="1725480" imgH="760320" progId="Equation.2">
                    <p:embed/>
                    <p:pic>
                      <p:nvPicPr>
                        <p:cNvPr id="0" name="Picture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7" y="2914"/>
                          <a:ext cx="1965" cy="864"/>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85348" name="Rectangle 4"/>
          <p:cNvSpPr>
            <a:spLocks noGrp="1" noChangeArrowheads="1"/>
          </p:cNvSpPr>
          <p:nvPr>
            <p:ph type="title"/>
          </p:nvPr>
        </p:nvSpPr>
        <p:spPr>
          <a:noFill/>
          <a:ln/>
        </p:spPr>
        <p:txBody>
          <a:bodyPr lIns="90488" tIns="44450" rIns="90488" bIns="44450"/>
          <a:lstStyle/>
          <a:p>
            <a:r>
              <a:rPr lang="en-US"/>
              <a:t>Confidence Interval for </a:t>
            </a:r>
            <a:r>
              <a:rPr lang="en-US" i="1">
                <a:latin typeface="Symbol" pitchFamily="18" charset="2"/>
              </a:rPr>
              <a:t></a:t>
            </a:r>
            <a:r>
              <a:rPr lang="en-US" baseline="30000"/>
              <a:t>2</a:t>
            </a:r>
          </a:p>
        </p:txBody>
      </p:sp>
      <p:graphicFrame>
        <p:nvGraphicFramePr>
          <p:cNvPr id="185349" name="Object 5">
            <a:hlinkClick r:id="" action="ppaction://ole?verb=0"/>
          </p:cNvPr>
          <p:cNvGraphicFramePr>
            <a:graphicFrameLocks/>
          </p:cNvGraphicFramePr>
          <p:nvPr/>
        </p:nvGraphicFramePr>
        <p:xfrm>
          <a:off x="1438275" y="2028825"/>
          <a:ext cx="6288088" cy="3640138"/>
        </p:xfrm>
        <a:graphic>
          <a:graphicData uri="http://schemas.openxmlformats.org/presentationml/2006/ole">
            <mc:AlternateContent xmlns:mc="http://schemas.openxmlformats.org/markup-compatibility/2006">
              <mc:Choice xmlns:v="urn:schemas-microsoft-com:vml" Requires="v">
                <p:oleObj spid="_x0000_s185362" name="Equation" r:id="rId4" imgW="1725480" imgH="1039680" progId="Equation.3">
                  <p:embed/>
                </p:oleObj>
              </mc:Choice>
              <mc:Fallback>
                <p:oleObj name="Equation" r:id="rId4" imgW="1725480" imgH="1039680" progId="Equation.3">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8275" y="2028825"/>
                        <a:ext cx="6288088" cy="3640138"/>
                      </a:xfrm>
                      <a:prstGeom prst="rect">
                        <a:avLst/>
                      </a:prstGeom>
                      <a:solidFill>
                        <a:srgbClr val="CCFFCC"/>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99FF99"/>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NewTemplate">
  <a:themeElements>
    <a:clrScheme name="">
      <a:dk1>
        <a:srgbClr val="000022"/>
      </a:dk1>
      <a:lt1>
        <a:srgbClr val="FFFFFF"/>
      </a:lt1>
      <a:dk2>
        <a:srgbClr val="000066"/>
      </a:dk2>
      <a:lt2>
        <a:srgbClr val="FF99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fontScheme name="New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wTemplate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NewTemplate 2">
        <a:dk1>
          <a:srgbClr val="000F1E"/>
        </a:dk1>
        <a:lt1>
          <a:srgbClr val="FFFFFF"/>
        </a:lt1>
        <a:dk2>
          <a:srgbClr val="003366"/>
        </a:dk2>
        <a:lt2>
          <a:srgbClr val="33CC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009999"/>
        </a:folHlink>
      </a:clrScheme>
      <a:clrMap bg1="dk2" tx1="lt1" bg2="dk1" tx2="lt2" accent1="accent1" accent2="accent2" accent3="accent3" accent4="accent4" accent5="accent5" accent6="accent6" hlink="hlink" folHlink="folHlink"/>
    </a:extraClrScheme>
    <a:extraClrScheme>
      <a:clrScheme name="NewTemplate 3">
        <a:dk1>
          <a:srgbClr val="002F2E"/>
        </a:dk1>
        <a:lt1>
          <a:srgbClr val="FFFFFF"/>
        </a:lt1>
        <a:dk2>
          <a:srgbClr val="008080"/>
        </a:dk2>
        <a:lt2>
          <a:srgbClr val="66FFCC"/>
        </a:lt2>
        <a:accent1>
          <a:srgbClr val="0099CC"/>
        </a:accent1>
        <a:accent2>
          <a:srgbClr val="005250"/>
        </a:accent2>
        <a:accent3>
          <a:srgbClr val="AAC0C0"/>
        </a:accent3>
        <a:accent4>
          <a:srgbClr val="DADADA"/>
        </a:accent4>
        <a:accent5>
          <a:srgbClr val="AACAE2"/>
        </a:accent5>
        <a:accent6>
          <a:srgbClr val="004948"/>
        </a:accent6>
        <a:hlink>
          <a:srgbClr val="00CC99"/>
        </a:hlink>
        <a:folHlink>
          <a:srgbClr val="009999"/>
        </a:folHlink>
      </a:clrScheme>
      <a:clrMap bg1="dk2" tx1="lt1" bg2="dk1" tx2="lt2" accent1="accent1" accent2="accent2" accent3="accent3" accent4="accent4" accent5="accent5" accent6="accent6" hlink="hlink" folHlink="folHlink"/>
    </a:extraClrScheme>
    <a:extraClrScheme>
      <a:clrScheme name="NewTemplate 4">
        <a:dk1>
          <a:srgbClr val="000022"/>
        </a:dk1>
        <a:lt1>
          <a:srgbClr val="FFFFFF"/>
        </a:lt1>
        <a:dk2>
          <a:srgbClr val="000066"/>
        </a:dk2>
        <a:lt2>
          <a:srgbClr val="FFCC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clrMap bg1="dk2" tx1="lt1" bg2="dk1" tx2="lt2" accent1="accent1" accent2="accent2" accent3="accent3" accent4="accent4" accent5="accent5" accent6="accent6" hlink="hlink" folHlink="folHlink"/>
    </a:extraClrScheme>
    <a:extraClrScheme>
      <a:clrScheme name="NewTemplate 5">
        <a:dk1>
          <a:srgbClr val="663300"/>
        </a:dk1>
        <a:lt1>
          <a:srgbClr val="FFFFFF"/>
        </a:lt1>
        <a:dk2>
          <a:srgbClr val="000000"/>
        </a:dk2>
        <a:lt2>
          <a:srgbClr val="FFFF99"/>
        </a:lt2>
        <a:accent1>
          <a:srgbClr val="FFCC66"/>
        </a:accent1>
        <a:accent2>
          <a:srgbClr val="FFFFCC"/>
        </a:accent2>
        <a:accent3>
          <a:srgbClr val="FFFFFF"/>
        </a:accent3>
        <a:accent4>
          <a:srgbClr val="562A00"/>
        </a:accent4>
        <a:accent5>
          <a:srgbClr val="FFE2B8"/>
        </a:accent5>
        <a:accent6>
          <a:srgbClr val="E7E7B9"/>
        </a:accent6>
        <a:hlink>
          <a:srgbClr val="FFCC00"/>
        </a:hlink>
        <a:folHlink>
          <a:srgbClr val="FF7C80"/>
        </a:folHlink>
      </a:clrScheme>
      <a:clrMap bg1="lt1" tx1="dk1" bg2="lt2" tx2="dk2" accent1="accent1" accent2="accent2" accent3="accent3" accent4="accent4" accent5="accent5" accent6="accent6" hlink="hlink" folHlink="folHlink"/>
    </a:extraClrScheme>
    <a:extraClrScheme>
      <a:clrScheme name="NewTemplate 6">
        <a:dk1>
          <a:srgbClr val="000000"/>
        </a:dk1>
        <a:lt1>
          <a:srgbClr val="FFFFFF"/>
        </a:lt1>
        <a:dk2>
          <a:srgbClr val="000000"/>
        </a:dk2>
        <a:lt2>
          <a:srgbClr val="C0C0C0"/>
        </a:lt2>
        <a:accent1>
          <a:srgbClr val="CBCBCB"/>
        </a:accent1>
        <a:accent2>
          <a:srgbClr val="EAEAEA"/>
        </a:accent2>
        <a:accent3>
          <a:srgbClr val="FFFFFF"/>
        </a:accent3>
        <a:accent4>
          <a:srgbClr val="000000"/>
        </a:accent4>
        <a:accent5>
          <a:srgbClr val="E2E2E2"/>
        </a:accent5>
        <a:accent6>
          <a:srgbClr val="D4D4D4"/>
        </a:accent6>
        <a:hlink>
          <a:srgbClr val="4D4D4D"/>
        </a:hlink>
        <a:folHlink>
          <a:srgbClr val="8686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NewTemplate</Template>
  <TotalTime>953639117</TotalTime>
  <Pages>50</Pages>
  <Words>3589</Words>
  <Application>Microsoft Office PowerPoint</Application>
  <PresentationFormat>On-screen Show (4:3)</PresentationFormat>
  <Paragraphs>1216</Paragraphs>
  <Slides>96</Slides>
  <Notes>89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96</vt:i4>
      </vt:variant>
    </vt:vector>
  </HeadingPairs>
  <TitlesOfParts>
    <vt:vector size="106" baseType="lpstr">
      <vt:lpstr>Monotype Sorts</vt:lpstr>
      <vt:lpstr>Book Antiqua</vt:lpstr>
      <vt:lpstr>Symbol</vt:lpstr>
      <vt:lpstr>Times New Roman</vt:lpstr>
      <vt:lpstr>MT Extra</vt:lpstr>
      <vt:lpstr>Arial</vt:lpstr>
      <vt:lpstr>NewTemplate</vt:lpstr>
      <vt:lpstr>Equation</vt:lpstr>
      <vt:lpstr>Chart</vt:lpstr>
      <vt:lpstr>Worksheet</vt:lpstr>
      <vt:lpstr>Statistics Overview</vt:lpstr>
      <vt:lpstr>Learning Objectives</vt:lpstr>
      <vt:lpstr>Reasons for Sampling</vt:lpstr>
      <vt:lpstr>Reasons for Taking a Census</vt:lpstr>
      <vt:lpstr>Random Versus Nonrandom Sampling</vt:lpstr>
      <vt:lpstr>Random Sampling Techniques</vt:lpstr>
      <vt:lpstr>Simple Random Sample</vt:lpstr>
      <vt:lpstr>Systematic Sampling</vt:lpstr>
      <vt:lpstr>Systematic Sampling:   Example</vt:lpstr>
      <vt:lpstr>Stratified Random Sample</vt:lpstr>
      <vt:lpstr>Reasons to choose Stratified Random Sample</vt:lpstr>
      <vt:lpstr>Stratified Random Sample: Population of FM Radio Listeners</vt:lpstr>
      <vt:lpstr>Cluster Sampling</vt:lpstr>
      <vt:lpstr>Cluster Sampling</vt:lpstr>
      <vt:lpstr>Stratified V/s Cluster Sampling</vt:lpstr>
      <vt:lpstr>Nonrandom Sampling</vt:lpstr>
      <vt:lpstr>Which sampling method to use?</vt:lpstr>
      <vt:lpstr>Sampling Distribution of </vt:lpstr>
      <vt:lpstr>Distribution  of a Small Finite Population</vt:lpstr>
      <vt:lpstr>Sample Space for n = 2 with Replacement</vt:lpstr>
      <vt:lpstr>Distribution of the Sample Means</vt:lpstr>
      <vt:lpstr>1,800 Randomly Selected Values  from an Exponential Distribution</vt:lpstr>
      <vt:lpstr>Means of 60 Samples (n = 2)  from an Exponential Distribution</vt:lpstr>
      <vt:lpstr>Means of 60 Samples (n = 5)  from an Exponential Distribution</vt:lpstr>
      <vt:lpstr>Means of 60 Samples (n = 30)  from an Exponential Distribution</vt:lpstr>
      <vt:lpstr>1,800 Randomly Selected Values  from a Uniform Distribution</vt:lpstr>
      <vt:lpstr>Means of 60 Samples (n = 2)  from a Uniform Distribution</vt:lpstr>
      <vt:lpstr>Means of 60 Samples (n = 5)  from a Uniform Distribution</vt:lpstr>
      <vt:lpstr>Means of 60 Samples (n = 30)  from a Uniform Distribution</vt:lpstr>
      <vt:lpstr>Central Limit Theorem</vt:lpstr>
      <vt:lpstr>The Central Limit Theorem Applies To Sampling Distributions From Any Population</vt:lpstr>
      <vt:lpstr>Central Limit Theorem</vt:lpstr>
      <vt:lpstr>Central Limit Theorem</vt:lpstr>
      <vt:lpstr>Central Limit Theorem: Examples</vt:lpstr>
      <vt:lpstr>Z Formula for Sample Means</vt:lpstr>
      <vt:lpstr> Example  </vt:lpstr>
      <vt:lpstr> Graphic Solution  to Example  </vt:lpstr>
      <vt:lpstr>Sampling from a Finite Population  without Replacement</vt:lpstr>
      <vt:lpstr>Sampling from a Finite Population</vt:lpstr>
      <vt:lpstr>Problem</vt:lpstr>
      <vt:lpstr>Estimation  and  Confidence Interval</vt:lpstr>
      <vt:lpstr>Estimation</vt:lpstr>
      <vt:lpstr>Statistical Estimation</vt:lpstr>
      <vt:lpstr>Point and interval estimates</vt:lpstr>
      <vt:lpstr>Criteria for good estimates</vt:lpstr>
      <vt:lpstr>Bias and precision – a possible trade-off</vt:lpstr>
      <vt:lpstr>Estimating a mean (large samples)</vt:lpstr>
      <vt:lpstr>The 95% confidence interval</vt:lpstr>
      <vt:lpstr>The 95% probability interval</vt:lpstr>
      <vt:lpstr>The 95% confidence interval</vt:lpstr>
      <vt:lpstr>Example: estimating average wealth</vt:lpstr>
      <vt:lpstr>Example: estimating average  wealth (continued)</vt:lpstr>
      <vt:lpstr>What is a confidence interval?</vt:lpstr>
      <vt:lpstr>Estimating a proportion</vt:lpstr>
      <vt:lpstr>Example: unemployment</vt:lpstr>
      <vt:lpstr>Example: unemployment (continued)</vt:lpstr>
      <vt:lpstr>Using different confidence levels</vt:lpstr>
      <vt:lpstr>Estimating the difference between  two proportions</vt:lpstr>
      <vt:lpstr>Confidence Interval to Estimate  when n is Large</vt:lpstr>
      <vt:lpstr>Distribution of Sample Means for (1-)% Confidence</vt:lpstr>
      <vt:lpstr>Distribution of Sample Means for (1-)% Confidence</vt:lpstr>
      <vt:lpstr>Distribution of Sample Means for (1-)% Confidence</vt:lpstr>
      <vt:lpstr>Probability Interpretation  of the Level of Confidence</vt:lpstr>
      <vt:lpstr>Distribution of Sample Means  for 95% Confidence</vt:lpstr>
      <vt:lpstr>95% Confidence Interval for </vt:lpstr>
      <vt:lpstr>95% Confidence Intervals for </vt:lpstr>
      <vt:lpstr>95% Confidence Intervals for </vt:lpstr>
      <vt:lpstr>Example</vt:lpstr>
      <vt:lpstr>Example</vt:lpstr>
      <vt:lpstr>Confidence Interval to Estimate  when n is Large and  is Unknown</vt:lpstr>
      <vt:lpstr>Example</vt:lpstr>
      <vt:lpstr>Z Values for Some of the More Common Levels of Confidence</vt:lpstr>
      <vt:lpstr>Determining Sample Size  when Estimating </vt:lpstr>
      <vt:lpstr>Sample Size When Estimating :  Example</vt:lpstr>
      <vt:lpstr>Solution for Demonstration Problem</vt:lpstr>
      <vt:lpstr>Determining Sample Size  when Estimating P</vt:lpstr>
      <vt:lpstr>Solution for Demonstration Problem </vt:lpstr>
      <vt:lpstr>Determining Sample Size when Estimating P with No Prior Information</vt:lpstr>
      <vt:lpstr>Example:  Determining n when Estimating P with No Prior Information</vt:lpstr>
      <vt:lpstr>Sampling Distribution Example Problem </vt:lpstr>
      <vt:lpstr>Example</vt:lpstr>
      <vt:lpstr>Another one</vt:lpstr>
      <vt:lpstr>Estimating the Mean of a Normal Population: Small n and Unknown </vt:lpstr>
      <vt:lpstr>The t Distribution</vt:lpstr>
      <vt:lpstr>Comparison of Selected t Distributions  to the Standard Normal</vt:lpstr>
      <vt:lpstr>Table of Critical Values of t</vt:lpstr>
      <vt:lpstr>Confidence Intervals for  of a Normal Population: Small n and Unknown </vt:lpstr>
      <vt:lpstr>Example</vt:lpstr>
      <vt:lpstr>Solution for Demonstration Problem</vt:lpstr>
      <vt:lpstr>Comp Time:  Excel Normal View</vt:lpstr>
      <vt:lpstr>Comp Time: Excel Formula View</vt:lpstr>
      <vt:lpstr>Confidence Interval to Estimate  the Population Proportion</vt:lpstr>
      <vt:lpstr>Solution for Demonstration Problem</vt:lpstr>
      <vt:lpstr>Population Variance</vt:lpstr>
      <vt:lpstr>Estimating the Population Variance</vt:lpstr>
      <vt:lpstr>Confidence Interval for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Sampling-distributions</dc:title>
  <dc:creator>Rohit Joshi</dc:creator>
  <cp:lastModifiedBy>Hardik Shah</cp:lastModifiedBy>
  <cp:revision>167</cp:revision>
  <dcterms:created xsi:type="dcterms:W3CDTF">1997-03-13T18:22:42Z</dcterms:created>
  <dcterms:modified xsi:type="dcterms:W3CDTF">2017-06-18T13:35:32Z</dcterms:modified>
</cp:coreProperties>
</file>